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6" r:id="rId2"/>
    <p:sldId id="280" r:id="rId3"/>
    <p:sldId id="281" r:id="rId4"/>
    <p:sldId id="287" r:id="rId5"/>
    <p:sldId id="288" r:id="rId6"/>
    <p:sldId id="283" r:id="rId7"/>
    <p:sldId id="305" r:id="rId8"/>
    <p:sldId id="306" r:id="rId9"/>
    <p:sldId id="290" r:id="rId10"/>
    <p:sldId id="284" r:id="rId11"/>
    <p:sldId id="295" r:id="rId12"/>
    <p:sldId id="297" r:id="rId13"/>
    <p:sldId id="285" r:id="rId14"/>
    <p:sldId id="302" r:id="rId15"/>
    <p:sldId id="301" r:id="rId16"/>
    <p:sldId id="286"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A49"/>
    <a:srgbClr val="3F4E63"/>
    <a:srgbClr val="8C9DB6"/>
    <a:srgbClr val="222A35"/>
    <a:srgbClr val="252D39"/>
    <a:srgbClr val="435369"/>
    <a:srgbClr val="404F64"/>
    <a:srgbClr val="2E2A2B"/>
    <a:srgbClr val="5C443A"/>
    <a:srgbClr val="4C43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1" autoAdjust="0"/>
    <p:restoredTop sz="96318" autoAdjust="0"/>
  </p:normalViewPr>
  <p:slideViewPr>
    <p:cSldViewPr snapToGrid="0">
      <p:cViewPr varScale="1">
        <p:scale>
          <a:sx n="106" d="100"/>
          <a:sy n="106" d="100"/>
        </p:scale>
        <p:origin x="8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FC243-3E68-4BFF-A505-ADDF9D7195A4}" type="datetimeFigureOut">
              <a:rPr lang="zh-CN" altLang="en-US" smtClean="0"/>
              <a:t>2019/12/6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7D84A-3049-44F6-8517-64F0971FDD2A}" type="slidenum">
              <a:rPr lang="zh-CN" altLang="en-US" smtClean="0"/>
              <a:t>‹#›</a:t>
            </a:fld>
            <a:endParaRPr lang="zh-CN" altLang="en-US"/>
          </a:p>
        </p:txBody>
      </p:sp>
    </p:spTree>
    <p:extLst>
      <p:ext uri="{BB962C8B-B14F-4D97-AF65-F5344CB8AC3E}">
        <p14:creationId xmlns:p14="http://schemas.microsoft.com/office/powerpoint/2010/main" val="351077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a:t>
            </a:fld>
            <a:endParaRPr lang="zh-CN" altLang="en-US"/>
          </a:p>
        </p:txBody>
      </p:sp>
    </p:spTree>
    <p:extLst>
      <p:ext uri="{BB962C8B-B14F-4D97-AF65-F5344CB8AC3E}">
        <p14:creationId xmlns:p14="http://schemas.microsoft.com/office/powerpoint/2010/main" val="4169624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10</a:t>
            </a:fld>
            <a:endParaRPr lang="zh-CN" altLang="en-US"/>
          </a:p>
        </p:txBody>
      </p:sp>
    </p:spTree>
    <p:extLst>
      <p:ext uri="{BB962C8B-B14F-4D97-AF65-F5344CB8AC3E}">
        <p14:creationId xmlns:p14="http://schemas.microsoft.com/office/powerpoint/2010/main" val="1743709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11</a:t>
            </a:fld>
            <a:endParaRPr lang="zh-CN" altLang="en-US"/>
          </a:p>
        </p:txBody>
      </p:sp>
    </p:spTree>
    <p:extLst>
      <p:ext uri="{BB962C8B-B14F-4D97-AF65-F5344CB8AC3E}">
        <p14:creationId xmlns:p14="http://schemas.microsoft.com/office/powerpoint/2010/main" val="4117904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12</a:t>
            </a:fld>
            <a:endParaRPr lang="zh-CN" altLang="en-US"/>
          </a:p>
        </p:txBody>
      </p:sp>
    </p:spTree>
    <p:extLst>
      <p:ext uri="{BB962C8B-B14F-4D97-AF65-F5344CB8AC3E}">
        <p14:creationId xmlns:p14="http://schemas.microsoft.com/office/powerpoint/2010/main" val="854432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13</a:t>
            </a:fld>
            <a:endParaRPr lang="zh-CN" altLang="en-US"/>
          </a:p>
        </p:txBody>
      </p:sp>
    </p:spTree>
    <p:extLst>
      <p:ext uri="{BB962C8B-B14F-4D97-AF65-F5344CB8AC3E}">
        <p14:creationId xmlns:p14="http://schemas.microsoft.com/office/powerpoint/2010/main" val="3423031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14</a:t>
            </a:fld>
            <a:endParaRPr lang="zh-CN" altLang="en-US"/>
          </a:p>
        </p:txBody>
      </p:sp>
    </p:spTree>
    <p:extLst>
      <p:ext uri="{BB962C8B-B14F-4D97-AF65-F5344CB8AC3E}">
        <p14:creationId xmlns:p14="http://schemas.microsoft.com/office/powerpoint/2010/main" val="3532740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15</a:t>
            </a:fld>
            <a:endParaRPr lang="zh-CN" altLang="en-US"/>
          </a:p>
        </p:txBody>
      </p:sp>
    </p:spTree>
    <p:extLst>
      <p:ext uri="{BB962C8B-B14F-4D97-AF65-F5344CB8AC3E}">
        <p14:creationId xmlns:p14="http://schemas.microsoft.com/office/powerpoint/2010/main" val="3946507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16</a:t>
            </a:fld>
            <a:endParaRPr lang="zh-CN" altLang="en-US"/>
          </a:p>
        </p:txBody>
      </p:sp>
    </p:spTree>
    <p:extLst>
      <p:ext uri="{BB962C8B-B14F-4D97-AF65-F5344CB8AC3E}">
        <p14:creationId xmlns:p14="http://schemas.microsoft.com/office/powerpoint/2010/main" val="234177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a:t>
            </a:fld>
            <a:endParaRPr lang="zh-CN" altLang="en-US"/>
          </a:p>
        </p:txBody>
      </p:sp>
    </p:spTree>
    <p:extLst>
      <p:ext uri="{BB962C8B-B14F-4D97-AF65-F5344CB8AC3E}">
        <p14:creationId xmlns:p14="http://schemas.microsoft.com/office/powerpoint/2010/main" val="3454523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3</a:t>
            </a:fld>
            <a:endParaRPr lang="zh-CN" altLang="en-US"/>
          </a:p>
        </p:txBody>
      </p:sp>
    </p:spTree>
    <p:extLst>
      <p:ext uri="{BB962C8B-B14F-4D97-AF65-F5344CB8AC3E}">
        <p14:creationId xmlns:p14="http://schemas.microsoft.com/office/powerpoint/2010/main" val="787479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4</a:t>
            </a:fld>
            <a:endParaRPr lang="zh-CN" altLang="en-US"/>
          </a:p>
        </p:txBody>
      </p:sp>
    </p:spTree>
    <p:extLst>
      <p:ext uri="{BB962C8B-B14F-4D97-AF65-F5344CB8AC3E}">
        <p14:creationId xmlns:p14="http://schemas.microsoft.com/office/powerpoint/2010/main" val="3365027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5</a:t>
            </a:fld>
            <a:endParaRPr lang="zh-CN" altLang="en-US"/>
          </a:p>
        </p:txBody>
      </p:sp>
    </p:spTree>
    <p:extLst>
      <p:ext uri="{BB962C8B-B14F-4D97-AF65-F5344CB8AC3E}">
        <p14:creationId xmlns:p14="http://schemas.microsoft.com/office/powerpoint/2010/main" val="163470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6</a:t>
            </a:fld>
            <a:endParaRPr lang="zh-CN" altLang="en-US"/>
          </a:p>
        </p:txBody>
      </p:sp>
    </p:spTree>
    <p:extLst>
      <p:ext uri="{BB962C8B-B14F-4D97-AF65-F5344CB8AC3E}">
        <p14:creationId xmlns:p14="http://schemas.microsoft.com/office/powerpoint/2010/main" val="122403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7</a:t>
            </a:fld>
            <a:endParaRPr lang="zh-CN" altLang="en-US"/>
          </a:p>
        </p:txBody>
      </p:sp>
    </p:spTree>
    <p:extLst>
      <p:ext uri="{BB962C8B-B14F-4D97-AF65-F5344CB8AC3E}">
        <p14:creationId xmlns:p14="http://schemas.microsoft.com/office/powerpoint/2010/main" val="1891244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8</a:t>
            </a:fld>
            <a:endParaRPr lang="zh-CN" altLang="en-US"/>
          </a:p>
        </p:txBody>
      </p:sp>
    </p:spTree>
    <p:extLst>
      <p:ext uri="{BB962C8B-B14F-4D97-AF65-F5344CB8AC3E}">
        <p14:creationId xmlns:p14="http://schemas.microsoft.com/office/powerpoint/2010/main" val="387497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9</a:t>
            </a:fld>
            <a:endParaRPr lang="zh-CN" altLang="en-US"/>
          </a:p>
        </p:txBody>
      </p:sp>
    </p:spTree>
    <p:extLst>
      <p:ext uri="{BB962C8B-B14F-4D97-AF65-F5344CB8AC3E}">
        <p14:creationId xmlns:p14="http://schemas.microsoft.com/office/powerpoint/2010/main" val="240118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A646B-F117-4928-A8A2-1716300C34F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5781FEE-C1F4-469A-9E36-8F4601D2E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8552C6-A02E-47D7-A268-DC48634E3532}"/>
              </a:ext>
            </a:extLst>
          </p:cNvPr>
          <p:cNvSpPr>
            <a:spLocks noGrp="1"/>
          </p:cNvSpPr>
          <p:nvPr>
            <p:ph type="dt" sz="half" idx="10"/>
          </p:nvPr>
        </p:nvSpPr>
        <p:spPr/>
        <p:txBody>
          <a:bodyPr/>
          <a:lstStyle/>
          <a:p>
            <a:fld id="{B7FFDAE1-EB67-42CF-B593-56AA292DA8C8}"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2FA628B0-905E-46AF-9C51-C2B5AF8925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B8A775-5E37-4409-A4E7-F0814E9F7A8A}"/>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162359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16F80-4702-44BD-867F-324A473EAB7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2F0CDC5-CE5D-4691-97FD-895FAEEA2B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CE9BBA-8B26-464A-893C-B296D43FA6B0}"/>
              </a:ext>
            </a:extLst>
          </p:cNvPr>
          <p:cNvSpPr>
            <a:spLocks noGrp="1"/>
          </p:cNvSpPr>
          <p:nvPr>
            <p:ph type="dt" sz="half" idx="10"/>
          </p:nvPr>
        </p:nvSpPr>
        <p:spPr/>
        <p:txBody>
          <a:bodyPr/>
          <a:lstStyle/>
          <a:p>
            <a:fld id="{B7FFDAE1-EB67-42CF-B593-56AA292DA8C8}"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34601B33-B587-4FB0-85AB-DDC1F4A34B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10712C-C969-4C2A-8ABC-CCD2466F869D}"/>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1960334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EEDC4F-CF6F-4F5A-B7D5-5DDA55C295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88988E-73BA-47A0-9593-2824B50A451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CE60E4-1A17-46B8-BD11-6895D1EA9915}"/>
              </a:ext>
            </a:extLst>
          </p:cNvPr>
          <p:cNvSpPr>
            <a:spLocks noGrp="1"/>
          </p:cNvSpPr>
          <p:nvPr>
            <p:ph type="dt" sz="half" idx="10"/>
          </p:nvPr>
        </p:nvSpPr>
        <p:spPr/>
        <p:txBody>
          <a:bodyPr/>
          <a:lstStyle/>
          <a:p>
            <a:fld id="{B7FFDAE1-EB67-42CF-B593-56AA292DA8C8}"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169CB261-00A7-4DFD-8566-0F34AD0B2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1146E0-61EB-40A0-AEB0-9AAA4858CF39}"/>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118340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9B327-6DC4-489C-A130-8CF667D3CD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6EB504-E0E5-46C5-B6D0-95B1660E27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30CF13-8903-4992-88F7-C55D7F4E7C48}"/>
              </a:ext>
            </a:extLst>
          </p:cNvPr>
          <p:cNvSpPr>
            <a:spLocks noGrp="1"/>
          </p:cNvSpPr>
          <p:nvPr>
            <p:ph type="dt" sz="half" idx="10"/>
          </p:nvPr>
        </p:nvSpPr>
        <p:spPr/>
        <p:txBody>
          <a:bodyPr/>
          <a:lstStyle/>
          <a:p>
            <a:fld id="{B7FFDAE1-EB67-42CF-B593-56AA292DA8C8}"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3C41C592-991D-4A88-81B0-FA07E26D1C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6A61AE-DFB6-4E40-B78C-76E64498C698}"/>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4192824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EF327-DE46-4FD7-851C-CAD5A20AC8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308B61-6FAC-4108-97CC-3ACD182B93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E0CB1DC-8355-42C5-AF00-8E36F02E523B}"/>
              </a:ext>
            </a:extLst>
          </p:cNvPr>
          <p:cNvSpPr>
            <a:spLocks noGrp="1"/>
          </p:cNvSpPr>
          <p:nvPr>
            <p:ph type="dt" sz="half" idx="10"/>
          </p:nvPr>
        </p:nvSpPr>
        <p:spPr/>
        <p:txBody>
          <a:bodyPr/>
          <a:lstStyle/>
          <a:p>
            <a:fld id="{B7FFDAE1-EB67-42CF-B593-56AA292DA8C8}"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9DA65AD0-D1B3-49A8-9F94-E603B5BA18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33DBE1-743B-438D-92D3-E40E206ACF16}"/>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111713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A7060-857A-4930-832C-C09BFD4FCF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7FF8F7-2B15-4A01-A575-53845FA96B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9701E7A-8C68-4E20-A803-855BD0F40B8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C615B9C-5EC5-4D9B-B5D9-BB2972780CF4}"/>
              </a:ext>
            </a:extLst>
          </p:cNvPr>
          <p:cNvSpPr>
            <a:spLocks noGrp="1"/>
          </p:cNvSpPr>
          <p:nvPr>
            <p:ph type="dt" sz="half" idx="10"/>
          </p:nvPr>
        </p:nvSpPr>
        <p:spPr/>
        <p:txBody>
          <a:bodyPr/>
          <a:lstStyle/>
          <a:p>
            <a:fld id="{B7FFDAE1-EB67-42CF-B593-56AA292DA8C8}"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E22F8F48-9F51-4F97-9DA9-9E015ACE48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A7C295-EAAA-41B7-986C-D8AFF63FDDD6}"/>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290777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F4CDC-4DFE-4DB1-972E-CE28FCB9A10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E09ECFB-135A-4BF2-82FE-C099094248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4914377-BA6A-4199-BDEB-7EFD3B82FC7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CA16539-559F-474B-992A-1331A0355B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9C14912-C4A7-47EF-A8EC-B0F50FA6545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71CC34F-E9B9-4EFD-A3C4-0BA19D4EA5A9}"/>
              </a:ext>
            </a:extLst>
          </p:cNvPr>
          <p:cNvSpPr>
            <a:spLocks noGrp="1"/>
          </p:cNvSpPr>
          <p:nvPr>
            <p:ph type="dt" sz="half" idx="10"/>
          </p:nvPr>
        </p:nvSpPr>
        <p:spPr/>
        <p:txBody>
          <a:bodyPr/>
          <a:lstStyle/>
          <a:p>
            <a:fld id="{B7FFDAE1-EB67-42CF-B593-56AA292DA8C8}" type="datetimeFigureOut">
              <a:rPr lang="zh-CN" altLang="en-US" smtClean="0"/>
              <a:t>2019/12/6</a:t>
            </a:fld>
            <a:endParaRPr lang="zh-CN" altLang="en-US"/>
          </a:p>
        </p:txBody>
      </p:sp>
      <p:sp>
        <p:nvSpPr>
          <p:cNvPr id="8" name="页脚占位符 7">
            <a:extLst>
              <a:ext uri="{FF2B5EF4-FFF2-40B4-BE49-F238E27FC236}">
                <a16:creationId xmlns:a16="http://schemas.microsoft.com/office/drawing/2014/main" id="{A0306A62-EAF9-495D-B60F-8B898B61FEA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351980E-AD6D-4890-B2E1-61420E5AAAF7}"/>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278240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66452-93AB-427B-9625-F906CB897E8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9FD17F3-7053-4148-800C-FB4B3C05E044}"/>
              </a:ext>
            </a:extLst>
          </p:cNvPr>
          <p:cNvSpPr>
            <a:spLocks noGrp="1"/>
          </p:cNvSpPr>
          <p:nvPr>
            <p:ph type="dt" sz="half" idx="10"/>
          </p:nvPr>
        </p:nvSpPr>
        <p:spPr/>
        <p:txBody>
          <a:bodyPr/>
          <a:lstStyle/>
          <a:p>
            <a:fld id="{B7FFDAE1-EB67-42CF-B593-56AA292DA8C8}" type="datetimeFigureOut">
              <a:rPr lang="zh-CN" altLang="en-US" smtClean="0"/>
              <a:t>2019/12/6</a:t>
            </a:fld>
            <a:endParaRPr lang="zh-CN" altLang="en-US"/>
          </a:p>
        </p:txBody>
      </p:sp>
      <p:sp>
        <p:nvSpPr>
          <p:cNvPr id="4" name="页脚占位符 3">
            <a:extLst>
              <a:ext uri="{FF2B5EF4-FFF2-40B4-BE49-F238E27FC236}">
                <a16:creationId xmlns:a16="http://schemas.microsoft.com/office/drawing/2014/main" id="{66709179-9F05-4ED9-898C-DD1E14C4EE1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9DE3C05-79FC-42A5-B9A2-AC8CCD3D26AD}"/>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3046590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3BF4A8C-F0F4-41A6-BF41-876FEF21AB89}"/>
              </a:ext>
            </a:extLst>
          </p:cNvPr>
          <p:cNvSpPr>
            <a:spLocks noGrp="1"/>
          </p:cNvSpPr>
          <p:nvPr>
            <p:ph type="dt" sz="half" idx="10"/>
          </p:nvPr>
        </p:nvSpPr>
        <p:spPr/>
        <p:txBody>
          <a:bodyPr/>
          <a:lstStyle/>
          <a:p>
            <a:fld id="{B7FFDAE1-EB67-42CF-B593-56AA292DA8C8}" type="datetimeFigureOut">
              <a:rPr lang="zh-CN" altLang="en-US" smtClean="0"/>
              <a:t>2019/12/6</a:t>
            </a:fld>
            <a:endParaRPr lang="zh-CN" altLang="en-US"/>
          </a:p>
        </p:txBody>
      </p:sp>
      <p:sp>
        <p:nvSpPr>
          <p:cNvPr id="3" name="页脚占位符 2">
            <a:extLst>
              <a:ext uri="{FF2B5EF4-FFF2-40B4-BE49-F238E27FC236}">
                <a16:creationId xmlns:a16="http://schemas.microsoft.com/office/drawing/2014/main" id="{5F4BE2DC-A408-49B2-A4F8-EE9769AFFE7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A16DA8-302B-4AE1-AF88-B9CFFEEEBABF}"/>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67390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40FE9-4853-4B02-9ACB-5CAF188470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58361D0-290C-442A-8B44-B0642C42D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EF0013-B4AF-4C3C-AB98-C192E7C39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0A2650F-35B1-4222-8E3D-55C4DBD2B6F3}"/>
              </a:ext>
            </a:extLst>
          </p:cNvPr>
          <p:cNvSpPr>
            <a:spLocks noGrp="1"/>
          </p:cNvSpPr>
          <p:nvPr>
            <p:ph type="dt" sz="half" idx="10"/>
          </p:nvPr>
        </p:nvSpPr>
        <p:spPr/>
        <p:txBody>
          <a:bodyPr/>
          <a:lstStyle/>
          <a:p>
            <a:fld id="{B7FFDAE1-EB67-42CF-B593-56AA292DA8C8}"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D6E7498D-7297-4B92-A228-86A6C90602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A8D0AA-D078-408B-B714-3CE8EF0C9B60}"/>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4504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FEBB0-8B3B-410D-A075-42A14BE621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37B9B3-435A-479F-8455-3BFE235CA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B4E751-9289-4C4E-9418-EE2ED45DD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37B3CBA-A6F8-46D2-B8FE-0FCC383C9458}"/>
              </a:ext>
            </a:extLst>
          </p:cNvPr>
          <p:cNvSpPr>
            <a:spLocks noGrp="1"/>
          </p:cNvSpPr>
          <p:nvPr>
            <p:ph type="dt" sz="half" idx="10"/>
          </p:nvPr>
        </p:nvSpPr>
        <p:spPr/>
        <p:txBody>
          <a:bodyPr/>
          <a:lstStyle/>
          <a:p>
            <a:fld id="{B7FFDAE1-EB67-42CF-B593-56AA292DA8C8}" type="datetimeFigureOut">
              <a:rPr lang="zh-CN" altLang="en-US" smtClean="0"/>
              <a:t>2019/12/6</a:t>
            </a:fld>
            <a:endParaRPr lang="zh-CN" altLang="en-US"/>
          </a:p>
        </p:txBody>
      </p:sp>
      <p:sp>
        <p:nvSpPr>
          <p:cNvPr id="6" name="页脚占位符 5">
            <a:extLst>
              <a:ext uri="{FF2B5EF4-FFF2-40B4-BE49-F238E27FC236}">
                <a16:creationId xmlns:a16="http://schemas.microsoft.com/office/drawing/2014/main" id="{7364EF54-A7CA-4392-9234-4DDE22D719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F75E53-F65D-44C7-939C-A76A1D47C7C1}"/>
              </a:ext>
            </a:extLst>
          </p:cNvPr>
          <p:cNvSpPr>
            <a:spLocks noGrp="1"/>
          </p:cNvSpPr>
          <p:nvPr>
            <p:ph type="sldNum" sz="quarter" idx="12"/>
          </p:nvPr>
        </p:nvSpPr>
        <p:spPr/>
        <p:txBody>
          <a:body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2497119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F24FEF5-80E6-49C9-85D6-2BC478298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EAF9174-E843-4ABD-B37E-7C4FA3D212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DB30D1-E683-4A0D-B10E-812E5E4C65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FDAE1-EB67-42CF-B593-56AA292DA8C8}" type="datetimeFigureOut">
              <a:rPr lang="zh-CN" altLang="en-US" smtClean="0"/>
              <a:t>2019/12/6</a:t>
            </a:fld>
            <a:endParaRPr lang="zh-CN" altLang="en-US"/>
          </a:p>
        </p:txBody>
      </p:sp>
      <p:sp>
        <p:nvSpPr>
          <p:cNvPr id="5" name="页脚占位符 4">
            <a:extLst>
              <a:ext uri="{FF2B5EF4-FFF2-40B4-BE49-F238E27FC236}">
                <a16:creationId xmlns:a16="http://schemas.microsoft.com/office/drawing/2014/main" id="{2E056DC2-E1F5-4995-85FF-140FC7BF9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ED04F22-1EEB-4F3C-8EF1-26E3E5B27B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E6056-67A1-460C-8D55-8E0798092675}" type="slidenum">
              <a:rPr lang="zh-CN" altLang="en-US" smtClean="0"/>
              <a:t>‹#›</a:t>
            </a:fld>
            <a:endParaRPr lang="zh-CN" altLang="en-US"/>
          </a:p>
        </p:txBody>
      </p:sp>
    </p:spTree>
    <p:extLst>
      <p:ext uri="{BB962C8B-B14F-4D97-AF65-F5344CB8AC3E}">
        <p14:creationId xmlns:p14="http://schemas.microsoft.com/office/powerpoint/2010/main" val="3900243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166C831-BB79-4DD5-824B-2BCE3BCEF1EB}"/>
              </a:ext>
            </a:extLst>
          </p:cNvPr>
          <p:cNvSpPr/>
          <p:nvPr/>
        </p:nvSpPr>
        <p:spPr>
          <a:xfrm>
            <a:off x="0" y="0"/>
            <a:ext cx="12192000" cy="5376041"/>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双波形 4">
            <a:extLst>
              <a:ext uri="{FF2B5EF4-FFF2-40B4-BE49-F238E27FC236}">
                <a16:creationId xmlns:a16="http://schemas.microsoft.com/office/drawing/2014/main" id="{3CB297CC-B256-43CC-803C-B7D629FFF350}"/>
              </a:ext>
            </a:extLst>
          </p:cNvPr>
          <p:cNvSpPr/>
          <p:nvPr/>
        </p:nvSpPr>
        <p:spPr>
          <a:xfrm>
            <a:off x="-580696" y="4319754"/>
            <a:ext cx="13114282" cy="3767965"/>
          </a:xfrm>
          <a:prstGeom prst="doubleWave">
            <a:avLst>
              <a:gd name="adj1" fmla="val 11245"/>
              <a:gd name="adj2" fmla="val -180"/>
            </a:avLst>
          </a:prstGeom>
          <a:solidFill>
            <a:schemeClr val="bg1"/>
          </a:solidFill>
          <a:ln>
            <a:noFill/>
          </a:ln>
          <a:effectLst>
            <a:outerShdw blurRad="127000" dist="38100" dir="16200000" sx="101000" sy="101000"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a:extLst>
              <a:ext uri="{FF2B5EF4-FFF2-40B4-BE49-F238E27FC236}">
                <a16:creationId xmlns:a16="http://schemas.microsoft.com/office/drawing/2014/main" id="{910B653D-5FDD-44CC-A4DE-97BA84457309}"/>
              </a:ext>
            </a:extLst>
          </p:cNvPr>
          <p:cNvSpPr/>
          <p:nvPr/>
        </p:nvSpPr>
        <p:spPr>
          <a:xfrm>
            <a:off x="8040414" y="4934607"/>
            <a:ext cx="441434" cy="441434"/>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137B45C2-B56E-4D74-8F12-86779918F21C}"/>
              </a:ext>
            </a:extLst>
          </p:cNvPr>
          <p:cNvSpPr/>
          <p:nvPr/>
        </p:nvSpPr>
        <p:spPr>
          <a:xfrm>
            <a:off x="1529255" y="5967253"/>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51F037AF-4E10-400D-9559-DEC6C72E8FFA}"/>
              </a:ext>
            </a:extLst>
          </p:cNvPr>
          <p:cNvSpPr/>
          <p:nvPr/>
        </p:nvSpPr>
        <p:spPr>
          <a:xfrm flipH="1">
            <a:off x="9695794" y="3649713"/>
            <a:ext cx="204952" cy="2049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5A90946-1E2C-4916-8F10-9F274994F7F9}"/>
              </a:ext>
            </a:extLst>
          </p:cNvPr>
          <p:cNvSpPr/>
          <p:nvPr/>
        </p:nvSpPr>
        <p:spPr>
          <a:xfrm>
            <a:off x="8581699" y="1315397"/>
            <a:ext cx="441434" cy="44143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C65F394-1395-4D4F-BFDD-16913F8A30DF}"/>
              </a:ext>
            </a:extLst>
          </p:cNvPr>
          <p:cNvSpPr txBox="1"/>
          <p:nvPr/>
        </p:nvSpPr>
        <p:spPr>
          <a:xfrm>
            <a:off x="850682" y="1756832"/>
            <a:ext cx="7189732" cy="1246495"/>
          </a:xfrm>
          <a:prstGeom prst="rect">
            <a:avLst/>
          </a:prstGeom>
          <a:noFill/>
        </p:spPr>
        <p:txBody>
          <a:bodyPr wrap="square" rtlCol="0">
            <a:spAutoFit/>
          </a:bodyPr>
          <a:lstStyle/>
          <a:p>
            <a:r>
              <a:rPr lang="en-US" altLang="zh-CN" sz="7500" dirty="0">
                <a:solidFill>
                  <a:schemeClr val="bg1"/>
                </a:solidFill>
                <a:latin typeface="字魂59号-创粗黑" panose="00000500000000000000" pitchFamily="2" charset="-122"/>
                <a:ea typeface="字魂59号-创粗黑" panose="00000500000000000000" pitchFamily="2" charset="-122"/>
              </a:rPr>
              <a:t>2019</a:t>
            </a:r>
            <a:r>
              <a:rPr lang="zh-CN" altLang="en-US" sz="7500" dirty="0">
                <a:solidFill>
                  <a:schemeClr val="bg1"/>
                </a:solidFill>
                <a:latin typeface="字魂59号-创粗黑" panose="00000500000000000000" pitchFamily="2" charset="-122"/>
                <a:ea typeface="字魂59号-创粗黑" panose="00000500000000000000" pitchFamily="2" charset="-122"/>
              </a:rPr>
              <a:t>年终总结</a:t>
            </a:r>
          </a:p>
        </p:txBody>
      </p:sp>
      <p:sp>
        <p:nvSpPr>
          <p:cNvPr id="14" name="椭圆 13">
            <a:extLst>
              <a:ext uri="{FF2B5EF4-FFF2-40B4-BE49-F238E27FC236}">
                <a16:creationId xmlns:a16="http://schemas.microsoft.com/office/drawing/2014/main" id="{B5A1C3B5-021A-4E9B-95D9-7E6F620FA97E}"/>
              </a:ext>
            </a:extLst>
          </p:cNvPr>
          <p:cNvSpPr/>
          <p:nvPr/>
        </p:nvSpPr>
        <p:spPr>
          <a:xfrm>
            <a:off x="3216166" y="634433"/>
            <a:ext cx="346840" cy="3468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D98EC426-6673-416F-AC10-E451B1DD6551}"/>
              </a:ext>
            </a:extLst>
          </p:cNvPr>
          <p:cNvSpPr txBox="1"/>
          <p:nvPr/>
        </p:nvSpPr>
        <p:spPr>
          <a:xfrm>
            <a:off x="945277" y="3429001"/>
            <a:ext cx="5002849" cy="400110"/>
          </a:xfrm>
          <a:prstGeom prst="rect">
            <a:avLst/>
          </a:prstGeom>
          <a:noFill/>
        </p:spPr>
        <p:txBody>
          <a:bodyPr wrap="square" rtlCol="0">
            <a:spAutoFit/>
          </a:bodyPr>
          <a:lstStyle/>
          <a:p>
            <a:pPr algn="dist"/>
            <a:r>
              <a:rPr lang="zh-CN" altLang="en-US" sz="2000" dirty="0">
                <a:solidFill>
                  <a:schemeClr val="bg1"/>
                </a:solidFill>
                <a:latin typeface="字魂59号-创粗黑" panose="00000500000000000000" pitchFamily="2" charset="-122"/>
                <a:ea typeface="字魂59号-创粗黑" panose="00000500000000000000" pitchFamily="2" charset="-122"/>
              </a:rPr>
              <a:t>汇报人：张燃</a:t>
            </a:r>
            <a:r>
              <a:rPr lang="en-US" altLang="zh-CN" sz="2000" dirty="0">
                <a:solidFill>
                  <a:schemeClr val="bg1"/>
                </a:solidFill>
                <a:latin typeface="字魂59号-创粗黑" panose="00000500000000000000" pitchFamily="2" charset="-122"/>
                <a:ea typeface="字魂59号-创粗黑" panose="00000500000000000000" pitchFamily="2" charset="-122"/>
              </a:rPr>
              <a:t>-</a:t>
            </a:r>
            <a:r>
              <a:rPr lang="zh-CN" altLang="en-US" sz="2000" dirty="0">
                <a:solidFill>
                  <a:schemeClr val="bg1"/>
                </a:solidFill>
                <a:latin typeface="字魂59号-创粗黑" panose="00000500000000000000" pitchFamily="2" charset="-122"/>
                <a:ea typeface="字魂59号-创粗黑" panose="00000500000000000000" pitchFamily="2" charset="-122"/>
              </a:rPr>
              <a:t>武汉公司</a:t>
            </a:r>
            <a:r>
              <a:rPr lang="en-US" altLang="zh-CN" sz="2000" dirty="0">
                <a:solidFill>
                  <a:schemeClr val="bg1"/>
                </a:solidFill>
                <a:latin typeface="字魂59号-创粗黑" panose="00000500000000000000" pitchFamily="2" charset="-122"/>
                <a:ea typeface="字魂59号-创粗黑" panose="00000500000000000000" pitchFamily="2" charset="-122"/>
              </a:rPr>
              <a:t>-</a:t>
            </a:r>
            <a:r>
              <a:rPr lang="zh-CN" altLang="en-US" sz="2000" dirty="0">
                <a:solidFill>
                  <a:schemeClr val="bg1"/>
                </a:solidFill>
                <a:latin typeface="字魂59号-创粗黑" panose="00000500000000000000" pitchFamily="2" charset="-122"/>
                <a:ea typeface="字魂59号-创粗黑" panose="00000500000000000000" pitchFamily="2" charset="-122"/>
              </a:rPr>
              <a:t>深度学习</a:t>
            </a:r>
          </a:p>
        </p:txBody>
      </p:sp>
      <p:cxnSp>
        <p:nvCxnSpPr>
          <p:cNvPr id="16" name="直接连接符 15">
            <a:extLst>
              <a:ext uri="{FF2B5EF4-FFF2-40B4-BE49-F238E27FC236}">
                <a16:creationId xmlns:a16="http://schemas.microsoft.com/office/drawing/2014/main" id="{BE4E6885-1407-4AE6-B347-A2D4ED44C778}"/>
              </a:ext>
            </a:extLst>
          </p:cNvPr>
          <p:cNvCxnSpPr/>
          <p:nvPr/>
        </p:nvCxnSpPr>
        <p:spPr>
          <a:xfrm>
            <a:off x="1060630" y="3241478"/>
            <a:ext cx="18836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60D0A568-8939-4514-986B-7394C20F15D6}"/>
              </a:ext>
            </a:extLst>
          </p:cNvPr>
          <p:cNvSpPr/>
          <p:nvPr/>
        </p:nvSpPr>
        <p:spPr>
          <a:xfrm>
            <a:off x="5123794" y="3957148"/>
            <a:ext cx="283778" cy="28377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31D29745-F1D1-4557-BC5A-2D238071E84E}"/>
              </a:ext>
            </a:extLst>
          </p:cNvPr>
          <p:cNvSpPr/>
          <p:nvPr/>
        </p:nvSpPr>
        <p:spPr>
          <a:xfrm flipH="1">
            <a:off x="3011214" y="5454869"/>
            <a:ext cx="204952" cy="204952"/>
          </a:xfrm>
          <a:prstGeom prst="ellipse">
            <a:avLst/>
          </a:prstGeom>
          <a:solidFill>
            <a:schemeClr val="bg1"/>
          </a:solidFill>
          <a:ln>
            <a:solidFill>
              <a:srgbClr val="252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7F533208-F78C-48D1-AA07-9279F48E5F94}"/>
              </a:ext>
            </a:extLst>
          </p:cNvPr>
          <p:cNvSpPr/>
          <p:nvPr/>
        </p:nvSpPr>
        <p:spPr>
          <a:xfrm>
            <a:off x="11921359" y="192999"/>
            <a:ext cx="441434" cy="44143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8338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1000"/>
                                        <p:tgtEl>
                                          <p:spTgt spid="21"/>
                                        </p:tgtEl>
                                      </p:cBhvr>
                                    </p:animEffect>
                                    <p:anim calcmode="lin" valueType="num">
                                      <p:cBhvr>
                                        <p:cTn id="52" dur="1000" fill="hold"/>
                                        <p:tgtEl>
                                          <p:spTgt spid="21"/>
                                        </p:tgtEl>
                                        <p:attrNameLst>
                                          <p:attrName>ppt_x</p:attrName>
                                        </p:attrNameLst>
                                      </p:cBhvr>
                                      <p:tavLst>
                                        <p:tav tm="0">
                                          <p:val>
                                            <p:strVal val="#ppt_x"/>
                                          </p:val>
                                        </p:tav>
                                        <p:tav tm="100000">
                                          <p:val>
                                            <p:strVal val="#ppt_x"/>
                                          </p:val>
                                        </p:tav>
                                      </p:tavLst>
                                    </p:anim>
                                    <p:anim calcmode="lin" valueType="num">
                                      <p:cBhvr>
                                        <p:cTn id="5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p:bldP spid="14" grpId="0" animBg="1"/>
      <p:bldP spid="15" grpId="0"/>
      <p:bldP spid="17" grpId="0" animBg="1"/>
      <p:bldP spid="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7EE724F-7AE9-47AF-B43E-5453DBEA3685}"/>
              </a:ext>
            </a:extLst>
          </p:cNvPr>
          <p:cNvSpPr/>
          <p:nvPr/>
        </p:nvSpPr>
        <p:spPr>
          <a:xfrm>
            <a:off x="0" y="0"/>
            <a:ext cx="12192000" cy="5833241"/>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双波形 4">
            <a:extLst>
              <a:ext uri="{FF2B5EF4-FFF2-40B4-BE49-F238E27FC236}">
                <a16:creationId xmlns:a16="http://schemas.microsoft.com/office/drawing/2014/main" id="{A0332431-540B-4DEB-AE0D-FFA30AE114CC}"/>
              </a:ext>
            </a:extLst>
          </p:cNvPr>
          <p:cNvSpPr/>
          <p:nvPr/>
        </p:nvSpPr>
        <p:spPr>
          <a:xfrm>
            <a:off x="-300857" y="4664765"/>
            <a:ext cx="13114282" cy="3767965"/>
          </a:xfrm>
          <a:prstGeom prst="doubleWave">
            <a:avLst>
              <a:gd name="adj1" fmla="val 7479"/>
              <a:gd name="adj2" fmla="val -180"/>
            </a:avLst>
          </a:prstGeom>
          <a:solidFill>
            <a:schemeClr val="bg1"/>
          </a:solidFill>
          <a:ln>
            <a:noFill/>
          </a:ln>
          <a:effectLst>
            <a:outerShdw blurRad="127000" dist="38100" dir="16200000" sx="101000" sy="101000"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a:extLst>
              <a:ext uri="{FF2B5EF4-FFF2-40B4-BE49-F238E27FC236}">
                <a16:creationId xmlns:a16="http://schemas.microsoft.com/office/drawing/2014/main" id="{63C69AC0-9B65-4947-9028-AB439D0192AC}"/>
              </a:ext>
            </a:extLst>
          </p:cNvPr>
          <p:cNvGrpSpPr/>
          <p:nvPr/>
        </p:nvGrpSpPr>
        <p:grpSpPr>
          <a:xfrm>
            <a:off x="5670336" y="1223384"/>
            <a:ext cx="1140367" cy="1140367"/>
            <a:chOff x="1728957" y="3397457"/>
            <a:chExt cx="1150893" cy="1150893"/>
          </a:xfrm>
        </p:grpSpPr>
        <p:sp>
          <p:nvSpPr>
            <p:cNvPr id="7" name="椭圆 6">
              <a:extLst>
                <a:ext uri="{FF2B5EF4-FFF2-40B4-BE49-F238E27FC236}">
                  <a16:creationId xmlns:a16="http://schemas.microsoft.com/office/drawing/2014/main" id="{746B0697-112A-4E17-A5BB-0B5162834AC4}"/>
                </a:ext>
              </a:extLst>
            </p:cNvPr>
            <p:cNvSpPr/>
            <p:nvPr/>
          </p:nvSpPr>
          <p:spPr>
            <a:xfrm>
              <a:off x="1728957" y="3397457"/>
              <a:ext cx="1150893" cy="115089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338500D-F7E4-4066-9C8A-39E989E3A801}"/>
                </a:ext>
              </a:extLst>
            </p:cNvPr>
            <p:cNvSpPr txBox="1"/>
            <p:nvPr/>
          </p:nvSpPr>
          <p:spPr>
            <a:xfrm>
              <a:off x="1932178" y="3485722"/>
              <a:ext cx="744450" cy="830997"/>
            </a:xfrm>
            <a:prstGeom prst="rect">
              <a:avLst/>
            </a:prstGeom>
            <a:noFill/>
          </p:spPr>
          <p:txBody>
            <a:bodyPr wrap="square" rtlCol="0">
              <a:spAutoFit/>
            </a:bodyPr>
            <a:lstStyle/>
            <a:p>
              <a:pPr algn="ctr"/>
              <a:r>
                <a:rPr lang="en-US" altLang="zh-CN" sz="4800" dirty="0">
                  <a:solidFill>
                    <a:schemeClr val="bg1"/>
                  </a:solidFill>
                  <a:latin typeface="字魂59号-创粗黑" panose="00000500000000000000" pitchFamily="2" charset="-122"/>
                  <a:ea typeface="字魂59号-创粗黑" panose="00000500000000000000" pitchFamily="2" charset="-122"/>
                </a:rPr>
                <a:t>3</a:t>
              </a:r>
              <a:endParaRPr lang="zh-CN" altLang="en-US" sz="4800" dirty="0">
                <a:solidFill>
                  <a:schemeClr val="bg1"/>
                </a:solidFill>
                <a:latin typeface="字魂59号-创粗黑" panose="00000500000000000000" pitchFamily="2" charset="-122"/>
                <a:ea typeface="字魂59号-创粗黑" panose="00000500000000000000" pitchFamily="2" charset="-122"/>
              </a:endParaRPr>
            </a:p>
          </p:txBody>
        </p:sp>
      </p:grpSp>
      <p:sp>
        <p:nvSpPr>
          <p:cNvPr id="9" name="文本框 8">
            <a:extLst>
              <a:ext uri="{FF2B5EF4-FFF2-40B4-BE49-F238E27FC236}">
                <a16:creationId xmlns:a16="http://schemas.microsoft.com/office/drawing/2014/main" id="{A3497F7E-4337-4E27-9181-BDA61B9B2C27}"/>
              </a:ext>
            </a:extLst>
          </p:cNvPr>
          <p:cNvSpPr txBox="1"/>
          <p:nvPr/>
        </p:nvSpPr>
        <p:spPr>
          <a:xfrm>
            <a:off x="3980801" y="2793708"/>
            <a:ext cx="4519434" cy="1200329"/>
          </a:xfrm>
          <a:prstGeom prst="rect">
            <a:avLst/>
          </a:prstGeom>
          <a:noFill/>
        </p:spPr>
        <p:txBody>
          <a:bodyPr wrap="square" rtlCol="0">
            <a:spAutoFit/>
          </a:bodyPr>
          <a:lstStyle/>
          <a:p>
            <a:pPr algn="dist"/>
            <a:r>
              <a:rPr lang="zh-CN" altLang="en-US" sz="7200" dirty="0">
                <a:solidFill>
                  <a:schemeClr val="bg1"/>
                </a:solidFill>
                <a:latin typeface="字魂59号-创粗黑" panose="00000500000000000000" pitchFamily="2" charset="-122"/>
                <a:ea typeface="字魂59号-创粗黑" panose="00000500000000000000" pitchFamily="2" charset="-122"/>
              </a:rPr>
              <a:t>经验分享</a:t>
            </a:r>
          </a:p>
        </p:txBody>
      </p:sp>
      <p:sp>
        <p:nvSpPr>
          <p:cNvPr id="11" name="椭圆 10">
            <a:extLst>
              <a:ext uri="{FF2B5EF4-FFF2-40B4-BE49-F238E27FC236}">
                <a16:creationId xmlns:a16="http://schemas.microsoft.com/office/drawing/2014/main" id="{D30D7C39-3BB6-47FC-992F-91211E4F9F13}"/>
              </a:ext>
            </a:extLst>
          </p:cNvPr>
          <p:cNvSpPr/>
          <p:nvPr/>
        </p:nvSpPr>
        <p:spPr>
          <a:xfrm>
            <a:off x="7890642" y="5218387"/>
            <a:ext cx="441434" cy="441434"/>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B2CD03B-4E97-4FD3-86EF-CE8FE4012718}"/>
              </a:ext>
            </a:extLst>
          </p:cNvPr>
          <p:cNvSpPr/>
          <p:nvPr/>
        </p:nvSpPr>
        <p:spPr>
          <a:xfrm>
            <a:off x="1529255" y="5967253"/>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91CDF8DF-A5CC-46F0-8B8F-005660F29F6B}"/>
              </a:ext>
            </a:extLst>
          </p:cNvPr>
          <p:cNvSpPr/>
          <p:nvPr/>
        </p:nvSpPr>
        <p:spPr>
          <a:xfrm flipH="1">
            <a:off x="3011214" y="5454869"/>
            <a:ext cx="204952" cy="204952"/>
          </a:xfrm>
          <a:prstGeom prst="ellipse">
            <a:avLst/>
          </a:prstGeom>
          <a:solidFill>
            <a:schemeClr val="bg1"/>
          </a:solidFill>
          <a:ln>
            <a:solidFill>
              <a:srgbClr val="252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E409FC4-078C-48B3-8A56-ABFC0074C5E7}"/>
              </a:ext>
            </a:extLst>
          </p:cNvPr>
          <p:cNvSpPr/>
          <p:nvPr/>
        </p:nvSpPr>
        <p:spPr>
          <a:xfrm flipH="1">
            <a:off x="6491095" y="2095730"/>
            <a:ext cx="303840" cy="303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71CDAC18-1AB2-4CAB-A5D6-6D24DC7BA211}"/>
              </a:ext>
            </a:extLst>
          </p:cNvPr>
          <p:cNvSpPr/>
          <p:nvPr/>
        </p:nvSpPr>
        <p:spPr>
          <a:xfrm>
            <a:off x="2033752" y="876544"/>
            <a:ext cx="346840" cy="3468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6E9EFB8B-F2DD-4929-A044-0ADF6337E253}"/>
              </a:ext>
            </a:extLst>
          </p:cNvPr>
          <p:cNvSpPr/>
          <p:nvPr/>
        </p:nvSpPr>
        <p:spPr>
          <a:xfrm>
            <a:off x="11051627" y="4436162"/>
            <a:ext cx="244365" cy="24436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C5DC8539-4518-426A-AC13-C95FC638DFE6}"/>
              </a:ext>
            </a:extLst>
          </p:cNvPr>
          <p:cNvSpPr/>
          <p:nvPr/>
        </p:nvSpPr>
        <p:spPr>
          <a:xfrm>
            <a:off x="10156372" y="6466114"/>
            <a:ext cx="228600" cy="197401"/>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2374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1" grpId="0" animBg="1"/>
      <p:bldP spid="12" grpId="0" animBg="1"/>
      <p:bldP spid="15" grpId="0" animBg="1"/>
      <p:bldP spid="17"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4B4655-EFEA-429D-BBAF-03D9FF59693E}"/>
              </a:ext>
            </a:extLst>
          </p:cNvPr>
          <p:cNvSpPr txBox="1"/>
          <p:nvPr/>
        </p:nvSpPr>
        <p:spPr>
          <a:xfrm>
            <a:off x="1040922" y="379416"/>
            <a:ext cx="1826141" cy="584775"/>
          </a:xfrm>
          <a:prstGeom prst="rect">
            <a:avLst/>
          </a:prstGeom>
          <a:noFill/>
        </p:spPr>
        <p:txBody>
          <a:bodyPr wrap="none" rtlCol="0">
            <a:spAutoFit/>
          </a:bodyPr>
          <a:lstStyle/>
          <a:p>
            <a:r>
              <a:rPr lang="zh-CN" altLang="en-US" sz="3200" dirty="0">
                <a:solidFill>
                  <a:schemeClr val="tx1">
                    <a:lumMod val="65000"/>
                    <a:lumOff val="35000"/>
                  </a:schemeClr>
                </a:solidFill>
                <a:latin typeface="字魂58号-创中黑" panose="00000500000000000000" pitchFamily="2" charset="-122"/>
                <a:ea typeface="字魂58号-创中黑" panose="00000500000000000000" pitchFamily="2" charset="-122"/>
              </a:rPr>
              <a:t>训练技巧</a:t>
            </a:r>
          </a:p>
        </p:txBody>
      </p:sp>
      <p:sp>
        <p:nvSpPr>
          <p:cNvPr id="3" name="椭圆 2">
            <a:extLst>
              <a:ext uri="{FF2B5EF4-FFF2-40B4-BE49-F238E27FC236}">
                <a16:creationId xmlns:a16="http://schemas.microsoft.com/office/drawing/2014/main" id="{B1B0C2BF-AD34-44CE-81C2-413BFD2FFCE3}"/>
              </a:ext>
            </a:extLst>
          </p:cNvPr>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ACB6E12C-AC2E-4C0B-AAFC-E34B9DB29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5964" y="0"/>
            <a:ext cx="3028530" cy="6837044"/>
          </a:xfrm>
          <a:prstGeom prst="rect">
            <a:avLst/>
          </a:prstGeom>
        </p:spPr>
      </p:pic>
      <p:sp>
        <p:nvSpPr>
          <p:cNvPr id="5" name="文本框 4">
            <a:extLst>
              <a:ext uri="{FF2B5EF4-FFF2-40B4-BE49-F238E27FC236}">
                <a16:creationId xmlns:a16="http://schemas.microsoft.com/office/drawing/2014/main" id="{8230F2BB-CC03-4AAD-8B18-60F4BDA1E3BF}"/>
              </a:ext>
            </a:extLst>
          </p:cNvPr>
          <p:cNvSpPr txBox="1"/>
          <p:nvPr/>
        </p:nvSpPr>
        <p:spPr>
          <a:xfrm>
            <a:off x="8821484" y="2245260"/>
            <a:ext cx="2738173" cy="212090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深度学习模型的训练大致可分为一下三个阶段：</a:t>
            </a:r>
            <a:endPar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a:p>
            <a:pPr marL="285750" indent="-285750">
              <a:lnSpc>
                <a:spcPct val="150000"/>
              </a:lnSpc>
              <a:buFont typeface="Wingdings" panose="05000000000000000000" pitchFamily="2" charset="2"/>
              <a:buChar char="l"/>
            </a:pPr>
            <a:r>
              <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数据清洗和预处理</a:t>
            </a:r>
            <a:endPar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a:p>
            <a:pPr marL="285750" indent="-285750">
              <a:lnSpc>
                <a:spcPct val="150000"/>
              </a:lnSpc>
              <a:buFont typeface="Wingdings" panose="05000000000000000000" pitchFamily="2" charset="2"/>
              <a:buChar char="l"/>
            </a:pPr>
            <a:r>
              <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特征工程</a:t>
            </a:r>
            <a:endPar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a:p>
            <a:pPr marL="285750" indent="-285750">
              <a:lnSpc>
                <a:spcPct val="150000"/>
              </a:lnSpc>
              <a:buFont typeface="Wingdings" panose="05000000000000000000" pitchFamily="2" charset="2"/>
              <a:buChar char="l"/>
            </a:pPr>
            <a:r>
              <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模型训练与评估</a:t>
            </a:r>
            <a:endParaRPr lang="en-US" altLang="zh-CN"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7" name="矩形: 圆角 5">
            <a:extLst>
              <a:ext uri="{FF2B5EF4-FFF2-40B4-BE49-F238E27FC236}">
                <a16:creationId xmlns:a16="http://schemas.microsoft.com/office/drawing/2014/main" id="{4C87FEC2-52CD-4250-90BF-8E3A78EC0F3B}"/>
              </a:ext>
            </a:extLst>
          </p:cNvPr>
          <p:cNvSpPr/>
          <p:nvPr/>
        </p:nvSpPr>
        <p:spPr>
          <a:xfrm>
            <a:off x="1191288" y="2128169"/>
            <a:ext cx="654704" cy="654704"/>
          </a:xfrm>
          <a:prstGeom prst="roundRect">
            <a:avLst/>
          </a:prstGeom>
          <a:noFill/>
          <a:ln>
            <a:solidFill>
              <a:srgbClr val="6C666C"/>
            </a:solidFill>
          </a:ln>
          <a:extLst>
            <a:ext uri="{909E8E84-426E-40DD-AFC4-6F175D3DCCD1}">
              <a14:hiddenFill xmlns:a14="http://schemas.microsoft.com/office/drawing/2010/main">
                <a:solidFill>
                  <a:srgbClr val="FFD45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思源黑体"/>
                <a:ea typeface="字魂58号-创中黑" panose="00000500000000000000" pitchFamily="2" charset="-122"/>
              </a:rPr>
              <a:t>01</a:t>
            </a:r>
          </a:p>
        </p:txBody>
      </p:sp>
      <p:sp>
        <p:nvSpPr>
          <p:cNvPr id="8" name="矩形: 圆角 6">
            <a:extLst>
              <a:ext uri="{FF2B5EF4-FFF2-40B4-BE49-F238E27FC236}">
                <a16:creationId xmlns:a16="http://schemas.microsoft.com/office/drawing/2014/main" id="{3BD0D73F-0A5C-4958-B08B-9C6D0CED0824}"/>
              </a:ext>
            </a:extLst>
          </p:cNvPr>
          <p:cNvSpPr/>
          <p:nvPr/>
        </p:nvSpPr>
        <p:spPr>
          <a:xfrm>
            <a:off x="1203193" y="3398942"/>
            <a:ext cx="654704" cy="654704"/>
          </a:xfrm>
          <a:prstGeom prst="roundRect">
            <a:avLst/>
          </a:prstGeom>
          <a:noFill/>
          <a:ln>
            <a:solidFill>
              <a:srgbClr val="6C666C"/>
            </a:solidFill>
          </a:ln>
          <a:extLst>
            <a:ext uri="{909E8E84-426E-40DD-AFC4-6F175D3DCCD1}">
              <a14:hiddenFill xmlns:a14="http://schemas.microsoft.com/office/drawing/2010/main">
                <a:solidFill>
                  <a:srgbClr val="FFD45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思源黑体"/>
                <a:ea typeface="字魂58号-创中黑" panose="00000500000000000000" pitchFamily="2" charset="-122"/>
              </a:rPr>
              <a:t>02</a:t>
            </a:r>
          </a:p>
        </p:txBody>
      </p:sp>
      <p:sp>
        <p:nvSpPr>
          <p:cNvPr id="9" name="文本框 8">
            <a:extLst>
              <a:ext uri="{FF2B5EF4-FFF2-40B4-BE49-F238E27FC236}">
                <a16:creationId xmlns:a16="http://schemas.microsoft.com/office/drawing/2014/main" id="{C5A60832-FE00-4693-B91A-34D16389F896}"/>
              </a:ext>
            </a:extLst>
          </p:cNvPr>
          <p:cNvSpPr txBox="1"/>
          <p:nvPr/>
        </p:nvSpPr>
        <p:spPr>
          <a:xfrm>
            <a:off x="2138152" y="2311993"/>
            <a:ext cx="3360822" cy="61773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200" dirty="0">
                <a:solidFill>
                  <a:schemeClr val="tx1">
                    <a:lumMod val="75000"/>
                    <a:lumOff val="25000"/>
                  </a:schemeClr>
                </a:solidFill>
                <a:latin typeface="思源黑体"/>
                <a:ea typeface="字魂59号-创粗黑" panose="00000500000000000000" pitchFamily="2" charset="-122"/>
                <a:sym typeface="+mn-ea"/>
              </a:rPr>
              <a:t>将文件保存为</a:t>
            </a:r>
            <a:r>
              <a:rPr lang="en-US" altLang="zh-CN" sz="1200" dirty="0">
                <a:solidFill>
                  <a:schemeClr val="tx1">
                    <a:lumMod val="75000"/>
                    <a:lumOff val="25000"/>
                  </a:schemeClr>
                </a:solidFill>
                <a:latin typeface="思源黑体"/>
                <a:ea typeface="字魂59号-创粗黑" panose="00000500000000000000" pitchFamily="2" charset="-122"/>
                <a:sym typeface="+mn-ea"/>
              </a:rPr>
              <a:t>csv</a:t>
            </a:r>
            <a:r>
              <a:rPr lang="zh-CN" altLang="en-US" sz="1200" dirty="0">
                <a:solidFill>
                  <a:schemeClr val="tx1">
                    <a:lumMod val="75000"/>
                    <a:lumOff val="25000"/>
                  </a:schemeClr>
                </a:solidFill>
                <a:latin typeface="思源黑体"/>
                <a:ea typeface="字魂59号-创粗黑" panose="00000500000000000000" pitchFamily="2" charset="-122"/>
                <a:sym typeface="+mn-ea"/>
              </a:rPr>
              <a:t>文件，使用</a:t>
            </a:r>
            <a:r>
              <a:rPr lang="en-US" altLang="zh-CN" sz="1200" dirty="0">
                <a:solidFill>
                  <a:schemeClr val="tx1">
                    <a:lumMod val="75000"/>
                    <a:lumOff val="25000"/>
                  </a:schemeClr>
                </a:solidFill>
                <a:latin typeface="思源黑体"/>
                <a:ea typeface="字魂59号-创粗黑" panose="00000500000000000000" pitchFamily="2" charset="-122"/>
                <a:sym typeface="+mn-ea"/>
              </a:rPr>
              <a:t>pandas</a:t>
            </a:r>
            <a:r>
              <a:rPr lang="zh-CN" altLang="en-US" sz="1200" dirty="0">
                <a:solidFill>
                  <a:schemeClr val="tx1">
                    <a:lumMod val="75000"/>
                    <a:lumOff val="25000"/>
                  </a:schemeClr>
                </a:solidFill>
                <a:latin typeface="思源黑体"/>
                <a:ea typeface="字魂59号-创粗黑" panose="00000500000000000000" pitchFamily="2" charset="-122"/>
                <a:sym typeface="+mn-ea"/>
              </a:rPr>
              <a:t>分块读取处理</a:t>
            </a:r>
            <a:endParaRPr lang="en-US" sz="1200" dirty="0">
              <a:solidFill>
                <a:schemeClr val="tx1">
                  <a:lumMod val="75000"/>
                  <a:lumOff val="25000"/>
                </a:schemeClr>
              </a:solidFill>
              <a:latin typeface="思源黑体"/>
              <a:ea typeface="字魂59号-创粗黑" panose="00000500000000000000" pitchFamily="2" charset="-122"/>
              <a:sym typeface="+mn-ea"/>
            </a:endParaRPr>
          </a:p>
        </p:txBody>
      </p:sp>
      <p:sp>
        <p:nvSpPr>
          <p:cNvPr id="10" name="文本框 9">
            <a:extLst>
              <a:ext uri="{FF2B5EF4-FFF2-40B4-BE49-F238E27FC236}">
                <a16:creationId xmlns:a16="http://schemas.microsoft.com/office/drawing/2014/main" id="{8D183B84-E3F6-4261-84BE-3D69D4CEF98C}"/>
              </a:ext>
            </a:extLst>
          </p:cNvPr>
          <p:cNvSpPr txBox="1"/>
          <p:nvPr/>
        </p:nvSpPr>
        <p:spPr>
          <a:xfrm>
            <a:off x="2093699" y="1975526"/>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tx1">
                    <a:lumMod val="75000"/>
                    <a:lumOff val="25000"/>
                  </a:schemeClr>
                </a:solidFill>
                <a:latin typeface="思源黑体"/>
                <a:ea typeface="字魂59号-创粗黑" panose="00000500000000000000" pitchFamily="2" charset="-122"/>
              </a:rPr>
              <a:t>大文件处理</a:t>
            </a:r>
          </a:p>
        </p:txBody>
      </p:sp>
      <p:sp>
        <p:nvSpPr>
          <p:cNvPr id="11" name="文本框 10">
            <a:extLst>
              <a:ext uri="{FF2B5EF4-FFF2-40B4-BE49-F238E27FC236}">
                <a16:creationId xmlns:a16="http://schemas.microsoft.com/office/drawing/2014/main" id="{C2966317-718E-4835-8A9B-1292076A56FB}"/>
              </a:ext>
            </a:extLst>
          </p:cNvPr>
          <p:cNvSpPr txBox="1"/>
          <p:nvPr/>
        </p:nvSpPr>
        <p:spPr>
          <a:xfrm>
            <a:off x="2109894" y="3664069"/>
            <a:ext cx="3304307" cy="11717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200" dirty="0">
                <a:solidFill>
                  <a:schemeClr val="tx1">
                    <a:lumMod val="75000"/>
                    <a:lumOff val="25000"/>
                  </a:schemeClr>
                </a:solidFill>
                <a:latin typeface="思源黑体"/>
                <a:ea typeface="字魂59号-创粗黑" panose="00000500000000000000" pitchFamily="2" charset="-122"/>
                <a:sym typeface="+mn-ea"/>
              </a:rPr>
              <a:t>在对数据做特征工程时，对模型造成扰动的特征维度，可以直接丢弃，保证模型的线上稳定性，线上稳定的重要性大于线下指标</a:t>
            </a:r>
            <a:endParaRPr lang="en-US" altLang="zh-CN" sz="1200" dirty="0">
              <a:solidFill>
                <a:schemeClr val="tx1">
                  <a:lumMod val="75000"/>
                  <a:lumOff val="25000"/>
                </a:schemeClr>
              </a:solidFill>
              <a:latin typeface="思源黑体"/>
              <a:ea typeface="字魂59号-创粗黑" panose="00000500000000000000" pitchFamily="2" charset="-122"/>
              <a:sym typeface="+mn-ea"/>
            </a:endParaRPr>
          </a:p>
          <a:p>
            <a:pPr>
              <a:lnSpc>
                <a:spcPct val="150000"/>
              </a:lnSpc>
            </a:pPr>
            <a:endParaRPr lang="en-US" sz="1200" dirty="0">
              <a:solidFill>
                <a:schemeClr val="tx1">
                  <a:lumMod val="75000"/>
                  <a:lumOff val="25000"/>
                </a:schemeClr>
              </a:solidFill>
              <a:latin typeface="思源黑体"/>
              <a:ea typeface="字魂59号-创粗黑" panose="00000500000000000000" pitchFamily="2" charset="-122"/>
              <a:sym typeface="+mn-ea"/>
            </a:endParaRPr>
          </a:p>
        </p:txBody>
      </p:sp>
      <p:sp>
        <p:nvSpPr>
          <p:cNvPr id="12" name="文本框 11">
            <a:extLst>
              <a:ext uri="{FF2B5EF4-FFF2-40B4-BE49-F238E27FC236}">
                <a16:creationId xmlns:a16="http://schemas.microsoft.com/office/drawing/2014/main" id="{84E61339-DE90-4689-BAC3-9B28788BFB22}"/>
              </a:ext>
            </a:extLst>
          </p:cNvPr>
          <p:cNvSpPr txBox="1"/>
          <p:nvPr/>
        </p:nvSpPr>
        <p:spPr>
          <a:xfrm>
            <a:off x="2037186" y="3263941"/>
            <a:ext cx="2734310"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tx1">
                    <a:lumMod val="75000"/>
                    <a:lumOff val="25000"/>
                  </a:schemeClr>
                </a:solidFill>
                <a:latin typeface="思源黑体"/>
                <a:ea typeface="字魂59号-创粗黑" panose="00000500000000000000" pitchFamily="2" charset="-122"/>
              </a:rPr>
              <a:t>特征工程</a:t>
            </a:r>
          </a:p>
        </p:txBody>
      </p:sp>
      <p:sp>
        <p:nvSpPr>
          <p:cNvPr id="13" name="矩形: 圆角 6">
            <a:extLst>
              <a:ext uri="{FF2B5EF4-FFF2-40B4-BE49-F238E27FC236}">
                <a16:creationId xmlns:a16="http://schemas.microsoft.com/office/drawing/2014/main" id="{9B565D52-E5CA-4D52-92E2-B15BB358F749}"/>
              </a:ext>
            </a:extLst>
          </p:cNvPr>
          <p:cNvSpPr/>
          <p:nvPr/>
        </p:nvSpPr>
        <p:spPr>
          <a:xfrm>
            <a:off x="1178977" y="4824408"/>
            <a:ext cx="654704" cy="654704"/>
          </a:xfrm>
          <a:prstGeom prst="roundRect">
            <a:avLst/>
          </a:prstGeom>
          <a:noFill/>
          <a:ln>
            <a:solidFill>
              <a:srgbClr val="6C666C"/>
            </a:solidFill>
          </a:ln>
          <a:extLst>
            <a:ext uri="{909E8E84-426E-40DD-AFC4-6F175D3DCCD1}">
              <a14:hiddenFill xmlns:a14="http://schemas.microsoft.com/office/drawing/2010/main">
                <a:solidFill>
                  <a:srgbClr val="FFD45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思源黑体"/>
                <a:ea typeface="字魂58号-创中黑" panose="00000500000000000000" pitchFamily="2" charset="-122"/>
              </a:rPr>
              <a:t>03</a:t>
            </a:r>
          </a:p>
        </p:txBody>
      </p:sp>
      <p:sp>
        <p:nvSpPr>
          <p:cNvPr id="14" name="文本框 13">
            <a:extLst>
              <a:ext uri="{FF2B5EF4-FFF2-40B4-BE49-F238E27FC236}">
                <a16:creationId xmlns:a16="http://schemas.microsoft.com/office/drawing/2014/main" id="{31C0295A-D231-4959-94FF-2ACE24272C6C}"/>
              </a:ext>
            </a:extLst>
          </p:cNvPr>
          <p:cNvSpPr txBox="1"/>
          <p:nvPr/>
        </p:nvSpPr>
        <p:spPr>
          <a:xfrm>
            <a:off x="1980671" y="5151760"/>
            <a:ext cx="3360822" cy="117083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200" dirty="0">
                <a:solidFill>
                  <a:schemeClr val="tx1">
                    <a:lumMod val="75000"/>
                    <a:lumOff val="25000"/>
                  </a:schemeClr>
                </a:solidFill>
                <a:latin typeface="思源黑体"/>
                <a:ea typeface="字魂59号-创粗黑" panose="00000500000000000000" pitchFamily="2" charset="-122"/>
                <a:sym typeface="+mn-ea"/>
              </a:rPr>
              <a:t>选择应用某一机器学习模型时，除了输出指标作为第一因素外，应该额外可虑该技术与场景的结合度，在分类或者回归上的可解释性，以及训练耗时、线上部署、迭代等因素</a:t>
            </a:r>
            <a:endParaRPr lang="en-US" altLang="zh-CN" sz="1200" dirty="0">
              <a:solidFill>
                <a:schemeClr val="tx1">
                  <a:lumMod val="75000"/>
                  <a:lumOff val="25000"/>
                </a:schemeClr>
              </a:solidFill>
              <a:latin typeface="思源黑体"/>
              <a:ea typeface="字魂59号-创粗黑" panose="00000500000000000000" pitchFamily="2" charset="-122"/>
              <a:sym typeface="+mn-ea"/>
            </a:endParaRPr>
          </a:p>
        </p:txBody>
      </p:sp>
      <p:sp>
        <p:nvSpPr>
          <p:cNvPr id="15" name="文本框 14">
            <a:extLst>
              <a:ext uri="{FF2B5EF4-FFF2-40B4-BE49-F238E27FC236}">
                <a16:creationId xmlns:a16="http://schemas.microsoft.com/office/drawing/2014/main" id="{EC03BCE2-1833-44C1-B37D-FDF14B063DA0}"/>
              </a:ext>
            </a:extLst>
          </p:cNvPr>
          <p:cNvSpPr txBox="1"/>
          <p:nvPr/>
        </p:nvSpPr>
        <p:spPr>
          <a:xfrm>
            <a:off x="2037186" y="4735651"/>
            <a:ext cx="2734310"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tx1">
                    <a:lumMod val="75000"/>
                    <a:lumOff val="25000"/>
                  </a:schemeClr>
                </a:solidFill>
                <a:latin typeface="思源黑体"/>
                <a:ea typeface="字魂59号-创粗黑" panose="00000500000000000000" pitchFamily="2" charset="-122"/>
              </a:rPr>
              <a:t>模型选择</a:t>
            </a:r>
          </a:p>
        </p:txBody>
      </p:sp>
    </p:spTree>
    <p:extLst>
      <p:ext uri="{BB962C8B-B14F-4D97-AF65-F5344CB8AC3E}">
        <p14:creationId xmlns:p14="http://schemas.microsoft.com/office/powerpoint/2010/main" val="350022737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ppt_y</p:attrName>
                                        </p:attrNameLst>
                                      </p:cBhvr>
                                      <p:tavLst>
                                        <p:tav tm="0">
                                          <p:val>
                                            <p:strVal val="#ppt_y+#ppt_h*1.125000"/>
                                          </p:val>
                                        </p:tav>
                                        <p:tav tm="100000">
                                          <p:val>
                                            <p:strVal val="#ppt_y"/>
                                          </p:val>
                                        </p:tav>
                                      </p:tavLst>
                                    </p:anim>
                                    <p:animEffect transition="in" filter="wipe(up)">
                                      <p:cBhvr>
                                        <p:cTn id="18" dur="500"/>
                                        <p:tgtEl>
                                          <p:spTgt spid="10"/>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p:tgtEl>
                                          <p:spTgt spid="11"/>
                                        </p:tgtEl>
                                        <p:attrNameLst>
                                          <p:attrName>ppt_y</p:attrName>
                                        </p:attrNameLst>
                                      </p:cBhvr>
                                      <p:tavLst>
                                        <p:tav tm="0">
                                          <p:val>
                                            <p:strVal val="#ppt_y+#ppt_h*1.125000"/>
                                          </p:val>
                                        </p:tav>
                                        <p:tav tm="100000">
                                          <p:val>
                                            <p:strVal val="#ppt_y"/>
                                          </p:val>
                                        </p:tav>
                                      </p:tavLst>
                                    </p:anim>
                                    <p:animEffect transition="in" filter="wipe(up)">
                                      <p:cBhvr>
                                        <p:cTn id="23" dur="500"/>
                                        <p:tgtEl>
                                          <p:spTgt spid="11"/>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p:tgtEl>
                                          <p:spTgt spid="12"/>
                                        </p:tgtEl>
                                        <p:attrNameLst>
                                          <p:attrName>ppt_y</p:attrName>
                                        </p:attrNameLst>
                                      </p:cBhvr>
                                      <p:tavLst>
                                        <p:tav tm="0">
                                          <p:val>
                                            <p:strVal val="#ppt_y+#ppt_h*1.125000"/>
                                          </p:val>
                                        </p:tav>
                                        <p:tav tm="100000">
                                          <p:val>
                                            <p:strVal val="#ppt_y"/>
                                          </p:val>
                                        </p:tav>
                                      </p:tavLst>
                                    </p:anim>
                                    <p:animEffect transition="in" filter="wipe(up)">
                                      <p:cBhvr>
                                        <p:cTn id="28" dur="500"/>
                                        <p:tgtEl>
                                          <p:spTgt spid="12"/>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p:tgtEl>
                                          <p:spTgt spid="14"/>
                                        </p:tgtEl>
                                        <p:attrNameLst>
                                          <p:attrName>ppt_y</p:attrName>
                                        </p:attrNameLst>
                                      </p:cBhvr>
                                      <p:tavLst>
                                        <p:tav tm="0">
                                          <p:val>
                                            <p:strVal val="#ppt_y+#ppt_h*1.125000"/>
                                          </p:val>
                                        </p:tav>
                                        <p:tav tm="100000">
                                          <p:val>
                                            <p:strVal val="#ppt_y"/>
                                          </p:val>
                                        </p:tav>
                                      </p:tavLst>
                                    </p:anim>
                                    <p:animEffect transition="in" filter="wipe(up)">
                                      <p:cBhvr>
                                        <p:cTn id="33" dur="500"/>
                                        <p:tgtEl>
                                          <p:spTgt spid="14"/>
                                        </p:tgtEl>
                                      </p:cBhvr>
                                    </p:animEffect>
                                  </p:childTnLst>
                                </p:cTn>
                              </p:par>
                            </p:childTnLst>
                          </p:cTn>
                        </p:par>
                        <p:par>
                          <p:cTn id="34" fill="hold">
                            <p:stCondLst>
                              <p:cond delay="3000"/>
                            </p:stCondLst>
                            <p:childTnLst>
                              <p:par>
                                <p:cTn id="35" presetID="12" presetClass="entr" presetSubtype="4"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p:tgtEl>
                                          <p:spTgt spid="15"/>
                                        </p:tgtEl>
                                        <p:attrNameLst>
                                          <p:attrName>ppt_y</p:attrName>
                                        </p:attrNameLst>
                                      </p:cBhvr>
                                      <p:tavLst>
                                        <p:tav tm="0">
                                          <p:val>
                                            <p:strVal val="#ppt_y+#ppt_h*1.125000"/>
                                          </p:val>
                                        </p:tav>
                                        <p:tav tm="100000">
                                          <p:val>
                                            <p:strVal val="#ppt_y"/>
                                          </p:val>
                                        </p:tav>
                                      </p:tavLst>
                                    </p:anim>
                                    <p:animEffect transition="in" filter="wipe(up)">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p:bldP spid="9" grpId="0" bldLvl="0"/>
      <p:bldP spid="10" grpId="0" bldLvl="0"/>
      <p:bldP spid="11" grpId="0" bldLvl="0"/>
      <p:bldP spid="12" grpId="0" bldLvl="0"/>
      <p:bldP spid="14" grpId="0" bldLvl="0"/>
      <p:bldP spid="15"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6">
            <a:extLst>
              <a:ext uri="{FF2B5EF4-FFF2-40B4-BE49-F238E27FC236}">
                <a16:creationId xmlns:a16="http://schemas.microsoft.com/office/drawing/2014/main" id="{9DA73E03-9CC8-4D87-BACB-6F08A5F2CA14}"/>
              </a:ext>
            </a:extLst>
          </p:cNvPr>
          <p:cNvSpPr txBox="1"/>
          <p:nvPr/>
        </p:nvSpPr>
        <p:spPr>
          <a:xfrm>
            <a:off x="2984250" y="5388222"/>
            <a:ext cx="7583170" cy="369332"/>
          </a:xfrm>
          <a:prstGeom prst="rect">
            <a:avLst/>
          </a:prstGeom>
          <a:noFill/>
        </p:spPr>
        <p:txBody>
          <a:bodyPr wrap="square" lIns="0" tIns="0" rIns="0" bIns="0" rtlCol="0">
            <a:spAutoFit/>
          </a:bodyPr>
          <a:lstStyle/>
          <a:p>
            <a:pPr algn="just">
              <a:lnSpc>
                <a:spcPct val="100000"/>
              </a:lnSpc>
            </a:pPr>
            <a:r>
              <a:rPr lang="zh-CN" altLang="en-US" sz="1200" dirty="0">
                <a:solidFill>
                  <a:schemeClr val="tx1">
                    <a:lumMod val="75000"/>
                    <a:lumOff val="25000"/>
                  </a:schemeClr>
                </a:solidFill>
                <a:latin typeface="思源黑体"/>
                <a:ea typeface="字魂58号-创中黑" panose="00000500000000000000" pitchFamily="2" charset="-122"/>
                <a:cs typeface="字魂58号-创中黑" panose="00000500000000000000" pitchFamily="2" charset="-122"/>
              </a:rPr>
              <a:t>我们在目前的工作中多时半自动标注，手工标注一部分语料，然后应用一些自然语言处理技术做剩余的工作，例如通过语义相似，或者多个若分类器投票进行语料的扩充。</a:t>
            </a:r>
          </a:p>
        </p:txBody>
      </p:sp>
      <p:sp>
        <p:nvSpPr>
          <p:cNvPr id="4" name="Freeform 28">
            <a:extLst>
              <a:ext uri="{FF2B5EF4-FFF2-40B4-BE49-F238E27FC236}">
                <a16:creationId xmlns:a16="http://schemas.microsoft.com/office/drawing/2014/main" id="{C8992B6E-E71C-4A71-8BAA-604E26147E46}"/>
              </a:ext>
            </a:extLst>
          </p:cNvPr>
          <p:cNvSpPr>
            <a:spLocks noEditPoints="1"/>
          </p:cNvSpPr>
          <p:nvPr/>
        </p:nvSpPr>
        <p:spPr bwMode="auto">
          <a:xfrm>
            <a:off x="1841498" y="5097736"/>
            <a:ext cx="843280" cy="626745"/>
          </a:xfrm>
          <a:custGeom>
            <a:avLst/>
            <a:gdLst>
              <a:gd name="T0" fmla="*/ 44 w 209"/>
              <a:gd name="T1" fmla="*/ 99 h 155"/>
              <a:gd name="T2" fmla="*/ 24 w 209"/>
              <a:gd name="T3" fmla="*/ 87 h 155"/>
              <a:gd name="T4" fmla="*/ 28 w 209"/>
              <a:gd name="T5" fmla="*/ 4 h 155"/>
              <a:gd name="T6" fmla="*/ 179 w 209"/>
              <a:gd name="T7" fmla="*/ 4 h 155"/>
              <a:gd name="T8" fmla="*/ 182 w 209"/>
              <a:gd name="T9" fmla="*/ 87 h 155"/>
              <a:gd name="T10" fmla="*/ 161 w 209"/>
              <a:gd name="T11" fmla="*/ 99 h 155"/>
              <a:gd name="T12" fmla="*/ 209 w 209"/>
              <a:gd name="T13" fmla="*/ 141 h 155"/>
              <a:gd name="T14" fmla="*/ 7 w 209"/>
              <a:gd name="T15" fmla="*/ 155 h 155"/>
              <a:gd name="T16" fmla="*/ 63 w 209"/>
              <a:gd name="T17" fmla="*/ 102 h 155"/>
              <a:gd name="T18" fmla="*/ 63 w 209"/>
              <a:gd name="T19" fmla="*/ 99 h 155"/>
              <a:gd name="T20" fmla="*/ 36 w 209"/>
              <a:gd name="T21" fmla="*/ 12 h 155"/>
              <a:gd name="T22" fmla="*/ 36 w 209"/>
              <a:gd name="T23" fmla="*/ 12 h 155"/>
              <a:gd name="T24" fmla="*/ 36 w 209"/>
              <a:gd name="T25" fmla="*/ 87 h 155"/>
              <a:gd name="T26" fmla="*/ 170 w 209"/>
              <a:gd name="T27" fmla="*/ 87 h 155"/>
              <a:gd name="T28" fmla="*/ 170 w 209"/>
              <a:gd name="T29" fmla="*/ 12 h 155"/>
              <a:gd name="T30" fmla="*/ 27 w 209"/>
              <a:gd name="T31" fmla="*/ 133 h 155"/>
              <a:gd name="T32" fmla="*/ 31 w 209"/>
              <a:gd name="T33" fmla="*/ 126 h 155"/>
              <a:gd name="T34" fmla="*/ 61 w 209"/>
              <a:gd name="T35" fmla="*/ 115 h 155"/>
              <a:gd name="T36" fmla="*/ 157 w 209"/>
              <a:gd name="T37" fmla="*/ 110 h 155"/>
              <a:gd name="T38" fmla="*/ 170 w 209"/>
              <a:gd name="T39" fmla="*/ 110 h 155"/>
              <a:gd name="T40" fmla="*/ 140 w 209"/>
              <a:gd name="T41" fmla="*/ 115 h 155"/>
              <a:gd name="T42" fmla="*/ 139 w 209"/>
              <a:gd name="T43" fmla="*/ 110 h 155"/>
              <a:gd name="T44" fmla="*/ 136 w 209"/>
              <a:gd name="T45" fmla="*/ 115 h 155"/>
              <a:gd name="T46" fmla="*/ 103 w 209"/>
              <a:gd name="T47" fmla="*/ 110 h 155"/>
              <a:gd name="T48" fmla="*/ 117 w 209"/>
              <a:gd name="T49" fmla="*/ 110 h 155"/>
              <a:gd name="T50" fmla="*/ 84 w 209"/>
              <a:gd name="T51" fmla="*/ 115 h 155"/>
              <a:gd name="T52" fmla="*/ 85 w 209"/>
              <a:gd name="T53" fmla="*/ 110 h 155"/>
              <a:gd name="T54" fmla="*/ 80 w 209"/>
              <a:gd name="T55" fmla="*/ 115 h 155"/>
              <a:gd name="T56" fmla="*/ 152 w 209"/>
              <a:gd name="T57" fmla="*/ 117 h 155"/>
              <a:gd name="T58" fmla="*/ 175 w 209"/>
              <a:gd name="T59" fmla="*/ 117 h 155"/>
              <a:gd name="T60" fmla="*/ 134 w 209"/>
              <a:gd name="T61" fmla="*/ 123 h 155"/>
              <a:gd name="T62" fmla="*/ 132 w 209"/>
              <a:gd name="T63" fmla="*/ 117 h 155"/>
              <a:gd name="T64" fmla="*/ 129 w 209"/>
              <a:gd name="T65" fmla="*/ 123 h 155"/>
              <a:gd name="T66" fmla="*/ 94 w 209"/>
              <a:gd name="T67" fmla="*/ 117 h 155"/>
              <a:gd name="T68" fmla="*/ 109 w 209"/>
              <a:gd name="T69" fmla="*/ 117 h 155"/>
              <a:gd name="T70" fmla="*/ 73 w 209"/>
              <a:gd name="T71" fmla="*/ 123 h 155"/>
              <a:gd name="T72" fmla="*/ 75 w 209"/>
              <a:gd name="T73" fmla="*/ 117 h 155"/>
              <a:gd name="T74" fmla="*/ 68 w 209"/>
              <a:gd name="T75" fmla="*/ 123 h 155"/>
              <a:gd name="T76" fmla="*/ 37 w 209"/>
              <a:gd name="T77" fmla="*/ 117 h 155"/>
              <a:gd name="T78" fmla="*/ 51 w 209"/>
              <a:gd name="T79" fmla="*/ 117 h 155"/>
              <a:gd name="T80" fmla="*/ 163 w 209"/>
              <a:gd name="T81" fmla="*/ 133 h 155"/>
              <a:gd name="T82" fmla="*/ 160 w 209"/>
              <a:gd name="T83" fmla="*/ 126 h 155"/>
              <a:gd name="T84" fmla="*/ 158 w 209"/>
              <a:gd name="T85" fmla="*/ 133 h 155"/>
              <a:gd name="T86" fmla="*/ 119 w 209"/>
              <a:gd name="T87" fmla="*/ 126 h 155"/>
              <a:gd name="T88" fmla="*/ 135 w 209"/>
              <a:gd name="T89" fmla="*/ 126 h 155"/>
              <a:gd name="T90" fmla="*/ 98 w 209"/>
              <a:gd name="T91" fmla="*/ 133 h 155"/>
              <a:gd name="T92" fmla="*/ 98 w 209"/>
              <a:gd name="T93" fmla="*/ 126 h 155"/>
              <a:gd name="T94" fmla="*/ 92 w 209"/>
              <a:gd name="T95" fmla="*/ 133 h 155"/>
              <a:gd name="T96" fmla="*/ 57 w 209"/>
              <a:gd name="T97" fmla="*/ 126 h 155"/>
              <a:gd name="T98" fmla="*/ 73 w 209"/>
              <a:gd name="T99" fmla="*/ 12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9" h="155">
                <a:moveTo>
                  <a:pt x="27" y="102"/>
                </a:moveTo>
                <a:cubicBezTo>
                  <a:pt x="44" y="102"/>
                  <a:pt x="44" y="102"/>
                  <a:pt x="44" y="102"/>
                </a:cubicBezTo>
                <a:cubicBezTo>
                  <a:pt x="44" y="99"/>
                  <a:pt x="44" y="99"/>
                  <a:pt x="44" y="99"/>
                </a:cubicBezTo>
                <a:cubicBezTo>
                  <a:pt x="36" y="99"/>
                  <a:pt x="36" y="99"/>
                  <a:pt x="36" y="99"/>
                </a:cubicBezTo>
                <a:cubicBezTo>
                  <a:pt x="33" y="99"/>
                  <a:pt x="30" y="98"/>
                  <a:pt x="28" y="96"/>
                </a:cubicBezTo>
                <a:cubicBezTo>
                  <a:pt x="25" y="93"/>
                  <a:pt x="24" y="90"/>
                  <a:pt x="24" y="87"/>
                </a:cubicBezTo>
                <a:cubicBezTo>
                  <a:pt x="24" y="12"/>
                  <a:pt x="24" y="12"/>
                  <a:pt x="24" y="12"/>
                </a:cubicBezTo>
                <a:cubicBezTo>
                  <a:pt x="24" y="9"/>
                  <a:pt x="25" y="6"/>
                  <a:pt x="28" y="4"/>
                </a:cubicBezTo>
                <a:cubicBezTo>
                  <a:pt x="28" y="4"/>
                  <a:pt x="28" y="4"/>
                  <a:pt x="28" y="4"/>
                </a:cubicBezTo>
                <a:cubicBezTo>
                  <a:pt x="30" y="1"/>
                  <a:pt x="33" y="0"/>
                  <a:pt x="36" y="0"/>
                </a:cubicBezTo>
                <a:cubicBezTo>
                  <a:pt x="170" y="0"/>
                  <a:pt x="170" y="0"/>
                  <a:pt x="170" y="0"/>
                </a:cubicBezTo>
                <a:cubicBezTo>
                  <a:pt x="173" y="0"/>
                  <a:pt x="177" y="1"/>
                  <a:pt x="179" y="4"/>
                </a:cubicBezTo>
                <a:cubicBezTo>
                  <a:pt x="179" y="4"/>
                  <a:pt x="179" y="4"/>
                  <a:pt x="179" y="4"/>
                </a:cubicBezTo>
                <a:cubicBezTo>
                  <a:pt x="181" y="6"/>
                  <a:pt x="182" y="9"/>
                  <a:pt x="182" y="12"/>
                </a:cubicBezTo>
                <a:cubicBezTo>
                  <a:pt x="182" y="87"/>
                  <a:pt x="182" y="87"/>
                  <a:pt x="182" y="87"/>
                </a:cubicBezTo>
                <a:cubicBezTo>
                  <a:pt x="182" y="90"/>
                  <a:pt x="181" y="93"/>
                  <a:pt x="179" y="96"/>
                </a:cubicBezTo>
                <a:cubicBezTo>
                  <a:pt x="177" y="98"/>
                  <a:pt x="173" y="99"/>
                  <a:pt x="170" y="99"/>
                </a:cubicBezTo>
                <a:cubicBezTo>
                  <a:pt x="161" y="99"/>
                  <a:pt x="161" y="99"/>
                  <a:pt x="161" y="99"/>
                </a:cubicBezTo>
                <a:cubicBezTo>
                  <a:pt x="161" y="102"/>
                  <a:pt x="161" y="102"/>
                  <a:pt x="161" y="102"/>
                </a:cubicBezTo>
                <a:cubicBezTo>
                  <a:pt x="180" y="102"/>
                  <a:pt x="180" y="102"/>
                  <a:pt x="180" y="102"/>
                </a:cubicBezTo>
                <a:cubicBezTo>
                  <a:pt x="209" y="141"/>
                  <a:pt x="209" y="141"/>
                  <a:pt x="209" y="141"/>
                </a:cubicBezTo>
                <a:cubicBezTo>
                  <a:pt x="209" y="141"/>
                  <a:pt x="209" y="141"/>
                  <a:pt x="209" y="141"/>
                </a:cubicBezTo>
                <a:cubicBezTo>
                  <a:pt x="202" y="155"/>
                  <a:pt x="202" y="155"/>
                  <a:pt x="202" y="155"/>
                </a:cubicBezTo>
                <a:cubicBezTo>
                  <a:pt x="7" y="155"/>
                  <a:pt x="7" y="155"/>
                  <a:pt x="7" y="155"/>
                </a:cubicBezTo>
                <a:cubicBezTo>
                  <a:pt x="0" y="141"/>
                  <a:pt x="0" y="141"/>
                  <a:pt x="0" y="141"/>
                </a:cubicBezTo>
                <a:cubicBezTo>
                  <a:pt x="27" y="102"/>
                  <a:pt x="27" y="102"/>
                  <a:pt x="27" y="102"/>
                </a:cubicBezTo>
                <a:close/>
                <a:moveTo>
                  <a:pt x="63" y="102"/>
                </a:moveTo>
                <a:cubicBezTo>
                  <a:pt x="143" y="102"/>
                  <a:pt x="143" y="102"/>
                  <a:pt x="143" y="102"/>
                </a:cubicBezTo>
                <a:cubicBezTo>
                  <a:pt x="143" y="99"/>
                  <a:pt x="143" y="99"/>
                  <a:pt x="143" y="99"/>
                </a:cubicBezTo>
                <a:cubicBezTo>
                  <a:pt x="63" y="99"/>
                  <a:pt x="63" y="99"/>
                  <a:pt x="63" y="99"/>
                </a:cubicBezTo>
                <a:cubicBezTo>
                  <a:pt x="63" y="102"/>
                  <a:pt x="63" y="102"/>
                  <a:pt x="63" y="102"/>
                </a:cubicBezTo>
                <a:close/>
                <a:moveTo>
                  <a:pt x="170" y="12"/>
                </a:moveTo>
                <a:cubicBezTo>
                  <a:pt x="36" y="12"/>
                  <a:pt x="36" y="12"/>
                  <a:pt x="36" y="12"/>
                </a:cubicBezTo>
                <a:cubicBezTo>
                  <a:pt x="36" y="12"/>
                  <a:pt x="36" y="12"/>
                  <a:pt x="36" y="12"/>
                </a:cubicBezTo>
                <a:cubicBezTo>
                  <a:pt x="36" y="12"/>
                  <a:pt x="36" y="12"/>
                  <a:pt x="36" y="12"/>
                </a:cubicBezTo>
                <a:cubicBezTo>
                  <a:pt x="36" y="12"/>
                  <a:pt x="36" y="12"/>
                  <a:pt x="36" y="12"/>
                </a:cubicBezTo>
                <a:cubicBezTo>
                  <a:pt x="36" y="87"/>
                  <a:pt x="36" y="87"/>
                  <a:pt x="36" y="87"/>
                </a:cubicBezTo>
                <a:cubicBezTo>
                  <a:pt x="36" y="87"/>
                  <a:pt x="36" y="87"/>
                  <a:pt x="36" y="87"/>
                </a:cubicBezTo>
                <a:cubicBezTo>
                  <a:pt x="36" y="87"/>
                  <a:pt x="36" y="87"/>
                  <a:pt x="36" y="87"/>
                </a:cubicBezTo>
                <a:cubicBezTo>
                  <a:pt x="170" y="87"/>
                  <a:pt x="170" y="87"/>
                  <a:pt x="170" y="87"/>
                </a:cubicBezTo>
                <a:cubicBezTo>
                  <a:pt x="170" y="87"/>
                  <a:pt x="170" y="87"/>
                  <a:pt x="170" y="87"/>
                </a:cubicBezTo>
                <a:cubicBezTo>
                  <a:pt x="170" y="87"/>
                  <a:pt x="170" y="87"/>
                  <a:pt x="170" y="87"/>
                </a:cubicBezTo>
                <a:cubicBezTo>
                  <a:pt x="170" y="12"/>
                  <a:pt x="170" y="12"/>
                  <a:pt x="170" y="12"/>
                </a:cubicBezTo>
                <a:cubicBezTo>
                  <a:pt x="170" y="12"/>
                  <a:pt x="170" y="12"/>
                  <a:pt x="170" y="12"/>
                </a:cubicBezTo>
                <a:cubicBezTo>
                  <a:pt x="170" y="12"/>
                  <a:pt x="170" y="12"/>
                  <a:pt x="170" y="12"/>
                </a:cubicBezTo>
                <a:cubicBezTo>
                  <a:pt x="170" y="12"/>
                  <a:pt x="170" y="12"/>
                  <a:pt x="170" y="12"/>
                </a:cubicBezTo>
                <a:close/>
                <a:moveTo>
                  <a:pt x="31" y="126"/>
                </a:moveTo>
                <a:cubicBezTo>
                  <a:pt x="30" y="128"/>
                  <a:pt x="28" y="131"/>
                  <a:pt x="27" y="133"/>
                </a:cubicBezTo>
                <a:cubicBezTo>
                  <a:pt x="34" y="133"/>
                  <a:pt x="41" y="133"/>
                  <a:pt x="48" y="133"/>
                </a:cubicBezTo>
                <a:cubicBezTo>
                  <a:pt x="49" y="131"/>
                  <a:pt x="50" y="128"/>
                  <a:pt x="51" y="126"/>
                </a:cubicBezTo>
                <a:cubicBezTo>
                  <a:pt x="44" y="126"/>
                  <a:pt x="38" y="126"/>
                  <a:pt x="31" y="126"/>
                </a:cubicBezTo>
                <a:close/>
                <a:moveTo>
                  <a:pt x="41" y="110"/>
                </a:moveTo>
                <a:cubicBezTo>
                  <a:pt x="40" y="111"/>
                  <a:pt x="39" y="113"/>
                  <a:pt x="38" y="115"/>
                </a:cubicBezTo>
                <a:cubicBezTo>
                  <a:pt x="46" y="115"/>
                  <a:pt x="53" y="115"/>
                  <a:pt x="61" y="115"/>
                </a:cubicBezTo>
                <a:cubicBezTo>
                  <a:pt x="62" y="113"/>
                  <a:pt x="62" y="111"/>
                  <a:pt x="63" y="110"/>
                </a:cubicBezTo>
                <a:cubicBezTo>
                  <a:pt x="56" y="110"/>
                  <a:pt x="49" y="110"/>
                  <a:pt x="41" y="110"/>
                </a:cubicBezTo>
                <a:close/>
                <a:moveTo>
                  <a:pt x="157" y="110"/>
                </a:moveTo>
                <a:cubicBezTo>
                  <a:pt x="157" y="111"/>
                  <a:pt x="158" y="113"/>
                  <a:pt x="159" y="115"/>
                </a:cubicBezTo>
                <a:cubicBezTo>
                  <a:pt x="164" y="115"/>
                  <a:pt x="169" y="115"/>
                  <a:pt x="173" y="115"/>
                </a:cubicBezTo>
                <a:cubicBezTo>
                  <a:pt x="172" y="113"/>
                  <a:pt x="171" y="111"/>
                  <a:pt x="170" y="110"/>
                </a:cubicBezTo>
                <a:cubicBezTo>
                  <a:pt x="166" y="110"/>
                  <a:pt x="161" y="110"/>
                  <a:pt x="157" y="110"/>
                </a:cubicBezTo>
                <a:close/>
                <a:moveTo>
                  <a:pt x="139" y="110"/>
                </a:moveTo>
                <a:cubicBezTo>
                  <a:pt x="139" y="111"/>
                  <a:pt x="140" y="113"/>
                  <a:pt x="140" y="115"/>
                </a:cubicBezTo>
                <a:cubicBezTo>
                  <a:pt x="145" y="115"/>
                  <a:pt x="150" y="115"/>
                  <a:pt x="155" y="115"/>
                </a:cubicBezTo>
                <a:cubicBezTo>
                  <a:pt x="154" y="113"/>
                  <a:pt x="153" y="111"/>
                  <a:pt x="152" y="110"/>
                </a:cubicBezTo>
                <a:cubicBezTo>
                  <a:pt x="148" y="110"/>
                  <a:pt x="143" y="110"/>
                  <a:pt x="139" y="110"/>
                </a:cubicBezTo>
                <a:close/>
                <a:moveTo>
                  <a:pt x="121" y="110"/>
                </a:moveTo>
                <a:cubicBezTo>
                  <a:pt x="121" y="111"/>
                  <a:pt x="121" y="113"/>
                  <a:pt x="122" y="115"/>
                </a:cubicBezTo>
                <a:cubicBezTo>
                  <a:pt x="126" y="115"/>
                  <a:pt x="131" y="115"/>
                  <a:pt x="136" y="115"/>
                </a:cubicBezTo>
                <a:cubicBezTo>
                  <a:pt x="135" y="113"/>
                  <a:pt x="135" y="111"/>
                  <a:pt x="134" y="110"/>
                </a:cubicBezTo>
                <a:cubicBezTo>
                  <a:pt x="130" y="110"/>
                  <a:pt x="125" y="110"/>
                  <a:pt x="121" y="110"/>
                </a:cubicBezTo>
                <a:close/>
                <a:moveTo>
                  <a:pt x="103" y="110"/>
                </a:moveTo>
                <a:cubicBezTo>
                  <a:pt x="103" y="111"/>
                  <a:pt x="103" y="113"/>
                  <a:pt x="103" y="115"/>
                </a:cubicBezTo>
                <a:cubicBezTo>
                  <a:pt x="108" y="115"/>
                  <a:pt x="113" y="115"/>
                  <a:pt x="117" y="115"/>
                </a:cubicBezTo>
                <a:cubicBezTo>
                  <a:pt x="117" y="113"/>
                  <a:pt x="117" y="111"/>
                  <a:pt x="117" y="110"/>
                </a:cubicBezTo>
                <a:cubicBezTo>
                  <a:pt x="112" y="110"/>
                  <a:pt x="108" y="110"/>
                  <a:pt x="103" y="110"/>
                </a:cubicBezTo>
                <a:close/>
                <a:moveTo>
                  <a:pt x="85" y="110"/>
                </a:moveTo>
                <a:cubicBezTo>
                  <a:pt x="85" y="111"/>
                  <a:pt x="85" y="113"/>
                  <a:pt x="84" y="115"/>
                </a:cubicBezTo>
                <a:cubicBezTo>
                  <a:pt x="89" y="115"/>
                  <a:pt x="94" y="115"/>
                  <a:pt x="98" y="115"/>
                </a:cubicBezTo>
                <a:cubicBezTo>
                  <a:pt x="99" y="113"/>
                  <a:pt x="99" y="111"/>
                  <a:pt x="99" y="110"/>
                </a:cubicBezTo>
                <a:cubicBezTo>
                  <a:pt x="94" y="110"/>
                  <a:pt x="90" y="110"/>
                  <a:pt x="85" y="110"/>
                </a:cubicBezTo>
                <a:close/>
                <a:moveTo>
                  <a:pt x="67" y="110"/>
                </a:moveTo>
                <a:cubicBezTo>
                  <a:pt x="67" y="111"/>
                  <a:pt x="66" y="113"/>
                  <a:pt x="66" y="115"/>
                </a:cubicBezTo>
                <a:cubicBezTo>
                  <a:pt x="70" y="115"/>
                  <a:pt x="75" y="115"/>
                  <a:pt x="80" y="115"/>
                </a:cubicBezTo>
                <a:cubicBezTo>
                  <a:pt x="80" y="113"/>
                  <a:pt x="81" y="111"/>
                  <a:pt x="81" y="110"/>
                </a:cubicBezTo>
                <a:cubicBezTo>
                  <a:pt x="77" y="110"/>
                  <a:pt x="72" y="110"/>
                  <a:pt x="67" y="110"/>
                </a:cubicBezTo>
                <a:close/>
                <a:moveTo>
                  <a:pt x="152" y="117"/>
                </a:moveTo>
                <a:cubicBezTo>
                  <a:pt x="153" y="119"/>
                  <a:pt x="153" y="121"/>
                  <a:pt x="154" y="123"/>
                </a:cubicBezTo>
                <a:cubicBezTo>
                  <a:pt x="162" y="123"/>
                  <a:pt x="170" y="123"/>
                  <a:pt x="178" y="123"/>
                </a:cubicBezTo>
                <a:cubicBezTo>
                  <a:pt x="177" y="121"/>
                  <a:pt x="176" y="119"/>
                  <a:pt x="175" y="117"/>
                </a:cubicBezTo>
                <a:cubicBezTo>
                  <a:pt x="167" y="117"/>
                  <a:pt x="160" y="117"/>
                  <a:pt x="152" y="117"/>
                </a:cubicBezTo>
                <a:close/>
                <a:moveTo>
                  <a:pt x="132" y="117"/>
                </a:moveTo>
                <a:cubicBezTo>
                  <a:pt x="133" y="119"/>
                  <a:pt x="133" y="121"/>
                  <a:pt x="134" y="123"/>
                </a:cubicBezTo>
                <a:cubicBezTo>
                  <a:pt x="139" y="123"/>
                  <a:pt x="144" y="123"/>
                  <a:pt x="149" y="123"/>
                </a:cubicBezTo>
                <a:cubicBezTo>
                  <a:pt x="148" y="121"/>
                  <a:pt x="148" y="119"/>
                  <a:pt x="147" y="117"/>
                </a:cubicBezTo>
                <a:cubicBezTo>
                  <a:pt x="142" y="117"/>
                  <a:pt x="137" y="117"/>
                  <a:pt x="132" y="117"/>
                </a:cubicBezTo>
                <a:close/>
                <a:moveTo>
                  <a:pt x="113" y="117"/>
                </a:moveTo>
                <a:cubicBezTo>
                  <a:pt x="113" y="119"/>
                  <a:pt x="114" y="121"/>
                  <a:pt x="114" y="123"/>
                </a:cubicBezTo>
                <a:cubicBezTo>
                  <a:pt x="119" y="123"/>
                  <a:pt x="124" y="123"/>
                  <a:pt x="129" y="123"/>
                </a:cubicBezTo>
                <a:cubicBezTo>
                  <a:pt x="129" y="121"/>
                  <a:pt x="128" y="119"/>
                  <a:pt x="128" y="117"/>
                </a:cubicBezTo>
                <a:cubicBezTo>
                  <a:pt x="123" y="117"/>
                  <a:pt x="118" y="117"/>
                  <a:pt x="113" y="117"/>
                </a:cubicBezTo>
                <a:close/>
                <a:moveTo>
                  <a:pt x="94" y="117"/>
                </a:moveTo>
                <a:cubicBezTo>
                  <a:pt x="94" y="119"/>
                  <a:pt x="94" y="121"/>
                  <a:pt x="93" y="123"/>
                </a:cubicBezTo>
                <a:cubicBezTo>
                  <a:pt x="99" y="123"/>
                  <a:pt x="104" y="123"/>
                  <a:pt x="109" y="123"/>
                </a:cubicBezTo>
                <a:cubicBezTo>
                  <a:pt x="109" y="121"/>
                  <a:pt x="109" y="119"/>
                  <a:pt x="109" y="117"/>
                </a:cubicBezTo>
                <a:cubicBezTo>
                  <a:pt x="104" y="117"/>
                  <a:pt x="99" y="117"/>
                  <a:pt x="94" y="117"/>
                </a:cubicBezTo>
                <a:close/>
                <a:moveTo>
                  <a:pt x="75" y="117"/>
                </a:moveTo>
                <a:cubicBezTo>
                  <a:pt x="74" y="119"/>
                  <a:pt x="74" y="121"/>
                  <a:pt x="73" y="123"/>
                </a:cubicBezTo>
                <a:cubicBezTo>
                  <a:pt x="79" y="123"/>
                  <a:pt x="84" y="123"/>
                  <a:pt x="89" y="123"/>
                </a:cubicBezTo>
                <a:cubicBezTo>
                  <a:pt x="89" y="121"/>
                  <a:pt x="89" y="119"/>
                  <a:pt x="90" y="117"/>
                </a:cubicBezTo>
                <a:cubicBezTo>
                  <a:pt x="85" y="117"/>
                  <a:pt x="80" y="117"/>
                  <a:pt x="75" y="117"/>
                </a:cubicBezTo>
                <a:close/>
                <a:moveTo>
                  <a:pt x="56" y="117"/>
                </a:moveTo>
                <a:cubicBezTo>
                  <a:pt x="55" y="119"/>
                  <a:pt x="54" y="121"/>
                  <a:pt x="53" y="123"/>
                </a:cubicBezTo>
                <a:cubicBezTo>
                  <a:pt x="58" y="123"/>
                  <a:pt x="63" y="123"/>
                  <a:pt x="68" y="123"/>
                </a:cubicBezTo>
                <a:cubicBezTo>
                  <a:pt x="69" y="121"/>
                  <a:pt x="70" y="119"/>
                  <a:pt x="70" y="117"/>
                </a:cubicBezTo>
                <a:cubicBezTo>
                  <a:pt x="65" y="117"/>
                  <a:pt x="60" y="117"/>
                  <a:pt x="56" y="117"/>
                </a:cubicBezTo>
                <a:close/>
                <a:moveTo>
                  <a:pt x="37" y="117"/>
                </a:moveTo>
                <a:cubicBezTo>
                  <a:pt x="35" y="119"/>
                  <a:pt x="34" y="121"/>
                  <a:pt x="33" y="123"/>
                </a:cubicBezTo>
                <a:cubicBezTo>
                  <a:pt x="38" y="123"/>
                  <a:pt x="43" y="123"/>
                  <a:pt x="48" y="123"/>
                </a:cubicBezTo>
                <a:cubicBezTo>
                  <a:pt x="49" y="121"/>
                  <a:pt x="50" y="119"/>
                  <a:pt x="51" y="117"/>
                </a:cubicBezTo>
                <a:cubicBezTo>
                  <a:pt x="46" y="117"/>
                  <a:pt x="41" y="117"/>
                  <a:pt x="37" y="117"/>
                </a:cubicBezTo>
                <a:close/>
                <a:moveTo>
                  <a:pt x="160" y="126"/>
                </a:moveTo>
                <a:cubicBezTo>
                  <a:pt x="161" y="128"/>
                  <a:pt x="162" y="131"/>
                  <a:pt x="163" y="133"/>
                </a:cubicBezTo>
                <a:cubicBezTo>
                  <a:pt x="170" y="133"/>
                  <a:pt x="177" y="133"/>
                  <a:pt x="184" y="133"/>
                </a:cubicBezTo>
                <a:cubicBezTo>
                  <a:pt x="183" y="131"/>
                  <a:pt x="182" y="128"/>
                  <a:pt x="180" y="126"/>
                </a:cubicBezTo>
                <a:cubicBezTo>
                  <a:pt x="174" y="126"/>
                  <a:pt x="167" y="126"/>
                  <a:pt x="160" y="126"/>
                </a:cubicBezTo>
                <a:close/>
                <a:moveTo>
                  <a:pt x="139" y="126"/>
                </a:moveTo>
                <a:cubicBezTo>
                  <a:pt x="140" y="128"/>
                  <a:pt x="141" y="131"/>
                  <a:pt x="141" y="133"/>
                </a:cubicBezTo>
                <a:cubicBezTo>
                  <a:pt x="147" y="133"/>
                  <a:pt x="152" y="133"/>
                  <a:pt x="158" y="133"/>
                </a:cubicBezTo>
                <a:cubicBezTo>
                  <a:pt x="157" y="131"/>
                  <a:pt x="156" y="128"/>
                  <a:pt x="155" y="126"/>
                </a:cubicBezTo>
                <a:cubicBezTo>
                  <a:pt x="150" y="126"/>
                  <a:pt x="145" y="126"/>
                  <a:pt x="139" y="126"/>
                </a:cubicBezTo>
                <a:close/>
                <a:moveTo>
                  <a:pt x="119" y="126"/>
                </a:moveTo>
                <a:cubicBezTo>
                  <a:pt x="119" y="128"/>
                  <a:pt x="119" y="131"/>
                  <a:pt x="119" y="133"/>
                </a:cubicBezTo>
                <a:cubicBezTo>
                  <a:pt x="125" y="133"/>
                  <a:pt x="131" y="133"/>
                  <a:pt x="136" y="133"/>
                </a:cubicBezTo>
                <a:cubicBezTo>
                  <a:pt x="136" y="131"/>
                  <a:pt x="135" y="128"/>
                  <a:pt x="135" y="126"/>
                </a:cubicBezTo>
                <a:cubicBezTo>
                  <a:pt x="129" y="126"/>
                  <a:pt x="124" y="126"/>
                  <a:pt x="119" y="126"/>
                </a:cubicBezTo>
                <a:close/>
                <a:moveTo>
                  <a:pt x="98" y="126"/>
                </a:moveTo>
                <a:cubicBezTo>
                  <a:pt x="98" y="128"/>
                  <a:pt x="98" y="131"/>
                  <a:pt x="98" y="133"/>
                </a:cubicBezTo>
                <a:cubicBezTo>
                  <a:pt x="103" y="133"/>
                  <a:pt x="109" y="133"/>
                  <a:pt x="115" y="133"/>
                </a:cubicBezTo>
                <a:cubicBezTo>
                  <a:pt x="114" y="131"/>
                  <a:pt x="114" y="128"/>
                  <a:pt x="114" y="126"/>
                </a:cubicBezTo>
                <a:cubicBezTo>
                  <a:pt x="109" y="126"/>
                  <a:pt x="103" y="126"/>
                  <a:pt x="98" y="126"/>
                </a:cubicBezTo>
                <a:close/>
                <a:moveTo>
                  <a:pt x="77" y="126"/>
                </a:moveTo>
                <a:cubicBezTo>
                  <a:pt x="77" y="128"/>
                  <a:pt x="76" y="131"/>
                  <a:pt x="76" y="133"/>
                </a:cubicBezTo>
                <a:cubicBezTo>
                  <a:pt x="81" y="133"/>
                  <a:pt x="87" y="133"/>
                  <a:pt x="92" y="133"/>
                </a:cubicBezTo>
                <a:cubicBezTo>
                  <a:pt x="93" y="131"/>
                  <a:pt x="93" y="128"/>
                  <a:pt x="93" y="126"/>
                </a:cubicBezTo>
                <a:cubicBezTo>
                  <a:pt x="88" y="126"/>
                  <a:pt x="83" y="126"/>
                  <a:pt x="77" y="126"/>
                </a:cubicBezTo>
                <a:close/>
                <a:moveTo>
                  <a:pt x="57" y="126"/>
                </a:moveTo>
                <a:cubicBezTo>
                  <a:pt x="56" y="128"/>
                  <a:pt x="55" y="131"/>
                  <a:pt x="54" y="133"/>
                </a:cubicBezTo>
                <a:cubicBezTo>
                  <a:pt x="60" y="133"/>
                  <a:pt x="65" y="133"/>
                  <a:pt x="71" y="133"/>
                </a:cubicBezTo>
                <a:cubicBezTo>
                  <a:pt x="71" y="131"/>
                  <a:pt x="72" y="128"/>
                  <a:pt x="73" y="126"/>
                </a:cubicBezTo>
                <a:cubicBezTo>
                  <a:pt x="67" y="126"/>
                  <a:pt x="62" y="126"/>
                  <a:pt x="57" y="126"/>
                </a:cubicBezTo>
                <a:close/>
              </a:path>
            </a:pathLst>
          </a:custGeom>
          <a:solidFill>
            <a:srgbClr val="222A35"/>
          </a:solidFill>
          <a:ln>
            <a:solidFill>
              <a:schemeClr val="bg1"/>
            </a:solidFill>
          </a:ln>
        </p:spPr>
        <p:txBody>
          <a:bodyPr vert="horz" wrap="square" lIns="91440" tIns="45720" rIns="91440" bIns="45720" numCol="1" anchor="t" anchorCtr="0" compatLnSpc="1"/>
          <a:lstStyle/>
          <a:p>
            <a:endParaRPr lang="zh-CN" altLang="en-US">
              <a:solidFill>
                <a:schemeClr val="tx1">
                  <a:lumMod val="75000"/>
                  <a:lumOff val="25000"/>
                </a:schemeClr>
              </a:solidFill>
              <a:latin typeface="思源黑体"/>
            </a:endParaRPr>
          </a:p>
        </p:txBody>
      </p:sp>
      <p:cxnSp>
        <p:nvCxnSpPr>
          <p:cNvPr id="5" name="直接连接符 4">
            <a:extLst>
              <a:ext uri="{FF2B5EF4-FFF2-40B4-BE49-F238E27FC236}">
                <a16:creationId xmlns:a16="http://schemas.microsoft.com/office/drawing/2014/main" id="{E32A54AC-2D1D-402F-9C92-FFFA9D52D72B}"/>
              </a:ext>
            </a:extLst>
          </p:cNvPr>
          <p:cNvCxnSpPr/>
          <p:nvPr/>
        </p:nvCxnSpPr>
        <p:spPr>
          <a:xfrm flipH="1">
            <a:off x="2838448" y="5097736"/>
            <a:ext cx="5715" cy="730250"/>
          </a:xfrm>
          <a:prstGeom prst="line">
            <a:avLst/>
          </a:prstGeom>
          <a:ln>
            <a:solidFill>
              <a:srgbClr val="6C666C"/>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331CB7C3-FE44-4137-9617-E165508599C8}"/>
              </a:ext>
            </a:extLst>
          </p:cNvPr>
          <p:cNvSpPr/>
          <p:nvPr/>
        </p:nvSpPr>
        <p:spPr>
          <a:xfrm>
            <a:off x="1936037" y="2231716"/>
            <a:ext cx="654704" cy="654704"/>
          </a:xfrm>
          <a:prstGeom prst="roundRect">
            <a:avLst/>
          </a:prstGeom>
          <a:noFill/>
          <a:ln>
            <a:solidFill>
              <a:srgbClr val="6C66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思源黑体"/>
                <a:ea typeface="字魂58号-创中黑" panose="00000500000000000000" pitchFamily="2" charset="-122"/>
              </a:rPr>
              <a:t>01</a:t>
            </a:r>
          </a:p>
        </p:txBody>
      </p:sp>
      <p:sp>
        <p:nvSpPr>
          <p:cNvPr id="7" name="矩形: 圆角 6">
            <a:extLst>
              <a:ext uri="{FF2B5EF4-FFF2-40B4-BE49-F238E27FC236}">
                <a16:creationId xmlns:a16="http://schemas.microsoft.com/office/drawing/2014/main" id="{92DFB4C4-92A3-4D90-90B1-D5854E38DDCC}"/>
              </a:ext>
            </a:extLst>
          </p:cNvPr>
          <p:cNvSpPr/>
          <p:nvPr/>
        </p:nvSpPr>
        <p:spPr>
          <a:xfrm>
            <a:off x="1935242" y="3532334"/>
            <a:ext cx="654704" cy="654704"/>
          </a:xfrm>
          <a:prstGeom prst="roundRect">
            <a:avLst/>
          </a:prstGeom>
          <a:noFill/>
          <a:ln>
            <a:solidFill>
              <a:srgbClr val="6C66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思源黑体"/>
                <a:ea typeface="字魂58号-创中黑" panose="00000500000000000000" pitchFamily="2" charset="-122"/>
              </a:rPr>
              <a:t>02</a:t>
            </a:r>
          </a:p>
        </p:txBody>
      </p:sp>
      <p:sp>
        <p:nvSpPr>
          <p:cNvPr id="8" name="文本框 7">
            <a:extLst>
              <a:ext uri="{FF2B5EF4-FFF2-40B4-BE49-F238E27FC236}">
                <a16:creationId xmlns:a16="http://schemas.microsoft.com/office/drawing/2014/main" id="{B9724106-53EF-41E6-84CE-11C9F019FF54}"/>
              </a:ext>
            </a:extLst>
          </p:cNvPr>
          <p:cNvSpPr txBox="1"/>
          <p:nvPr/>
        </p:nvSpPr>
        <p:spPr>
          <a:xfrm>
            <a:off x="2740025" y="2199718"/>
            <a:ext cx="3445510" cy="89383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200" dirty="0">
                <a:solidFill>
                  <a:schemeClr val="tx1">
                    <a:lumMod val="75000"/>
                    <a:lumOff val="25000"/>
                  </a:schemeClr>
                </a:solidFill>
                <a:latin typeface="思源黑体"/>
                <a:ea typeface="字魂59号-创粗黑" panose="00000500000000000000" pitchFamily="2" charset="-122"/>
              </a:rPr>
              <a:t>语料库作为一个或者多个应用目标而专门收集的，有一定结构的、有代表的、可被计算机程序检索的、具有一定规模的语料的集合。</a:t>
            </a:r>
            <a:endParaRPr lang="en-US" sz="1200" dirty="0">
              <a:solidFill>
                <a:schemeClr val="tx1">
                  <a:lumMod val="75000"/>
                  <a:lumOff val="25000"/>
                </a:schemeClr>
              </a:solidFill>
              <a:latin typeface="思源黑体"/>
              <a:ea typeface="字魂59号-创粗黑" panose="00000500000000000000" pitchFamily="2" charset="-122"/>
              <a:sym typeface="+mn-ea"/>
            </a:endParaRPr>
          </a:p>
        </p:txBody>
      </p:sp>
      <p:sp>
        <p:nvSpPr>
          <p:cNvPr id="10" name="文本框 9">
            <a:extLst>
              <a:ext uri="{FF2B5EF4-FFF2-40B4-BE49-F238E27FC236}">
                <a16:creationId xmlns:a16="http://schemas.microsoft.com/office/drawing/2014/main" id="{78FD2631-345A-411B-897A-D842CBE1FB73}"/>
              </a:ext>
            </a:extLst>
          </p:cNvPr>
          <p:cNvSpPr txBox="1"/>
          <p:nvPr/>
        </p:nvSpPr>
        <p:spPr>
          <a:xfrm>
            <a:off x="2748915" y="3223222"/>
            <a:ext cx="3347085" cy="17248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200" dirty="0">
                <a:solidFill>
                  <a:schemeClr val="tx1">
                    <a:lumMod val="75000"/>
                    <a:lumOff val="25000"/>
                  </a:schemeClr>
                </a:solidFill>
                <a:latin typeface="思源黑体"/>
                <a:ea typeface="字魂59号-创粗黑" panose="00000500000000000000" pitchFamily="2" charset="-122"/>
              </a:rPr>
              <a:t>语料标注的优缺点</a:t>
            </a:r>
          </a:p>
          <a:p>
            <a:pPr>
              <a:lnSpc>
                <a:spcPct val="150000"/>
              </a:lnSpc>
            </a:pPr>
            <a:r>
              <a:rPr lang="zh-CN" altLang="en-US" sz="1200" dirty="0">
                <a:solidFill>
                  <a:schemeClr val="tx1">
                    <a:lumMod val="75000"/>
                    <a:lumOff val="25000"/>
                  </a:schemeClr>
                </a:solidFill>
                <a:latin typeface="思源黑体"/>
                <a:ea typeface="字魂59号-创粗黑" panose="00000500000000000000" pitchFamily="2" charset="-122"/>
              </a:rPr>
              <a:t>①   优点： 研究方便。可重用、功能多样性、分析清晰。</a:t>
            </a:r>
          </a:p>
          <a:p>
            <a:pPr>
              <a:lnSpc>
                <a:spcPct val="150000"/>
              </a:lnSpc>
            </a:pPr>
            <a:r>
              <a:rPr lang="zh-CN" altLang="en-US" sz="1200" dirty="0">
                <a:solidFill>
                  <a:schemeClr val="tx1">
                    <a:lumMod val="75000"/>
                    <a:lumOff val="25000"/>
                  </a:schemeClr>
                </a:solidFill>
                <a:latin typeface="思源黑体"/>
                <a:ea typeface="字魂59号-创粗黑" panose="00000500000000000000" pitchFamily="2" charset="-122"/>
              </a:rPr>
              <a:t>②   缺点： 语料不客观（手工标注准确率高而一致性差，自动或者半自动标注一致性高而准确率差）、标注不一致、准确率低</a:t>
            </a:r>
            <a:endParaRPr lang="en-US" sz="1200" dirty="0">
              <a:solidFill>
                <a:schemeClr val="tx1">
                  <a:lumMod val="75000"/>
                  <a:lumOff val="25000"/>
                </a:schemeClr>
              </a:solidFill>
              <a:latin typeface="思源黑体"/>
              <a:ea typeface="字魂59号-创粗黑" panose="00000500000000000000" pitchFamily="2" charset="-122"/>
              <a:sym typeface="+mn-ea"/>
            </a:endParaRPr>
          </a:p>
        </p:txBody>
      </p:sp>
      <p:pic>
        <p:nvPicPr>
          <p:cNvPr id="12" name="图片 11">
            <a:extLst>
              <a:ext uri="{FF2B5EF4-FFF2-40B4-BE49-F238E27FC236}">
                <a16:creationId xmlns:a16="http://schemas.microsoft.com/office/drawing/2014/main" id="{4D11846D-F586-4356-85F1-0830FD184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0915" y="2079073"/>
            <a:ext cx="4016913" cy="2682006"/>
          </a:xfrm>
          <a:prstGeom prst="rect">
            <a:avLst/>
          </a:prstGeom>
        </p:spPr>
      </p:pic>
      <p:sp>
        <p:nvSpPr>
          <p:cNvPr id="13" name="文本框 12">
            <a:extLst>
              <a:ext uri="{FF2B5EF4-FFF2-40B4-BE49-F238E27FC236}">
                <a16:creationId xmlns:a16="http://schemas.microsoft.com/office/drawing/2014/main" id="{BDC8284C-FFC5-486D-9540-4C043EC7AC0A}"/>
              </a:ext>
            </a:extLst>
          </p:cNvPr>
          <p:cNvSpPr txBox="1"/>
          <p:nvPr/>
        </p:nvSpPr>
        <p:spPr>
          <a:xfrm>
            <a:off x="1040922" y="379416"/>
            <a:ext cx="1415772" cy="584775"/>
          </a:xfrm>
          <a:prstGeom prst="rect">
            <a:avLst/>
          </a:prstGeom>
          <a:noFill/>
        </p:spPr>
        <p:txBody>
          <a:bodyPr wrap="none" rtlCol="0">
            <a:spAutoFit/>
          </a:bodyPr>
          <a:lstStyle/>
          <a:p>
            <a:r>
              <a:rPr lang="zh-CN" altLang="en-US" sz="3200" dirty="0">
                <a:solidFill>
                  <a:schemeClr val="tx1">
                    <a:lumMod val="65000"/>
                    <a:lumOff val="35000"/>
                  </a:schemeClr>
                </a:solidFill>
                <a:latin typeface="字魂58号-创中黑" panose="00000500000000000000" pitchFamily="2" charset="-122"/>
                <a:ea typeface="字魂58号-创中黑" panose="00000500000000000000" pitchFamily="2" charset="-122"/>
              </a:rPr>
              <a:t>语料库</a:t>
            </a:r>
          </a:p>
        </p:txBody>
      </p:sp>
      <p:sp>
        <p:nvSpPr>
          <p:cNvPr id="14" name="椭圆 13">
            <a:extLst>
              <a:ext uri="{FF2B5EF4-FFF2-40B4-BE49-F238E27FC236}">
                <a16:creationId xmlns:a16="http://schemas.microsoft.com/office/drawing/2014/main" id="{C2D99E29-6A4B-484A-804C-4C3F9411A1F1}"/>
              </a:ext>
            </a:extLst>
          </p:cNvPr>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917112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p:tgtEl>
                                          <p:spTgt spid="10"/>
                                        </p:tgtEl>
                                        <p:attrNameLst>
                                          <p:attrName>ppt_y</p:attrName>
                                        </p:attrNameLst>
                                      </p:cBhvr>
                                      <p:tavLst>
                                        <p:tav tm="0">
                                          <p:val>
                                            <p:strVal val="#ppt_y+#ppt_h*1.125000"/>
                                          </p:val>
                                        </p:tav>
                                        <p:tav tm="100000">
                                          <p:val>
                                            <p:strVal val="#ppt_y"/>
                                          </p:val>
                                        </p:tav>
                                      </p:tavLst>
                                    </p:anim>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ldLvl="0"/>
      <p:bldP spid="10"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7EE724F-7AE9-47AF-B43E-5453DBEA3685}"/>
              </a:ext>
            </a:extLst>
          </p:cNvPr>
          <p:cNvSpPr/>
          <p:nvPr/>
        </p:nvSpPr>
        <p:spPr>
          <a:xfrm>
            <a:off x="0" y="0"/>
            <a:ext cx="12192000" cy="5833241"/>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双波形 4">
            <a:extLst>
              <a:ext uri="{FF2B5EF4-FFF2-40B4-BE49-F238E27FC236}">
                <a16:creationId xmlns:a16="http://schemas.microsoft.com/office/drawing/2014/main" id="{A0332431-540B-4DEB-AE0D-FFA30AE114CC}"/>
              </a:ext>
            </a:extLst>
          </p:cNvPr>
          <p:cNvSpPr/>
          <p:nvPr/>
        </p:nvSpPr>
        <p:spPr>
          <a:xfrm>
            <a:off x="-300857" y="4664765"/>
            <a:ext cx="13114282" cy="3767965"/>
          </a:xfrm>
          <a:prstGeom prst="doubleWave">
            <a:avLst>
              <a:gd name="adj1" fmla="val 7479"/>
              <a:gd name="adj2" fmla="val -180"/>
            </a:avLst>
          </a:prstGeom>
          <a:solidFill>
            <a:schemeClr val="bg1"/>
          </a:solidFill>
          <a:ln>
            <a:noFill/>
          </a:ln>
          <a:effectLst>
            <a:outerShdw blurRad="127000" dist="38100" dir="16200000" sx="101000" sy="101000"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a:extLst>
              <a:ext uri="{FF2B5EF4-FFF2-40B4-BE49-F238E27FC236}">
                <a16:creationId xmlns:a16="http://schemas.microsoft.com/office/drawing/2014/main" id="{63C69AC0-9B65-4947-9028-AB439D0192AC}"/>
              </a:ext>
            </a:extLst>
          </p:cNvPr>
          <p:cNvGrpSpPr/>
          <p:nvPr/>
        </p:nvGrpSpPr>
        <p:grpSpPr>
          <a:xfrm>
            <a:off x="5670336" y="1223384"/>
            <a:ext cx="1140367" cy="1140367"/>
            <a:chOff x="1728957" y="3397457"/>
            <a:chExt cx="1150893" cy="1150893"/>
          </a:xfrm>
        </p:grpSpPr>
        <p:sp>
          <p:nvSpPr>
            <p:cNvPr id="7" name="椭圆 6">
              <a:extLst>
                <a:ext uri="{FF2B5EF4-FFF2-40B4-BE49-F238E27FC236}">
                  <a16:creationId xmlns:a16="http://schemas.microsoft.com/office/drawing/2014/main" id="{746B0697-112A-4E17-A5BB-0B5162834AC4}"/>
                </a:ext>
              </a:extLst>
            </p:cNvPr>
            <p:cNvSpPr/>
            <p:nvPr/>
          </p:nvSpPr>
          <p:spPr>
            <a:xfrm>
              <a:off x="1728957" y="3397457"/>
              <a:ext cx="1150893" cy="115089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338500D-F7E4-4066-9C8A-39E989E3A801}"/>
                </a:ext>
              </a:extLst>
            </p:cNvPr>
            <p:cNvSpPr txBox="1"/>
            <p:nvPr/>
          </p:nvSpPr>
          <p:spPr>
            <a:xfrm>
              <a:off x="1932178" y="3485722"/>
              <a:ext cx="744450" cy="830997"/>
            </a:xfrm>
            <a:prstGeom prst="rect">
              <a:avLst/>
            </a:prstGeom>
            <a:noFill/>
          </p:spPr>
          <p:txBody>
            <a:bodyPr wrap="square" rtlCol="0">
              <a:spAutoFit/>
            </a:bodyPr>
            <a:lstStyle/>
            <a:p>
              <a:pPr algn="ctr"/>
              <a:r>
                <a:rPr lang="en-US" altLang="zh-CN" sz="4800" dirty="0">
                  <a:solidFill>
                    <a:schemeClr val="bg1"/>
                  </a:solidFill>
                  <a:latin typeface="字魂59号-创粗黑" panose="00000500000000000000" pitchFamily="2" charset="-122"/>
                  <a:ea typeface="字魂59号-创粗黑" panose="00000500000000000000" pitchFamily="2" charset="-122"/>
                </a:rPr>
                <a:t>4</a:t>
              </a:r>
              <a:endParaRPr lang="zh-CN" altLang="en-US" sz="4800" dirty="0">
                <a:solidFill>
                  <a:schemeClr val="bg1"/>
                </a:solidFill>
                <a:latin typeface="字魂59号-创粗黑" panose="00000500000000000000" pitchFamily="2" charset="-122"/>
                <a:ea typeface="字魂59号-创粗黑" panose="00000500000000000000" pitchFamily="2" charset="-122"/>
              </a:endParaRPr>
            </a:p>
          </p:txBody>
        </p:sp>
      </p:grpSp>
      <p:sp>
        <p:nvSpPr>
          <p:cNvPr id="9" name="文本框 8">
            <a:extLst>
              <a:ext uri="{FF2B5EF4-FFF2-40B4-BE49-F238E27FC236}">
                <a16:creationId xmlns:a16="http://schemas.microsoft.com/office/drawing/2014/main" id="{A3497F7E-4337-4E27-9181-BDA61B9B2C27}"/>
              </a:ext>
            </a:extLst>
          </p:cNvPr>
          <p:cNvSpPr txBox="1"/>
          <p:nvPr/>
        </p:nvSpPr>
        <p:spPr>
          <a:xfrm>
            <a:off x="3980801" y="2793708"/>
            <a:ext cx="4519434" cy="1200329"/>
          </a:xfrm>
          <a:prstGeom prst="rect">
            <a:avLst/>
          </a:prstGeom>
          <a:noFill/>
        </p:spPr>
        <p:txBody>
          <a:bodyPr wrap="square" rtlCol="0">
            <a:spAutoFit/>
          </a:bodyPr>
          <a:lstStyle/>
          <a:p>
            <a:pPr algn="dist"/>
            <a:r>
              <a:rPr lang="zh-CN" altLang="en-US" sz="7200" dirty="0">
                <a:solidFill>
                  <a:schemeClr val="bg1"/>
                </a:solidFill>
                <a:latin typeface="字魂59号-创粗黑" panose="00000500000000000000" pitchFamily="2" charset="-122"/>
                <a:ea typeface="字魂59号-创粗黑" panose="00000500000000000000" pitchFamily="2" charset="-122"/>
              </a:rPr>
              <a:t>明年计划</a:t>
            </a:r>
          </a:p>
        </p:txBody>
      </p:sp>
      <p:sp>
        <p:nvSpPr>
          <p:cNvPr id="11" name="椭圆 10">
            <a:extLst>
              <a:ext uri="{FF2B5EF4-FFF2-40B4-BE49-F238E27FC236}">
                <a16:creationId xmlns:a16="http://schemas.microsoft.com/office/drawing/2014/main" id="{D30D7C39-3BB6-47FC-992F-91211E4F9F13}"/>
              </a:ext>
            </a:extLst>
          </p:cNvPr>
          <p:cNvSpPr/>
          <p:nvPr/>
        </p:nvSpPr>
        <p:spPr>
          <a:xfrm>
            <a:off x="7890642" y="5218387"/>
            <a:ext cx="441434" cy="441434"/>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B2CD03B-4E97-4FD3-86EF-CE8FE4012718}"/>
              </a:ext>
            </a:extLst>
          </p:cNvPr>
          <p:cNvSpPr/>
          <p:nvPr/>
        </p:nvSpPr>
        <p:spPr>
          <a:xfrm>
            <a:off x="1529255" y="5967253"/>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91CDF8DF-A5CC-46F0-8B8F-005660F29F6B}"/>
              </a:ext>
            </a:extLst>
          </p:cNvPr>
          <p:cNvSpPr/>
          <p:nvPr/>
        </p:nvSpPr>
        <p:spPr>
          <a:xfrm flipH="1">
            <a:off x="3011214" y="5454869"/>
            <a:ext cx="204952" cy="204952"/>
          </a:xfrm>
          <a:prstGeom prst="ellipse">
            <a:avLst/>
          </a:prstGeom>
          <a:solidFill>
            <a:schemeClr val="bg1"/>
          </a:solidFill>
          <a:ln>
            <a:solidFill>
              <a:srgbClr val="252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E409FC4-078C-48B3-8A56-ABFC0074C5E7}"/>
              </a:ext>
            </a:extLst>
          </p:cNvPr>
          <p:cNvSpPr/>
          <p:nvPr/>
        </p:nvSpPr>
        <p:spPr>
          <a:xfrm flipH="1">
            <a:off x="6491095" y="2095730"/>
            <a:ext cx="303840" cy="303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71CDAC18-1AB2-4CAB-A5D6-6D24DC7BA211}"/>
              </a:ext>
            </a:extLst>
          </p:cNvPr>
          <p:cNvSpPr/>
          <p:nvPr/>
        </p:nvSpPr>
        <p:spPr>
          <a:xfrm>
            <a:off x="2033752" y="876544"/>
            <a:ext cx="346840" cy="3468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6E9EFB8B-F2DD-4929-A044-0ADF6337E253}"/>
              </a:ext>
            </a:extLst>
          </p:cNvPr>
          <p:cNvSpPr/>
          <p:nvPr/>
        </p:nvSpPr>
        <p:spPr>
          <a:xfrm>
            <a:off x="11051627" y="4436162"/>
            <a:ext cx="244365" cy="24436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C5DC8539-4518-426A-AC13-C95FC638DFE6}"/>
              </a:ext>
            </a:extLst>
          </p:cNvPr>
          <p:cNvSpPr/>
          <p:nvPr/>
        </p:nvSpPr>
        <p:spPr>
          <a:xfrm>
            <a:off x="10156372" y="6466114"/>
            <a:ext cx="228600" cy="197401"/>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98246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1" grpId="0" animBg="1"/>
      <p:bldP spid="12" grpId="0" animBg="1"/>
      <p:bldP spid="15" grpId="0" animBg="1"/>
      <p:bldP spid="17"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58644CA-8AFF-4C01-8EF3-B48EDB99E5BF}"/>
              </a:ext>
            </a:extLst>
          </p:cNvPr>
          <p:cNvSpPr/>
          <p:nvPr/>
        </p:nvSpPr>
        <p:spPr>
          <a:xfrm>
            <a:off x="0" y="0"/>
            <a:ext cx="12192000" cy="5833241"/>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双波形 2">
            <a:extLst>
              <a:ext uri="{FF2B5EF4-FFF2-40B4-BE49-F238E27FC236}">
                <a16:creationId xmlns:a16="http://schemas.microsoft.com/office/drawing/2014/main" id="{198810FC-CD43-42F6-9C72-BDB1D1CFBC4D}"/>
              </a:ext>
            </a:extLst>
          </p:cNvPr>
          <p:cNvSpPr/>
          <p:nvPr/>
        </p:nvSpPr>
        <p:spPr>
          <a:xfrm>
            <a:off x="-253559" y="1464743"/>
            <a:ext cx="13114282" cy="6745821"/>
          </a:xfrm>
          <a:prstGeom prst="doubleWave">
            <a:avLst>
              <a:gd name="adj1" fmla="val 3973"/>
              <a:gd name="adj2" fmla="val -180"/>
            </a:avLst>
          </a:prstGeom>
          <a:solidFill>
            <a:schemeClr val="bg1"/>
          </a:solidFill>
          <a:ln>
            <a:noFill/>
          </a:ln>
          <a:effectLst>
            <a:outerShdw blurRad="127000" dist="38100" dir="16200000" sx="101000" sy="101000"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0DCAF61D-3A18-481A-BF65-2826AF2B8C2A}"/>
              </a:ext>
            </a:extLst>
          </p:cNvPr>
          <p:cNvSpPr txBox="1"/>
          <p:nvPr/>
        </p:nvSpPr>
        <p:spPr>
          <a:xfrm>
            <a:off x="4167316" y="412290"/>
            <a:ext cx="3467616" cy="584775"/>
          </a:xfrm>
          <a:prstGeom prst="rect">
            <a:avLst/>
          </a:prstGeom>
          <a:noFill/>
        </p:spPr>
        <p:txBody>
          <a:bodyPr wrap="none" rtlCol="0">
            <a:spAutoFit/>
          </a:bodyPr>
          <a:lstStyle/>
          <a:p>
            <a:r>
              <a:rPr lang="zh-CN" altLang="en-US" sz="3200" dirty="0">
                <a:solidFill>
                  <a:schemeClr val="bg1"/>
                </a:solidFill>
                <a:latin typeface="字魂58号-创中黑" panose="00000500000000000000" pitchFamily="2" charset="-122"/>
                <a:ea typeface="字魂58号-创中黑" panose="00000500000000000000" pitchFamily="2" charset="-122"/>
              </a:rPr>
              <a:t>完善文本审核系统</a:t>
            </a:r>
          </a:p>
        </p:txBody>
      </p:sp>
      <p:grpSp>
        <p:nvGrpSpPr>
          <p:cNvPr id="5" name="组合 4">
            <a:extLst>
              <a:ext uri="{FF2B5EF4-FFF2-40B4-BE49-F238E27FC236}">
                <a16:creationId xmlns:a16="http://schemas.microsoft.com/office/drawing/2014/main" id="{5B91EC1D-C6EC-4C45-A2D9-AFFB7879AA16}"/>
              </a:ext>
            </a:extLst>
          </p:cNvPr>
          <p:cNvGrpSpPr/>
          <p:nvPr/>
        </p:nvGrpSpPr>
        <p:grpSpPr>
          <a:xfrm>
            <a:off x="923743" y="2715260"/>
            <a:ext cx="990600" cy="990600"/>
            <a:chOff x="1962150" y="2000250"/>
            <a:chExt cx="990600" cy="990600"/>
          </a:xfrm>
        </p:grpSpPr>
        <p:sp>
          <p:nvSpPr>
            <p:cNvPr id="6" name="矩形: 圆角 1">
              <a:extLst>
                <a:ext uri="{FF2B5EF4-FFF2-40B4-BE49-F238E27FC236}">
                  <a16:creationId xmlns:a16="http://schemas.microsoft.com/office/drawing/2014/main" id="{954810AF-DDFF-43A2-9E37-DCADB8580CCE}"/>
                </a:ext>
              </a:extLst>
            </p:cNvPr>
            <p:cNvSpPr/>
            <p:nvPr/>
          </p:nvSpPr>
          <p:spPr>
            <a:xfrm>
              <a:off x="1962150" y="2000250"/>
              <a:ext cx="990600" cy="990600"/>
            </a:xfrm>
            <a:prstGeom prst="roundRect">
              <a:avLst/>
            </a:prstGeom>
            <a:noFill/>
            <a:ln>
              <a:solidFill>
                <a:srgbClr val="2F3A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7" name="Freeform 84">
              <a:extLst>
                <a:ext uri="{FF2B5EF4-FFF2-40B4-BE49-F238E27FC236}">
                  <a16:creationId xmlns:a16="http://schemas.microsoft.com/office/drawing/2014/main" id="{B4261B14-D9B2-4EB5-9365-9E6EDE759934}"/>
                </a:ext>
              </a:extLst>
            </p:cNvPr>
            <p:cNvSpPr>
              <a:spLocks noEditPoints="1"/>
            </p:cNvSpPr>
            <p:nvPr/>
          </p:nvSpPr>
          <p:spPr bwMode="auto">
            <a:xfrm>
              <a:off x="2230038" y="2268138"/>
              <a:ext cx="454824" cy="45482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rgbClr val="2F3A49"/>
            </a:solidFill>
            <a:ln>
              <a:solidFill>
                <a:srgbClr val="2F3A49"/>
              </a:solidFill>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grpSp>
      <p:sp>
        <p:nvSpPr>
          <p:cNvPr id="8" name="文本框 7">
            <a:extLst>
              <a:ext uri="{FF2B5EF4-FFF2-40B4-BE49-F238E27FC236}">
                <a16:creationId xmlns:a16="http://schemas.microsoft.com/office/drawing/2014/main" id="{4DD6E2CD-7DE9-4464-BEB5-772386EBD9DF}"/>
              </a:ext>
            </a:extLst>
          </p:cNvPr>
          <p:cNvSpPr txBox="1"/>
          <p:nvPr/>
        </p:nvSpPr>
        <p:spPr>
          <a:xfrm>
            <a:off x="2342577" y="3088640"/>
            <a:ext cx="3454319" cy="89069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深入分析人工智能在文本内容安全的应用，剖析算法与业务的结合度，寻求技术的合理应用与落地</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grpSp>
        <p:nvGrpSpPr>
          <p:cNvPr id="10" name="组合 9">
            <a:extLst>
              <a:ext uri="{FF2B5EF4-FFF2-40B4-BE49-F238E27FC236}">
                <a16:creationId xmlns:a16="http://schemas.microsoft.com/office/drawing/2014/main" id="{D7E14383-4BAC-4991-8F39-70792DA61D54}"/>
              </a:ext>
            </a:extLst>
          </p:cNvPr>
          <p:cNvGrpSpPr/>
          <p:nvPr/>
        </p:nvGrpSpPr>
        <p:grpSpPr>
          <a:xfrm>
            <a:off x="923743" y="4641216"/>
            <a:ext cx="990600" cy="990600"/>
            <a:chOff x="1962150" y="2000250"/>
            <a:chExt cx="990600" cy="990600"/>
          </a:xfrm>
        </p:grpSpPr>
        <p:sp>
          <p:nvSpPr>
            <p:cNvPr id="11" name="矩形: 圆角 10">
              <a:extLst>
                <a:ext uri="{FF2B5EF4-FFF2-40B4-BE49-F238E27FC236}">
                  <a16:creationId xmlns:a16="http://schemas.microsoft.com/office/drawing/2014/main" id="{3F0EF5FB-0466-463D-BE5E-BC86DF9E90F1}"/>
                </a:ext>
              </a:extLst>
            </p:cNvPr>
            <p:cNvSpPr/>
            <p:nvPr/>
          </p:nvSpPr>
          <p:spPr>
            <a:xfrm>
              <a:off x="1962150" y="2000250"/>
              <a:ext cx="990600" cy="990600"/>
            </a:xfrm>
            <a:prstGeom prst="roundRect">
              <a:avLst/>
            </a:prstGeom>
            <a:noFill/>
            <a:ln>
              <a:solidFill>
                <a:srgbClr val="2F3A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2" name="Freeform 84">
              <a:extLst>
                <a:ext uri="{FF2B5EF4-FFF2-40B4-BE49-F238E27FC236}">
                  <a16:creationId xmlns:a16="http://schemas.microsoft.com/office/drawing/2014/main" id="{9C69415E-F902-4A56-82DF-EC0DBD5AAA9D}"/>
                </a:ext>
              </a:extLst>
            </p:cNvPr>
            <p:cNvSpPr>
              <a:spLocks noEditPoints="1"/>
            </p:cNvSpPr>
            <p:nvPr/>
          </p:nvSpPr>
          <p:spPr bwMode="auto">
            <a:xfrm>
              <a:off x="2230038" y="2268138"/>
              <a:ext cx="454824" cy="45482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rgbClr val="2F3A49"/>
            </a:solidFill>
            <a:ln>
              <a:solidFill>
                <a:srgbClr val="2F3A49"/>
              </a:solidFill>
            </a:ln>
          </p:spPr>
          <p:txBody>
            <a:bodyPr vert="horz" wrap="square" lIns="91440" tIns="45720" rIns="91440" bIns="45720" numCol="1" anchor="t" anchorCtr="0" compatLnSpc="1"/>
            <a:lstStyle/>
            <a:p>
              <a:endPar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grpSp>
      <p:sp>
        <p:nvSpPr>
          <p:cNvPr id="13" name="文本框 12">
            <a:extLst>
              <a:ext uri="{FF2B5EF4-FFF2-40B4-BE49-F238E27FC236}">
                <a16:creationId xmlns:a16="http://schemas.microsoft.com/office/drawing/2014/main" id="{36997910-C49C-402F-BB10-49A9EED9F152}"/>
              </a:ext>
            </a:extLst>
          </p:cNvPr>
          <p:cNvSpPr txBox="1"/>
          <p:nvPr/>
        </p:nvSpPr>
        <p:spPr>
          <a:xfrm>
            <a:off x="2342577" y="5014596"/>
            <a:ext cx="3454319" cy="61369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持续跟踪审核结果输出，分析现有内容审核系统存在的问题，并即使修正处理</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grpSp>
        <p:nvGrpSpPr>
          <p:cNvPr id="15" name="组合 14">
            <a:extLst>
              <a:ext uri="{FF2B5EF4-FFF2-40B4-BE49-F238E27FC236}">
                <a16:creationId xmlns:a16="http://schemas.microsoft.com/office/drawing/2014/main" id="{9007EC8B-977D-49ED-B35F-5431CBC51DD3}"/>
              </a:ext>
            </a:extLst>
          </p:cNvPr>
          <p:cNvGrpSpPr/>
          <p:nvPr/>
        </p:nvGrpSpPr>
        <p:grpSpPr>
          <a:xfrm>
            <a:off x="6543493" y="2715260"/>
            <a:ext cx="990600" cy="990600"/>
            <a:chOff x="1962150" y="2000250"/>
            <a:chExt cx="990600" cy="990600"/>
          </a:xfrm>
        </p:grpSpPr>
        <p:sp>
          <p:nvSpPr>
            <p:cNvPr id="16" name="矩形: 圆角 15">
              <a:extLst>
                <a:ext uri="{FF2B5EF4-FFF2-40B4-BE49-F238E27FC236}">
                  <a16:creationId xmlns:a16="http://schemas.microsoft.com/office/drawing/2014/main" id="{C8BC53B0-752D-4F41-B1EF-B12C7E17D5E3}"/>
                </a:ext>
              </a:extLst>
            </p:cNvPr>
            <p:cNvSpPr/>
            <p:nvPr/>
          </p:nvSpPr>
          <p:spPr>
            <a:xfrm>
              <a:off x="1962150" y="2000250"/>
              <a:ext cx="990600" cy="990600"/>
            </a:xfrm>
            <a:prstGeom prst="roundRect">
              <a:avLst/>
            </a:prstGeom>
            <a:noFill/>
            <a:ln>
              <a:solidFill>
                <a:srgbClr val="2F3A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7" name="Freeform 84">
              <a:extLst>
                <a:ext uri="{FF2B5EF4-FFF2-40B4-BE49-F238E27FC236}">
                  <a16:creationId xmlns:a16="http://schemas.microsoft.com/office/drawing/2014/main" id="{80B8DC92-0B5B-48E9-B7DB-F1B0D46C9D32}"/>
                </a:ext>
              </a:extLst>
            </p:cNvPr>
            <p:cNvSpPr>
              <a:spLocks noEditPoints="1"/>
            </p:cNvSpPr>
            <p:nvPr/>
          </p:nvSpPr>
          <p:spPr bwMode="auto">
            <a:xfrm>
              <a:off x="2230038" y="2268138"/>
              <a:ext cx="454824" cy="45482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rgbClr val="2F3A49"/>
            </a:solidFill>
            <a:ln>
              <a:solidFill>
                <a:srgbClr val="2F3A49"/>
              </a:solidFill>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grpSp>
      <p:sp>
        <p:nvSpPr>
          <p:cNvPr id="18" name="文本框 17">
            <a:extLst>
              <a:ext uri="{FF2B5EF4-FFF2-40B4-BE49-F238E27FC236}">
                <a16:creationId xmlns:a16="http://schemas.microsoft.com/office/drawing/2014/main" id="{D7428688-FADE-4C73-A6D9-7ECC8DC8BD08}"/>
              </a:ext>
            </a:extLst>
          </p:cNvPr>
          <p:cNvSpPr txBox="1"/>
          <p:nvPr/>
        </p:nvSpPr>
        <p:spPr>
          <a:xfrm>
            <a:off x="7962327" y="3088640"/>
            <a:ext cx="3454319" cy="61369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完善优化系统，包括自动化标签模块、新词、热词发现，规范并自动化工作，避免盲目的工作</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grpSp>
        <p:nvGrpSpPr>
          <p:cNvPr id="20" name="组合 19">
            <a:extLst>
              <a:ext uri="{FF2B5EF4-FFF2-40B4-BE49-F238E27FC236}">
                <a16:creationId xmlns:a16="http://schemas.microsoft.com/office/drawing/2014/main" id="{973A70C4-3AB9-4272-BCFB-715C9B884E70}"/>
              </a:ext>
            </a:extLst>
          </p:cNvPr>
          <p:cNvGrpSpPr/>
          <p:nvPr/>
        </p:nvGrpSpPr>
        <p:grpSpPr>
          <a:xfrm>
            <a:off x="6543493" y="4641216"/>
            <a:ext cx="990600" cy="990600"/>
            <a:chOff x="1962150" y="2000250"/>
            <a:chExt cx="990600" cy="990600"/>
          </a:xfrm>
        </p:grpSpPr>
        <p:sp>
          <p:nvSpPr>
            <p:cNvPr id="21" name="矩形: 圆角 20">
              <a:extLst>
                <a:ext uri="{FF2B5EF4-FFF2-40B4-BE49-F238E27FC236}">
                  <a16:creationId xmlns:a16="http://schemas.microsoft.com/office/drawing/2014/main" id="{0F2E88F1-12F3-402E-8B51-6F7272BEB12C}"/>
                </a:ext>
              </a:extLst>
            </p:cNvPr>
            <p:cNvSpPr/>
            <p:nvPr/>
          </p:nvSpPr>
          <p:spPr>
            <a:xfrm>
              <a:off x="1962150" y="2000250"/>
              <a:ext cx="990600" cy="990600"/>
            </a:xfrm>
            <a:prstGeom prst="roundRect">
              <a:avLst/>
            </a:prstGeom>
            <a:noFill/>
            <a:ln>
              <a:solidFill>
                <a:srgbClr val="2F3A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2" name="Freeform 84">
              <a:extLst>
                <a:ext uri="{FF2B5EF4-FFF2-40B4-BE49-F238E27FC236}">
                  <a16:creationId xmlns:a16="http://schemas.microsoft.com/office/drawing/2014/main" id="{13B0591D-422E-4E05-8877-810FA1089FF8}"/>
                </a:ext>
              </a:extLst>
            </p:cNvPr>
            <p:cNvSpPr>
              <a:spLocks noEditPoints="1"/>
            </p:cNvSpPr>
            <p:nvPr/>
          </p:nvSpPr>
          <p:spPr bwMode="auto">
            <a:xfrm>
              <a:off x="2230038" y="2268138"/>
              <a:ext cx="454824" cy="45482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rgbClr val="2F3A49"/>
            </a:solidFill>
            <a:ln>
              <a:solidFill>
                <a:srgbClr val="2F3A49"/>
              </a:solidFill>
            </a:ln>
          </p:spPr>
          <p:txBody>
            <a:bodyPr vert="horz" wrap="square" lIns="91440" tIns="45720" rIns="91440" bIns="45720" numCol="1" anchor="t" anchorCtr="0" compatLnSpc="1"/>
            <a:lstStyle/>
            <a:p>
              <a:endPar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grpSp>
      <p:sp>
        <p:nvSpPr>
          <p:cNvPr id="23" name="文本框 22">
            <a:extLst>
              <a:ext uri="{FF2B5EF4-FFF2-40B4-BE49-F238E27FC236}">
                <a16:creationId xmlns:a16="http://schemas.microsoft.com/office/drawing/2014/main" id="{0D8C72C9-2124-4D1C-9CBD-EE1701B61ECF}"/>
              </a:ext>
            </a:extLst>
          </p:cNvPr>
          <p:cNvSpPr txBox="1"/>
          <p:nvPr/>
        </p:nvSpPr>
        <p:spPr>
          <a:xfrm>
            <a:off x="7962327" y="5014596"/>
            <a:ext cx="3454319" cy="61369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除了现有赌博诈骗审核之外，加入其它敏感内容审核功能，包括色情、暴恐等</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4" name="文本框 23">
            <a:extLst>
              <a:ext uri="{FF2B5EF4-FFF2-40B4-BE49-F238E27FC236}">
                <a16:creationId xmlns:a16="http://schemas.microsoft.com/office/drawing/2014/main" id="{1056E7B6-2949-41BC-BA26-17949F38605E}"/>
              </a:ext>
            </a:extLst>
          </p:cNvPr>
          <p:cNvSpPr txBox="1"/>
          <p:nvPr/>
        </p:nvSpPr>
        <p:spPr>
          <a:xfrm>
            <a:off x="7962325" y="4591051"/>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功能扩充</a:t>
            </a:r>
          </a:p>
        </p:txBody>
      </p:sp>
      <p:sp>
        <p:nvSpPr>
          <p:cNvPr id="25" name="文本框 24">
            <a:extLst>
              <a:ext uri="{FF2B5EF4-FFF2-40B4-BE49-F238E27FC236}">
                <a16:creationId xmlns:a16="http://schemas.microsoft.com/office/drawing/2014/main" id="{CBF44B99-1640-4452-BB33-483A1F96D248}"/>
              </a:ext>
            </a:extLst>
          </p:cNvPr>
          <p:cNvSpPr txBox="1"/>
          <p:nvPr/>
        </p:nvSpPr>
        <p:spPr>
          <a:xfrm>
            <a:off x="2393052" y="2654600"/>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技术思考</a:t>
            </a:r>
          </a:p>
        </p:txBody>
      </p:sp>
      <p:sp>
        <p:nvSpPr>
          <p:cNvPr id="26" name="文本框 25">
            <a:extLst>
              <a:ext uri="{FF2B5EF4-FFF2-40B4-BE49-F238E27FC236}">
                <a16:creationId xmlns:a16="http://schemas.microsoft.com/office/drawing/2014/main" id="{29F1F965-F342-4549-8140-33511B067149}"/>
              </a:ext>
            </a:extLst>
          </p:cNvPr>
          <p:cNvSpPr txBox="1"/>
          <p:nvPr/>
        </p:nvSpPr>
        <p:spPr>
          <a:xfrm>
            <a:off x="7962324" y="2665515"/>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优化系统</a:t>
            </a:r>
          </a:p>
        </p:txBody>
      </p:sp>
      <p:sp>
        <p:nvSpPr>
          <p:cNvPr id="27" name="文本框 26">
            <a:extLst>
              <a:ext uri="{FF2B5EF4-FFF2-40B4-BE49-F238E27FC236}">
                <a16:creationId xmlns:a16="http://schemas.microsoft.com/office/drawing/2014/main" id="{F33F5D88-DA41-403F-86C9-DD56D5852BCA}"/>
              </a:ext>
            </a:extLst>
          </p:cNvPr>
          <p:cNvSpPr txBox="1"/>
          <p:nvPr/>
        </p:nvSpPr>
        <p:spPr>
          <a:xfrm>
            <a:off x="2378787" y="4579457"/>
            <a:ext cx="3193243"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现状分析</a:t>
            </a:r>
          </a:p>
        </p:txBody>
      </p:sp>
    </p:spTree>
    <p:extLst>
      <p:ext uri="{BB962C8B-B14F-4D97-AF65-F5344CB8AC3E}">
        <p14:creationId xmlns:p14="http://schemas.microsoft.com/office/powerpoint/2010/main" val="31401768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ppt_y</p:attrName>
                                        </p:attrNameLst>
                                      </p:cBhvr>
                                      <p:tavLst>
                                        <p:tav tm="0">
                                          <p:val>
                                            <p:strVal val="#ppt_y+#ppt_h*1.125000"/>
                                          </p:val>
                                        </p:tav>
                                        <p:tav tm="100000">
                                          <p:val>
                                            <p:strVal val="#ppt_y"/>
                                          </p:val>
                                        </p:tav>
                                      </p:tavLst>
                                    </p:anim>
                                    <p:animEffect transition="in" filter="wipe(up)">
                                      <p:cBhvr>
                                        <p:cTn id="18" dur="500"/>
                                        <p:tgtEl>
                                          <p:spTgt spid="13"/>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p:tgtEl>
                                          <p:spTgt spid="18"/>
                                        </p:tgtEl>
                                        <p:attrNameLst>
                                          <p:attrName>ppt_y</p:attrName>
                                        </p:attrNameLst>
                                      </p:cBhvr>
                                      <p:tavLst>
                                        <p:tav tm="0">
                                          <p:val>
                                            <p:strVal val="#ppt_y+#ppt_h*1.125000"/>
                                          </p:val>
                                        </p:tav>
                                        <p:tav tm="100000">
                                          <p:val>
                                            <p:strVal val="#ppt_y"/>
                                          </p:val>
                                        </p:tav>
                                      </p:tavLst>
                                    </p:anim>
                                    <p:animEffect transition="in" filter="wipe(up)">
                                      <p:cBhvr>
                                        <p:cTn id="23" dur="500"/>
                                        <p:tgtEl>
                                          <p:spTgt spid="18"/>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p:tgtEl>
                                          <p:spTgt spid="23"/>
                                        </p:tgtEl>
                                        <p:attrNameLst>
                                          <p:attrName>ppt_y</p:attrName>
                                        </p:attrNameLst>
                                      </p:cBhvr>
                                      <p:tavLst>
                                        <p:tav tm="0">
                                          <p:val>
                                            <p:strVal val="#ppt_y+#ppt_h*1.125000"/>
                                          </p:val>
                                        </p:tav>
                                        <p:tav tm="100000">
                                          <p:val>
                                            <p:strVal val="#ppt_y"/>
                                          </p:val>
                                        </p:tav>
                                      </p:tavLst>
                                    </p:anim>
                                    <p:animEffect transition="in" filter="wipe(up)">
                                      <p:cBhvr>
                                        <p:cTn id="28" dur="500"/>
                                        <p:tgtEl>
                                          <p:spTgt spid="23"/>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p:tgtEl>
                                          <p:spTgt spid="24"/>
                                        </p:tgtEl>
                                        <p:attrNameLst>
                                          <p:attrName>ppt_y</p:attrName>
                                        </p:attrNameLst>
                                      </p:cBhvr>
                                      <p:tavLst>
                                        <p:tav tm="0">
                                          <p:val>
                                            <p:strVal val="#ppt_y+#ppt_h*1.125000"/>
                                          </p:val>
                                        </p:tav>
                                        <p:tav tm="100000">
                                          <p:val>
                                            <p:strVal val="#ppt_y"/>
                                          </p:val>
                                        </p:tav>
                                      </p:tavLst>
                                    </p:anim>
                                    <p:animEffect transition="in" filter="wipe(up)">
                                      <p:cBhvr>
                                        <p:cTn id="33" dur="500"/>
                                        <p:tgtEl>
                                          <p:spTgt spid="24"/>
                                        </p:tgtEl>
                                      </p:cBhvr>
                                    </p:animEffect>
                                  </p:childTnLst>
                                </p:cTn>
                              </p:par>
                            </p:childTnLst>
                          </p:cTn>
                        </p:par>
                        <p:par>
                          <p:cTn id="34" fill="hold">
                            <p:stCondLst>
                              <p:cond delay="3000"/>
                            </p:stCondLst>
                            <p:childTnLst>
                              <p:par>
                                <p:cTn id="35" presetID="12" presetClass="entr" presetSubtype="4"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p:tgtEl>
                                          <p:spTgt spid="25"/>
                                        </p:tgtEl>
                                        <p:attrNameLst>
                                          <p:attrName>ppt_y</p:attrName>
                                        </p:attrNameLst>
                                      </p:cBhvr>
                                      <p:tavLst>
                                        <p:tav tm="0">
                                          <p:val>
                                            <p:strVal val="#ppt_y+#ppt_h*1.125000"/>
                                          </p:val>
                                        </p:tav>
                                        <p:tav tm="100000">
                                          <p:val>
                                            <p:strVal val="#ppt_y"/>
                                          </p:val>
                                        </p:tav>
                                      </p:tavLst>
                                    </p:anim>
                                    <p:animEffect transition="in" filter="wipe(up)">
                                      <p:cBhvr>
                                        <p:cTn id="38" dur="500"/>
                                        <p:tgtEl>
                                          <p:spTgt spid="25"/>
                                        </p:tgtEl>
                                      </p:cBhvr>
                                    </p:animEffect>
                                  </p:childTnLst>
                                </p:cTn>
                              </p:par>
                            </p:childTnLst>
                          </p:cTn>
                        </p:par>
                        <p:par>
                          <p:cTn id="39" fill="hold">
                            <p:stCondLst>
                              <p:cond delay="3500"/>
                            </p:stCondLst>
                            <p:childTnLst>
                              <p:par>
                                <p:cTn id="40" presetID="12" presetClass="entr" presetSubtype="4"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p:tgtEl>
                                          <p:spTgt spid="26"/>
                                        </p:tgtEl>
                                        <p:attrNameLst>
                                          <p:attrName>ppt_y</p:attrName>
                                        </p:attrNameLst>
                                      </p:cBhvr>
                                      <p:tavLst>
                                        <p:tav tm="0">
                                          <p:val>
                                            <p:strVal val="#ppt_y+#ppt_h*1.125000"/>
                                          </p:val>
                                        </p:tav>
                                        <p:tav tm="100000">
                                          <p:val>
                                            <p:strVal val="#ppt_y"/>
                                          </p:val>
                                        </p:tav>
                                      </p:tavLst>
                                    </p:anim>
                                    <p:animEffect transition="in" filter="wipe(up)">
                                      <p:cBhvr>
                                        <p:cTn id="43" dur="500"/>
                                        <p:tgtEl>
                                          <p:spTgt spid="26"/>
                                        </p:tgtEl>
                                      </p:cBhvr>
                                    </p:animEffect>
                                  </p:childTnLst>
                                </p:cTn>
                              </p:par>
                            </p:childTnLst>
                          </p:cTn>
                        </p:par>
                        <p:par>
                          <p:cTn id="44" fill="hold">
                            <p:stCondLst>
                              <p:cond delay="4000"/>
                            </p:stCondLst>
                            <p:childTnLst>
                              <p:par>
                                <p:cTn id="45" presetID="12" presetClass="entr" presetSubtype="4"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p:tgtEl>
                                          <p:spTgt spid="27"/>
                                        </p:tgtEl>
                                        <p:attrNameLst>
                                          <p:attrName>ppt_y</p:attrName>
                                        </p:attrNameLst>
                                      </p:cBhvr>
                                      <p:tavLst>
                                        <p:tav tm="0">
                                          <p:val>
                                            <p:strVal val="#ppt_y+#ppt_h*1.125000"/>
                                          </p:val>
                                        </p:tav>
                                        <p:tav tm="100000">
                                          <p:val>
                                            <p:strVal val="#ppt_y"/>
                                          </p:val>
                                        </p:tav>
                                      </p:tavLst>
                                    </p:anim>
                                    <p:animEffect transition="in" filter="wipe(up)">
                                      <p:cBhvr>
                                        <p:cTn id="4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bldLvl="0"/>
      <p:bldP spid="13" grpId="0" bldLvl="0"/>
      <p:bldP spid="18" grpId="0" bldLvl="0"/>
      <p:bldP spid="23" grpId="0" bldLvl="0"/>
      <p:bldP spid="24" grpId="0" bldLvl="0"/>
      <p:bldP spid="25" grpId="0" bldLvl="0"/>
      <p:bldP spid="26" grpId="0" bldLvl="0"/>
      <p:bldP spid="27"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B58105F-8C92-4FEC-BFC3-68D39424D6D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630" r="16630"/>
          <a:stretch/>
        </p:blipFill>
        <p:spPr>
          <a:xfrm>
            <a:off x="4081183" y="1987503"/>
            <a:ext cx="4029630" cy="4029630"/>
          </a:xfrm>
          <a:prstGeom prst="ellipse">
            <a:avLst/>
          </a:prstGeom>
        </p:spPr>
      </p:pic>
      <p:sp>
        <p:nvSpPr>
          <p:cNvPr id="3" name="圆: 空心 2">
            <a:extLst>
              <a:ext uri="{FF2B5EF4-FFF2-40B4-BE49-F238E27FC236}">
                <a16:creationId xmlns:a16="http://schemas.microsoft.com/office/drawing/2014/main" id="{05EE6FA2-7028-4A7F-8DBC-4C63F060C2CC}"/>
              </a:ext>
            </a:extLst>
          </p:cNvPr>
          <p:cNvSpPr/>
          <p:nvPr/>
        </p:nvSpPr>
        <p:spPr>
          <a:xfrm>
            <a:off x="3650342" y="1546808"/>
            <a:ext cx="4891313" cy="4775200"/>
          </a:xfrm>
          <a:prstGeom prst="donut">
            <a:avLst>
              <a:gd name="adj" fmla="val 12556"/>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endParaRPr>
          </a:p>
        </p:txBody>
      </p:sp>
      <p:sp>
        <p:nvSpPr>
          <p:cNvPr id="4" name="文本框 3">
            <a:extLst>
              <a:ext uri="{FF2B5EF4-FFF2-40B4-BE49-F238E27FC236}">
                <a16:creationId xmlns:a16="http://schemas.microsoft.com/office/drawing/2014/main" id="{EB0C1BF0-2D5E-4CD9-BD0B-BF1799FACCE2}"/>
              </a:ext>
            </a:extLst>
          </p:cNvPr>
          <p:cNvSpPr txBox="1"/>
          <p:nvPr/>
        </p:nvSpPr>
        <p:spPr>
          <a:xfrm>
            <a:off x="9037215" y="2663566"/>
            <a:ext cx="2409876" cy="152618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优化神经网络结构，降低模型的冗余和计算量，让模型的部署和计算小号更少的资源</a:t>
            </a:r>
            <a:endPar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6" name="文本框 5">
            <a:extLst>
              <a:ext uri="{FF2B5EF4-FFF2-40B4-BE49-F238E27FC236}">
                <a16:creationId xmlns:a16="http://schemas.microsoft.com/office/drawing/2014/main" id="{9E34F4F9-032E-4165-AAEB-6C82E6ED6A24}"/>
              </a:ext>
            </a:extLst>
          </p:cNvPr>
          <p:cNvSpPr txBox="1"/>
          <p:nvPr/>
        </p:nvSpPr>
        <p:spPr>
          <a:xfrm>
            <a:off x="1025046" y="2201193"/>
            <a:ext cx="2409876" cy="263418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从数据层和模型层两个角度优化模型性能，在数据层修正样本标签，纠正</a:t>
            </a:r>
            <a:r>
              <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base-case</a:t>
            </a:r>
            <a:r>
              <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，增加样本容量；在模型层，基于评估指标调整模型结构，让模型趋于最优</a:t>
            </a:r>
            <a:endPar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8" name="文本框 7">
            <a:extLst>
              <a:ext uri="{FF2B5EF4-FFF2-40B4-BE49-F238E27FC236}">
                <a16:creationId xmlns:a16="http://schemas.microsoft.com/office/drawing/2014/main" id="{67CDD0F6-7F3A-4A49-BE67-569E68DAB162}"/>
              </a:ext>
            </a:extLst>
          </p:cNvPr>
          <p:cNvSpPr txBox="1"/>
          <p:nvPr/>
        </p:nvSpPr>
        <p:spPr>
          <a:xfrm>
            <a:off x="1040922" y="379416"/>
            <a:ext cx="1826141" cy="584775"/>
          </a:xfrm>
          <a:prstGeom prst="rect">
            <a:avLst/>
          </a:prstGeom>
          <a:noFill/>
        </p:spPr>
        <p:txBody>
          <a:bodyPr wrap="none" rtlCol="0">
            <a:spAutoFit/>
          </a:bodyPr>
          <a:lstStyle/>
          <a:p>
            <a:r>
              <a:rPr lang="zh-CN" altLang="en-US" sz="3200" dirty="0">
                <a:solidFill>
                  <a:schemeClr val="tx1">
                    <a:lumMod val="65000"/>
                    <a:lumOff val="35000"/>
                  </a:schemeClr>
                </a:solidFill>
                <a:latin typeface="字魂58号-创中黑" panose="00000500000000000000" pitchFamily="2" charset="-122"/>
                <a:ea typeface="字魂58号-创中黑" panose="00000500000000000000" pitchFamily="2" charset="-122"/>
              </a:rPr>
              <a:t>预测模型</a:t>
            </a:r>
          </a:p>
        </p:txBody>
      </p:sp>
      <p:sp>
        <p:nvSpPr>
          <p:cNvPr id="9" name="椭圆 8">
            <a:extLst>
              <a:ext uri="{FF2B5EF4-FFF2-40B4-BE49-F238E27FC236}">
                <a16:creationId xmlns:a16="http://schemas.microsoft.com/office/drawing/2014/main" id="{D0570489-5226-41C8-BEAD-C1FC3E2DEA0A}"/>
              </a:ext>
            </a:extLst>
          </p:cNvPr>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39418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p:tgtEl>
                                          <p:spTgt spid="6"/>
                                        </p:tgtEl>
                                        <p:attrNameLst>
                                          <p:attrName>ppt_y</p:attrName>
                                        </p:attrNameLst>
                                      </p:cBhvr>
                                      <p:tavLst>
                                        <p:tav tm="0">
                                          <p:val>
                                            <p:strVal val="#ppt_y+#ppt_h*1.125000"/>
                                          </p:val>
                                        </p:tav>
                                        <p:tav tm="100000">
                                          <p:val>
                                            <p:strVal val="#ppt_y"/>
                                          </p:val>
                                        </p:tav>
                                      </p:tavLst>
                                    </p:anim>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p:bldP spid="6"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166C831-BB79-4DD5-824B-2BCE3BCEF1EB}"/>
              </a:ext>
            </a:extLst>
          </p:cNvPr>
          <p:cNvSpPr/>
          <p:nvPr/>
        </p:nvSpPr>
        <p:spPr>
          <a:xfrm>
            <a:off x="0" y="0"/>
            <a:ext cx="12192000" cy="5376041"/>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双波形 4">
            <a:extLst>
              <a:ext uri="{FF2B5EF4-FFF2-40B4-BE49-F238E27FC236}">
                <a16:creationId xmlns:a16="http://schemas.microsoft.com/office/drawing/2014/main" id="{3CB297CC-B256-43CC-803C-B7D629FFF350}"/>
              </a:ext>
            </a:extLst>
          </p:cNvPr>
          <p:cNvSpPr/>
          <p:nvPr/>
        </p:nvSpPr>
        <p:spPr>
          <a:xfrm>
            <a:off x="-580696" y="4319754"/>
            <a:ext cx="13114282" cy="3767965"/>
          </a:xfrm>
          <a:prstGeom prst="doubleWave">
            <a:avLst>
              <a:gd name="adj1" fmla="val 11245"/>
              <a:gd name="adj2" fmla="val -180"/>
            </a:avLst>
          </a:prstGeom>
          <a:solidFill>
            <a:schemeClr val="bg1"/>
          </a:solidFill>
          <a:ln>
            <a:noFill/>
          </a:ln>
          <a:effectLst>
            <a:outerShdw blurRad="127000" dist="38100" dir="16200000" sx="101000" sy="101000"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a:extLst>
              <a:ext uri="{FF2B5EF4-FFF2-40B4-BE49-F238E27FC236}">
                <a16:creationId xmlns:a16="http://schemas.microsoft.com/office/drawing/2014/main" id="{910B653D-5FDD-44CC-A4DE-97BA84457309}"/>
              </a:ext>
            </a:extLst>
          </p:cNvPr>
          <p:cNvSpPr/>
          <p:nvPr/>
        </p:nvSpPr>
        <p:spPr>
          <a:xfrm>
            <a:off x="8040414" y="4934607"/>
            <a:ext cx="441434" cy="441434"/>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137B45C2-B56E-4D74-8F12-86779918F21C}"/>
              </a:ext>
            </a:extLst>
          </p:cNvPr>
          <p:cNvSpPr/>
          <p:nvPr/>
        </p:nvSpPr>
        <p:spPr>
          <a:xfrm>
            <a:off x="1529255" y="5967253"/>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51F037AF-4E10-400D-9559-DEC6C72E8FFA}"/>
              </a:ext>
            </a:extLst>
          </p:cNvPr>
          <p:cNvSpPr/>
          <p:nvPr/>
        </p:nvSpPr>
        <p:spPr>
          <a:xfrm flipH="1">
            <a:off x="9695794" y="3649713"/>
            <a:ext cx="204952" cy="2049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5A90946-1E2C-4916-8F10-9F274994F7F9}"/>
              </a:ext>
            </a:extLst>
          </p:cNvPr>
          <p:cNvSpPr/>
          <p:nvPr/>
        </p:nvSpPr>
        <p:spPr>
          <a:xfrm>
            <a:off x="8544910" y="1166642"/>
            <a:ext cx="441434" cy="44143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C65F394-1395-4D4F-BFDD-16913F8A30DF}"/>
              </a:ext>
            </a:extLst>
          </p:cNvPr>
          <p:cNvSpPr txBox="1"/>
          <p:nvPr/>
        </p:nvSpPr>
        <p:spPr>
          <a:xfrm>
            <a:off x="850682" y="1756831"/>
            <a:ext cx="8356380" cy="1246495"/>
          </a:xfrm>
          <a:prstGeom prst="rect">
            <a:avLst/>
          </a:prstGeom>
          <a:noFill/>
        </p:spPr>
        <p:txBody>
          <a:bodyPr wrap="square" rtlCol="0">
            <a:spAutoFit/>
          </a:bodyPr>
          <a:lstStyle/>
          <a:p>
            <a:r>
              <a:rPr lang="zh-CN" altLang="en-US" sz="7500" dirty="0">
                <a:solidFill>
                  <a:schemeClr val="bg1"/>
                </a:solidFill>
                <a:latin typeface="字魂59号-创粗黑" panose="00000500000000000000" pitchFamily="2" charset="-122"/>
                <a:ea typeface="字魂59号-创粗黑" panose="00000500000000000000" pitchFamily="2" charset="-122"/>
              </a:rPr>
              <a:t>感谢领导批评指正</a:t>
            </a:r>
          </a:p>
        </p:txBody>
      </p:sp>
      <p:sp>
        <p:nvSpPr>
          <p:cNvPr id="14" name="椭圆 13">
            <a:extLst>
              <a:ext uri="{FF2B5EF4-FFF2-40B4-BE49-F238E27FC236}">
                <a16:creationId xmlns:a16="http://schemas.microsoft.com/office/drawing/2014/main" id="{B5A1C3B5-021A-4E9B-95D9-7E6F620FA97E}"/>
              </a:ext>
            </a:extLst>
          </p:cNvPr>
          <p:cNvSpPr/>
          <p:nvPr/>
        </p:nvSpPr>
        <p:spPr>
          <a:xfrm>
            <a:off x="3216166" y="634433"/>
            <a:ext cx="346840" cy="3468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60D0A568-8939-4514-986B-7394C20F15D6}"/>
              </a:ext>
            </a:extLst>
          </p:cNvPr>
          <p:cNvSpPr/>
          <p:nvPr/>
        </p:nvSpPr>
        <p:spPr>
          <a:xfrm>
            <a:off x="5123794" y="3957148"/>
            <a:ext cx="283778" cy="28377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9D45F466-7F30-42D2-9784-3EF7AAB93167}"/>
              </a:ext>
            </a:extLst>
          </p:cNvPr>
          <p:cNvSpPr txBox="1"/>
          <p:nvPr/>
        </p:nvSpPr>
        <p:spPr>
          <a:xfrm>
            <a:off x="7874877" y="6014551"/>
            <a:ext cx="3641833" cy="307777"/>
          </a:xfrm>
          <a:prstGeom prst="rect">
            <a:avLst/>
          </a:prstGeom>
          <a:noFill/>
        </p:spPr>
        <p:txBody>
          <a:bodyPr wrap="square" rtlCol="0">
            <a:spAutoFit/>
          </a:bodyPr>
          <a:lstStyle/>
          <a:p>
            <a:pPr algn="r"/>
            <a:r>
              <a:rPr lang="en-US" altLang="zh-CN" sz="1400" dirty="0">
                <a:solidFill>
                  <a:srgbClr val="252D39"/>
                </a:solidFill>
                <a:latin typeface="字魂58号-创中黑" panose="00000500000000000000" pitchFamily="2" charset="-122"/>
                <a:ea typeface="字魂58号-创中黑" panose="00000500000000000000" pitchFamily="2" charset="-122"/>
              </a:rPr>
              <a:t> </a:t>
            </a:r>
            <a:endParaRPr lang="zh-CN" altLang="en-US" sz="1400" dirty="0">
              <a:solidFill>
                <a:srgbClr val="252D39"/>
              </a:solidFill>
              <a:latin typeface="字魂58号-创中黑" panose="00000500000000000000" pitchFamily="2" charset="-122"/>
              <a:ea typeface="字魂58号-创中黑" panose="00000500000000000000" pitchFamily="2" charset="-122"/>
            </a:endParaRPr>
          </a:p>
        </p:txBody>
      </p:sp>
      <p:sp>
        <p:nvSpPr>
          <p:cNvPr id="20" name="椭圆 19">
            <a:extLst>
              <a:ext uri="{FF2B5EF4-FFF2-40B4-BE49-F238E27FC236}">
                <a16:creationId xmlns:a16="http://schemas.microsoft.com/office/drawing/2014/main" id="{31D29745-F1D1-4557-BC5A-2D238071E84E}"/>
              </a:ext>
            </a:extLst>
          </p:cNvPr>
          <p:cNvSpPr/>
          <p:nvPr/>
        </p:nvSpPr>
        <p:spPr>
          <a:xfrm flipH="1">
            <a:off x="3011214" y="5454869"/>
            <a:ext cx="204952" cy="204952"/>
          </a:xfrm>
          <a:prstGeom prst="ellipse">
            <a:avLst/>
          </a:prstGeom>
          <a:solidFill>
            <a:schemeClr val="bg1"/>
          </a:solidFill>
          <a:ln>
            <a:solidFill>
              <a:srgbClr val="252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650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p:bldP spid="14" grpId="0" animBg="1"/>
      <p:bldP spid="17" grpId="0" animBg="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39996BA-AE6C-46F1-A3A7-31DAEFEE55F1}"/>
              </a:ext>
            </a:extLst>
          </p:cNvPr>
          <p:cNvSpPr/>
          <p:nvPr/>
        </p:nvSpPr>
        <p:spPr>
          <a:xfrm flipV="1">
            <a:off x="0" y="835572"/>
            <a:ext cx="12192000" cy="6022428"/>
          </a:xfrm>
          <a:prstGeom prst="rect">
            <a:avLst/>
          </a:prstGeom>
          <a:gradFill flip="none" rotWithShape="1">
            <a:gsLst>
              <a:gs pos="0">
                <a:srgbClr val="404F64"/>
              </a:gs>
              <a:gs pos="79000">
                <a:schemeClr val="tx2">
                  <a:lumMod val="50000"/>
                </a:schemeClr>
              </a:gs>
            </a:gsLst>
            <a:lin ang="54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双波形 4">
            <a:extLst>
              <a:ext uri="{FF2B5EF4-FFF2-40B4-BE49-F238E27FC236}">
                <a16:creationId xmlns:a16="http://schemas.microsoft.com/office/drawing/2014/main" id="{64147677-F55E-48D3-A25A-3929FCBB3971}"/>
              </a:ext>
            </a:extLst>
          </p:cNvPr>
          <p:cNvSpPr/>
          <p:nvPr/>
        </p:nvSpPr>
        <p:spPr>
          <a:xfrm flipV="1">
            <a:off x="-618796" y="-1008985"/>
            <a:ext cx="13114282" cy="3247687"/>
          </a:xfrm>
          <a:prstGeom prst="doubleWave">
            <a:avLst>
              <a:gd name="adj1" fmla="val 11245"/>
              <a:gd name="adj2" fmla="val -180"/>
            </a:avLst>
          </a:prstGeom>
          <a:solidFill>
            <a:schemeClr val="bg1"/>
          </a:solidFill>
          <a:ln>
            <a:noFill/>
          </a:ln>
          <a:effectLst>
            <a:outerShdw blurRad="127000" dist="38100" dir="16200000" sx="101000" sy="101000"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a:extLst>
              <a:ext uri="{FF2B5EF4-FFF2-40B4-BE49-F238E27FC236}">
                <a16:creationId xmlns:a16="http://schemas.microsoft.com/office/drawing/2014/main" id="{87F4C12D-E8D0-4645-BFF0-13BD3B964E03}"/>
              </a:ext>
            </a:extLst>
          </p:cNvPr>
          <p:cNvSpPr/>
          <p:nvPr/>
        </p:nvSpPr>
        <p:spPr>
          <a:xfrm>
            <a:off x="1623853" y="394138"/>
            <a:ext cx="441434" cy="441434"/>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A6CB1DFC-009F-4F53-A8A6-AF7999037550}"/>
              </a:ext>
            </a:extLst>
          </p:cNvPr>
          <p:cNvSpPr/>
          <p:nvPr/>
        </p:nvSpPr>
        <p:spPr>
          <a:xfrm>
            <a:off x="8576442" y="1324303"/>
            <a:ext cx="346841" cy="346841"/>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1BB6E92-40DD-465D-89C1-B5053953B2D8}"/>
              </a:ext>
            </a:extLst>
          </p:cNvPr>
          <p:cNvSpPr txBox="1"/>
          <p:nvPr/>
        </p:nvSpPr>
        <p:spPr>
          <a:xfrm>
            <a:off x="2002220" y="260912"/>
            <a:ext cx="5062233" cy="707886"/>
          </a:xfrm>
          <a:prstGeom prst="rect">
            <a:avLst/>
          </a:prstGeom>
          <a:noFill/>
        </p:spPr>
        <p:txBody>
          <a:bodyPr wrap="square" rtlCol="0">
            <a:spAutoFit/>
          </a:bodyPr>
          <a:lstStyle/>
          <a:p>
            <a:pPr algn="ctr"/>
            <a:r>
              <a:rPr lang="zh-CN" altLang="en-US" sz="4000" dirty="0">
                <a:solidFill>
                  <a:srgbClr val="252D39"/>
                </a:solidFill>
                <a:latin typeface="字魂59号-创粗黑" panose="00000500000000000000" pitchFamily="2" charset="-122"/>
                <a:ea typeface="字魂59号-创粗黑" panose="00000500000000000000" pitchFamily="2" charset="-122"/>
              </a:rPr>
              <a:t>目录</a:t>
            </a:r>
            <a:r>
              <a:rPr lang="en-US" altLang="zh-CN" sz="4000" dirty="0">
                <a:solidFill>
                  <a:srgbClr val="252D39"/>
                </a:solidFill>
                <a:latin typeface="字魂59号-创粗黑" panose="00000500000000000000" pitchFamily="2" charset="-122"/>
                <a:ea typeface="字魂59号-创粗黑" panose="00000500000000000000" pitchFamily="2" charset="-122"/>
              </a:rPr>
              <a:t>/content</a:t>
            </a:r>
            <a:endParaRPr lang="zh-CN" altLang="en-US" sz="4000" dirty="0">
              <a:solidFill>
                <a:srgbClr val="252D39"/>
              </a:solidFill>
              <a:latin typeface="字魂59号-创粗黑" panose="00000500000000000000" pitchFamily="2" charset="-122"/>
              <a:ea typeface="字魂59号-创粗黑" panose="00000500000000000000" pitchFamily="2" charset="-122"/>
            </a:endParaRPr>
          </a:p>
        </p:txBody>
      </p:sp>
      <p:sp>
        <p:nvSpPr>
          <p:cNvPr id="13" name="椭圆 12">
            <a:extLst>
              <a:ext uri="{FF2B5EF4-FFF2-40B4-BE49-F238E27FC236}">
                <a16:creationId xmlns:a16="http://schemas.microsoft.com/office/drawing/2014/main" id="{1F286613-8275-4225-A5D1-4BC96211DE7F}"/>
              </a:ext>
            </a:extLst>
          </p:cNvPr>
          <p:cNvSpPr/>
          <p:nvPr/>
        </p:nvSpPr>
        <p:spPr>
          <a:xfrm flipH="1">
            <a:off x="5323510" y="2270226"/>
            <a:ext cx="204952" cy="2049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9E856834-CA97-4F8D-86DA-BCA319301A3E}"/>
              </a:ext>
            </a:extLst>
          </p:cNvPr>
          <p:cNvGrpSpPr/>
          <p:nvPr/>
        </p:nvGrpSpPr>
        <p:grpSpPr>
          <a:xfrm>
            <a:off x="1728957" y="3397457"/>
            <a:ext cx="1150893" cy="1150893"/>
            <a:chOff x="1728957" y="3397457"/>
            <a:chExt cx="1150893" cy="1150893"/>
          </a:xfrm>
        </p:grpSpPr>
        <p:sp>
          <p:nvSpPr>
            <p:cNvPr id="9" name="椭圆 8">
              <a:extLst>
                <a:ext uri="{FF2B5EF4-FFF2-40B4-BE49-F238E27FC236}">
                  <a16:creationId xmlns:a16="http://schemas.microsoft.com/office/drawing/2014/main" id="{69DDD592-7856-463D-9637-5BFC1406BA00}"/>
                </a:ext>
              </a:extLst>
            </p:cNvPr>
            <p:cNvSpPr/>
            <p:nvPr/>
          </p:nvSpPr>
          <p:spPr>
            <a:xfrm>
              <a:off x="1728957" y="3397457"/>
              <a:ext cx="1150893" cy="115089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0B53664-81B4-4A28-9FAB-D8D5760E898C}"/>
                </a:ext>
              </a:extLst>
            </p:cNvPr>
            <p:cNvSpPr txBox="1"/>
            <p:nvPr/>
          </p:nvSpPr>
          <p:spPr>
            <a:xfrm>
              <a:off x="1932178" y="3485722"/>
              <a:ext cx="744450" cy="830997"/>
            </a:xfrm>
            <a:prstGeom prst="rect">
              <a:avLst/>
            </a:prstGeom>
            <a:noFill/>
          </p:spPr>
          <p:txBody>
            <a:bodyPr wrap="square" rtlCol="0">
              <a:spAutoFit/>
            </a:bodyPr>
            <a:lstStyle/>
            <a:p>
              <a:pPr algn="ctr"/>
              <a:r>
                <a:rPr lang="en-US" altLang="zh-CN" sz="4800" dirty="0">
                  <a:solidFill>
                    <a:schemeClr val="bg1"/>
                  </a:solidFill>
                  <a:latin typeface="字魂59号-创粗黑" panose="00000500000000000000" pitchFamily="2" charset="-122"/>
                  <a:ea typeface="字魂59号-创粗黑" panose="00000500000000000000" pitchFamily="2" charset="-122"/>
                </a:rPr>
                <a:t>1</a:t>
              </a:r>
              <a:endParaRPr lang="zh-CN" altLang="en-US" sz="4800" dirty="0">
                <a:solidFill>
                  <a:schemeClr val="bg1"/>
                </a:solidFill>
                <a:latin typeface="字魂59号-创粗黑" panose="00000500000000000000" pitchFamily="2" charset="-122"/>
                <a:ea typeface="字魂59号-创粗黑" panose="00000500000000000000" pitchFamily="2" charset="-122"/>
              </a:endParaRPr>
            </a:p>
          </p:txBody>
        </p:sp>
      </p:grpSp>
      <p:grpSp>
        <p:nvGrpSpPr>
          <p:cNvPr id="20" name="组合 19">
            <a:extLst>
              <a:ext uri="{FF2B5EF4-FFF2-40B4-BE49-F238E27FC236}">
                <a16:creationId xmlns:a16="http://schemas.microsoft.com/office/drawing/2014/main" id="{F9B1071F-3E8A-47B2-854B-A0913248CE65}"/>
              </a:ext>
            </a:extLst>
          </p:cNvPr>
          <p:cNvGrpSpPr/>
          <p:nvPr/>
        </p:nvGrpSpPr>
        <p:grpSpPr>
          <a:xfrm>
            <a:off x="4172617" y="3397456"/>
            <a:ext cx="1150893" cy="1150893"/>
            <a:chOff x="4172617" y="3397456"/>
            <a:chExt cx="1150893" cy="1150893"/>
          </a:xfrm>
        </p:grpSpPr>
        <p:sp>
          <p:nvSpPr>
            <p:cNvPr id="10" name="椭圆 9">
              <a:extLst>
                <a:ext uri="{FF2B5EF4-FFF2-40B4-BE49-F238E27FC236}">
                  <a16:creationId xmlns:a16="http://schemas.microsoft.com/office/drawing/2014/main" id="{A7C34000-54BB-4AC1-B636-75B4D84E6A83}"/>
                </a:ext>
              </a:extLst>
            </p:cNvPr>
            <p:cNvSpPr/>
            <p:nvPr/>
          </p:nvSpPr>
          <p:spPr>
            <a:xfrm>
              <a:off x="4172617" y="3397456"/>
              <a:ext cx="1150893" cy="115089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BD21D0E-1EA5-4F17-8CF8-78067D8E5174}"/>
                </a:ext>
              </a:extLst>
            </p:cNvPr>
            <p:cNvSpPr txBox="1"/>
            <p:nvPr/>
          </p:nvSpPr>
          <p:spPr>
            <a:xfrm>
              <a:off x="4384928" y="3485722"/>
              <a:ext cx="744450" cy="830997"/>
            </a:xfrm>
            <a:prstGeom prst="rect">
              <a:avLst/>
            </a:prstGeom>
            <a:noFill/>
          </p:spPr>
          <p:txBody>
            <a:bodyPr wrap="square" rtlCol="0">
              <a:spAutoFit/>
            </a:bodyPr>
            <a:lstStyle/>
            <a:p>
              <a:pPr algn="ctr"/>
              <a:r>
                <a:rPr lang="en-US" altLang="zh-CN" sz="4800" dirty="0">
                  <a:solidFill>
                    <a:schemeClr val="bg1"/>
                  </a:solidFill>
                  <a:latin typeface="字魂59号-创粗黑" panose="00000500000000000000" pitchFamily="2" charset="-122"/>
                  <a:ea typeface="字魂59号-创粗黑" panose="00000500000000000000" pitchFamily="2" charset="-122"/>
                </a:rPr>
                <a:t>2</a:t>
              </a:r>
              <a:endParaRPr lang="zh-CN" altLang="en-US" sz="4800" dirty="0">
                <a:solidFill>
                  <a:schemeClr val="bg1"/>
                </a:solidFill>
                <a:latin typeface="字魂59号-创粗黑" panose="00000500000000000000" pitchFamily="2" charset="-122"/>
                <a:ea typeface="字魂59号-创粗黑" panose="00000500000000000000" pitchFamily="2" charset="-122"/>
              </a:endParaRPr>
            </a:p>
          </p:txBody>
        </p:sp>
      </p:grpSp>
      <p:grpSp>
        <p:nvGrpSpPr>
          <p:cNvPr id="21" name="组合 20">
            <a:extLst>
              <a:ext uri="{FF2B5EF4-FFF2-40B4-BE49-F238E27FC236}">
                <a16:creationId xmlns:a16="http://schemas.microsoft.com/office/drawing/2014/main" id="{6EB3D263-BD1E-48DC-89A9-678BDDB21249}"/>
              </a:ext>
            </a:extLst>
          </p:cNvPr>
          <p:cNvGrpSpPr/>
          <p:nvPr/>
        </p:nvGrpSpPr>
        <p:grpSpPr>
          <a:xfrm>
            <a:off x="6542051" y="3397455"/>
            <a:ext cx="1150893" cy="1150893"/>
            <a:chOff x="6542051" y="3397455"/>
            <a:chExt cx="1150893" cy="1150893"/>
          </a:xfrm>
        </p:grpSpPr>
        <p:sp>
          <p:nvSpPr>
            <p:cNvPr id="11" name="椭圆 10">
              <a:extLst>
                <a:ext uri="{FF2B5EF4-FFF2-40B4-BE49-F238E27FC236}">
                  <a16:creationId xmlns:a16="http://schemas.microsoft.com/office/drawing/2014/main" id="{5C32A161-26D1-43DB-A756-F9841E4C05BE}"/>
                </a:ext>
              </a:extLst>
            </p:cNvPr>
            <p:cNvSpPr/>
            <p:nvPr/>
          </p:nvSpPr>
          <p:spPr>
            <a:xfrm>
              <a:off x="6542051" y="3397455"/>
              <a:ext cx="1150893" cy="115089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5BCD9F1E-92E5-4C24-BC23-07B7F67F603A}"/>
                </a:ext>
              </a:extLst>
            </p:cNvPr>
            <p:cNvSpPr txBox="1"/>
            <p:nvPr/>
          </p:nvSpPr>
          <p:spPr>
            <a:xfrm>
              <a:off x="6718067" y="3485722"/>
              <a:ext cx="744450" cy="830997"/>
            </a:xfrm>
            <a:prstGeom prst="rect">
              <a:avLst/>
            </a:prstGeom>
            <a:noFill/>
          </p:spPr>
          <p:txBody>
            <a:bodyPr wrap="square" rtlCol="0">
              <a:spAutoFit/>
            </a:bodyPr>
            <a:lstStyle/>
            <a:p>
              <a:pPr algn="ctr"/>
              <a:r>
                <a:rPr lang="en-US" altLang="zh-CN" sz="4800" dirty="0">
                  <a:solidFill>
                    <a:schemeClr val="bg1"/>
                  </a:solidFill>
                  <a:latin typeface="字魂59号-创粗黑" panose="00000500000000000000" pitchFamily="2" charset="-122"/>
                  <a:ea typeface="字魂59号-创粗黑" panose="00000500000000000000" pitchFamily="2" charset="-122"/>
                </a:rPr>
                <a:t>3</a:t>
              </a:r>
              <a:endParaRPr lang="zh-CN" altLang="en-US" sz="4800" dirty="0">
                <a:solidFill>
                  <a:schemeClr val="bg1"/>
                </a:solidFill>
                <a:latin typeface="字魂59号-创粗黑" panose="00000500000000000000" pitchFamily="2" charset="-122"/>
                <a:ea typeface="字魂59号-创粗黑" panose="00000500000000000000" pitchFamily="2" charset="-122"/>
              </a:endParaRPr>
            </a:p>
          </p:txBody>
        </p:sp>
      </p:grpSp>
      <p:grpSp>
        <p:nvGrpSpPr>
          <p:cNvPr id="22" name="组合 21">
            <a:extLst>
              <a:ext uri="{FF2B5EF4-FFF2-40B4-BE49-F238E27FC236}">
                <a16:creationId xmlns:a16="http://schemas.microsoft.com/office/drawing/2014/main" id="{6C4130A5-007E-4C23-9B0A-5F2F7CE07481}"/>
              </a:ext>
            </a:extLst>
          </p:cNvPr>
          <p:cNvGrpSpPr/>
          <p:nvPr/>
        </p:nvGrpSpPr>
        <p:grpSpPr>
          <a:xfrm>
            <a:off x="8911485" y="3397454"/>
            <a:ext cx="1150893" cy="1150893"/>
            <a:chOff x="8911485" y="3397454"/>
            <a:chExt cx="1150893" cy="1150893"/>
          </a:xfrm>
        </p:grpSpPr>
        <p:sp>
          <p:nvSpPr>
            <p:cNvPr id="12" name="椭圆 11">
              <a:extLst>
                <a:ext uri="{FF2B5EF4-FFF2-40B4-BE49-F238E27FC236}">
                  <a16:creationId xmlns:a16="http://schemas.microsoft.com/office/drawing/2014/main" id="{997AD9D1-24D3-4327-A7F1-FE17A82621CC}"/>
                </a:ext>
              </a:extLst>
            </p:cNvPr>
            <p:cNvSpPr/>
            <p:nvPr/>
          </p:nvSpPr>
          <p:spPr>
            <a:xfrm>
              <a:off x="8911485" y="3397454"/>
              <a:ext cx="1150893" cy="115089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46FCFC61-DB41-4662-AFCC-74734D643973}"/>
                </a:ext>
              </a:extLst>
            </p:cNvPr>
            <p:cNvSpPr txBox="1"/>
            <p:nvPr/>
          </p:nvSpPr>
          <p:spPr>
            <a:xfrm>
              <a:off x="9097446" y="3487265"/>
              <a:ext cx="744450" cy="830997"/>
            </a:xfrm>
            <a:prstGeom prst="rect">
              <a:avLst/>
            </a:prstGeom>
            <a:noFill/>
          </p:spPr>
          <p:txBody>
            <a:bodyPr wrap="square" rtlCol="0">
              <a:spAutoFit/>
            </a:bodyPr>
            <a:lstStyle/>
            <a:p>
              <a:pPr algn="ctr"/>
              <a:r>
                <a:rPr lang="en-US" altLang="zh-CN" sz="4800" dirty="0">
                  <a:solidFill>
                    <a:schemeClr val="bg1"/>
                  </a:solidFill>
                  <a:latin typeface="字魂59号-创粗黑" panose="00000500000000000000" pitchFamily="2" charset="-122"/>
                  <a:ea typeface="字魂59号-创粗黑" panose="00000500000000000000" pitchFamily="2" charset="-122"/>
                </a:rPr>
                <a:t>4</a:t>
              </a:r>
              <a:endParaRPr lang="zh-CN" altLang="en-US" sz="4800" dirty="0">
                <a:solidFill>
                  <a:schemeClr val="bg1"/>
                </a:solidFill>
                <a:latin typeface="字魂59号-创粗黑" panose="00000500000000000000" pitchFamily="2" charset="-122"/>
                <a:ea typeface="字魂59号-创粗黑" panose="00000500000000000000" pitchFamily="2" charset="-122"/>
              </a:endParaRPr>
            </a:p>
          </p:txBody>
        </p:sp>
      </p:grpSp>
      <p:sp>
        <p:nvSpPr>
          <p:cNvPr id="23" name="文本框 22">
            <a:extLst>
              <a:ext uri="{FF2B5EF4-FFF2-40B4-BE49-F238E27FC236}">
                <a16:creationId xmlns:a16="http://schemas.microsoft.com/office/drawing/2014/main" id="{700059B6-C97E-4306-9FFE-98B8FD526E67}"/>
              </a:ext>
            </a:extLst>
          </p:cNvPr>
          <p:cNvSpPr txBox="1"/>
          <p:nvPr/>
        </p:nvSpPr>
        <p:spPr>
          <a:xfrm>
            <a:off x="1381196" y="4989784"/>
            <a:ext cx="1846413" cy="584775"/>
          </a:xfrm>
          <a:prstGeom prst="rect">
            <a:avLst/>
          </a:prstGeom>
          <a:noFill/>
        </p:spPr>
        <p:txBody>
          <a:bodyPr wrap="square" rtlCol="0">
            <a:spAutoFit/>
          </a:bodyPr>
          <a:lstStyle/>
          <a:p>
            <a:pPr algn="ctr"/>
            <a:r>
              <a:rPr lang="zh-CN" altLang="en-US" sz="3200" dirty="0">
                <a:solidFill>
                  <a:schemeClr val="bg1"/>
                </a:solidFill>
                <a:latin typeface="字魂59号-创粗黑" panose="00000500000000000000" pitchFamily="2" charset="-122"/>
                <a:ea typeface="字魂59号-创粗黑" panose="00000500000000000000" pitchFamily="2" charset="-122"/>
              </a:rPr>
              <a:t>本年工作</a:t>
            </a:r>
          </a:p>
        </p:txBody>
      </p:sp>
      <p:sp>
        <p:nvSpPr>
          <p:cNvPr id="24" name="文本框 23">
            <a:extLst>
              <a:ext uri="{FF2B5EF4-FFF2-40B4-BE49-F238E27FC236}">
                <a16:creationId xmlns:a16="http://schemas.microsoft.com/office/drawing/2014/main" id="{8E267397-DFD3-4968-A538-C3B74DEC0CAC}"/>
              </a:ext>
            </a:extLst>
          </p:cNvPr>
          <p:cNvSpPr txBox="1"/>
          <p:nvPr/>
        </p:nvSpPr>
        <p:spPr>
          <a:xfrm>
            <a:off x="3824856" y="4997664"/>
            <a:ext cx="1846413" cy="584775"/>
          </a:xfrm>
          <a:prstGeom prst="rect">
            <a:avLst/>
          </a:prstGeom>
          <a:noFill/>
        </p:spPr>
        <p:txBody>
          <a:bodyPr wrap="square" rtlCol="0">
            <a:spAutoFit/>
          </a:bodyPr>
          <a:lstStyle/>
          <a:p>
            <a:pPr algn="ctr"/>
            <a:r>
              <a:rPr lang="zh-CN" altLang="en-US" sz="3200" dirty="0">
                <a:solidFill>
                  <a:schemeClr val="bg1"/>
                </a:solidFill>
                <a:latin typeface="字魂59号-创粗黑" panose="00000500000000000000" pitchFamily="2" charset="-122"/>
                <a:ea typeface="字魂59号-创粗黑" panose="00000500000000000000" pitchFamily="2" charset="-122"/>
              </a:rPr>
              <a:t>项目展示</a:t>
            </a:r>
          </a:p>
        </p:txBody>
      </p:sp>
      <p:sp>
        <p:nvSpPr>
          <p:cNvPr id="25" name="文本框 24">
            <a:extLst>
              <a:ext uri="{FF2B5EF4-FFF2-40B4-BE49-F238E27FC236}">
                <a16:creationId xmlns:a16="http://schemas.microsoft.com/office/drawing/2014/main" id="{519CFB79-4CD0-4161-8E2C-432172CD686C}"/>
              </a:ext>
            </a:extLst>
          </p:cNvPr>
          <p:cNvSpPr txBox="1"/>
          <p:nvPr/>
        </p:nvSpPr>
        <p:spPr>
          <a:xfrm>
            <a:off x="6194290" y="5005544"/>
            <a:ext cx="1846413" cy="584775"/>
          </a:xfrm>
          <a:prstGeom prst="rect">
            <a:avLst/>
          </a:prstGeom>
          <a:noFill/>
        </p:spPr>
        <p:txBody>
          <a:bodyPr wrap="square" rtlCol="0">
            <a:spAutoFit/>
          </a:bodyPr>
          <a:lstStyle/>
          <a:p>
            <a:pPr algn="ctr"/>
            <a:r>
              <a:rPr lang="zh-CN" altLang="en-US" sz="3200" dirty="0">
                <a:solidFill>
                  <a:schemeClr val="bg1"/>
                </a:solidFill>
                <a:latin typeface="字魂59号-创粗黑" panose="00000500000000000000" pitchFamily="2" charset="-122"/>
                <a:ea typeface="字魂59号-创粗黑" panose="00000500000000000000" pitchFamily="2" charset="-122"/>
              </a:rPr>
              <a:t>经验分享</a:t>
            </a:r>
          </a:p>
        </p:txBody>
      </p:sp>
      <p:sp>
        <p:nvSpPr>
          <p:cNvPr id="26" name="文本框 25">
            <a:extLst>
              <a:ext uri="{FF2B5EF4-FFF2-40B4-BE49-F238E27FC236}">
                <a16:creationId xmlns:a16="http://schemas.microsoft.com/office/drawing/2014/main" id="{316B0EE2-9351-412E-8AF8-7A1C26708923}"/>
              </a:ext>
            </a:extLst>
          </p:cNvPr>
          <p:cNvSpPr txBox="1"/>
          <p:nvPr/>
        </p:nvSpPr>
        <p:spPr>
          <a:xfrm>
            <a:off x="8546464" y="5005544"/>
            <a:ext cx="1846413" cy="584775"/>
          </a:xfrm>
          <a:prstGeom prst="rect">
            <a:avLst/>
          </a:prstGeom>
          <a:noFill/>
        </p:spPr>
        <p:txBody>
          <a:bodyPr wrap="square" rtlCol="0">
            <a:spAutoFit/>
          </a:bodyPr>
          <a:lstStyle/>
          <a:p>
            <a:pPr algn="ctr"/>
            <a:r>
              <a:rPr lang="zh-CN" altLang="en-US" sz="3200" dirty="0">
                <a:solidFill>
                  <a:schemeClr val="bg1"/>
                </a:solidFill>
                <a:latin typeface="字魂59号-创粗黑" panose="00000500000000000000" pitchFamily="2" charset="-122"/>
                <a:ea typeface="字魂59号-创粗黑" panose="00000500000000000000" pitchFamily="2" charset="-122"/>
              </a:rPr>
              <a:t>明年计划</a:t>
            </a:r>
          </a:p>
        </p:txBody>
      </p:sp>
      <p:sp>
        <p:nvSpPr>
          <p:cNvPr id="27" name="椭圆 26">
            <a:extLst>
              <a:ext uri="{FF2B5EF4-FFF2-40B4-BE49-F238E27FC236}">
                <a16:creationId xmlns:a16="http://schemas.microsoft.com/office/drawing/2014/main" id="{8AF793D7-85B9-42C8-BE99-D948D95A3D37}"/>
              </a:ext>
            </a:extLst>
          </p:cNvPr>
          <p:cNvSpPr/>
          <p:nvPr/>
        </p:nvSpPr>
        <p:spPr>
          <a:xfrm>
            <a:off x="584642" y="3429000"/>
            <a:ext cx="346840" cy="3468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407FA7C8-40AA-4F97-8FDB-3E768AA5C93F}"/>
              </a:ext>
            </a:extLst>
          </p:cNvPr>
          <p:cNvSpPr/>
          <p:nvPr/>
        </p:nvSpPr>
        <p:spPr>
          <a:xfrm>
            <a:off x="8738065" y="6164979"/>
            <a:ext cx="346840" cy="3468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3987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anim calcmode="lin" valueType="num">
                                      <p:cBhvr>
                                        <p:cTn id="35" dur="1000" fill="hold"/>
                                        <p:tgtEl>
                                          <p:spTgt spid="27"/>
                                        </p:tgtEl>
                                        <p:attrNameLst>
                                          <p:attrName>ppt_x</p:attrName>
                                        </p:attrNameLst>
                                      </p:cBhvr>
                                      <p:tavLst>
                                        <p:tav tm="0">
                                          <p:val>
                                            <p:strVal val="#ppt_x"/>
                                          </p:val>
                                        </p:tav>
                                        <p:tav tm="100000">
                                          <p:val>
                                            <p:strVal val="#ppt_x"/>
                                          </p:val>
                                        </p:tav>
                                      </p:tavLst>
                                    </p:anim>
                                    <p:anim calcmode="lin" valueType="num">
                                      <p:cBhvr>
                                        <p:cTn id="36" dur="1000" fill="hold"/>
                                        <p:tgtEl>
                                          <p:spTgt spid="2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1000"/>
                                        <p:tgtEl>
                                          <p:spTgt spid="20"/>
                                        </p:tgtEl>
                                      </p:cBhvr>
                                    </p:animEffect>
                                    <p:anim calcmode="lin" valueType="num">
                                      <p:cBhvr>
                                        <p:cTn id="52" dur="1000" fill="hold"/>
                                        <p:tgtEl>
                                          <p:spTgt spid="20"/>
                                        </p:tgtEl>
                                        <p:attrNameLst>
                                          <p:attrName>ppt_x</p:attrName>
                                        </p:attrNameLst>
                                      </p:cBhvr>
                                      <p:tavLst>
                                        <p:tav tm="0">
                                          <p:val>
                                            <p:strVal val="#ppt_x"/>
                                          </p:val>
                                        </p:tav>
                                        <p:tav tm="100000">
                                          <p:val>
                                            <p:strVal val="#ppt_x"/>
                                          </p:val>
                                        </p:tav>
                                      </p:tavLst>
                                    </p:anim>
                                    <p:anim calcmode="lin" valueType="num">
                                      <p:cBhvr>
                                        <p:cTn id="53" dur="1000" fill="hold"/>
                                        <p:tgtEl>
                                          <p:spTgt spid="20"/>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anim calcmode="lin" valueType="num">
                                      <p:cBhvr>
                                        <p:cTn id="57" dur="1000" fill="hold"/>
                                        <p:tgtEl>
                                          <p:spTgt spid="21"/>
                                        </p:tgtEl>
                                        <p:attrNameLst>
                                          <p:attrName>ppt_x</p:attrName>
                                        </p:attrNameLst>
                                      </p:cBhvr>
                                      <p:tavLst>
                                        <p:tav tm="0">
                                          <p:val>
                                            <p:strVal val="#ppt_x"/>
                                          </p:val>
                                        </p:tav>
                                        <p:tav tm="100000">
                                          <p:val>
                                            <p:strVal val="#ppt_x"/>
                                          </p:val>
                                        </p:tav>
                                      </p:tavLst>
                                    </p:anim>
                                    <p:anim calcmode="lin" valueType="num">
                                      <p:cBhvr>
                                        <p:cTn id="58" dur="1000" fill="hold"/>
                                        <p:tgtEl>
                                          <p:spTgt spid="21"/>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1000"/>
                                        <p:tgtEl>
                                          <p:spTgt spid="22"/>
                                        </p:tgtEl>
                                      </p:cBhvr>
                                    </p:animEffect>
                                    <p:anim calcmode="lin" valueType="num">
                                      <p:cBhvr>
                                        <p:cTn id="62" dur="1000" fill="hold"/>
                                        <p:tgtEl>
                                          <p:spTgt spid="22"/>
                                        </p:tgtEl>
                                        <p:attrNameLst>
                                          <p:attrName>ppt_x</p:attrName>
                                        </p:attrNameLst>
                                      </p:cBhvr>
                                      <p:tavLst>
                                        <p:tav tm="0">
                                          <p:val>
                                            <p:strVal val="#ppt_x"/>
                                          </p:val>
                                        </p:tav>
                                        <p:tav tm="100000">
                                          <p:val>
                                            <p:strVal val="#ppt_x"/>
                                          </p:val>
                                        </p:tav>
                                      </p:tavLst>
                                    </p:anim>
                                    <p:anim calcmode="lin" valueType="num">
                                      <p:cBhvr>
                                        <p:cTn id="6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1000"/>
                                        <p:tgtEl>
                                          <p:spTgt spid="24"/>
                                        </p:tgtEl>
                                      </p:cBhvr>
                                    </p:animEffect>
                                    <p:anim calcmode="lin" valueType="num">
                                      <p:cBhvr>
                                        <p:cTn id="74" dur="1000" fill="hold"/>
                                        <p:tgtEl>
                                          <p:spTgt spid="24"/>
                                        </p:tgtEl>
                                        <p:attrNameLst>
                                          <p:attrName>ppt_x</p:attrName>
                                        </p:attrNameLst>
                                      </p:cBhvr>
                                      <p:tavLst>
                                        <p:tav tm="0">
                                          <p:val>
                                            <p:strVal val="#ppt_x"/>
                                          </p:val>
                                        </p:tav>
                                        <p:tav tm="100000">
                                          <p:val>
                                            <p:strVal val="#ppt_x"/>
                                          </p:val>
                                        </p:tav>
                                      </p:tavLst>
                                    </p:anim>
                                    <p:anim calcmode="lin" valueType="num">
                                      <p:cBhvr>
                                        <p:cTn id="75" dur="1000" fill="hold"/>
                                        <p:tgtEl>
                                          <p:spTgt spid="24"/>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1000"/>
                                        <p:tgtEl>
                                          <p:spTgt spid="25"/>
                                        </p:tgtEl>
                                      </p:cBhvr>
                                    </p:animEffect>
                                    <p:anim calcmode="lin" valueType="num">
                                      <p:cBhvr>
                                        <p:cTn id="79" dur="1000" fill="hold"/>
                                        <p:tgtEl>
                                          <p:spTgt spid="25"/>
                                        </p:tgtEl>
                                        <p:attrNameLst>
                                          <p:attrName>ppt_x</p:attrName>
                                        </p:attrNameLst>
                                      </p:cBhvr>
                                      <p:tavLst>
                                        <p:tav tm="0">
                                          <p:val>
                                            <p:strVal val="#ppt_x"/>
                                          </p:val>
                                        </p:tav>
                                        <p:tav tm="100000">
                                          <p:val>
                                            <p:strVal val="#ppt_x"/>
                                          </p:val>
                                        </p:tav>
                                      </p:tavLst>
                                    </p:anim>
                                    <p:anim calcmode="lin" valueType="num">
                                      <p:cBhvr>
                                        <p:cTn id="80" dur="1000" fill="hold"/>
                                        <p:tgtEl>
                                          <p:spTgt spid="25"/>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1000"/>
                                        <p:tgtEl>
                                          <p:spTgt spid="26"/>
                                        </p:tgtEl>
                                      </p:cBhvr>
                                    </p:animEffect>
                                    <p:anim calcmode="lin" valueType="num">
                                      <p:cBhvr>
                                        <p:cTn id="84" dur="1000" fill="hold"/>
                                        <p:tgtEl>
                                          <p:spTgt spid="26"/>
                                        </p:tgtEl>
                                        <p:attrNameLst>
                                          <p:attrName>ppt_x</p:attrName>
                                        </p:attrNameLst>
                                      </p:cBhvr>
                                      <p:tavLst>
                                        <p:tav tm="0">
                                          <p:val>
                                            <p:strVal val="#ppt_x"/>
                                          </p:val>
                                        </p:tav>
                                        <p:tav tm="100000">
                                          <p:val>
                                            <p:strVal val="#ppt_x"/>
                                          </p:val>
                                        </p:tav>
                                      </p:tavLst>
                                    </p:anim>
                                    <p:anim calcmode="lin" valueType="num">
                                      <p:cBhvr>
                                        <p:cTn id="8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13" grpId="0" animBg="1"/>
      <p:bldP spid="23" grpId="0"/>
      <p:bldP spid="24" grpId="0"/>
      <p:bldP spid="25" grpId="0"/>
      <p:bldP spid="26" grpId="0"/>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7EE724F-7AE9-47AF-B43E-5453DBEA3685}"/>
              </a:ext>
            </a:extLst>
          </p:cNvPr>
          <p:cNvSpPr/>
          <p:nvPr/>
        </p:nvSpPr>
        <p:spPr>
          <a:xfrm>
            <a:off x="0" y="0"/>
            <a:ext cx="12192000" cy="5833241"/>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双波形 4">
            <a:extLst>
              <a:ext uri="{FF2B5EF4-FFF2-40B4-BE49-F238E27FC236}">
                <a16:creationId xmlns:a16="http://schemas.microsoft.com/office/drawing/2014/main" id="{A0332431-540B-4DEB-AE0D-FFA30AE114CC}"/>
              </a:ext>
            </a:extLst>
          </p:cNvPr>
          <p:cNvSpPr/>
          <p:nvPr/>
        </p:nvSpPr>
        <p:spPr>
          <a:xfrm>
            <a:off x="-300857" y="4664765"/>
            <a:ext cx="13114282" cy="3767965"/>
          </a:xfrm>
          <a:prstGeom prst="doubleWave">
            <a:avLst>
              <a:gd name="adj1" fmla="val 7479"/>
              <a:gd name="adj2" fmla="val -180"/>
            </a:avLst>
          </a:prstGeom>
          <a:solidFill>
            <a:schemeClr val="bg1"/>
          </a:solidFill>
          <a:ln>
            <a:noFill/>
          </a:ln>
          <a:effectLst>
            <a:outerShdw blurRad="127000" dist="38100" dir="16200000" sx="101000" sy="101000"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a:extLst>
              <a:ext uri="{FF2B5EF4-FFF2-40B4-BE49-F238E27FC236}">
                <a16:creationId xmlns:a16="http://schemas.microsoft.com/office/drawing/2014/main" id="{63C69AC0-9B65-4947-9028-AB439D0192AC}"/>
              </a:ext>
            </a:extLst>
          </p:cNvPr>
          <p:cNvGrpSpPr/>
          <p:nvPr/>
        </p:nvGrpSpPr>
        <p:grpSpPr>
          <a:xfrm>
            <a:off x="5670336" y="1223384"/>
            <a:ext cx="1140367" cy="1140367"/>
            <a:chOff x="1728957" y="3397457"/>
            <a:chExt cx="1150893" cy="1150893"/>
          </a:xfrm>
        </p:grpSpPr>
        <p:sp>
          <p:nvSpPr>
            <p:cNvPr id="7" name="椭圆 6">
              <a:extLst>
                <a:ext uri="{FF2B5EF4-FFF2-40B4-BE49-F238E27FC236}">
                  <a16:creationId xmlns:a16="http://schemas.microsoft.com/office/drawing/2014/main" id="{746B0697-112A-4E17-A5BB-0B5162834AC4}"/>
                </a:ext>
              </a:extLst>
            </p:cNvPr>
            <p:cNvSpPr/>
            <p:nvPr/>
          </p:nvSpPr>
          <p:spPr>
            <a:xfrm>
              <a:off x="1728957" y="3397457"/>
              <a:ext cx="1150893" cy="115089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338500D-F7E4-4066-9C8A-39E989E3A801}"/>
                </a:ext>
              </a:extLst>
            </p:cNvPr>
            <p:cNvSpPr txBox="1"/>
            <p:nvPr/>
          </p:nvSpPr>
          <p:spPr>
            <a:xfrm>
              <a:off x="1932178" y="3485722"/>
              <a:ext cx="744450" cy="830997"/>
            </a:xfrm>
            <a:prstGeom prst="rect">
              <a:avLst/>
            </a:prstGeom>
            <a:noFill/>
          </p:spPr>
          <p:txBody>
            <a:bodyPr wrap="square" rtlCol="0">
              <a:spAutoFit/>
            </a:bodyPr>
            <a:lstStyle/>
            <a:p>
              <a:pPr algn="ctr"/>
              <a:r>
                <a:rPr lang="en-US" altLang="zh-CN" sz="4800" dirty="0">
                  <a:solidFill>
                    <a:schemeClr val="bg1"/>
                  </a:solidFill>
                  <a:latin typeface="字魂59号-创粗黑" panose="00000500000000000000" pitchFamily="2" charset="-122"/>
                  <a:ea typeface="字魂59号-创粗黑" panose="00000500000000000000" pitchFamily="2" charset="-122"/>
                </a:rPr>
                <a:t>1</a:t>
              </a:r>
              <a:endParaRPr lang="zh-CN" altLang="en-US" sz="4800" dirty="0">
                <a:solidFill>
                  <a:schemeClr val="bg1"/>
                </a:solidFill>
                <a:latin typeface="字魂59号-创粗黑" panose="00000500000000000000" pitchFamily="2" charset="-122"/>
                <a:ea typeface="字魂59号-创粗黑" panose="00000500000000000000" pitchFamily="2" charset="-122"/>
              </a:endParaRPr>
            </a:p>
          </p:txBody>
        </p:sp>
      </p:grpSp>
      <p:sp>
        <p:nvSpPr>
          <p:cNvPr id="9" name="文本框 8">
            <a:extLst>
              <a:ext uri="{FF2B5EF4-FFF2-40B4-BE49-F238E27FC236}">
                <a16:creationId xmlns:a16="http://schemas.microsoft.com/office/drawing/2014/main" id="{A3497F7E-4337-4E27-9181-BDA61B9B2C27}"/>
              </a:ext>
            </a:extLst>
          </p:cNvPr>
          <p:cNvSpPr txBox="1"/>
          <p:nvPr/>
        </p:nvSpPr>
        <p:spPr>
          <a:xfrm>
            <a:off x="3980801" y="2793708"/>
            <a:ext cx="4519434" cy="1200329"/>
          </a:xfrm>
          <a:prstGeom prst="rect">
            <a:avLst/>
          </a:prstGeom>
          <a:noFill/>
        </p:spPr>
        <p:txBody>
          <a:bodyPr wrap="square" rtlCol="0">
            <a:spAutoFit/>
          </a:bodyPr>
          <a:lstStyle/>
          <a:p>
            <a:pPr algn="dist"/>
            <a:r>
              <a:rPr lang="zh-CN" altLang="en-US" sz="7200" dirty="0">
                <a:solidFill>
                  <a:schemeClr val="bg1"/>
                </a:solidFill>
                <a:latin typeface="字魂59号-创粗黑" panose="00000500000000000000" pitchFamily="2" charset="-122"/>
                <a:ea typeface="字魂59号-创粗黑" panose="00000500000000000000" pitchFamily="2" charset="-122"/>
              </a:rPr>
              <a:t>本年工作</a:t>
            </a:r>
          </a:p>
        </p:txBody>
      </p:sp>
      <p:sp>
        <p:nvSpPr>
          <p:cNvPr id="11" name="椭圆 10">
            <a:extLst>
              <a:ext uri="{FF2B5EF4-FFF2-40B4-BE49-F238E27FC236}">
                <a16:creationId xmlns:a16="http://schemas.microsoft.com/office/drawing/2014/main" id="{D30D7C39-3BB6-47FC-992F-91211E4F9F13}"/>
              </a:ext>
            </a:extLst>
          </p:cNvPr>
          <p:cNvSpPr/>
          <p:nvPr/>
        </p:nvSpPr>
        <p:spPr>
          <a:xfrm>
            <a:off x="7890642" y="5218387"/>
            <a:ext cx="441434" cy="441434"/>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B2CD03B-4E97-4FD3-86EF-CE8FE4012718}"/>
              </a:ext>
            </a:extLst>
          </p:cNvPr>
          <p:cNvSpPr/>
          <p:nvPr/>
        </p:nvSpPr>
        <p:spPr>
          <a:xfrm>
            <a:off x="1529255" y="5967253"/>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91CDF8DF-A5CC-46F0-8B8F-005660F29F6B}"/>
              </a:ext>
            </a:extLst>
          </p:cNvPr>
          <p:cNvSpPr/>
          <p:nvPr/>
        </p:nvSpPr>
        <p:spPr>
          <a:xfrm flipH="1">
            <a:off x="3011214" y="5454869"/>
            <a:ext cx="204952" cy="204952"/>
          </a:xfrm>
          <a:prstGeom prst="ellipse">
            <a:avLst/>
          </a:prstGeom>
          <a:solidFill>
            <a:schemeClr val="bg1"/>
          </a:solidFill>
          <a:ln>
            <a:solidFill>
              <a:srgbClr val="252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E409FC4-078C-48B3-8A56-ABFC0074C5E7}"/>
              </a:ext>
            </a:extLst>
          </p:cNvPr>
          <p:cNvSpPr/>
          <p:nvPr/>
        </p:nvSpPr>
        <p:spPr>
          <a:xfrm flipH="1">
            <a:off x="6491095" y="2095730"/>
            <a:ext cx="303840" cy="303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71CDAC18-1AB2-4CAB-A5D6-6D24DC7BA211}"/>
              </a:ext>
            </a:extLst>
          </p:cNvPr>
          <p:cNvSpPr/>
          <p:nvPr/>
        </p:nvSpPr>
        <p:spPr>
          <a:xfrm>
            <a:off x="2033752" y="876544"/>
            <a:ext cx="346840" cy="3468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6E9EFB8B-F2DD-4929-A044-0ADF6337E253}"/>
              </a:ext>
            </a:extLst>
          </p:cNvPr>
          <p:cNvSpPr/>
          <p:nvPr/>
        </p:nvSpPr>
        <p:spPr>
          <a:xfrm>
            <a:off x="11051627" y="4436162"/>
            <a:ext cx="244365" cy="24436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C5DC8539-4518-426A-AC13-C95FC638DFE6}"/>
              </a:ext>
            </a:extLst>
          </p:cNvPr>
          <p:cNvSpPr/>
          <p:nvPr/>
        </p:nvSpPr>
        <p:spPr>
          <a:xfrm>
            <a:off x="10156372" y="6466114"/>
            <a:ext cx="228600" cy="197401"/>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462009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1" grpId="0" animBg="1"/>
      <p:bldP spid="12" grpId="0" animBg="1"/>
      <p:bldP spid="15" grpId="0" animBg="1"/>
      <p:bldP spid="17" grpId="0" animBg="1"/>
      <p:bldP spid="1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0BAEF46-1E83-42FE-AC4C-D6F478756411}"/>
              </a:ext>
            </a:extLst>
          </p:cNvPr>
          <p:cNvSpPr/>
          <p:nvPr/>
        </p:nvSpPr>
        <p:spPr>
          <a:xfrm>
            <a:off x="1040922" y="1650874"/>
            <a:ext cx="4016099" cy="4488024"/>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文本框 1">
            <a:extLst>
              <a:ext uri="{FF2B5EF4-FFF2-40B4-BE49-F238E27FC236}">
                <a16:creationId xmlns:a16="http://schemas.microsoft.com/office/drawing/2014/main" id="{6DBE0102-EBB5-416C-B4F8-25AAFC71A1CB}"/>
              </a:ext>
            </a:extLst>
          </p:cNvPr>
          <p:cNvSpPr txBox="1"/>
          <p:nvPr/>
        </p:nvSpPr>
        <p:spPr>
          <a:xfrm>
            <a:off x="1040922" y="379416"/>
            <a:ext cx="2646878" cy="584775"/>
          </a:xfrm>
          <a:prstGeom prst="rect">
            <a:avLst/>
          </a:prstGeom>
          <a:noFill/>
        </p:spPr>
        <p:txBody>
          <a:bodyPr wrap="none" rtlCol="0">
            <a:spAutoFit/>
          </a:bodyPr>
          <a:lstStyle/>
          <a:p>
            <a:r>
              <a:rPr lang="zh-CN" altLang="en-US" sz="3200" dirty="0">
                <a:solidFill>
                  <a:schemeClr val="tx1">
                    <a:lumMod val="65000"/>
                    <a:lumOff val="35000"/>
                  </a:schemeClr>
                </a:solidFill>
                <a:latin typeface="字魂58号-创中黑" panose="00000500000000000000" pitchFamily="2" charset="-122"/>
                <a:ea typeface="字魂58号-创中黑" panose="00000500000000000000" pitchFamily="2" charset="-122"/>
              </a:rPr>
              <a:t>自然语言处理</a:t>
            </a:r>
          </a:p>
        </p:txBody>
      </p:sp>
      <p:pic>
        <p:nvPicPr>
          <p:cNvPr id="4" name="图片 3">
            <a:extLst>
              <a:ext uri="{FF2B5EF4-FFF2-40B4-BE49-F238E27FC236}">
                <a16:creationId xmlns:a16="http://schemas.microsoft.com/office/drawing/2014/main" id="{3895D206-7AC9-4DBC-985A-CDE0D3881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6099" y="1651958"/>
            <a:ext cx="3309537" cy="4485854"/>
          </a:xfrm>
          <a:prstGeom prst="rect">
            <a:avLst/>
          </a:prstGeom>
        </p:spPr>
      </p:pic>
      <p:sp>
        <p:nvSpPr>
          <p:cNvPr id="5" name="文本框 4">
            <a:extLst>
              <a:ext uri="{FF2B5EF4-FFF2-40B4-BE49-F238E27FC236}">
                <a16:creationId xmlns:a16="http://schemas.microsoft.com/office/drawing/2014/main" id="{B6775513-2307-4AC4-81D4-CCA106BD58E8}"/>
              </a:ext>
            </a:extLst>
          </p:cNvPr>
          <p:cNvSpPr txBox="1"/>
          <p:nvPr/>
        </p:nvSpPr>
        <p:spPr>
          <a:xfrm>
            <a:off x="1323294" y="2211186"/>
            <a:ext cx="2364505" cy="2951898"/>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dirty="0">
                <a:solidFill>
                  <a:schemeClr val="bg1"/>
                </a:solidFill>
                <a:latin typeface="字魂58号-创中黑" panose="00000500000000000000" pitchFamily="2" charset="-122"/>
                <a:ea typeface="字魂58号-创中黑" panose="00000500000000000000" pitchFamily="2" charset="-122"/>
                <a:sym typeface="+mn-ea"/>
              </a:rPr>
              <a:t>今年的大部分工作围绕自然语言处理开展，提供依托于文本智能的技术服务，在大量样本的基础上，训练深度学习模型用于线上的预测和推导。</a:t>
            </a:r>
            <a:endParaRPr lang="en-US" dirty="0">
              <a:solidFill>
                <a:schemeClr val="bg1"/>
              </a:solidFill>
              <a:latin typeface="字魂58号-创中黑" panose="00000500000000000000" pitchFamily="2" charset="-122"/>
              <a:ea typeface="字魂58号-创中黑" panose="00000500000000000000" pitchFamily="2" charset="-122"/>
              <a:sym typeface="+mn-ea"/>
            </a:endParaRPr>
          </a:p>
        </p:txBody>
      </p:sp>
      <p:sp>
        <p:nvSpPr>
          <p:cNvPr id="6" name="文本框 5">
            <a:extLst>
              <a:ext uri="{FF2B5EF4-FFF2-40B4-BE49-F238E27FC236}">
                <a16:creationId xmlns:a16="http://schemas.microsoft.com/office/drawing/2014/main" id="{9910A38D-4251-41F7-8CD2-D483184194A4}"/>
              </a:ext>
            </a:extLst>
          </p:cNvPr>
          <p:cNvSpPr txBox="1"/>
          <p:nvPr/>
        </p:nvSpPr>
        <p:spPr>
          <a:xfrm>
            <a:off x="8011470" y="2415007"/>
            <a:ext cx="2050415"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自然语言处理</a:t>
            </a:r>
          </a:p>
        </p:txBody>
      </p:sp>
      <p:sp>
        <p:nvSpPr>
          <p:cNvPr id="7" name="文本框 6">
            <a:extLst>
              <a:ext uri="{FF2B5EF4-FFF2-40B4-BE49-F238E27FC236}">
                <a16:creationId xmlns:a16="http://schemas.microsoft.com/office/drawing/2014/main" id="{CE90959B-B824-483C-8E34-860C85338BFD}"/>
              </a:ext>
            </a:extLst>
          </p:cNvPr>
          <p:cNvSpPr txBox="1"/>
          <p:nvPr/>
        </p:nvSpPr>
        <p:spPr>
          <a:xfrm>
            <a:off x="8011470" y="3215260"/>
            <a:ext cx="3483845" cy="2275688"/>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它是一门集语言学、数学、统计学和计算机科学的交叉性学科，随着计算机网络技术和通信技术的普及，大量的中文文本数据出现在邮箱、社交软件等</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app</a:t>
            </a:r>
            <a:r>
              <a:rPr lang="zh-CN" alt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，自然语言处理提供了打破人机之间语言屏障的技术，让自动化文本处理成为可能，从</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2980</a:t>
            </a:r>
            <a:r>
              <a:rPr lang="zh-CN" alt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反垃圾邮件到多益云文本审核，都应用了该项技术，我们的目的是通过让深度学习来自动化垃圾或者异常文本识别的过程。</a:t>
            </a:r>
            <a:endPar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9" name="椭圆 8">
            <a:extLst>
              <a:ext uri="{FF2B5EF4-FFF2-40B4-BE49-F238E27FC236}">
                <a16:creationId xmlns:a16="http://schemas.microsoft.com/office/drawing/2014/main" id="{62E9BA28-210D-47C4-AFE2-CB7192FC3889}"/>
              </a:ext>
            </a:extLst>
          </p:cNvPr>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110453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ppt_y</p:attrName>
                                        </p:attrNameLst>
                                      </p:cBhvr>
                                      <p:tavLst>
                                        <p:tav tm="0">
                                          <p:val>
                                            <p:strVal val="#ppt_y+#ppt_h*1.125000"/>
                                          </p:val>
                                        </p:tav>
                                        <p:tav tm="100000">
                                          <p:val>
                                            <p:strVal val="#ppt_y"/>
                                          </p:val>
                                        </p:tav>
                                      </p:tavLst>
                                    </p:anim>
                                    <p:animEffect transition="in" filter="wipe(up)">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p:bldP spid="6" grpId="0" bldLvl="0"/>
      <p:bldP spid="7"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FBCC77-F355-48F5-A435-F84303DA65FD}"/>
              </a:ext>
            </a:extLst>
          </p:cNvPr>
          <p:cNvSpPr txBox="1"/>
          <p:nvPr/>
        </p:nvSpPr>
        <p:spPr>
          <a:xfrm>
            <a:off x="1040922" y="379416"/>
            <a:ext cx="2236510" cy="584775"/>
          </a:xfrm>
          <a:prstGeom prst="rect">
            <a:avLst/>
          </a:prstGeom>
          <a:noFill/>
        </p:spPr>
        <p:txBody>
          <a:bodyPr wrap="none" rtlCol="0">
            <a:spAutoFit/>
          </a:bodyPr>
          <a:lstStyle/>
          <a:p>
            <a:r>
              <a:rPr lang="zh-CN" altLang="en-US" sz="3200" dirty="0">
                <a:solidFill>
                  <a:schemeClr val="tx1">
                    <a:lumMod val="65000"/>
                    <a:lumOff val="35000"/>
                  </a:schemeClr>
                </a:solidFill>
                <a:latin typeface="字魂58号-创中黑" panose="00000500000000000000" pitchFamily="2" charset="-122"/>
                <a:ea typeface="字魂58号-创中黑" panose="00000500000000000000" pitchFamily="2" charset="-122"/>
              </a:rPr>
              <a:t>大数据处理</a:t>
            </a:r>
          </a:p>
        </p:txBody>
      </p:sp>
      <p:sp>
        <p:nvSpPr>
          <p:cNvPr id="5" name="椭圆 4">
            <a:extLst>
              <a:ext uri="{FF2B5EF4-FFF2-40B4-BE49-F238E27FC236}">
                <a16:creationId xmlns:a16="http://schemas.microsoft.com/office/drawing/2014/main" id="{94838478-30F6-463D-A623-66BF3A4A8C3E}"/>
              </a:ext>
            </a:extLst>
          </p:cNvPr>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0B96551-E72E-4F66-8736-0A3A5B8F8E11}"/>
              </a:ext>
            </a:extLst>
          </p:cNvPr>
          <p:cNvSpPr/>
          <p:nvPr/>
        </p:nvSpPr>
        <p:spPr>
          <a:xfrm>
            <a:off x="6568094" y="2281495"/>
            <a:ext cx="4997271" cy="3945885"/>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7" name="图片 6">
            <a:extLst>
              <a:ext uri="{FF2B5EF4-FFF2-40B4-BE49-F238E27FC236}">
                <a16:creationId xmlns:a16="http://schemas.microsoft.com/office/drawing/2014/main" id="{F7506E7D-D7BF-4A84-9992-F495949D8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3080" y="1792733"/>
            <a:ext cx="4294849" cy="3777030"/>
          </a:xfrm>
          <a:prstGeom prst="rect">
            <a:avLst/>
          </a:prstGeom>
        </p:spPr>
      </p:pic>
      <p:sp>
        <p:nvSpPr>
          <p:cNvPr id="8" name="文本框 7">
            <a:extLst>
              <a:ext uri="{FF2B5EF4-FFF2-40B4-BE49-F238E27FC236}">
                <a16:creationId xmlns:a16="http://schemas.microsoft.com/office/drawing/2014/main" id="{AED76505-C731-48E7-B549-0F909000A28F}"/>
              </a:ext>
            </a:extLst>
          </p:cNvPr>
          <p:cNvSpPr txBox="1"/>
          <p:nvPr/>
        </p:nvSpPr>
        <p:spPr>
          <a:xfrm>
            <a:off x="8917663" y="2643612"/>
            <a:ext cx="2647702" cy="336739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dirty="0">
                <a:solidFill>
                  <a:schemeClr val="bg1"/>
                </a:solidFill>
                <a:latin typeface="字魂58号-创中黑" panose="00000500000000000000" pitchFamily="2" charset="-122"/>
                <a:ea typeface="字魂58号-创中黑" panose="00000500000000000000" pitchFamily="2" charset="-122"/>
                <a:sym typeface="+mn-ea"/>
              </a:rPr>
              <a:t>在深度学习方面，积极跟进时下热门技术，使用整理好的业务数据对新技术模型进行验证，并归纳总结为文档，迭代优化模型，持续提升精度。</a:t>
            </a:r>
            <a:endParaRPr lang="en-US" altLang="zh-CN" dirty="0">
              <a:solidFill>
                <a:schemeClr val="bg1"/>
              </a:solidFill>
              <a:latin typeface="字魂58号-创中黑" panose="00000500000000000000" pitchFamily="2" charset="-122"/>
              <a:ea typeface="字魂58号-创中黑" panose="00000500000000000000" pitchFamily="2" charset="-122"/>
              <a:sym typeface="+mn-ea"/>
            </a:endParaRPr>
          </a:p>
          <a:p>
            <a:pPr algn="ctr">
              <a:lnSpc>
                <a:spcPct val="150000"/>
              </a:lnSpc>
            </a:pPr>
            <a:endParaRPr lang="en-US" dirty="0">
              <a:solidFill>
                <a:schemeClr val="bg1"/>
              </a:solidFill>
              <a:latin typeface="字魂58号-创中黑" panose="00000500000000000000" pitchFamily="2" charset="-122"/>
              <a:ea typeface="字魂58号-创中黑" panose="00000500000000000000" pitchFamily="2" charset="-122"/>
              <a:sym typeface="+mn-ea"/>
            </a:endParaRPr>
          </a:p>
        </p:txBody>
      </p:sp>
      <p:sp>
        <p:nvSpPr>
          <p:cNvPr id="9" name="文本框 8">
            <a:extLst>
              <a:ext uri="{FF2B5EF4-FFF2-40B4-BE49-F238E27FC236}">
                <a16:creationId xmlns:a16="http://schemas.microsoft.com/office/drawing/2014/main" id="{B1D34664-616C-45DD-9FE5-FD206E619A32}"/>
              </a:ext>
            </a:extLst>
          </p:cNvPr>
          <p:cNvSpPr txBox="1"/>
          <p:nvPr/>
        </p:nvSpPr>
        <p:spPr>
          <a:xfrm>
            <a:off x="835572" y="1926585"/>
            <a:ext cx="2938611" cy="337284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面对海量文本数据，我们搭建了</a:t>
            </a:r>
            <a:r>
              <a:rPr lang="en-US" altLang="zh-CN" sz="16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kafka+flume</a:t>
            </a:r>
            <a:r>
              <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框架来流式处理，并同时支持在线和离线的处理，数据的存储采用</a:t>
            </a:r>
            <a:r>
              <a:rPr lang="en-US" altLang="zh-CN" sz="16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Mongodb</a:t>
            </a:r>
            <a:r>
              <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分布式数据库，灵活存储，使用</a:t>
            </a:r>
            <a:r>
              <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pandas</a:t>
            </a:r>
            <a:r>
              <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a:t>
            </a:r>
            <a:r>
              <a:rPr lang="en-US" altLang="zh-CN" sz="16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numpy</a:t>
            </a:r>
            <a:r>
              <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等工具来做数据分析，</a:t>
            </a:r>
            <a:r>
              <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matplotlib</a:t>
            </a:r>
            <a:r>
              <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来对数据进行可视化。</a:t>
            </a:r>
            <a:endPar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Tree>
    <p:extLst>
      <p:ext uri="{BB962C8B-B14F-4D97-AF65-F5344CB8AC3E}">
        <p14:creationId xmlns:p14="http://schemas.microsoft.com/office/powerpoint/2010/main" val="35990761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p:bldP spid="9"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7EE724F-7AE9-47AF-B43E-5453DBEA3685}"/>
              </a:ext>
            </a:extLst>
          </p:cNvPr>
          <p:cNvSpPr/>
          <p:nvPr/>
        </p:nvSpPr>
        <p:spPr>
          <a:xfrm>
            <a:off x="0" y="0"/>
            <a:ext cx="12192000" cy="5833241"/>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双波形 4">
            <a:extLst>
              <a:ext uri="{FF2B5EF4-FFF2-40B4-BE49-F238E27FC236}">
                <a16:creationId xmlns:a16="http://schemas.microsoft.com/office/drawing/2014/main" id="{A0332431-540B-4DEB-AE0D-FFA30AE114CC}"/>
              </a:ext>
            </a:extLst>
          </p:cNvPr>
          <p:cNvSpPr/>
          <p:nvPr/>
        </p:nvSpPr>
        <p:spPr>
          <a:xfrm>
            <a:off x="-300857" y="4664765"/>
            <a:ext cx="13114282" cy="3767965"/>
          </a:xfrm>
          <a:prstGeom prst="doubleWave">
            <a:avLst>
              <a:gd name="adj1" fmla="val 7479"/>
              <a:gd name="adj2" fmla="val -180"/>
            </a:avLst>
          </a:prstGeom>
          <a:solidFill>
            <a:schemeClr val="bg1"/>
          </a:solidFill>
          <a:ln>
            <a:noFill/>
          </a:ln>
          <a:effectLst>
            <a:outerShdw blurRad="127000" dist="38100" dir="16200000" sx="101000" sy="101000"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 name="组合 5">
            <a:extLst>
              <a:ext uri="{FF2B5EF4-FFF2-40B4-BE49-F238E27FC236}">
                <a16:creationId xmlns:a16="http://schemas.microsoft.com/office/drawing/2014/main" id="{63C69AC0-9B65-4947-9028-AB439D0192AC}"/>
              </a:ext>
            </a:extLst>
          </p:cNvPr>
          <p:cNvGrpSpPr/>
          <p:nvPr/>
        </p:nvGrpSpPr>
        <p:grpSpPr>
          <a:xfrm>
            <a:off x="5670336" y="1223384"/>
            <a:ext cx="1140367" cy="1140367"/>
            <a:chOff x="1728957" y="3397457"/>
            <a:chExt cx="1150893" cy="1150893"/>
          </a:xfrm>
        </p:grpSpPr>
        <p:sp>
          <p:nvSpPr>
            <p:cNvPr id="7" name="椭圆 6">
              <a:extLst>
                <a:ext uri="{FF2B5EF4-FFF2-40B4-BE49-F238E27FC236}">
                  <a16:creationId xmlns:a16="http://schemas.microsoft.com/office/drawing/2014/main" id="{746B0697-112A-4E17-A5BB-0B5162834AC4}"/>
                </a:ext>
              </a:extLst>
            </p:cNvPr>
            <p:cNvSpPr/>
            <p:nvPr/>
          </p:nvSpPr>
          <p:spPr>
            <a:xfrm>
              <a:off x="1728957" y="3397457"/>
              <a:ext cx="1150893" cy="115089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338500D-F7E4-4066-9C8A-39E989E3A801}"/>
                </a:ext>
              </a:extLst>
            </p:cNvPr>
            <p:cNvSpPr txBox="1"/>
            <p:nvPr/>
          </p:nvSpPr>
          <p:spPr>
            <a:xfrm>
              <a:off x="1932178" y="3485722"/>
              <a:ext cx="744450" cy="830997"/>
            </a:xfrm>
            <a:prstGeom prst="rect">
              <a:avLst/>
            </a:prstGeom>
            <a:noFill/>
          </p:spPr>
          <p:txBody>
            <a:bodyPr wrap="square" rtlCol="0">
              <a:spAutoFit/>
            </a:bodyPr>
            <a:lstStyle/>
            <a:p>
              <a:pPr algn="ctr"/>
              <a:r>
                <a:rPr lang="en-US" altLang="zh-CN" sz="4800" dirty="0">
                  <a:solidFill>
                    <a:schemeClr val="bg1"/>
                  </a:solidFill>
                  <a:latin typeface="字魂59号-创粗黑" panose="00000500000000000000" pitchFamily="2" charset="-122"/>
                  <a:ea typeface="字魂59号-创粗黑" panose="00000500000000000000" pitchFamily="2" charset="-122"/>
                </a:rPr>
                <a:t>2</a:t>
              </a:r>
              <a:endParaRPr lang="zh-CN" altLang="en-US" sz="4800" dirty="0">
                <a:solidFill>
                  <a:schemeClr val="bg1"/>
                </a:solidFill>
                <a:latin typeface="字魂59号-创粗黑" panose="00000500000000000000" pitchFamily="2" charset="-122"/>
                <a:ea typeface="字魂59号-创粗黑" panose="00000500000000000000" pitchFamily="2" charset="-122"/>
              </a:endParaRPr>
            </a:p>
          </p:txBody>
        </p:sp>
      </p:grpSp>
      <p:sp>
        <p:nvSpPr>
          <p:cNvPr id="9" name="文本框 8">
            <a:extLst>
              <a:ext uri="{FF2B5EF4-FFF2-40B4-BE49-F238E27FC236}">
                <a16:creationId xmlns:a16="http://schemas.microsoft.com/office/drawing/2014/main" id="{A3497F7E-4337-4E27-9181-BDA61B9B2C27}"/>
              </a:ext>
            </a:extLst>
          </p:cNvPr>
          <p:cNvSpPr txBox="1"/>
          <p:nvPr/>
        </p:nvSpPr>
        <p:spPr>
          <a:xfrm>
            <a:off x="3980801" y="2793708"/>
            <a:ext cx="4519434" cy="1200329"/>
          </a:xfrm>
          <a:prstGeom prst="rect">
            <a:avLst/>
          </a:prstGeom>
          <a:noFill/>
        </p:spPr>
        <p:txBody>
          <a:bodyPr wrap="square" rtlCol="0">
            <a:spAutoFit/>
          </a:bodyPr>
          <a:lstStyle/>
          <a:p>
            <a:pPr algn="dist"/>
            <a:r>
              <a:rPr lang="zh-CN" altLang="en-US" sz="7200" dirty="0">
                <a:solidFill>
                  <a:schemeClr val="bg1"/>
                </a:solidFill>
                <a:latin typeface="字魂59号-创粗黑" panose="00000500000000000000" pitchFamily="2" charset="-122"/>
                <a:ea typeface="字魂59号-创粗黑" panose="00000500000000000000" pitchFamily="2" charset="-122"/>
              </a:rPr>
              <a:t>项目展示</a:t>
            </a:r>
          </a:p>
        </p:txBody>
      </p:sp>
      <p:sp>
        <p:nvSpPr>
          <p:cNvPr id="11" name="椭圆 10">
            <a:extLst>
              <a:ext uri="{FF2B5EF4-FFF2-40B4-BE49-F238E27FC236}">
                <a16:creationId xmlns:a16="http://schemas.microsoft.com/office/drawing/2014/main" id="{D30D7C39-3BB6-47FC-992F-91211E4F9F13}"/>
              </a:ext>
            </a:extLst>
          </p:cNvPr>
          <p:cNvSpPr/>
          <p:nvPr/>
        </p:nvSpPr>
        <p:spPr>
          <a:xfrm>
            <a:off x="7890642" y="5218387"/>
            <a:ext cx="441434" cy="441434"/>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B2CD03B-4E97-4FD3-86EF-CE8FE4012718}"/>
              </a:ext>
            </a:extLst>
          </p:cNvPr>
          <p:cNvSpPr/>
          <p:nvPr/>
        </p:nvSpPr>
        <p:spPr>
          <a:xfrm>
            <a:off x="1529255" y="5967253"/>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91CDF8DF-A5CC-46F0-8B8F-005660F29F6B}"/>
              </a:ext>
            </a:extLst>
          </p:cNvPr>
          <p:cNvSpPr/>
          <p:nvPr/>
        </p:nvSpPr>
        <p:spPr>
          <a:xfrm flipH="1">
            <a:off x="3011214" y="5454869"/>
            <a:ext cx="204952" cy="204952"/>
          </a:xfrm>
          <a:prstGeom prst="ellipse">
            <a:avLst/>
          </a:prstGeom>
          <a:solidFill>
            <a:schemeClr val="bg1"/>
          </a:solidFill>
          <a:ln>
            <a:solidFill>
              <a:srgbClr val="252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E409FC4-078C-48B3-8A56-ABFC0074C5E7}"/>
              </a:ext>
            </a:extLst>
          </p:cNvPr>
          <p:cNvSpPr/>
          <p:nvPr/>
        </p:nvSpPr>
        <p:spPr>
          <a:xfrm flipH="1">
            <a:off x="6491095" y="2095730"/>
            <a:ext cx="303840" cy="303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71CDAC18-1AB2-4CAB-A5D6-6D24DC7BA211}"/>
              </a:ext>
            </a:extLst>
          </p:cNvPr>
          <p:cNvSpPr/>
          <p:nvPr/>
        </p:nvSpPr>
        <p:spPr>
          <a:xfrm>
            <a:off x="2033752" y="876544"/>
            <a:ext cx="346840" cy="3468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6E9EFB8B-F2DD-4929-A044-0ADF6337E253}"/>
              </a:ext>
            </a:extLst>
          </p:cNvPr>
          <p:cNvSpPr/>
          <p:nvPr/>
        </p:nvSpPr>
        <p:spPr>
          <a:xfrm>
            <a:off x="11051627" y="4436162"/>
            <a:ext cx="244365" cy="24436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C5DC8539-4518-426A-AC13-C95FC638DFE6}"/>
              </a:ext>
            </a:extLst>
          </p:cNvPr>
          <p:cNvSpPr/>
          <p:nvPr/>
        </p:nvSpPr>
        <p:spPr>
          <a:xfrm>
            <a:off x="10156372" y="6466114"/>
            <a:ext cx="228600" cy="197401"/>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61356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1" grpId="0" animBg="1"/>
      <p:bldP spid="12" grpId="0" animBg="1"/>
      <p:bldP spid="15" grpId="0" animBg="1"/>
      <p:bldP spid="17" grpId="0" animBg="1"/>
      <p:bldP spid="19"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CDBF741-D520-42DB-95BB-A062DEAC4EAC}"/>
              </a:ext>
            </a:extLst>
          </p:cNvPr>
          <p:cNvSpPr/>
          <p:nvPr/>
        </p:nvSpPr>
        <p:spPr>
          <a:xfrm>
            <a:off x="0" y="0"/>
            <a:ext cx="12192000" cy="6858000"/>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双波形 2">
            <a:extLst>
              <a:ext uri="{FF2B5EF4-FFF2-40B4-BE49-F238E27FC236}">
                <a16:creationId xmlns:a16="http://schemas.microsoft.com/office/drawing/2014/main" id="{D50B7034-C108-4260-A269-989D1B8F0B34}"/>
              </a:ext>
            </a:extLst>
          </p:cNvPr>
          <p:cNvSpPr/>
          <p:nvPr/>
        </p:nvSpPr>
        <p:spPr>
          <a:xfrm rot="16200000">
            <a:off x="-2994135" y="1780187"/>
            <a:ext cx="8213836" cy="4180495"/>
          </a:xfrm>
          <a:prstGeom prst="doubleWave">
            <a:avLst>
              <a:gd name="adj1" fmla="val 7061"/>
              <a:gd name="adj2" fmla="val -180"/>
            </a:avLst>
          </a:prstGeom>
          <a:solidFill>
            <a:schemeClr val="bg1"/>
          </a:solidFill>
          <a:ln>
            <a:noFill/>
          </a:ln>
          <a:effectLst>
            <a:outerShdw blurRad="127000" dist="38100" dir="16200000" sx="101000" sy="101000"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8973BE41-D638-4C81-BE13-C04323E703B2}"/>
              </a:ext>
            </a:extLst>
          </p:cNvPr>
          <p:cNvSpPr txBox="1"/>
          <p:nvPr/>
        </p:nvSpPr>
        <p:spPr>
          <a:xfrm>
            <a:off x="1223265" y="1426845"/>
            <a:ext cx="1107996" cy="3849992"/>
          </a:xfrm>
          <a:prstGeom prst="rect">
            <a:avLst/>
          </a:prstGeom>
          <a:noFill/>
        </p:spPr>
        <p:txBody>
          <a:bodyPr vert="eaVert" wrap="square" rtlCol="0">
            <a:spAutoFit/>
          </a:bodyPr>
          <a:lstStyle/>
          <a:p>
            <a:pPr algn="dist">
              <a:lnSpc>
                <a:spcPct val="150000"/>
              </a:lnSpc>
            </a:pPr>
            <a:r>
              <a:rPr lang="en-US" sz="4000" dirty="0">
                <a:solidFill>
                  <a:srgbClr val="8C9DB6"/>
                </a:solidFill>
                <a:latin typeface="包图粗朗体" panose="02000000000000000000" pitchFamily="2" charset="-122"/>
                <a:ea typeface="包图粗朗体" panose="02000000000000000000" pitchFamily="2" charset="-122"/>
              </a:rPr>
              <a:t>PROUDECT</a:t>
            </a:r>
          </a:p>
        </p:txBody>
      </p:sp>
      <p:sp>
        <p:nvSpPr>
          <p:cNvPr id="5" name="文本框 4">
            <a:extLst>
              <a:ext uri="{FF2B5EF4-FFF2-40B4-BE49-F238E27FC236}">
                <a16:creationId xmlns:a16="http://schemas.microsoft.com/office/drawing/2014/main" id="{745F20A9-3A42-44BB-86CB-F0A96AE1665F}"/>
              </a:ext>
            </a:extLst>
          </p:cNvPr>
          <p:cNvSpPr txBox="1"/>
          <p:nvPr/>
        </p:nvSpPr>
        <p:spPr>
          <a:xfrm>
            <a:off x="0" y="1319691"/>
            <a:ext cx="2031325" cy="3957146"/>
          </a:xfrm>
          <a:prstGeom prst="rect">
            <a:avLst/>
          </a:prstGeom>
          <a:noFill/>
        </p:spPr>
        <p:txBody>
          <a:bodyPr vert="eaVert" wrap="square" rtlCol="0">
            <a:spAutoFit/>
          </a:bodyPr>
          <a:lstStyle/>
          <a:p>
            <a:pPr algn="dist">
              <a:lnSpc>
                <a:spcPct val="150000"/>
              </a:lnSpc>
            </a:pPr>
            <a:r>
              <a:rPr lang="en-US" sz="8000" dirty="0">
                <a:solidFill>
                  <a:srgbClr val="8C9DB6"/>
                </a:solidFill>
                <a:latin typeface="包图粗朗体" panose="02000000000000000000" pitchFamily="2" charset="-122"/>
                <a:ea typeface="包图粗朗体" panose="02000000000000000000" pitchFamily="2" charset="-122"/>
              </a:rPr>
              <a:t>ONE</a:t>
            </a:r>
          </a:p>
        </p:txBody>
      </p:sp>
      <p:sp>
        <p:nvSpPr>
          <p:cNvPr id="12" name="Freeform 84">
            <a:extLst>
              <a:ext uri="{FF2B5EF4-FFF2-40B4-BE49-F238E27FC236}">
                <a16:creationId xmlns:a16="http://schemas.microsoft.com/office/drawing/2014/main" id="{B2F1F863-00CF-41E9-8BB4-14F490297A1F}"/>
              </a:ext>
            </a:extLst>
          </p:cNvPr>
          <p:cNvSpPr>
            <a:spLocks noEditPoints="1"/>
          </p:cNvSpPr>
          <p:nvPr/>
        </p:nvSpPr>
        <p:spPr bwMode="auto">
          <a:xfrm>
            <a:off x="4482761" y="3083088"/>
            <a:ext cx="899160" cy="913745"/>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3" name="文本框 12">
            <a:extLst>
              <a:ext uri="{FF2B5EF4-FFF2-40B4-BE49-F238E27FC236}">
                <a16:creationId xmlns:a16="http://schemas.microsoft.com/office/drawing/2014/main" id="{48956D0B-DE41-4CA4-8CA8-49716BD48B55}"/>
              </a:ext>
            </a:extLst>
          </p:cNvPr>
          <p:cNvSpPr txBox="1"/>
          <p:nvPr/>
        </p:nvSpPr>
        <p:spPr>
          <a:xfrm>
            <a:off x="3916202" y="4815827"/>
            <a:ext cx="2218055" cy="144469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171450" indent="-171450">
              <a:lnSpc>
                <a:spcPct val="150000"/>
              </a:lnSpc>
              <a:buFont typeface="Wingdings" panose="05000000000000000000" pitchFamily="2" charset="2"/>
              <a:buChar char="l"/>
            </a:pPr>
            <a:r>
              <a:rPr lang="zh-CN" altLang="en-US" sz="1200" dirty="0">
                <a:solidFill>
                  <a:schemeClr val="bg1"/>
                </a:solidFill>
                <a:latin typeface="字魂58号-创中黑" panose="00000500000000000000" pitchFamily="2" charset="-122"/>
                <a:ea typeface="字魂58号-创中黑" panose="00000500000000000000" pitchFamily="2" charset="-122"/>
                <a:sym typeface="+mn-ea"/>
              </a:rPr>
              <a:t>独热处理，将所有特征用</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0</a:t>
            </a:r>
            <a:r>
              <a:rPr lang="zh-CN" altLang="en-US" sz="1200" dirty="0">
                <a:solidFill>
                  <a:schemeClr val="bg1"/>
                </a:solidFill>
                <a:latin typeface="字魂58号-创中黑" panose="00000500000000000000" pitchFamily="2" charset="-122"/>
                <a:ea typeface="字魂58号-创中黑" panose="00000500000000000000" pitchFamily="2" charset="-122"/>
                <a:sym typeface="+mn-ea"/>
              </a:rPr>
              <a:t>、</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1</a:t>
            </a:r>
            <a:r>
              <a:rPr lang="zh-CN" altLang="en-US" sz="1200" dirty="0">
                <a:solidFill>
                  <a:schemeClr val="bg1"/>
                </a:solidFill>
                <a:latin typeface="字魂58号-创中黑" panose="00000500000000000000" pitchFamily="2" charset="-122"/>
                <a:ea typeface="字魂58号-创中黑" panose="00000500000000000000" pitchFamily="2" charset="-122"/>
                <a:sym typeface="+mn-ea"/>
              </a:rPr>
              <a:t>的方式来表现</a:t>
            </a:r>
            <a:endParaRPr lang="en-US" altLang="zh-CN" sz="1200" dirty="0">
              <a:solidFill>
                <a:schemeClr val="bg1"/>
              </a:solidFill>
              <a:latin typeface="字魂58号-创中黑" panose="00000500000000000000" pitchFamily="2" charset="-122"/>
              <a:ea typeface="字魂58号-创中黑" panose="00000500000000000000" pitchFamily="2" charset="-122"/>
              <a:sym typeface="+mn-ea"/>
            </a:endParaRPr>
          </a:p>
          <a:p>
            <a:pPr marL="171450" indent="-171450">
              <a:lnSpc>
                <a:spcPct val="150000"/>
              </a:lnSpc>
              <a:buFont typeface="Wingdings" panose="05000000000000000000" pitchFamily="2" charset="2"/>
              <a:buChar char="l"/>
            </a:pPr>
            <a:r>
              <a:rPr lang="zh-CN" altLang="en-US" sz="1200" dirty="0">
                <a:solidFill>
                  <a:schemeClr val="bg1"/>
                </a:solidFill>
                <a:latin typeface="字魂58号-创中黑" panose="00000500000000000000" pitchFamily="2" charset="-122"/>
                <a:ea typeface="字魂58号-创中黑" panose="00000500000000000000" pitchFamily="2" charset="-122"/>
                <a:sym typeface="+mn-ea"/>
              </a:rPr>
              <a:t>时间以周期和特定段处理</a:t>
            </a:r>
            <a:endParaRPr lang="en-US" altLang="zh-CN" sz="1200" dirty="0">
              <a:solidFill>
                <a:schemeClr val="bg1"/>
              </a:solidFill>
              <a:latin typeface="字魂58号-创中黑" panose="00000500000000000000" pitchFamily="2" charset="-122"/>
              <a:ea typeface="字魂58号-创中黑" panose="00000500000000000000" pitchFamily="2" charset="-122"/>
              <a:sym typeface="+mn-ea"/>
            </a:endParaRPr>
          </a:p>
          <a:p>
            <a:pPr marL="171450" indent="-171450">
              <a:lnSpc>
                <a:spcPct val="150000"/>
              </a:lnSpc>
              <a:buFont typeface="Wingdings" panose="05000000000000000000" pitchFamily="2" charset="2"/>
              <a:buChar char="l"/>
            </a:pPr>
            <a:r>
              <a:rPr lang="zh-CN" altLang="en-US" sz="1200" dirty="0">
                <a:solidFill>
                  <a:schemeClr val="bg1"/>
                </a:solidFill>
                <a:latin typeface="字魂58号-创中黑" panose="00000500000000000000" pitchFamily="2" charset="-122"/>
                <a:ea typeface="字魂58号-创中黑" panose="00000500000000000000" pitchFamily="2" charset="-122"/>
                <a:sym typeface="+mn-ea"/>
              </a:rPr>
              <a:t>以数字的形式将异常的用户名、</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IP</a:t>
            </a:r>
            <a:r>
              <a:rPr lang="zh-CN" altLang="en-US" sz="1200" dirty="0">
                <a:solidFill>
                  <a:schemeClr val="bg1"/>
                </a:solidFill>
                <a:latin typeface="字魂58号-创中黑" panose="00000500000000000000" pitchFamily="2" charset="-122"/>
                <a:ea typeface="字魂58号-创中黑" panose="00000500000000000000" pitchFamily="2" charset="-122"/>
                <a:sym typeface="+mn-ea"/>
              </a:rPr>
              <a:t>、发件人特殊化表现</a:t>
            </a:r>
            <a:endParaRPr lang="en-US" altLang="zh-CN" sz="1200" dirty="0">
              <a:solidFill>
                <a:schemeClr val="bg1"/>
              </a:solidFill>
              <a:latin typeface="字魂58号-创中黑" panose="00000500000000000000" pitchFamily="2" charset="-122"/>
              <a:ea typeface="字魂58号-创中黑" panose="00000500000000000000" pitchFamily="2" charset="-122"/>
              <a:sym typeface="+mn-ea"/>
            </a:endParaRPr>
          </a:p>
        </p:txBody>
      </p:sp>
      <p:sp>
        <p:nvSpPr>
          <p:cNvPr id="14" name="文本框 13">
            <a:extLst>
              <a:ext uri="{FF2B5EF4-FFF2-40B4-BE49-F238E27FC236}">
                <a16:creationId xmlns:a16="http://schemas.microsoft.com/office/drawing/2014/main" id="{5A964802-81C4-41B9-82D1-45DC71ED8746}"/>
              </a:ext>
            </a:extLst>
          </p:cNvPr>
          <p:cNvSpPr txBox="1"/>
          <p:nvPr/>
        </p:nvSpPr>
        <p:spPr>
          <a:xfrm>
            <a:off x="3916200" y="4392283"/>
            <a:ext cx="2387150"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特征多样化处理</a:t>
            </a:r>
          </a:p>
        </p:txBody>
      </p:sp>
      <p:sp>
        <p:nvSpPr>
          <p:cNvPr id="16" name="Freeform 84">
            <a:extLst>
              <a:ext uri="{FF2B5EF4-FFF2-40B4-BE49-F238E27FC236}">
                <a16:creationId xmlns:a16="http://schemas.microsoft.com/office/drawing/2014/main" id="{22422DC8-C236-492A-81D0-B7833B400D2D}"/>
              </a:ext>
            </a:extLst>
          </p:cNvPr>
          <p:cNvSpPr>
            <a:spLocks noEditPoints="1"/>
          </p:cNvSpPr>
          <p:nvPr/>
        </p:nvSpPr>
        <p:spPr bwMode="auto">
          <a:xfrm>
            <a:off x="7258884" y="3061041"/>
            <a:ext cx="899160" cy="913745"/>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17" name="文本框 16">
            <a:extLst>
              <a:ext uri="{FF2B5EF4-FFF2-40B4-BE49-F238E27FC236}">
                <a16:creationId xmlns:a16="http://schemas.microsoft.com/office/drawing/2014/main" id="{1B623635-2EAC-406E-A488-DBA30588B8E1}"/>
              </a:ext>
            </a:extLst>
          </p:cNvPr>
          <p:cNvSpPr txBox="1"/>
          <p:nvPr/>
        </p:nvSpPr>
        <p:spPr>
          <a:xfrm>
            <a:off x="6692325" y="4793780"/>
            <a:ext cx="2687065" cy="144469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171450" indent="-171450">
              <a:lnSpc>
                <a:spcPct val="150000"/>
              </a:lnSpc>
              <a:buFont typeface="Wingdings" panose="05000000000000000000" pitchFamily="2" charset="2"/>
              <a:buChar char="l"/>
            </a:pPr>
            <a:r>
              <a:rPr lang="zh-CN" altLang="en-US" sz="1200" dirty="0">
                <a:solidFill>
                  <a:schemeClr val="bg1"/>
                </a:solidFill>
                <a:latin typeface="字魂58号-创中黑" panose="00000500000000000000" pitchFamily="2" charset="-122"/>
                <a:ea typeface="字魂58号-创中黑" panose="00000500000000000000" pitchFamily="2" charset="-122"/>
                <a:sym typeface="+mn-ea"/>
              </a:rPr>
              <a:t>基于现有数据训练比较多种分类器</a:t>
            </a:r>
            <a:endParaRPr lang="en-US" altLang="zh-CN" sz="1200" dirty="0">
              <a:solidFill>
                <a:schemeClr val="bg1"/>
              </a:solidFill>
              <a:latin typeface="字魂58号-创中黑" panose="00000500000000000000" pitchFamily="2" charset="-122"/>
              <a:ea typeface="字魂58号-创中黑" panose="00000500000000000000" pitchFamily="2" charset="-122"/>
              <a:sym typeface="+mn-ea"/>
            </a:endParaRPr>
          </a:p>
          <a:p>
            <a:pPr marL="171450" indent="-171450">
              <a:lnSpc>
                <a:spcPct val="150000"/>
              </a:lnSpc>
              <a:buFont typeface="Wingdings" panose="05000000000000000000" pitchFamily="2" charset="2"/>
              <a:buChar char="l"/>
            </a:pPr>
            <a:r>
              <a:rPr lang="zh-CN" altLang="en-US" sz="1200" dirty="0">
                <a:solidFill>
                  <a:schemeClr val="bg1"/>
                </a:solidFill>
                <a:latin typeface="字魂58号-创中黑" panose="00000500000000000000" pitchFamily="2" charset="-122"/>
                <a:ea typeface="字魂58号-创中黑" panose="00000500000000000000" pitchFamily="2" charset="-122"/>
                <a:sym typeface="+mn-ea"/>
              </a:rPr>
              <a:t>从训练时长、模型精度指标、可解释性几个角度出发，选取最优模型</a:t>
            </a:r>
            <a:endParaRPr lang="en-US" altLang="zh-CN" sz="1200" dirty="0">
              <a:solidFill>
                <a:schemeClr val="bg1"/>
              </a:solidFill>
              <a:latin typeface="字魂58号-创中黑" panose="00000500000000000000" pitchFamily="2" charset="-122"/>
              <a:ea typeface="字魂58号-创中黑" panose="00000500000000000000" pitchFamily="2" charset="-122"/>
              <a:sym typeface="+mn-ea"/>
            </a:endParaRPr>
          </a:p>
          <a:p>
            <a:pPr marL="171450" indent="-171450">
              <a:lnSpc>
                <a:spcPct val="150000"/>
              </a:lnSpc>
              <a:buFont typeface="Wingdings" panose="05000000000000000000" pitchFamily="2" charset="2"/>
              <a:buChar char="l"/>
            </a:pPr>
            <a:r>
              <a:rPr lang="zh-CN" altLang="en-US" sz="1200" dirty="0">
                <a:solidFill>
                  <a:schemeClr val="bg1"/>
                </a:solidFill>
                <a:latin typeface="字魂58号-创中黑" panose="00000500000000000000" pitchFamily="2" charset="-122"/>
                <a:ea typeface="字魂58号-创中黑" panose="00000500000000000000" pitchFamily="2" charset="-122"/>
                <a:sym typeface="+mn-ea"/>
              </a:rPr>
              <a:t>使用</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ROC</a:t>
            </a:r>
            <a:r>
              <a:rPr lang="zh-CN" altLang="en-US" sz="1200" dirty="0">
                <a:solidFill>
                  <a:schemeClr val="bg1"/>
                </a:solidFill>
                <a:latin typeface="字魂58号-创中黑" panose="00000500000000000000" pitchFamily="2" charset="-122"/>
                <a:ea typeface="字魂58号-创中黑" panose="00000500000000000000" pitchFamily="2" charset="-122"/>
                <a:sym typeface="+mn-ea"/>
              </a:rPr>
              <a:t>曲线挑选最适当阈值，大于阈值则为垃圾邮件，反之正常</a:t>
            </a:r>
            <a:endParaRPr lang="en-US" altLang="zh-CN" sz="1200" dirty="0">
              <a:solidFill>
                <a:schemeClr val="bg1"/>
              </a:solidFill>
              <a:latin typeface="字魂58号-创中黑" panose="00000500000000000000" pitchFamily="2" charset="-122"/>
              <a:ea typeface="字魂58号-创中黑" panose="00000500000000000000" pitchFamily="2" charset="-122"/>
              <a:sym typeface="+mn-ea"/>
            </a:endParaRPr>
          </a:p>
        </p:txBody>
      </p:sp>
      <p:sp>
        <p:nvSpPr>
          <p:cNvPr id="18" name="文本框 17">
            <a:extLst>
              <a:ext uri="{FF2B5EF4-FFF2-40B4-BE49-F238E27FC236}">
                <a16:creationId xmlns:a16="http://schemas.microsoft.com/office/drawing/2014/main" id="{14E7AC51-A4D8-4806-A856-942A6186687A}"/>
              </a:ext>
            </a:extLst>
          </p:cNvPr>
          <p:cNvSpPr txBox="1"/>
          <p:nvPr/>
        </p:nvSpPr>
        <p:spPr>
          <a:xfrm>
            <a:off x="6692323" y="4370235"/>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模型选择</a:t>
            </a:r>
          </a:p>
        </p:txBody>
      </p:sp>
      <p:sp>
        <p:nvSpPr>
          <p:cNvPr id="19" name="Freeform 84">
            <a:extLst>
              <a:ext uri="{FF2B5EF4-FFF2-40B4-BE49-F238E27FC236}">
                <a16:creationId xmlns:a16="http://schemas.microsoft.com/office/drawing/2014/main" id="{00125B55-D655-4223-BC1F-E52EC3231BF8}"/>
              </a:ext>
            </a:extLst>
          </p:cNvPr>
          <p:cNvSpPr>
            <a:spLocks noEditPoints="1"/>
          </p:cNvSpPr>
          <p:nvPr/>
        </p:nvSpPr>
        <p:spPr bwMode="auto">
          <a:xfrm>
            <a:off x="9865912" y="3061041"/>
            <a:ext cx="899160" cy="913745"/>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20" name="文本框 19">
            <a:extLst>
              <a:ext uri="{FF2B5EF4-FFF2-40B4-BE49-F238E27FC236}">
                <a16:creationId xmlns:a16="http://schemas.microsoft.com/office/drawing/2014/main" id="{7FBAEB1C-94AE-4843-A874-7FF96D2D543B}"/>
              </a:ext>
            </a:extLst>
          </p:cNvPr>
          <p:cNvSpPr txBox="1"/>
          <p:nvPr/>
        </p:nvSpPr>
        <p:spPr>
          <a:xfrm>
            <a:off x="9299353" y="4793780"/>
            <a:ext cx="2823237" cy="2064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171450" indent="-171450">
              <a:lnSpc>
                <a:spcPct val="150000"/>
              </a:lnSpc>
              <a:buFont typeface="Wingdings" panose="05000000000000000000" pitchFamily="2" charset="2"/>
              <a:buChar char="l"/>
            </a:pPr>
            <a:r>
              <a:rPr lang="zh-CN" altLang="en-US" sz="1200" dirty="0">
                <a:solidFill>
                  <a:schemeClr val="bg1"/>
                </a:solidFill>
                <a:latin typeface="字魂58号-创中黑" panose="00000500000000000000" pitchFamily="2" charset="-122"/>
                <a:ea typeface="字魂58号-创中黑" panose="00000500000000000000" pitchFamily="2" charset="-122"/>
                <a:sym typeface="+mn-ea"/>
              </a:rPr>
              <a:t>使用后期数据持续训练模型，优化指标，提升准确度</a:t>
            </a:r>
            <a:endParaRPr lang="en-US" altLang="zh-CN" sz="1200" dirty="0">
              <a:solidFill>
                <a:schemeClr val="bg1"/>
              </a:solidFill>
              <a:latin typeface="字魂58号-创中黑" panose="00000500000000000000" pitchFamily="2" charset="-122"/>
              <a:ea typeface="字魂58号-创中黑" panose="00000500000000000000" pitchFamily="2" charset="-122"/>
              <a:sym typeface="+mn-ea"/>
            </a:endParaRPr>
          </a:p>
          <a:p>
            <a:pPr marL="171450" indent="-171450">
              <a:lnSpc>
                <a:spcPct val="150000"/>
              </a:lnSpc>
              <a:buFont typeface="Wingdings" panose="05000000000000000000" pitchFamily="2" charset="2"/>
              <a:buChar char="l"/>
            </a:pPr>
            <a:r>
              <a:rPr lang="zh-CN" altLang="en-US" sz="1200" dirty="0">
                <a:solidFill>
                  <a:schemeClr val="bg1"/>
                </a:solidFill>
                <a:latin typeface="字魂58号-创中黑" panose="00000500000000000000" pitchFamily="2" charset="-122"/>
                <a:ea typeface="字魂58号-创中黑" panose="00000500000000000000" pitchFamily="2" charset="-122"/>
                <a:sym typeface="+mn-ea"/>
              </a:rPr>
              <a:t>扩展</a:t>
            </a:r>
            <a:r>
              <a:rPr lang="en-US" altLang="zh-CN" sz="1200" dirty="0" err="1">
                <a:solidFill>
                  <a:schemeClr val="bg1"/>
                </a:solidFill>
                <a:latin typeface="字魂58号-创中黑" panose="00000500000000000000" pitchFamily="2" charset="-122"/>
                <a:ea typeface="字魂58号-创中黑" panose="00000500000000000000" pitchFamily="2" charset="-122"/>
                <a:sym typeface="+mn-ea"/>
              </a:rPr>
              <a:t>sklearn</a:t>
            </a:r>
            <a:r>
              <a:rPr lang="zh-CN" altLang="en-US" sz="1200" dirty="0">
                <a:solidFill>
                  <a:schemeClr val="bg1"/>
                </a:solidFill>
                <a:latin typeface="字魂58号-创中黑" panose="00000500000000000000" pitchFamily="2" charset="-122"/>
                <a:ea typeface="字魂58号-创中黑" panose="00000500000000000000" pitchFamily="2" charset="-122"/>
                <a:sym typeface="+mn-ea"/>
              </a:rPr>
              <a:t>的文本处理模块，使之在已有基础上支持对增量数据进行处理，让模型在离线训练的基础上，不用对数据进行留存并可进行增量训练，且用之即弃，只需保存模型</a:t>
            </a:r>
            <a:endParaRPr lang="en-US" altLang="zh-CN" sz="1200" dirty="0">
              <a:solidFill>
                <a:schemeClr val="bg1"/>
              </a:solidFill>
              <a:latin typeface="字魂58号-创中黑" panose="00000500000000000000" pitchFamily="2" charset="-122"/>
              <a:ea typeface="字魂58号-创中黑" panose="00000500000000000000" pitchFamily="2" charset="-122"/>
              <a:sym typeface="+mn-ea"/>
            </a:endParaRPr>
          </a:p>
        </p:txBody>
      </p:sp>
      <p:sp>
        <p:nvSpPr>
          <p:cNvPr id="21" name="文本框 20">
            <a:extLst>
              <a:ext uri="{FF2B5EF4-FFF2-40B4-BE49-F238E27FC236}">
                <a16:creationId xmlns:a16="http://schemas.microsoft.com/office/drawing/2014/main" id="{AFF5B5C8-0DC5-42FA-AAFB-DEA254AB3D9F}"/>
              </a:ext>
            </a:extLst>
          </p:cNvPr>
          <p:cNvSpPr txBox="1"/>
          <p:nvPr/>
        </p:nvSpPr>
        <p:spPr>
          <a:xfrm>
            <a:off x="9299351" y="4370235"/>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增量训练</a:t>
            </a:r>
          </a:p>
        </p:txBody>
      </p:sp>
      <p:sp>
        <p:nvSpPr>
          <p:cNvPr id="22" name="文本框 21">
            <a:extLst>
              <a:ext uri="{FF2B5EF4-FFF2-40B4-BE49-F238E27FC236}">
                <a16:creationId xmlns:a16="http://schemas.microsoft.com/office/drawing/2014/main" id="{28AA71C5-ECF0-4B12-9920-5BE9B01DAA71}"/>
              </a:ext>
            </a:extLst>
          </p:cNvPr>
          <p:cNvSpPr txBox="1"/>
          <p:nvPr/>
        </p:nvSpPr>
        <p:spPr>
          <a:xfrm>
            <a:off x="4127603" y="1233208"/>
            <a:ext cx="7056752" cy="82541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3600" dirty="0">
                <a:solidFill>
                  <a:schemeClr val="bg1"/>
                </a:solidFill>
                <a:latin typeface="字魂58号-创中黑" panose="00000500000000000000" pitchFamily="2" charset="-122"/>
                <a:ea typeface="字魂58号-创中黑" panose="00000500000000000000" pitchFamily="2" charset="-122"/>
              </a:rPr>
              <a:t>反垃圾邮件</a:t>
            </a:r>
            <a:endParaRPr lang="en-US" altLang="zh-CN" sz="3600" dirty="0">
              <a:solidFill>
                <a:schemeClr val="bg1"/>
              </a:solidFill>
              <a:latin typeface="字魂58号-创中黑" panose="00000500000000000000" pitchFamily="2" charset="-122"/>
              <a:ea typeface="字魂58号-创中黑" panose="00000500000000000000" pitchFamily="2" charset="-122"/>
              <a:sym typeface="+mn-ea"/>
            </a:endParaRPr>
          </a:p>
        </p:txBody>
      </p:sp>
    </p:spTree>
    <p:extLst>
      <p:ext uri="{BB962C8B-B14F-4D97-AF65-F5344CB8AC3E}">
        <p14:creationId xmlns:p14="http://schemas.microsoft.com/office/powerpoint/2010/main" val="8326727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p:tgtEl>
                                          <p:spTgt spid="13"/>
                                        </p:tgtEl>
                                        <p:attrNameLst>
                                          <p:attrName>ppt_y</p:attrName>
                                        </p:attrNameLst>
                                      </p:cBhvr>
                                      <p:tavLst>
                                        <p:tav tm="0">
                                          <p:val>
                                            <p:strVal val="#ppt_y+#ppt_h*1.125000"/>
                                          </p:val>
                                        </p:tav>
                                        <p:tav tm="100000">
                                          <p:val>
                                            <p:strVal val="#ppt_y"/>
                                          </p:val>
                                        </p:tav>
                                      </p:tavLst>
                                    </p:anim>
                                    <p:animEffect transition="in" filter="wipe(up)">
                                      <p:cBhvr>
                                        <p:cTn id="21" dur="500"/>
                                        <p:tgtEl>
                                          <p:spTgt spid="13"/>
                                        </p:tgtEl>
                                      </p:cBhvr>
                                    </p:animEffect>
                                  </p:childTnLst>
                                </p:cTn>
                              </p:par>
                            </p:childTnLst>
                          </p:cTn>
                        </p:par>
                        <p:par>
                          <p:cTn id="22" fill="hold">
                            <p:stCondLst>
                              <p:cond delay="2000"/>
                            </p:stCondLst>
                            <p:childTnLst>
                              <p:par>
                                <p:cTn id="23" presetID="12" presetClass="entr" presetSubtype="4"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p:tgtEl>
                                          <p:spTgt spid="14"/>
                                        </p:tgtEl>
                                        <p:attrNameLst>
                                          <p:attrName>ppt_y</p:attrName>
                                        </p:attrNameLst>
                                      </p:cBhvr>
                                      <p:tavLst>
                                        <p:tav tm="0">
                                          <p:val>
                                            <p:strVal val="#ppt_y+#ppt_h*1.125000"/>
                                          </p:val>
                                        </p:tav>
                                        <p:tav tm="100000">
                                          <p:val>
                                            <p:strVal val="#ppt_y"/>
                                          </p:val>
                                        </p:tav>
                                      </p:tavLst>
                                    </p:anim>
                                    <p:animEffect transition="in" filter="wipe(up)">
                                      <p:cBhvr>
                                        <p:cTn id="26" dur="500"/>
                                        <p:tgtEl>
                                          <p:spTgt spid="14"/>
                                        </p:tgtEl>
                                      </p:cBhvr>
                                    </p:animEffect>
                                  </p:childTnLst>
                                </p:cTn>
                              </p:par>
                            </p:childTnLst>
                          </p:cTn>
                        </p:par>
                        <p:par>
                          <p:cTn id="27" fill="hold">
                            <p:stCondLst>
                              <p:cond delay="2500"/>
                            </p:stCondLst>
                            <p:childTnLst>
                              <p:par>
                                <p:cTn id="28" presetID="12" presetClass="entr" presetSubtype="4"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p:tgtEl>
                                          <p:spTgt spid="17"/>
                                        </p:tgtEl>
                                        <p:attrNameLst>
                                          <p:attrName>ppt_y</p:attrName>
                                        </p:attrNameLst>
                                      </p:cBhvr>
                                      <p:tavLst>
                                        <p:tav tm="0">
                                          <p:val>
                                            <p:strVal val="#ppt_y+#ppt_h*1.125000"/>
                                          </p:val>
                                        </p:tav>
                                        <p:tav tm="100000">
                                          <p:val>
                                            <p:strVal val="#ppt_y"/>
                                          </p:val>
                                        </p:tav>
                                      </p:tavLst>
                                    </p:anim>
                                    <p:animEffect transition="in" filter="wipe(up)">
                                      <p:cBhvr>
                                        <p:cTn id="31" dur="500"/>
                                        <p:tgtEl>
                                          <p:spTgt spid="17"/>
                                        </p:tgtEl>
                                      </p:cBhvr>
                                    </p:animEffect>
                                  </p:childTnLst>
                                </p:cTn>
                              </p:par>
                            </p:childTnLst>
                          </p:cTn>
                        </p:par>
                        <p:par>
                          <p:cTn id="32" fill="hold">
                            <p:stCondLst>
                              <p:cond delay="3000"/>
                            </p:stCondLst>
                            <p:childTnLst>
                              <p:par>
                                <p:cTn id="33" presetID="12" presetClass="entr" presetSubtype="4"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p:tgtEl>
                                          <p:spTgt spid="18"/>
                                        </p:tgtEl>
                                        <p:attrNameLst>
                                          <p:attrName>ppt_y</p:attrName>
                                        </p:attrNameLst>
                                      </p:cBhvr>
                                      <p:tavLst>
                                        <p:tav tm="0">
                                          <p:val>
                                            <p:strVal val="#ppt_y+#ppt_h*1.125000"/>
                                          </p:val>
                                        </p:tav>
                                        <p:tav tm="100000">
                                          <p:val>
                                            <p:strVal val="#ppt_y"/>
                                          </p:val>
                                        </p:tav>
                                      </p:tavLst>
                                    </p:anim>
                                    <p:animEffect transition="in" filter="wipe(up)">
                                      <p:cBhvr>
                                        <p:cTn id="36" dur="500"/>
                                        <p:tgtEl>
                                          <p:spTgt spid="18"/>
                                        </p:tgtEl>
                                      </p:cBhvr>
                                    </p:animEffect>
                                  </p:childTnLst>
                                </p:cTn>
                              </p:par>
                            </p:childTnLst>
                          </p:cTn>
                        </p:par>
                        <p:par>
                          <p:cTn id="37" fill="hold">
                            <p:stCondLst>
                              <p:cond delay="3500"/>
                            </p:stCondLst>
                            <p:childTnLst>
                              <p:par>
                                <p:cTn id="38" presetID="12" presetClass="entr" presetSubtype="4"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p:tgtEl>
                                          <p:spTgt spid="20"/>
                                        </p:tgtEl>
                                        <p:attrNameLst>
                                          <p:attrName>ppt_y</p:attrName>
                                        </p:attrNameLst>
                                      </p:cBhvr>
                                      <p:tavLst>
                                        <p:tav tm="0">
                                          <p:val>
                                            <p:strVal val="#ppt_y+#ppt_h*1.125000"/>
                                          </p:val>
                                        </p:tav>
                                        <p:tav tm="100000">
                                          <p:val>
                                            <p:strVal val="#ppt_y"/>
                                          </p:val>
                                        </p:tav>
                                      </p:tavLst>
                                    </p:anim>
                                    <p:animEffect transition="in" filter="wipe(up)">
                                      <p:cBhvr>
                                        <p:cTn id="41" dur="500"/>
                                        <p:tgtEl>
                                          <p:spTgt spid="20"/>
                                        </p:tgtEl>
                                      </p:cBhvr>
                                    </p:animEffect>
                                  </p:childTnLst>
                                </p:cTn>
                              </p:par>
                            </p:childTnLst>
                          </p:cTn>
                        </p:par>
                        <p:par>
                          <p:cTn id="42" fill="hold">
                            <p:stCondLst>
                              <p:cond delay="4000"/>
                            </p:stCondLst>
                            <p:childTnLst>
                              <p:par>
                                <p:cTn id="43" presetID="12" presetClass="entr" presetSubtype="4"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p:tgtEl>
                                          <p:spTgt spid="21"/>
                                        </p:tgtEl>
                                        <p:attrNameLst>
                                          <p:attrName>ppt_y</p:attrName>
                                        </p:attrNameLst>
                                      </p:cBhvr>
                                      <p:tavLst>
                                        <p:tav tm="0">
                                          <p:val>
                                            <p:strVal val="#ppt_y+#ppt_h*1.125000"/>
                                          </p:val>
                                        </p:tav>
                                        <p:tav tm="100000">
                                          <p:val>
                                            <p:strVal val="#ppt_y"/>
                                          </p:val>
                                        </p:tav>
                                      </p:tavLst>
                                    </p:anim>
                                    <p:animEffect transition="in" filter="wipe(up)">
                                      <p:cBhvr>
                                        <p:cTn id="46" dur="500"/>
                                        <p:tgtEl>
                                          <p:spTgt spid="21"/>
                                        </p:tgtEl>
                                      </p:cBhvr>
                                    </p:animEffect>
                                  </p:childTnLst>
                                </p:cTn>
                              </p:par>
                            </p:childTnLst>
                          </p:cTn>
                        </p:par>
                        <p:par>
                          <p:cTn id="47" fill="hold">
                            <p:stCondLst>
                              <p:cond delay="4500"/>
                            </p:stCondLst>
                            <p:childTnLst>
                              <p:par>
                                <p:cTn id="48" presetID="12" presetClass="entr" presetSubtype="4"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p:tgtEl>
                                          <p:spTgt spid="22"/>
                                        </p:tgtEl>
                                        <p:attrNameLst>
                                          <p:attrName>ppt_y</p:attrName>
                                        </p:attrNameLst>
                                      </p:cBhvr>
                                      <p:tavLst>
                                        <p:tav tm="0">
                                          <p:val>
                                            <p:strVal val="#ppt_y+#ppt_h*1.125000"/>
                                          </p:val>
                                        </p:tav>
                                        <p:tav tm="100000">
                                          <p:val>
                                            <p:strVal val="#ppt_y"/>
                                          </p:val>
                                        </p:tav>
                                      </p:tavLst>
                                    </p:anim>
                                    <p:animEffect transition="in" filter="wipe(up)">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13" grpId="0" bldLvl="0"/>
      <p:bldP spid="14" grpId="0" bldLvl="0"/>
      <p:bldP spid="17" grpId="0" bldLvl="0"/>
      <p:bldP spid="18" grpId="0" bldLvl="0"/>
      <p:bldP spid="20" grpId="0" bldLvl="0"/>
      <p:bldP spid="21" grpId="0" bldLvl="0"/>
      <p:bldP spid="22"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54CFB1-945A-4F18-A032-807E6747DE48}"/>
              </a:ext>
            </a:extLst>
          </p:cNvPr>
          <p:cNvSpPr/>
          <p:nvPr/>
        </p:nvSpPr>
        <p:spPr>
          <a:xfrm>
            <a:off x="0" y="0"/>
            <a:ext cx="12192000" cy="6858000"/>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Shape 46">
            <a:extLst>
              <a:ext uri="{FF2B5EF4-FFF2-40B4-BE49-F238E27FC236}">
                <a16:creationId xmlns:a16="http://schemas.microsoft.com/office/drawing/2014/main" id="{59EA6929-5254-46C0-895E-055B81562FF9}"/>
              </a:ext>
            </a:extLst>
          </p:cNvPr>
          <p:cNvCxnSpPr/>
          <p:nvPr/>
        </p:nvCxnSpPr>
        <p:spPr>
          <a:xfrm>
            <a:off x="0" y="3520165"/>
            <a:ext cx="12355633" cy="0"/>
          </a:xfrm>
          <a:prstGeom prst="straightConnector1">
            <a:avLst/>
          </a:prstGeom>
          <a:noFill/>
          <a:ln w="9525" cap="flat" cmpd="sng">
            <a:solidFill>
              <a:srgbClr val="CBCBCB"/>
            </a:solidFill>
            <a:prstDash val="solid"/>
            <a:miter/>
            <a:headEnd type="none" w="med" len="med"/>
            <a:tailEnd type="none" w="med" len="med"/>
          </a:ln>
        </p:spPr>
      </p:cxnSp>
      <p:grpSp>
        <p:nvGrpSpPr>
          <p:cNvPr id="5" name="Shape 47">
            <a:extLst>
              <a:ext uri="{FF2B5EF4-FFF2-40B4-BE49-F238E27FC236}">
                <a16:creationId xmlns:a16="http://schemas.microsoft.com/office/drawing/2014/main" id="{152DFCDB-FD69-43DD-AF2B-415558AA2BF8}"/>
              </a:ext>
            </a:extLst>
          </p:cNvPr>
          <p:cNvGrpSpPr/>
          <p:nvPr/>
        </p:nvGrpSpPr>
        <p:grpSpPr>
          <a:xfrm>
            <a:off x="2164289" y="1070096"/>
            <a:ext cx="655084" cy="342250"/>
            <a:chOff x="1775548" y="1990598"/>
            <a:chExt cx="621122" cy="372086"/>
          </a:xfrm>
          <a:noFill/>
        </p:grpSpPr>
        <p:sp>
          <p:nvSpPr>
            <p:cNvPr id="6" name="Shape 48">
              <a:extLst>
                <a:ext uri="{FF2B5EF4-FFF2-40B4-BE49-F238E27FC236}">
                  <a16:creationId xmlns:a16="http://schemas.microsoft.com/office/drawing/2014/main" id="{8A5FB225-70B0-4D3B-B456-5B49F5B2174C}"/>
                </a:ext>
              </a:extLst>
            </p:cNvPr>
            <p:cNvSpPr/>
            <p:nvPr/>
          </p:nvSpPr>
          <p:spPr>
            <a:xfrm>
              <a:off x="1775548" y="1990598"/>
              <a:ext cx="621122" cy="372086"/>
            </a:xfrm>
            <a:custGeom>
              <a:avLst/>
              <a:gdLst/>
              <a:ahLst/>
              <a:cxnLst/>
              <a:rect l="0" t="0" r="0" b="0"/>
              <a:pathLst>
                <a:path w="120000" h="120000" extrusionOk="0">
                  <a:moveTo>
                    <a:pt x="119871" y="119785"/>
                  </a:moveTo>
                  <a:lnTo>
                    <a:pt x="0" y="119785"/>
                  </a:lnTo>
                  <a:lnTo>
                    <a:pt x="0" y="0"/>
                  </a:lnTo>
                  <a:lnTo>
                    <a:pt x="119871" y="0"/>
                  </a:lnTo>
                  <a:lnTo>
                    <a:pt x="119871" y="119785"/>
                  </a:lnTo>
                </a:path>
              </a:pathLst>
            </a:custGeom>
            <a:grpFill/>
            <a:ln w="34275" cap="flat" cmpd="sng">
              <a:solidFill>
                <a:schemeClr val="bg1"/>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sp>
          <p:nvSpPr>
            <p:cNvPr id="7" name="Shape 49">
              <a:extLst>
                <a:ext uri="{FF2B5EF4-FFF2-40B4-BE49-F238E27FC236}">
                  <a16:creationId xmlns:a16="http://schemas.microsoft.com/office/drawing/2014/main" id="{D060C320-CC5E-4F49-8B82-8D537CB6EBF2}"/>
                </a:ext>
              </a:extLst>
            </p:cNvPr>
            <p:cNvSpPr/>
            <p:nvPr/>
          </p:nvSpPr>
          <p:spPr>
            <a:xfrm>
              <a:off x="1775548" y="1990598"/>
              <a:ext cx="621122" cy="199228"/>
            </a:xfrm>
            <a:custGeom>
              <a:avLst/>
              <a:gdLst/>
              <a:ahLst/>
              <a:cxnLst/>
              <a:rect l="0" t="0" r="0" b="0"/>
              <a:pathLst>
                <a:path w="120000" h="120000" extrusionOk="0">
                  <a:moveTo>
                    <a:pt x="0" y="0"/>
                  </a:moveTo>
                  <a:lnTo>
                    <a:pt x="59486" y="119598"/>
                  </a:lnTo>
                  <a:lnTo>
                    <a:pt x="119871" y="0"/>
                  </a:lnTo>
                </a:path>
              </a:pathLst>
            </a:custGeom>
            <a:grpFill/>
            <a:ln w="3427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200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grpSp>
      <p:grpSp>
        <p:nvGrpSpPr>
          <p:cNvPr id="8" name="Shape 50">
            <a:extLst>
              <a:ext uri="{FF2B5EF4-FFF2-40B4-BE49-F238E27FC236}">
                <a16:creationId xmlns:a16="http://schemas.microsoft.com/office/drawing/2014/main" id="{56C9A860-94B7-4E09-A2D5-901B0DAAC99A}"/>
              </a:ext>
            </a:extLst>
          </p:cNvPr>
          <p:cNvGrpSpPr/>
          <p:nvPr/>
        </p:nvGrpSpPr>
        <p:grpSpPr>
          <a:xfrm>
            <a:off x="9381679" y="921108"/>
            <a:ext cx="528392" cy="590180"/>
            <a:chOff x="8218224" y="8245764"/>
            <a:chExt cx="500997" cy="641631"/>
          </a:xfrm>
          <a:noFill/>
        </p:grpSpPr>
        <p:cxnSp>
          <p:nvCxnSpPr>
            <p:cNvPr id="9" name="Shape 51">
              <a:extLst>
                <a:ext uri="{FF2B5EF4-FFF2-40B4-BE49-F238E27FC236}">
                  <a16:creationId xmlns:a16="http://schemas.microsoft.com/office/drawing/2014/main" id="{A6101A79-78DA-4835-B80F-F3C66E33590D}"/>
                </a:ext>
              </a:extLst>
            </p:cNvPr>
            <p:cNvCxnSpPr/>
            <p:nvPr/>
          </p:nvCxnSpPr>
          <p:spPr>
            <a:xfrm>
              <a:off x="8218224" y="8245764"/>
              <a:ext cx="2929" cy="641631"/>
            </a:xfrm>
            <a:prstGeom prst="straightConnector1">
              <a:avLst/>
            </a:prstGeom>
            <a:grpFill/>
            <a:ln w="34275" cap="flat" cmpd="sng">
              <a:solidFill>
                <a:schemeClr val="bg1"/>
              </a:solidFill>
              <a:prstDash val="solid"/>
              <a:round/>
              <a:headEnd type="none" w="med" len="med"/>
              <a:tailEnd type="none" w="med" len="med"/>
            </a:ln>
          </p:spPr>
        </p:cxnSp>
        <p:sp>
          <p:nvSpPr>
            <p:cNvPr id="10" name="Shape 52">
              <a:extLst>
                <a:ext uri="{FF2B5EF4-FFF2-40B4-BE49-F238E27FC236}">
                  <a16:creationId xmlns:a16="http://schemas.microsoft.com/office/drawing/2014/main" id="{4D16DEDD-EB76-4B21-9289-F8EF9FDE1523}"/>
                </a:ext>
              </a:extLst>
            </p:cNvPr>
            <p:cNvSpPr/>
            <p:nvPr/>
          </p:nvSpPr>
          <p:spPr>
            <a:xfrm>
              <a:off x="8411592" y="8310220"/>
              <a:ext cx="307629" cy="287123"/>
            </a:xfrm>
            <a:custGeom>
              <a:avLst/>
              <a:gdLst/>
              <a:ahLst/>
              <a:cxnLst/>
              <a:rect l="0" t="0" r="0" b="0"/>
              <a:pathLst>
                <a:path w="120000" h="120000" extrusionOk="0">
                  <a:moveTo>
                    <a:pt x="23017" y="0"/>
                  </a:moveTo>
                  <a:lnTo>
                    <a:pt x="0" y="20508"/>
                  </a:lnTo>
                  <a:lnTo>
                    <a:pt x="0" y="119722"/>
                  </a:lnTo>
                  <a:lnTo>
                    <a:pt x="119741" y="119722"/>
                  </a:lnTo>
                  <a:lnTo>
                    <a:pt x="96465" y="70115"/>
                  </a:lnTo>
                  <a:lnTo>
                    <a:pt x="119741" y="20508"/>
                  </a:lnTo>
                  <a:lnTo>
                    <a:pt x="0" y="20508"/>
                  </a:lnTo>
                </a:path>
              </a:pathLst>
            </a:custGeom>
            <a:grpFill/>
            <a:ln w="3427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200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sp>
          <p:nvSpPr>
            <p:cNvPr id="11" name="Shape 53">
              <a:extLst>
                <a:ext uri="{FF2B5EF4-FFF2-40B4-BE49-F238E27FC236}">
                  <a16:creationId xmlns:a16="http://schemas.microsoft.com/office/drawing/2014/main" id="{0BECA2BF-0D3D-45D1-A213-DE18C27CA8DE}"/>
                </a:ext>
              </a:extLst>
            </p:cNvPr>
            <p:cNvSpPr/>
            <p:nvPr/>
          </p:nvSpPr>
          <p:spPr>
            <a:xfrm>
              <a:off x="8218224" y="8310220"/>
              <a:ext cx="251964" cy="237317"/>
            </a:xfrm>
            <a:custGeom>
              <a:avLst/>
              <a:gdLst/>
              <a:ahLst/>
              <a:cxnLst/>
              <a:rect l="0" t="0" r="0" b="0"/>
              <a:pathLst>
                <a:path w="120000" h="120000" extrusionOk="0">
                  <a:moveTo>
                    <a:pt x="91653" y="119665"/>
                  </a:moveTo>
                  <a:lnTo>
                    <a:pt x="0" y="119665"/>
                  </a:lnTo>
                  <a:lnTo>
                    <a:pt x="0" y="0"/>
                  </a:lnTo>
                  <a:lnTo>
                    <a:pt x="119685" y="0"/>
                  </a:lnTo>
                  <a:lnTo>
                    <a:pt x="119685" y="24735"/>
                  </a:lnTo>
                </a:path>
              </a:pathLst>
            </a:custGeom>
            <a:grpFill/>
            <a:ln w="3427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200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grpSp>
      <p:grpSp>
        <p:nvGrpSpPr>
          <p:cNvPr id="12" name="Shape 54">
            <a:extLst>
              <a:ext uri="{FF2B5EF4-FFF2-40B4-BE49-F238E27FC236}">
                <a16:creationId xmlns:a16="http://schemas.microsoft.com/office/drawing/2014/main" id="{BA7ADB82-D551-4EF1-8B55-A1ABD4E4678B}"/>
              </a:ext>
            </a:extLst>
          </p:cNvPr>
          <p:cNvGrpSpPr/>
          <p:nvPr/>
        </p:nvGrpSpPr>
        <p:grpSpPr>
          <a:xfrm>
            <a:off x="2158399" y="4182433"/>
            <a:ext cx="655084" cy="388065"/>
            <a:chOff x="6188912" y="23939881"/>
            <a:chExt cx="1307712" cy="888261"/>
          </a:xfrm>
          <a:noFill/>
        </p:grpSpPr>
        <p:sp>
          <p:nvSpPr>
            <p:cNvPr id="13" name="Shape 55">
              <a:extLst>
                <a:ext uri="{FF2B5EF4-FFF2-40B4-BE49-F238E27FC236}">
                  <a16:creationId xmlns:a16="http://schemas.microsoft.com/office/drawing/2014/main" id="{546D2380-2B74-4F20-9094-A5745B1B3D5A}"/>
                </a:ext>
              </a:extLst>
            </p:cNvPr>
            <p:cNvSpPr/>
            <p:nvPr/>
          </p:nvSpPr>
          <p:spPr>
            <a:xfrm>
              <a:off x="6188912" y="23939881"/>
              <a:ext cx="1307712" cy="888258"/>
            </a:xfrm>
            <a:custGeom>
              <a:avLst/>
              <a:gdLst/>
              <a:ahLst/>
              <a:cxnLst/>
              <a:rect l="0" t="0" r="0" b="0"/>
              <a:pathLst>
                <a:path w="120000" h="120000" extrusionOk="0">
                  <a:moveTo>
                    <a:pt x="87237" y="28113"/>
                  </a:moveTo>
                  <a:lnTo>
                    <a:pt x="71948" y="0"/>
                  </a:lnTo>
                  <a:lnTo>
                    <a:pt x="48822" y="0"/>
                  </a:lnTo>
                  <a:lnTo>
                    <a:pt x="33533" y="28113"/>
                  </a:lnTo>
                  <a:lnTo>
                    <a:pt x="0" y="28113"/>
                  </a:lnTo>
                  <a:lnTo>
                    <a:pt x="0" y="119811"/>
                  </a:lnTo>
                  <a:lnTo>
                    <a:pt x="119871" y="119811"/>
                  </a:lnTo>
                  <a:lnTo>
                    <a:pt x="119871" y="28113"/>
                  </a:lnTo>
                  <a:lnTo>
                    <a:pt x="87237" y="28113"/>
                  </a:lnTo>
                </a:path>
              </a:pathLst>
            </a:custGeom>
            <a:grpFill/>
            <a:ln w="34275" cap="flat" cmpd="sng">
              <a:solidFill>
                <a:schemeClr val="bg1"/>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sp>
          <p:nvSpPr>
            <p:cNvPr id="14" name="Shape 56">
              <a:extLst>
                <a:ext uri="{FF2B5EF4-FFF2-40B4-BE49-F238E27FC236}">
                  <a16:creationId xmlns:a16="http://schemas.microsoft.com/office/drawing/2014/main" id="{45B88A84-C629-4207-9C79-8E93D1A95837}"/>
                </a:ext>
              </a:extLst>
            </p:cNvPr>
            <p:cNvSpPr/>
            <p:nvPr/>
          </p:nvSpPr>
          <p:spPr>
            <a:xfrm>
              <a:off x="6682390" y="24316160"/>
              <a:ext cx="333096" cy="345434"/>
            </a:xfrm>
            <a:custGeom>
              <a:avLst/>
              <a:gdLst/>
              <a:ahLst/>
              <a:cxnLst/>
              <a:rect l="0" t="0" r="0" b="0"/>
              <a:pathLst>
                <a:path w="120000" h="120000" extrusionOk="0">
                  <a:moveTo>
                    <a:pt x="119497" y="57813"/>
                  </a:moveTo>
                  <a:lnTo>
                    <a:pt x="119497" y="57813"/>
                  </a:lnTo>
                  <a:cubicBezTo>
                    <a:pt x="119497" y="29149"/>
                    <a:pt x="93389" y="0"/>
                    <a:pt x="59748" y="0"/>
                  </a:cubicBezTo>
                  <a:cubicBezTo>
                    <a:pt x="26108" y="0"/>
                    <a:pt x="0" y="29149"/>
                    <a:pt x="0" y="57813"/>
                  </a:cubicBezTo>
                  <a:cubicBezTo>
                    <a:pt x="0" y="90364"/>
                    <a:pt x="26108" y="119514"/>
                    <a:pt x="59748" y="119514"/>
                  </a:cubicBezTo>
                  <a:cubicBezTo>
                    <a:pt x="93389" y="119514"/>
                    <a:pt x="119497" y="90364"/>
                    <a:pt x="119497" y="57813"/>
                  </a:cubicBezTo>
                </a:path>
              </a:pathLst>
            </a:custGeom>
            <a:grpFill/>
            <a:ln w="34275" cap="flat" cmpd="sng">
              <a:solidFill>
                <a:schemeClr val="bg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cxnSp>
          <p:nvCxnSpPr>
            <p:cNvPr id="15" name="Shape 57">
              <a:extLst>
                <a:ext uri="{FF2B5EF4-FFF2-40B4-BE49-F238E27FC236}">
                  <a16:creationId xmlns:a16="http://schemas.microsoft.com/office/drawing/2014/main" id="{2DF8B818-651A-4EAF-834D-CE300D6770F0}"/>
                </a:ext>
              </a:extLst>
            </p:cNvPr>
            <p:cNvCxnSpPr/>
            <p:nvPr/>
          </p:nvCxnSpPr>
          <p:spPr>
            <a:xfrm>
              <a:off x="6355458" y="24149610"/>
              <a:ext cx="6171" cy="678532"/>
            </a:xfrm>
            <a:prstGeom prst="straightConnector1">
              <a:avLst/>
            </a:prstGeom>
            <a:grpFill/>
            <a:ln w="34275" cap="flat" cmpd="sng">
              <a:solidFill>
                <a:schemeClr val="bg1"/>
              </a:solidFill>
              <a:prstDash val="solid"/>
              <a:round/>
              <a:headEnd type="none" w="med" len="med"/>
              <a:tailEnd type="none" w="med" len="med"/>
            </a:ln>
          </p:spPr>
        </p:cxnSp>
        <p:sp>
          <p:nvSpPr>
            <p:cNvPr id="16" name="Shape 58">
              <a:extLst>
                <a:ext uri="{FF2B5EF4-FFF2-40B4-BE49-F238E27FC236}">
                  <a16:creationId xmlns:a16="http://schemas.microsoft.com/office/drawing/2014/main" id="{F1B2F23C-89B0-4DC9-8036-E82E6E29378C}"/>
                </a:ext>
              </a:extLst>
            </p:cNvPr>
            <p:cNvSpPr/>
            <p:nvPr/>
          </p:nvSpPr>
          <p:spPr>
            <a:xfrm>
              <a:off x="7305400" y="24316160"/>
              <a:ext cx="6171" cy="6166"/>
            </a:xfrm>
            <a:custGeom>
              <a:avLst/>
              <a:gdLst/>
              <a:ahLst/>
              <a:cxnLst/>
              <a:rect l="0" t="0" r="0" b="0"/>
              <a:pathLst>
                <a:path w="120000" h="120000" extrusionOk="0">
                  <a:moveTo>
                    <a:pt x="0" y="0"/>
                  </a:moveTo>
                  <a:lnTo>
                    <a:pt x="0" y="0"/>
                  </a:lnTo>
                </a:path>
              </a:pathLst>
            </a:custGeom>
            <a:grpFill/>
            <a:ln w="34275" cap="flat" cmpd="sng">
              <a:solidFill>
                <a:schemeClr val="bg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grpSp>
      <p:grpSp>
        <p:nvGrpSpPr>
          <p:cNvPr id="17" name="Shape 59">
            <a:extLst>
              <a:ext uri="{FF2B5EF4-FFF2-40B4-BE49-F238E27FC236}">
                <a16:creationId xmlns:a16="http://schemas.microsoft.com/office/drawing/2014/main" id="{2DAF1A21-F6F1-4DD5-A5EB-8E465C99CEBE}"/>
              </a:ext>
            </a:extLst>
          </p:cNvPr>
          <p:cNvGrpSpPr/>
          <p:nvPr/>
        </p:nvGrpSpPr>
        <p:grpSpPr>
          <a:xfrm>
            <a:off x="9309615" y="4104683"/>
            <a:ext cx="642725" cy="525505"/>
            <a:chOff x="8168414" y="12118985"/>
            <a:chExt cx="609403" cy="571317"/>
          </a:xfrm>
          <a:noFill/>
        </p:grpSpPr>
        <p:cxnSp>
          <p:nvCxnSpPr>
            <p:cNvPr id="18" name="Shape 60">
              <a:extLst>
                <a:ext uri="{FF2B5EF4-FFF2-40B4-BE49-F238E27FC236}">
                  <a16:creationId xmlns:a16="http://schemas.microsoft.com/office/drawing/2014/main" id="{FD105B8A-392B-452E-A9A8-813600293080}"/>
                </a:ext>
              </a:extLst>
            </p:cNvPr>
            <p:cNvCxnSpPr/>
            <p:nvPr/>
          </p:nvCxnSpPr>
          <p:spPr>
            <a:xfrm>
              <a:off x="8511204" y="12414900"/>
              <a:ext cx="49806" cy="49806"/>
            </a:xfrm>
            <a:prstGeom prst="straightConnector1">
              <a:avLst/>
            </a:prstGeom>
            <a:grpFill/>
            <a:ln w="34275" cap="flat" cmpd="sng">
              <a:solidFill>
                <a:schemeClr val="bg1"/>
              </a:solidFill>
              <a:prstDash val="solid"/>
              <a:round/>
              <a:headEnd type="none" w="med" len="med"/>
              <a:tailEnd type="none" w="med" len="med"/>
            </a:ln>
          </p:spPr>
        </p:cxnSp>
        <p:sp>
          <p:nvSpPr>
            <p:cNvPr id="19" name="Shape 61">
              <a:extLst>
                <a:ext uri="{FF2B5EF4-FFF2-40B4-BE49-F238E27FC236}">
                  <a16:creationId xmlns:a16="http://schemas.microsoft.com/office/drawing/2014/main" id="{B1BD6EB4-193F-44B6-938D-180611FD8EEE}"/>
                </a:ext>
              </a:extLst>
            </p:cNvPr>
            <p:cNvSpPr/>
            <p:nvPr/>
          </p:nvSpPr>
          <p:spPr>
            <a:xfrm>
              <a:off x="8528785" y="12435407"/>
              <a:ext cx="249033" cy="254894"/>
            </a:xfrm>
            <a:custGeom>
              <a:avLst/>
              <a:gdLst/>
              <a:ahLst/>
              <a:cxnLst/>
              <a:rect l="0" t="0" r="0" b="0"/>
              <a:pathLst>
                <a:path w="120000" h="120000" extrusionOk="0">
                  <a:moveTo>
                    <a:pt x="0" y="28272"/>
                  </a:moveTo>
                  <a:lnTo>
                    <a:pt x="28877" y="0"/>
                  </a:lnTo>
                  <a:lnTo>
                    <a:pt x="119679" y="91413"/>
                  </a:lnTo>
                  <a:lnTo>
                    <a:pt x="91122" y="119685"/>
                  </a:lnTo>
                  <a:lnTo>
                    <a:pt x="0" y="28272"/>
                  </a:lnTo>
                </a:path>
              </a:pathLst>
            </a:custGeom>
            <a:grpFill/>
            <a:ln w="34275" cap="flat" cmpd="sng">
              <a:solidFill>
                <a:schemeClr val="bg1"/>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sp>
          <p:nvSpPr>
            <p:cNvPr id="20" name="Shape 62">
              <a:extLst>
                <a:ext uri="{FF2B5EF4-FFF2-40B4-BE49-F238E27FC236}">
                  <a16:creationId xmlns:a16="http://schemas.microsoft.com/office/drawing/2014/main" id="{EE9775F5-9478-416D-BD26-441E8AEEFBA1}"/>
                </a:ext>
              </a:extLst>
            </p:cNvPr>
            <p:cNvSpPr/>
            <p:nvPr/>
          </p:nvSpPr>
          <p:spPr>
            <a:xfrm>
              <a:off x="8206503" y="12118985"/>
              <a:ext cx="123052" cy="120124"/>
            </a:xfrm>
            <a:custGeom>
              <a:avLst/>
              <a:gdLst/>
              <a:ahLst/>
              <a:cxnLst/>
              <a:rect l="0" t="0" r="0" b="0"/>
              <a:pathLst>
                <a:path w="120000" h="120000" extrusionOk="0">
                  <a:moveTo>
                    <a:pt x="62245" y="119333"/>
                  </a:moveTo>
                  <a:lnTo>
                    <a:pt x="119358" y="59333"/>
                  </a:lnTo>
                  <a:lnTo>
                    <a:pt x="23743" y="0"/>
                  </a:lnTo>
                  <a:lnTo>
                    <a:pt x="0" y="19333"/>
                  </a:lnTo>
                  <a:lnTo>
                    <a:pt x="62245" y="119333"/>
                  </a:lnTo>
                </a:path>
              </a:pathLst>
            </a:custGeom>
            <a:grpFill/>
            <a:ln w="34275" cap="flat" cmpd="sng">
              <a:solidFill>
                <a:schemeClr val="bg1"/>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cxnSp>
          <p:nvCxnSpPr>
            <p:cNvPr id="21" name="Shape 63">
              <a:extLst>
                <a:ext uri="{FF2B5EF4-FFF2-40B4-BE49-F238E27FC236}">
                  <a16:creationId xmlns:a16="http://schemas.microsoft.com/office/drawing/2014/main" id="{09D07DCA-41F4-4AA0-8021-0FE27EB261F2}"/>
                </a:ext>
              </a:extLst>
            </p:cNvPr>
            <p:cNvCxnSpPr/>
            <p:nvPr/>
          </p:nvCxnSpPr>
          <p:spPr>
            <a:xfrm rot="10800000">
              <a:off x="8300258" y="12203951"/>
              <a:ext cx="134771" cy="134771"/>
            </a:xfrm>
            <a:prstGeom prst="straightConnector1">
              <a:avLst/>
            </a:prstGeom>
            <a:grpFill/>
            <a:ln w="34275" cap="flat" cmpd="sng">
              <a:solidFill>
                <a:schemeClr val="bg1"/>
              </a:solidFill>
              <a:prstDash val="solid"/>
              <a:round/>
              <a:headEnd type="none" w="med" len="med"/>
              <a:tailEnd type="none" w="med" len="med"/>
            </a:ln>
          </p:spPr>
        </p:cxnSp>
        <p:sp>
          <p:nvSpPr>
            <p:cNvPr id="22" name="Shape 64">
              <a:extLst>
                <a:ext uri="{FF2B5EF4-FFF2-40B4-BE49-F238E27FC236}">
                  <a16:creationId xmlns:a16="http://schemas.microsoft.com/office/drawing/2014/main" id="{47F6CCEF-F66B-4DA4-A5A9-6B39A9807441}"/>
                </a:ext>
              </a:extLst>
            </p:cNvPr>
            <p:cNvSpPr/>
            <p:nvPr/>
          </p:nvSpPr>
          <p:spPr>
            <a:xfrm>
              <a:off x="8168414" y="12118986"/>
              <a:ext cx="562524" cy="559596"/>
            </a:xfrm>
            <a:custGeom>
              <a:avLst/>
              <a:gdLst/>
              <a:ahLst/>
              <a:cxnLst/>
              <a:rect l="0" t="0" r="0" b="0"/>
              <a:pathLst>
                <a:path w="120000" h="120000" extrusionOk="0">
                  <a:moveTo>
                    <a:pt x="119857" y="17914"/>
                  </a:moveTo>
                  <a:lnTo>
                    <a:pt x="119857" y="17914"/>
                  </a:lnTo>
                  <a:cubicBezTo>
                    <a:pt x="102816" y="26445"/>
                    <a:pt x="102816" y="26445"/>
                    <a:pt x="102816" y="26445"/>
                  </a:cubicBezTo>
                  <a:cubicBezTo>
                    <a:pt x="94295" y="16919"/>
                    <a:pt x="94295" y="16919"/>
                    <a:pt x="94295" y="16919"/>
                  </a:cubicBezTo>
                  <a:cubicBezTo>
                    <a:pt x="101822" y="0"/>
                    <a:pt x="101822" y="0"/>
                    <a:pt x="101822" y="0"/>
                  </a:cubicBezTo>
                  <a:lnTo>
                    <a:pt x="101822" y="0"/>
                  </a:lnTo>
                  <a:cubicBezTo>
                    <a:pt x="80520" y="0"/>
                    <a:pt x="75266" y="10521"/>
                    <a:pt x="75266" y="21184"/>
                  </a:cubicBezTo>
                  <a:cubicBezTo>
                    <a:pt x="75266" y="29715"/>
                    <a:pt x="75266" y="29715"/>
                    <a:pt x="75266" y="29715"/>
                  </a:cubicBezTo>
                  <a:cubicBezTo>
                    <a:pt x="3266" y="102938"/>
                    <a:pt x="3266" y="102938"/>
                    <a:pt x="3266" y="102938"/>
                  </a:cubicBezTo>
                  <a:cubicBezTo>
                    <a:pt x="0" y="115592"/>
                    <a:pt x="0" y="115592"/>
                    <a:pt x="0" y="115592"/>
                  </a:cubicBezTo>
                  <a:cubicBezTo>
                    <a:pt x="4260" y="119857"/>
                    <a:pt x="4260" y="119857"/>
                    <a:pt x="4260" y="119857"/>
                  </a:cubicBezTo>
                  <a:cubicBezTo>
                    <a:pt x="17041" y="116729"/>
                    <a:pt x="17041" y="116729"/>
                    <a:pt x="17041" y="116729"/>
                  </a:cubicBezTo>
                  <a:cubicBezTo>
                    <a:pt x="90177" y="44502"/>
                    <a:pt x="90177" y="44502"/>
                    <a:pt x="90177" y="44502"/>
                  </a:cubicBezTo>
                  <a:cubicBezTo>
                    <a:pt x="98556" y="44502"/>
                    <a:pt x="98556" y="44502"/>
                    <a:pt x="98556" y="44502"/>
                  </a:cubicBezTo>
                  <a:cubicBezTo>
                    <a:pt x="109207" y="44502"/>
                    <a:pt x="119857" y="39241"/>
                    <a:pt x="119857" y="17914"/>
                  </a:cubicBezTo>
                </a:path>
              </a:pathLst>
            </a:custGeom>
            <a:grpFill/>
            <a:ln w="34275" cap="flat" cmpd="sng">
              <a:solidFill>
                <a:schemeClr val="bg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200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grpSp>
      <p:sp>
        <p:nvSpPr>
          <p:cNvPr id="23" name="Shape 65">
            <a:extLst>
              <a:ext uri="{FF2B5EF4-FFF2-40B4-BE49-F238E27FC236}">
                <a16:creationId xmlns:a16="http://schemas.microsoft.com/office/drawing/2014/main" id="{E1738129-EF90-4986-8C0C-8AAFF81FB3F4}"/>
              </a:ext>
            </a:extLst>
          </p:cNvPr>
          <p:cNvSpPr txBox="1"/>
          <p:nvPr/>
        </p:nvSpPr>
        <p:spPr>
          <a:xfrm>
            <a:off x="1290773" y="2028666"/>
            <a:ext cx="2402573" cy="616732"/>
          </a:xfrm>
          <a:prstGeom prst="rect">
            <a:avLst/>
          </a:prstGeom>
          <a:noFill/>
          <a:ln>
            <a:noFill/>
          </a:ln>
        </p:spPr>
        <p:txBody>
          <a:bodyPr lIns="91425" tIns="45700" rIns="91425" bIns="45700" anchor="t" anchorCtr="0">
            <a:noAutofit/>
          </a:bodyPr>
          <a:lstStyle/>
          <a:p>
            <a:pPr algn="ctr">
              <a:lnSpc>
                <a:spcPct val="150000"/>
              </a:lnSpc>
            </a:pPr>
            <a:r>
              <a:rPr lang="zh-CN" altLang="en-US" sz="1200" dirty="0">
                <a:solidFill>
                  <a:schemeClr val="bg1"/>
                </a:solidFill>
                <a:latin typeface="字魂58号-创中黑" panose="00000500000000000000" pitchFamily="2" charset="-122"/>
                <a:ea typeface="字魂58号-创中黑" panose="00000500000000000000" pitchFamily="2" charset="-122"/>
                <a:sym typeface="+mn-ea"/>
              </a:rPr>
              <a:t>给定多益云通过敏感关键词过滤出来的聊天内容以及用户</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id</a:t>
            </a:r>
            <a:r>
              <a:rPr lang="zh-CN" altLang="en-US" sz="1200" dirty="0">
                <a:solidFill>
                  <a:schemeClr val="bg1"/>
                </a:solidFill>
                <a:latin typeface="字魂58号-创中黑" panose="00000500000000000000" pitchFamily="2" charset="-122"/>
                <a:ea typeface="字魂58号-创中黑" panose="00000500000000000000" pitchFamily="2" charset="-122"/>
                <a:sym typeface="+mn-ea"/>
              </a:rPr>
              <a:t>，识别出其中的正常用户与异常用户</a:t>
            </a:r>
            <a:endParaRPr lang="en-US" altLang="zh-CN" sz="1200" dirty="0">
              <a:solidFill>
                <a:schemeClr val="bg1"/>
              </a:solidFill>
              <a:latin typeface="字魂58号-创中黑" panose="00000500000000000000" pitchFamily="2" charset="-122"/>
              <a:ea typeface="字魂58号-创中黑" panose="00000500000000000000" pitchFamily="2" charset="-122"/>
              <a:sym typeface="+mn-ea"/>
            </a:endParaRPr>
          </a:p>
        </p:txBody>
      </p:sp>
      <p:sp>
        <p:nvSpPr>
          <p:cNvPr id="24" name="Shape 66">
            <a:extLst>
              <a:ext uri="{FF2B5EF4-FFF2-40B4-BE49-F238E27FC236}">
                <a16:creationId xmlns:a16="http://schemas.microsoft.com/office/drawing/2014/main" id="{E09F46A3-2571-4762-94D6-413F2FDE7D2C}"/>
              </a:ext>
            </a:extLst>
          </p:cNvPr>
          <p:cNvSpPr txBox="1"/>
          <p:nvPr/>
        </p:nvSpPr>
        <p:spPr>
          <a:xfrm>
            <a:off x="1239207" y="1670656"/>
            <a:ext cx="2504738" cy="255477"/>
          </a:xfrm>
          <a:prstGeom prst="rect">
            <a:avLst/>
          </a:prstGeom>
          <a:noFill/>
          <a:ln>
            <a:noFill/>
          </a:ln>
        </p:spPr>
        <p:txBody>
          <a:bodyPr lIns="91425" tIns="45700" rIns="91425" bIns="45700" anchor="t" anchorCtr="0">
            <a:noAutofit/>
          </a:bodyPr>
          <a:lstStyle/>
          <a:p>
            <a:pPr lvl="0" algn="ctr">
              <a:buSzPct val="25000"/>
            </a:pPr>
            <a:r>
              <a:rPr lang="zh-CN" altLang="en-US" sz="24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rPr>
              <a:t>多益云身份鉴别</a:t>
            </a:r>
            <a:endParaRPr lang="en-US" altLang="zh-CN" sz="24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sp>
        <p:nvSpPr>
          <p:cNvPr id="25" name="Shape 67">
            <a:extLst>
              <a:ext uri="{FF2B5EF4-FFF2-40B4-BE49-F238E27FC236}">
                <a16:creationId xmlns:a16="http://schemas.microsoft.com/office/drawing/2014/main" id="{8B9CEA01-CEDC-4A86-BA6E-0AC8B0432BD8}"/>
              </a:ext>
            </a:extLst>
          </p:cNvPr>
          <p:cNvSpPr txBox="1"/>
          <p:nvPr/>
        </p:nvSpPr>
        <p:spPr>
          <a:xfrm>
            <a:off x="8448054" y="2019638"/>
            <a:ext cx="2402573" cy="616732"/>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SzPct val="25000"/>
              <a:buNone/>
            </a:pPr>
            <a:r>
              <a:rPr lang="en-US" altLang="zh-CN" sz="12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rPr>
              <a:t>Kafka</a:t>
            </a:r>
            <a:r>
              <a:rPr lang="zh-CN" altLang="en-US" sz="12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rPr>
              <a:t>数据框架部署，多进程同时消费，每秒可处理</a:t>
            </a:r>
            <a:r>
              <a:rPr lang="en-US" altLang="zh-CN" sz="12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rPr>
              <a:t>25</a:t>
            </a:r>
            <a:r>
              <a:rPr lang="zh-CN" altLang="en-US" sz="12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rPr>
              <a:t>条数据</a:t>
            </a:r>
            <a:endParaRPr lang="en-US" sz="12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sp>
        <p:nvSpPr>
          <p:cNvPr id="26" name="Shape 68">
            <a:extLst>
              <a:ext uri="{FF2B5EF4-FFF2-40B4-BE49-F238E27FC236}">
                <a16:creationId xmlns:a16="http://schemas.microsoft.com/office/drawing/2014/main" id="{59A7D320-BB69-49A8-9ED8-F1536DF2550B}"/>
              </a:ext>
            </a:extLst>
          </p:cNvPr>
          <p:cNvSpPr txBox="1"/>
          <p:nvPr/>
        </p:nvSpPr>
        <p:spPr>
          <a:xfrm>
            <a:off x="8396489" y="1661628"/>
            <a:ext cx="2504738" cy="255477"/>
          </a:xfrm>
          <a:prstGeom prst="rect">
            <a:avLst/>
          </a:prstGeom>
          <a:noFill/>
          <a:ln>
            <a:noFill/>
          </a:ln>
        </p:spPr>
        <p:txBody>
          <a:bodyPr lIns="91425" tIns="45700" rIns="91425" bIns="45700" anchor="t" anchorCtr="0">
            <a:noAutofit/>
          </a:bodyPr>
          <a:lstStyle/>
          <a:p>
            <a:pPr lvl="0" algn="ctr">
              <a:buSzPct val="25000"/>
            </a:pPr>
            <a:r>
              <a:rPr lang="zh-CN" altLang="en-US" sz="24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rPr>
              <a:t>流式处理</a:t>
            </a:r>
            <a:endParaRPr lang="en-US" altLang="zh-CN" sz="24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sp>
        <p:nvSpPr>
          <p:cNvPr id="27" name="Shape 69">
            <a:extLst>
              <a:ext uri="{FF2B5EF4-FFF2-40B4-BE49-F238E27FC236}">
                <a16:creationId xmlns:a16="http://schemas.microsoft.com/office/drawing/2014/main" id="{7FBDBB40-E58F-4AE5-B8F2-4998796CA8C1}"/>
              </a:ext>
            </a:extLst>
          </p:cNvPr>
          <p:cNvSpPr txBox="1"/>
          <p:nvPr/>
        </p:nvSpPr>
        <p:spPr>
          <a:xfrm>
            <a:off x="1290773" y="5151134"/>
            <a:ext cx="2402573" cy="616732"/>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SzPct val="25000"/>
              <a:buNone/>
            </a:pPr>
            <a:r>
              <a:rPr lang="zh-CN" altLang="en-US" sz="12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rPr>
              <a:t>通过词向量技术将词汇转换为对应的语义向量，采用双向</a:t>
            </a:r>
            <a:r>
              <a:rPr lang="en-US" altLang="zh-CN" sz="12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rPr>
              <a:t>LSTM</a:t>
            </a:r>
            <a:r>
              <a:rPr lang="zh-CN" altLang="en-US" sz="12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rPr>
              <a:t>的神经网络结构，学习文本中包含的序列信息，</a:t>
            </a:r>
            <a:endParaRPr lang="en-US" sz="12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sp>
        <p:nvSpPr>
          <p:cNvPr id="28" name="Shape 70">
            <a:extLst>
              <a:ext uri="{FF2B5EF4-FFF2-40B4-BE49-F238E27FC236}">
                <a16:creationId xmlns:a16="http://schemas.microsoft.com/office/drawing/2014/main" id="{90C6303C-30F3-45DF-BA2A-FEF87B9AEF00}"/>
              </a:ext>
            </a:extLst>
          </p:cNvPr>
          <p:cNvSpPr txBox="1"/>
          <p:nvPr/>
        </p:nvSpPr>
        <p:spPr>
          <a:xfrm>
            <a:off x="1239207" y="4793123"/>
            <a:ext cx="2504738" cy="255477"/>
          </a:xfrm>
          <a:prstGeom prst="rect">
            <a:avLst/>
          </a:prstGeom>
          <a:noFill/>
          <a:ln>
            <a:noFill/>
          </a:ln>
        </p:spPr>
        <p:txBody>
          <a:bodyPr lIns="91425" tIns="45700" rIns="91425" bIns="45700" anchor="t" anchorCtr="0">
            <a:noAutofit/>
          </a:bodyPr>
          <a:lstStyle/>
          <a:p>
            <a:pPr lvl="0" algn="ctr">
              <a:buSzPct val="25000"/>
            </a:pPr>
            <a:r>
              <a:rPr lang="zh-CN" altLang="en-US" sz="24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rPr>
              <a:t>分类模型</a:t>
            </a:r>
            <a:endParaRPr lang="en-US" altLang="zh-CN" sz="24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sp>
        <p:nvSpPr>
          <p:cNvPr id="29" name="Shape 71">
            <a:extLst>
              <a:ext uri="{FF2B5EF4-FFF2-40B4-BE49-F238E27FC236}">
                <a16:creationId xmlns:a16="http://schemas.microsoft.com/office/drawing/2014/main" id="{EB5C248E-5B78-4A36-A46D-38316C981EAA}"/>
              </a:ext>
            </a:extLst>
          </p:cNvPr>
          <p:cNvSpPr txBox="1"/>
          <p:nvPr/>
        </p:nvSpPr>
        <p:spPr>
          <a:xfrm>
            <a:off x="8448054" y="5142106"/>
            <a:ext cx="2402573" cy="616732"/>
          </a:xfrm>
          <a:prstGeom prst="rect">
            <a:avLst/>
          </a:prstGeom>
          <a:noFill/>
          <a:ln>
            <a:noFill/>
          </a:ln>
        </p:spPr>
        <p:txBody>
          <a:bodyPr lIns="91425" tIns="45700" rIns="91425" bIns="45700" anchor="t" anchorCtr="0">
            <a:noAutofit/>
          </a:bodyPr>
          <a:lstStyle/>
          <a:p>
            <a:pPr marL="0" marR="0" lvl="0" indent="0" algn="ctr" rtl="0">
              <a:lnSpc>
                <a:spcPct val="150000"/>
              </a:lnSpc>
              <a:spcBef>
                <a:spcPts val="0"/>
              </a:spcBef>
              <a:buSzPct val="25000"/>
              <a:buNone/>
            </a:pPr>
            <a:r>
              <a:rPr lang="zh-CN" altLang="en-US" sz="12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rPr>
              <a:t>线上跟踪模型分类效果，可视化每日预测统计，针对错误预测调整模型，同时扩充样本集</a:t>
            </a:r>
            <a:endParaRPr lang="en-US" sz="12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sp>
        <p:nvSpPr>
          <p:cNvPr id="30" name="Shape 72">
            <a:extLst>
              <a:ext uri="{FF2B5EF4-FFF2-40B4-BE49-F238E27FC236}">
                <a16:creationId xmlns:a16="http://schemas.microsoft.com/office/drawing/2014/main" id="{27E75972-87D8-4D1B-804F-AB061EDE918E}"/>
              </a:ext>
            </a:extLst>
          </p:cNvPr>
          <p:cNvSpPr txBox="1"/>
          <p:nvPr/>
        </p:nvSpPr>
        <p:spPr>
          <a:xfrm>
            <a:off x="8396489" y="4784095"/>
            <a:ext cx="2504738" cy="255477"/>
          </a:xfrm>
          <a:prstGeom prst="rect">
            <a:avLst/>
          </a:prstGeom>
          <a:noFill/>
          <a:ln>
            <a:noFill/>
          </a:ln>
        </p:spPr>
        <p:txBody>
          <a:bodyPr lIns="91425" tIns="45700" rIns="91425" bIns="45700" anchor="t" anchorCtr="0">
            <a:noAutofit/>
          </a:bodyPr>
          <a:lstStyle/>
          <a:p>
            <a:pPr lvl="0" algn="ctr">
              <a:buSzPct val="25000"/>
            </a:pPr>
            <a:r>
              <a:rPr lang="zh-CN" altLang="en-US" sz="24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rPr>
              <a:t>反馈跟踪</a:t>
            </a:r>
            <a:endParaRPr lang="en-US" altLang="zh-CN" sz="2400" dirty="0">
              <a:solidFill>
                <a:schemeClr val="bg1"/>
              </a:solidFill>
              <a:latin typeface="字魂58号-创中黑" panose="00000500000000000000" pitchFamily="2" charset="-122"/>
              <a:ea typeface="字魂58号-创中黑" panose="00000500000000000000" pitchFamily="2" charset="-122"/>
              <a:cs typeface="Montserrat" panose="02000505000000020004"/>
              <a:sym typeface="Montserrat" panose="02000505000000020004"/>
            </a:endParaRPr>
          </a:p>
        </p:txBody>
      </p:sp>
      <p:sp>
        <p:nvSpPr>
          <p:cNvPr id="3" name="双波形 2">
            <a:extLst>
              <a:ext uri="{FF2B5EF4-FFF2-40B4-BE49-F238E27FC236}">
                <a16:creationId xmlns:a16="http://schemas.microsoft.com/office/drawing/2014/main" id="{AB238DE7-8353-40E4-BDAF-227A7F504CD1}"/>
              </a:ext>
            </a:extLst>
          </p:cNvPr>
          <p:cNvSpPr/>
          <p:nvPr/>
        </p:nvSpPr>
        <p:spPr>
          <a:xfrm rot="16200000">
            <a:off x="2667002" y="1545019"/>
            <a:ext cx="6858000" cy="3767965"/>
          </a:xfrm>
          <a:prstGeom prst="doubleWave">
            <a:avLst>
              <a:gd name="adj1" fmla="val 3295"/>
              <a:gd name="adj2" fmla="val -180"/>
            </a:avLst>
          </a:prstGeom>
          <a:solidFill>
            <a:schemeClr val="bg1"/>
          </a:solidFill>
          <a:ln>
            <a:noFill/>
          </a:ln>
          <a:effectLst>
            <a:outerShdw blurRad="127000" dist="38100" dir="16200000" sx="101000" sy="101000"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8BBAC39B-3CDB-4E6F-A55F-2DBA39D11E5E}"/>
              </a:ext>
            </a:extLst>
          </p:cNvPr>
          <p:cNvSpPr txBox="1"/>
          <p:nvPr/>
        </p:nvSpPr>
        <p:spPr>
          <a:xfrm>
            <a:off x="4946729" y="1464272"/>
            <a:ext cx="2031325" cy="3957146"/>
          </a:xfrm>
          <a:prstGeom prst="rect">
            <a:avLst/>
          </a:prstGeom>
          <a:noFill/>
        </p:spPr>
        <p:txBody>
          <a:bodyPr vert="eaVert" wrap="square" rtlCol="0">
            <a:spAutoFit/>
          </a:bodyPr>
          <a:lstStyle/>
          <a:p>
            <a:pPr algn="dist">
              <a:lnSpc>
                <a:spcPct val="150000"/>
              </a:lnSpc>
            </a:pPr>
            <a:r>
              <a:rPr lang="en-US" sz="8000" dirty="0">
                <a:solidFill>
                  <a:srgbClr val="8C9DB6"/>
                </a:solidFill>
                <a:latin typeface="包图粗朗体" panose="02000000000000000000" pitchFamily="2" charset="-122"/>
                <a:ea typeface="包图粗朗体" panose="02000000000000000000" pitchFamily="2" charset="-122"/>
              </a:rPr>
              <a:t>TWO</a:t>
            </a:r>
          </a:p>
        </p:txBody>
      </p:sp>
      <p:sp>
        <p:nvSpPr>
          <p:cNvPr id="38" name="文本框 37">
            <a:extLst>
              <a:ext uri="{FF2B5EF4-FFF2-40B4-BE49-F238E27FC236}">
                <a16:creationId xmlns:a16="http://schemas.microsoft.com/office/drawing/2014/main" id="{A5DFE5C7-D8D2-4599-ABE4-D7EBEFEE55F2}"/>
              </a:ext>
            </a:extLst>
          </p:cNvPr>
          <p:cNvSpPr txBox="1"/>
          <p:nvPr/>
        </p:nvSpPr>
        <p:spPr>
          <a:xfrm>
            <a:off x="6259099" y="1571425"/>
            <a:ext cx="1107996" cy="3849992"/>
          </a:xfrm>
          <a:prstGeom prst="rect">
            <a:avLst/>
          </a:prstGeom>
          <a:noFill/>
        </p:spPr>
        <p:txBody>
          <a:bodyPr vert="eaVert" wrap="square" rtlCol="0">
            <a:spAutoFit/>
          </a:bodyPr>
          <a:lstStyle/>
          <a:p>
            <a:pPr algn="dist">
              <a:lnSpc>
                <a:spcPct val="150000"/>
              </a:lnSpc>
            </a:pPr>
            <a:r>
              <a:rPr lang="en-US" sz="4000" dirty="0">
                <a:solidFill>
                  <a:srgbClr val="8C9DB6"/>
                </a:solidFill>
                <a:latin typeface="包图粗朗体" panose="02000000000000000000" pitchFamily="2" charset="-122"/>
                <a:ea typeface="包图粗朗体" panose="02000000000000000000" pitchFamily="2" charset="-122"/>
              </a:rPr>
              <a:t>PROUDECT</a:t>
            </a:r>
          </a:p>
        </p:txBody>
      </p:sp>
    </p:spTree>
    <p:extLst>
      <p:ext uri="{BB962C8B-B14F-4D97-AF65-F5344CB8AC3E}">
        <p14:creationId xmlns:p14="http://schemas.microsoft.com/office/powerpoint/2010/main" val="16295476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circle(in)">
                                      <p:cBhvr>
                                        <p:cTn id="16" dur="2000"/>
                                        <p:tgtEl>
                                          <p:spTgt spid="23"/>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circle(in)">
                                      <p:cBhvr>
                                        <p:cTn id="19" dur="20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2000"/>
                                        <p:tgtEl>
                                          <p:spTgt spid="8"/>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circle(in)">
                                      <p:cBhvr>
                                        <p:cTn id="27" dur="2000"/>
                                        <p:tgtEl>
                                          <p:spTgt spid="25"/>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circle(in)">
                                      <p:cBhvr>
                                        <p:cTn id="30" dur="2000"/>
                                        <p:tgtEl>
                                          <p:spTgt spid="26"/>
                                        </p:tgtEl>
                                      </p:cBhvr>
                                    </p:animEffect>
                                  </p:childTnLst>
                                </p:cTn>
                              </p:par>
                            </p:childTnLst>
                          </p:cTn>
                        </p:par>
                        <p:par>
                          <p:cTn id="31" fill="hold">
                            <p:stCondLst>
                              <p:cond delay="2000"/>
                            </p:stCondLst>
                            <p:childTnLst>
                              <p:par>
                                <p:cTn id="32" presetID="6" presetClass="entr" presetSubtype="16"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ircle(in)">
                                      <p:cBhvr>
                                        <p:cTn id="34" dur="2000"/>
                                        <p:tgtEl>
                                          <p:spTgt spid="12"/>
                                        </p:tgtEl>
                                      </p:cBhvr>
                                    </p:animEffect>
                                  </p:childTnLst>
                                </p:cTn>
                              </p:par>
                            </p:childTnLst>
                          </p:cTn>
                        </p:par>
                        <p:par>
                          <p:cTn id="35" fill="hold">
                            <p:stCondLst>
                              <p:cond delay="4000"/>
                            </p:stCondLst>
                            <p:childTnLst>
                              <p:par>
                                <p:cTn id="36" presetID="6" presetClass="entr" presetSubtype="16"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circle(in)">
                                      <p:cBhvr>
                                        <p:cTn id="38" dur="2000"/>
                                        <p:tgtEl>
                                          <p:spTgt spid="17"/>
                                        </p:tgtEl>
                                      </p:cBhvr>
                                    </p:animEffect>
                                  </p:childTnLst>
                                </p:cTn>
                              </p:par>
                            </p:childTnLst>
                          </p:cTn>
                        </p:par>
                        <p:par>
                          <p:cTn id="39" fill="hold">
                            <p:stCondLst>
                              <p:cond delay="6000"/>
                            </p:stCondLst>
                            <p:childTnLst>
                              <p:par>
                                <p:cTn id="40" presetID="6" presetClass="entr" presetSubtype="16"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circle(in)">
                                      <p:cBhvr>
                                        <p:cTn id="42" dur="2000"/>
                                        <p:tgtEl>
                                          <p:spTgt spid="27"/>
                                        </p:tgtEl>
                                      </p:cBhvr>
                                    </p:animEffect>
                                  </p:childTnLst>
                                </p:cTn>
                              </p:par>
                            </p:childTnLst>
                          </p:cTn>
                        </p:par>
                        <p:par>
                          <p:cTn id="43" fill="hold">
                            <p:stCondLst>
                              <p:cond delay="8000"/>
                            </p:stCondLst>
                            <p:childTnLst>
                              <p:par>
                                <p:cTn id="44" presetID="6" presetClass="entr" presetSubtype="16"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circle(in)">
                                      <p:cBhvr>
                                        <p:cTn id="46" dur="2000"/>
                                        <p:tgtEl>
                                          <p:spTgt spid="28"/>
                                        </p:tgtEl>
                                      </p:cBhvr>
                                    </p:animEffect>
                                  </p:childTnLst>
                                </p:cTn>
                              </p:par>
                            </p:childTnLst>
                          </p:cTn>
                        </p:par>
                        <p:par>
                          <p:cTn id="47" fill="hold">
                            <p:stCondLst>
                              <p:cond delay="10000"/>
                            </p:stCondLst>
                            <p:childTnLst>
                              <p:par>
                                <p:cTn id="48" presetID="6" presetClass="entr" presetSubtype="16"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circle(in)">
                                      <p:cBhvr>
                                        <p:cTn id="50" dur="2000"/>
                                        <p:tgtEl>
                                          <p:spTgt spid="29"/>
                                        </p:tgtEl>
                                      </p:cBhvr>
                                    </p:animEffect>
                                  </p:childTnLst>
                                </p:cTn>
                              </p:par>
                            </p:childTnLst>
                          </p:cTn>
                        </p:par>
                        <p:par>
                          <p:cTn id="51" fill="hold">
                            <p:stCondLst>
                              <p:cond delay="12000"/>
                            </p:stCondLst>
                            <p:childTnLst>
                              <p:par>
                                <p:cTn id="52" presetID="6" presetClass="entr" presetSubtype="16"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circle(in)">
                                      <p:cBhvr>
                                        <p:cTn id="54" dur="2000"/>
                                        <p:tgtEl>
                                          <p:spTgt spid="30"/>
                                        </p:tgtEl>
                                      </p:cBhvr>
                                    </p:animEffect>
                                  </p:childTnLst>
                                </p:cTn>
                              </p:par>
                            </p:childTnLst>
                          </p:cTn>
                        </p:par>
                        <p:par>
                          <p:cTn id="55" fill="hold">
                            <p:stCondLst>
                              <p:cond delay="14000"/>
                            </p:stCondLst>
                            <p:childTnLst>
                              <p:par>
                                <p:cTn id="56" presetID="22" presetClass="entr" presetSubtype="8"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left)">
                                      <p:cBhvr>
                                        <p:cTn id="58" dur="500"/>
                                        <p:tgtEl>
                                          <p:spTgt spid="37"/>
                                        </p:tgtEl>
                                      </p:cBhvr>
                                    </p:animEffect>
                                  </p:childTnLst>
                                </p:cTn>
                              </p:par>
                            </p:childTnLst>
                          </p:cTn>
                        </p:par>
                        <p:par>
                          <p:cTn id="59" fill="hold">
                            <p:stCondLst>
                              <p:cond delay="14500"/>
                            </p:stCondLst>
                            <p:childTnLst>
                              <p:par>
                                <p:cTn id="60" presetID="22" presetClass="entr" presetSubtype="8"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wipe(left)">
                                      <p:cBhvr>
                                        <p:cTn id="6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0" grpId="0"/>
      <p:bldP spid="3" grpId="0" animBg="1"/>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E2B62F6B-E46F-49D5-B5A3-38D111EFA304}"/>
              </a:ext>
            </a:extLst>
          </p:cNvPr>
          <p:cNvSpPr/>
          <p:nvPr/>
        </p:nvSpPr>
        <p:spPr>
          <a:xfrm>
            <a:off x="8028890" y="0"/>
            <a:ext cx="4163110" cy="6858000"/>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21A2848-D014-4D7A-BD25-C8D8A72FBDC8}"/>
              </a:ext>
            </a:extLst>
          </p:cNvPr>
          <p:cNvSpPr txBox="1"/>
          <p:nvPr/>
        </p:nvSpPr>
        <p:spPr>
          <a:xfrm>
            <a:off x="8845423" y="2393908"/>
            <a:ext cx="2938611" cy="5847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1600" dirty="0">
                <a:solidFill>
                  <a:schemeClr val="bg1"/>
                </a:solidFill>
                <a:latin typeface="字魂58号-创中黑" panose="00000500000000000000" pitchFamily="2" charset="-122"/>
                <a:ea typeface="字魂58号-创中黑" panose="00000500000000000000" pitchFamily="2" charset="-122"/>
              </a:rPr>
              <a:t>目前对诈骗和赌博识别的离线准确度高达</a:t>
            </a:r>
            <a:r>
              <a:rPr lang="en-US" altLang="zh-CN" sz="1600" dirty="0">
                <a:solidFill>
                  <a:schemeClr val="bg1"/>
                </a:solidFill>
                <a:latin typeface="字魂58号-创中黑" panose="00000500000000000000" pitchFamily="2" charset="-122"/>
                <a:ea typeface="字魂58号-创中黑" panose="00000500000000000000" pitchFamily="2" charset="-122"/>
              </a:rPr>
              <a:t>99%</a:t>
            </a:r>
            <a:endParaRPr lang="zh-CN" altLang="en-US" sz="1600" dirty="0">
              <a:solidFill>
                <a:schemeClr val="bg1"/>
              </a:solidFill>
              <a:latin typeface="字魂58号-创中黑" panose="00000500000000000000" pitchFamily="2" charset="-122"/>
              <a:ea typeface="字魂58号-创中黑" panose="00000500000000000000" pitchFamily="2" charset="-122"/>
            </a:endParaRPr>
          </a:p>
        </p:txBody>
      </p:sp>
      <p:sp>
        <p:nvSpPr>
          <p:cNvPr id="7" name="椭圆 6">
            <a:extLst>
              <a:ext uri="{FF2B5EF4-FFF2-40B4-BE49-F238E27FC236}">
                <a16:creationId xmlns:a16="http://schemas.microsoft.com/office/drawing/2014/main" id="{384B7EF4-7024-465C-9686-14FC13188D63}"/>
              </a:ext>
            </a:extLst>
          </p:cNvPr>
          <p:cNvSpPr/>
          <p:nvPr/>
        </p:nvSpPr>
        <p:spPr>
          <a:xfrm>
            <a:off x="1449763" y="2403718"/>
            <a:ext cx="1277082" cy="1277082"/>
          </a:xfrm>
          <a:prstGeom prst="ellipse">
            <a:avLst/>
          </a:prstGeom>
          <a:noFill/>
          <a:ln w="28575">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8" name="椭圆 7">
            <a:extLst>
              <a:ext uri="{FF2B5EF4-FFF2-40B4-BE49-F238E27FC236}">
                <a16:creationId xmlns:a16="http://schemas.microsoft.com/office/drawing/2014/main" id="{D787EA4E-7A50-4CF6-80A6-F4E6CC5A76C5}"/>
              </a:ext>
            </a:extLst>
          </p:cNvPr>
          <p:cNvSpPr/>
          <p:nvPr/>
        </p:nvSpPr>
        <p:spPr>
          <a:xfrm>
            <a:off x="3511547" y="2403718"/>
            <a:ext cx="1277082" cy="1277082"/>
          </a:xfrm>
          <a:prstGeom prst="ellipse">
            <a:avLst/>
          </a:prstGeom>
          <a:noFill/>
          <a:ln w="28575">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9" name="椭圆 8">
            <a:extLst>
              <a:ext uri="{FF2B5EF4-FFF2-40B4-BE49-F238E27FC236}">
                <a16:creationId xmlns:a16="http://schemas.microsoft.com/office/drawing/2014/main" id="{E88F8C21-0C09-489E-BC4B-32995F58FC80}"/>
              </a:ext>
            </a:extLst>
          </p:cNvPr>
          <p:cNvSpPr/>
          <p:nvPr/>
        </p:nvSpPr>
        <p:spPr>
          <a:xfrm>
            <a:off x="5570990" y="2403718"/>
            <a:ext cx="1277082" cy="1277082"/>
          </a:xfrm>
          <a:prstGeom prst="ellipse">
            <a:avLst/>
          </a:prstGeom>
          <a:noFill/>
          <a:ln w="28575">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0" name="Freeform 5">
            <a:extLst>
              <a:ext uri="{FF2B5EF4-FFF2-40B4-BE49-F238E27FC236}">
                <a16:creationId xmlns:a16="http://schemas.microsoft.com/office/drawing/2014/main" id="{9F8FCC41-2ADB-4317-8C69-00AC0A8F4936}"/>
              </a:ext>
            </a:extLst>
          </p:cNvPr>
          <p:cNvSpPr>
            <a:spLocks noEditPoints="1"/>
          </p:cNvSpPr>
          <p:nvPr/>
        </p:nvSpPr>
        <p:spPr bwMode="auto">
          <a:xfrm>
            <a:off x="1862483" y="2786429"/>
            <a:ext cx="497749" cy="497749"/>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rgbClr val="222A35"/>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black"/>
              </a:solidFill>
              <a:effectLst/>
              <a:uLnTx/>
              <a:uFillTx/>
              <a:latin typeface="字魂58号-创中黑" panose="00000500000000000000" pitchFamily="2" charset="-122"/>
              <a:ea typeface="字魂58号-创中黑" panose="00000500000000000000" pitchFamily="2" charset="-122"/>
              <a:sym typeface="Arial" panose="020B0604020202020204" pitchFamily="34" charset="0"/>
            </a:endParaRPr>
          </a:p>
        </p:txBody>
      </p:sp>
      <p:sp>
        <p:nvSpPr>
          <p:cNvPr id="11" name="Freeform 103">
            <a:extLst>
              <a:ext uri="{FF2B5EF4-FFF2-40B4-BE49-F238E27FC236}">
                <a16:creationId xmlns:a16="http://schemas.microsoft.com/office/drawing/2014/main" id="{ACA4FCAC-B71F-41BD-A34F-FD89B235F289}"/>
              </a:ext>
            </a:extLst>
          </p:cNvPr>
          <p:cNvSpPr>
            <a:spLocks noEditPoints="1"/>
          </p:cNvSpPr>
          <p:nvPr/>
        </p:nvSpPr>
        <p:spPr bwMode="auto">
          <a:xfrm>
            <a:off x="3969693" y="2746147"/>
            <a:ext cx="356343" cy="524723"/>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222A35"/>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black"/>
              </a:solidFill>
              <a:effectLst/>
              <a:uLnTx/>
              <a:uFillTx/>
              <a:latin typeface="字魂58号-创中黑" panose="00000500000000000000" pitchFamily="2" charset="-122"/>
              <a:ea typeface="字魂58号-创中黑" panose="00000500000000000000" pitchFamily="2" charset="-122"/>
              <a:sym typeface="Arial" panose="020B0604020202020204" pitchFamily="34" charset="0"/>
            </a:endParaRPr>
          </a:p>
        </p:txBody>
      </p:sp>
      <p:sp>
        <p:nvSpPr>
          <p:cNvPr id="12" name="Freeform 63">
            <a:extLst>
              <a:ext uri="{FF2B5EF4-FFF2-40B4-BE49-F238E27FC236}">
                <a16:creationId xmlns:a16="http://schemas.microsoft.com/office/drawing/2014/main" id="{0E90B1FE-5C35-431C-991B-605FB561BF66}"/>
              </a:ext>
            </a:extLst>
          </p:cNvPr>
          <p:cNvSpPr>
            <a:spLocks noEditPoints="1"/>
          </p:cNvSpPr>
          <p:nvPr/>
        </p:nvSpPr>
        <p:spPr bwMode="auto">
          <a:xfrm>
            <a:off x="5974623" y="2817691"/>
            <a:ext cx="524359" cy="381634"/>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rgbClr val="222A35"/>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800" b="0" i="0" u="none" strike="noStrike" kern="0" cap="none" spc="0" normalizeH="0" baseline="0" noProof="0" dirty="0">
              <a:ln>
                <a:noFill/>
              </a:ln>
              <a:solidFill>
                <a:prstClr val="black"/>
              </a:solidFill>
              <a:effectLst/>
              <a:uLnTx/>
              <a:uFillTx/>
              <a:latin typeface="字魂58号-创中黑" panose="00000500000000000000" pitchFamily="2" charset="-122"/>
              <a:ea typeface="字魂58号-创中黑" panose="00000500000000000000" pitchFamily="2" charset="-122"/>
              <a:sym typeface="Arial" panose="020B0604020202020204" pitchFamily="34" charset="0"/>
            </a:endParaRPr>
          </a:p>
        </p:txBody>
      </p:sp>
      <p:sp>
        <p:nvSpPr>
          <p:cNvPr id="13" name="文本框 12">
            <a:extLst>
              <a:ext uri="{FF2B5EF4-FFF2-40B4-BE49-F238E27FC236}">
                <a16:creationId xmlns:a16="http://schemas.microsoft.com/office/drawing/2014/main" id="{C78EFB3A-3D16-4001-B0F0-B5EDE2CF2984}"/>
              </a:ext>
            </a:extLst>
          </p:cNvPr>
          <p:cNvSpPr txBox="1"/>
          <p:nvPr/>
        </p:nvSpPr>
        <p:spPr>
          <a:xfrm>
            <a:off x="1110237" y="4685035"/>
            <a:ext cx="1982726" cy="11676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运用深度学习技术判断一段聊天内容是否涉及诈骗赌博，实现自动化、智能化的文本审核，节省人力</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a:t>
            </a:r>
            <a:endParaRPr 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14" name="文本框 13">
            <a:extLst>
              <a:ext uri="{FF2B5EF4-FFF2-40B4-BE49-F238E27FC236}">
                <a16:creationId xmlns:a16="http://schemas.microsoft.com/office/drawing/2014/main" id="{6FA4A26C-E551-47D5-8201-C73ACDA0D271}"/>
              </a:ext>
            </a:extLst>
          </p:cNvPr>
          <p:cNvSpPr txBox="1"/>
          <p:nvPr/>
        </p:nvSpPr>
        <p:spPr>
          <a:xfrm>
            <a:off x="935897" y="4223370"/>
            <a:ext cx="2304814"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诈骗赌博识别</a:t>
            </a:r>
          </a:p>
        </p:txBody>
      </p:sp>
      <p:sp>
        <p:nvSpPr>
          <p:cNvPr id="17" name="文本框 16">
            <a:extLst>
              <a:ext uri="{FF2B5EF4-FFF2-40B4-BE49-F238E27FC236}">
                <a16:creationId xmlns:a16="http://schemas.microsoft.com/office/drawing/2014/main" id="{E726B41C-0132-4EB3-81AE-AEBD672EBDE7}"/>
              </a:ext>
            </a:extLst>
          </p:cNvPr>
          <p:cNvSpPr txBox="1"/>
          <p:nvPr/>
        </p:nvSpPr>
        <p:spPr>
          <a:xfrm>
            <a:off x="5245439" y="4916424"/>
            <a:ext cx="1982726" cy="89069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持续更新模型以及敏感词库，做到新型违规文本识别</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18" name="文本框 17">
            <a:extLst>
              <a:ext uri="{FF2B5EF4-FFF2-40B4-BE49-F238E27FC236}">
                <a16:creationId xmlns:a16="http://schemas.microsoft.com/office/drawing/2014/main" id="{13CE9B3B-D920-407B-969E-46F0C643ABB3}"/>
              </a:ext>
            </a:extLst>
          </p:cNvPr>
          <p:cNvSpPr txBox="1"/>
          <p:nvPr/>
        </p:nvSpPr>
        <p:spPr>
          <a:xfrm>
            <a:off x="5293917" y="4223370"/>
            <a:ext cx="1763447"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迭代更新</a:t>
            </a:r>
          </a:p>
        </p:txBody>
      </p:sp>
      <p:sp>
        <p:nvSpPr>
          <p:cNvPr id="19" name="文本框 18">
            <a:extLst>
              <a:ext uri="{FF2B5EF4-FFF2-40B4-BE49-F238E27FC236}">
                <a16:creationId xmlns:a16="http://schemas.microsoft.com/office/drawing/2014/main" id="{B705A17D-054F-4999-AADA-8EC771510C73}"/>
              </a:ext>
            </a:extLst>
          </p:cNvPr>
          <p:cNvSpPr txBox="1"/>
          <p:nvPr/>
        </p:nvSpPr>
        <p:spPr>
          <a:xfrm>
            <a:off x="1040922" y="379416"/>
            <a:ext cx="1826141" cy="584775"/>
          </a:xfrm>
          <a:prstGeom prst="rect">
            <a:avLst/>
          </a:prstGeom>
          <a:noFill/>
        </p:spPr>
        <p:txBody>
          <a:bodyPr wrap="none" rtlCol="0">
            <a:spAutoFit/>
          </a:bodyPr>
          <a:lstStyle/>
          <a:p>
            <a:r>
              <a:rPr lang="zh-CN" altLang="en-US" sz="3200" dirty="0">
                <a:solidFill>
                  <a:schemeClr val="tx1">
                    <a:lumMod val="65000"/>
                    <a:lumOff val="35000"/>
                  </a:schemeClr>
                </a:solidFill>
                <a:latin typeface="字魂58号-创中黑" panose="00000500000000000000" pitchFamily="2" charset="-122"/>
                <a:ea typeface="字魂58号-创中黑" panose="00000500000000000000" pitchFamily="2" charset="-122"/>
              </a:rPr>
              <a:t>消息审核</a:t>
            </a:r>
          </a:p>
        </p:txBody>
      </p:sp>
      <p:sp>
        <p:nvSpPr>
          <p:cNvPr id="20" name="椭圆 19">
            <a:extLst>
              <a:ext uri="{FF2B5EF4-FFF2-40B4-BE49-F238E27FC236}">
                <a16:creationId xmlns:a16="http://schemas.microsoft.com/office/drawing/2014/main" id="{FA47AC7F-D810-4445-9E60-1E3DB27D4454}"/>
              </a:ext>
            </a:extLst>
          </p:cNvPr>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D5248600-962A-4B56-80EA-14111B9C441D}"/>
              </a:ext>
            </a:extLst>
          </p:cNvPr>
          <p:cNvSpPr txBox="1"/>
          <p:nvPr/>
        </p:nvSpPr>
        <p:spPr>
          <a:xfrm>
            <a:off x="3221568" y="4916424"/>
            <a:ext cx="1982726" cy="89069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基于</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DFA</a:t>
            </a:r>
            <a:r>
              <a:rPr lang="zh-CN" alt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算法匹配触发敏感词，同时应用词向量模型计算扩充诈骗赌博词库</a:t>
            </a:r>
            <a:endPar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endParaRPr>
          </a:p>
        </p:txBody>
      </p:sp>
      <p:sp>
        <p:nvSpPr>
          <p:cNvPr id="23" name="文本框 22">
            <a:extLst>
              <a:ext uri="{FF2B5EF4-FFF2-40B4-BE49-F238E27FC236}">
                <a16:creationId xmlns:a16="http://schemas.microsoft.com/office/drawing/2014/main" id="{FF7ABB3D-88F3-4E24-8BC2-7B5A36CD09E8}"/>
              </a:ext>
            </a:extLst>
          </p:cNvPr>
          <p:cNvSpPr txBox="1"/>
          <p:nvPr/>
        </p:nvSpPr>
        <p:spPr>
          <a:xfrm>
            <a:off x="2989103" y="4223370"/>
            <a:ext cx="2304814"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敏感词维护</a:t>
            </a:r>
          </a:p>
        </p:txBody>
      </p:sp>
    </p:spTree>
    <p:extLst>
      <p:ext uri="{BB962C8B-B14F-4D97-AF65-F5344CB8AC3E}">
        <p14:creationId xmlns:p14="http://schemas.microsoft.com/office/powerpoint/2010/main" val="5951167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up)">
                                      <p:cBhvr>
                                        <p:cTn id="13" dur="500"/>
                                        <p:tgtEl>
                                          <p:spTgt spid="13"/>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ppt_y</p:attrName>
                                        </p:attrNameLst>
                                      </p:cBhvr>
                                      <p:tavLst>
                                        <p:tav tm="0">
                                          <p:val>
                                            <p:strVal val="#ppt_y+#ppt_h*1.125000"/>
                                          </p:val>
                                        </p:tav>
                                        <p:tav tm="100000">
                                          <p:val>
                                            <p:strVal val="#ppt_y"/>
                                          </p:val>
                                        </p:tav>
                                      </p:tavLst>
                                    </p:anim>
                                    <p:animEffect transition="in" filter="wipe(up)">
                                      <p:cBhvr>
                                        <p:cTn id="18" dur="500"/>
                                        <p:tgtEl>
                                          <p:spTgt spid="14"/>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ppt_y</p:attrName>
                                        </p:attrNameLst>
                                      </p:cBhvr>
                                      <p:tavLst>
                                        <p:tav tm="0">
                                          <p:val>
                                            <p:strVal val="#ppt_y+#ppt_h*1.125000"/>
                                          </p:val>
                                        </p:tav>
                                        <p:tav tm="100000">
                                          <p:val>
                                            <p:strVal val="#ppt_y"/>
                                          </p:val>
                                        </p:tav>
                                      </p:tavLst>
                                    </p:anim>
                                    <p:animEffect transition="in" filter="wipe(up)">
                                      <p:cBhvr>
                                        <p:cTn id="23" dur="500"/>
                                        <p:tgtEl>
                                          <p:spTgt spid="17"/>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p:tgtEl>
                                          <p:spTgt spid="18"/>
                                        </p:tgtEl>
                                        <p:attrNameLst>
                                          <p:attrName>ppt_y</p:attrName>
                                        </p:attrNameLst>
                                      </p:cBhvr>
                                      <p:tavLst>
                                        <p:tav tm="0">
                                          <p:val>
                                            <p:strVal val="#ppt_y+#ppt_h*1.125000"/>
                                          </p:val>
                                        </p:tav>
                                        <p:tav tm="100000">
                                          <p:val>
                                            <p:strVal val="#ppt_y"/>
                                          </p:val>
                                        </p:tav>
                                      </p:tavLst>
                                    </p:anim>
                                    <p:animEffect transition="in" filter="wipe(up)">
                                      <p:cBhvr>
                                        <p:cTn id="28" dur="500"/>
                                        <p:tgtEl>
                                          <p:spTgt spid="18"/>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p:tgtEl>
                                          <p:spTgt spid="22"/>
                                        </p:tgtEl>
                                        <p:attrNameLst>
                                          <p:attrName>ppt_y</p:attrName>
                                        </p:attrNameLst>
                                      </p:cBhvr>
                                      <p:tavLst>
                                        <p:tav tm="0">
                                          <p:val>
                                            <p:strVal val="#ppt_y+#ppt_h*1.125000"/>
                                          </p:val>
                                        </p:tav>
                                        <p:tav tm="100000">
                                          <p:val>
                                            <p:strVal val="#ppt_y"/>
                                          </p:val>
                                        </p:tav>
                                      </p:tavLst>
                                    </p:anim>
                                    <p:animEffect transition="in" filter="wipe(up)">
                                      <p:cBhvr>
                                        <p:cTn id="33" dur="500"/>
                                        <p:tgtEl>
                                          <p:spTgt spid="22"/>
                                        </p:tgtEl>
                                      </p:cBhvr>
                                    </p:animEffect>
                                  </p:childTnLst>
                                </p:cTn>
                              </p:par>
                            </p:childTnLst>
                          </p:cTn>
                        </p:par>
                        <p:par>
                          <p:cTn id="34" fill="hold">
                            <p:stCondLst>
                              <p:cond delay="3000"/>
                            </p:stCondLst>
                            <p:childTnLst>
                              <p:par>
                                <p:cTn id="35" presetID="12" presetClass="entr" presetSubtype="4"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p:tgtEl>
                                          <p:spTgt spid="23"/>
                                        </p:tgtEl>
                                        <p:attrNameLst>
                                          <p:attrName>ppt_y</p:attrName>
                                        </p:attrNameLst>
                                      </p:cBhvr>
                                      <p:tavLst>
                                        <p:tav tm="0">
                                          <p:val>
                                            <p:strVal val="#ppt_y+#ppt_h*1.125000"/>
                                          </p:val>
                                        </p:tav>
                                        <p:tav tm="100000">
                                          <p:val>
                                            <p:strVal val="#ppt_y"/>
                                          </p:val>
                                        </p:tav>
                                      </p:tavLst>
                                    </p:anim>
                                    <p:animEffect transition="in" filter="wipe(up)">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p:bldP spid="13" grpId="0" bldLvl="0"/>
      <p:bldP spid="14" grpId="0" bldLvl="0"/>
      <p:bldP spid="17" grpId="0" bldLvl="0"/>
      <p:bldP spid="18" grpId="0" bldLvl="0"/>
      <p:bldP spid="22" grpId="0" bldLvl="0"/>
      <p:bldP spid="23" grpId="0" bldLvl="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年终总结"/>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1163</TotalTime>
  <Words>1047</Words>
  <Application>Microsoft Office PowerPoint</Application>
  <PresentationFormat>宽屏</PresentationFormat>
  <Paragraphs>110</Paragraphs>
  <Slides>16</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包图粗朗体</vt:lpstr>
      <vt:lpstr>等线</vt:lpstr>
      <vt:lpstr>等线 Light</vt:lpstr>
      <vt:lpstr>思源黑体</vt:lpstr>
      <vt:lpstr>字魂58号-创中黑</vt:lpstr>
      <vt:lpstr>字魂59号-创粗黑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张 燃</cp:lastModifiedBy>
  <cp:revision>114</cp:revision>
  <dcterms:created xsi:type="dcterms:W3CDTF">2019-06-11T09:29:47Z</dcterms:created>
  <dcterms:modified xsi:type="dcterms:W3CDTF">2019-12-06T11:23:20Z</dcterms:modified>
</cp:coreProperties>
</file>