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52"/>
  </p:notesMasterIdLst>
  <p:sldIdLst>
    <p:sldId id="305" r:id="rId5"/>
    <p:sldId id="298" r:id="rId6"/>
    <p:sldId id="297" r:id="rId7"/>
    <p:sldId id="307" r:id="rId8"/>
    <p:sldId id="308" r:id="rId9"/>
    <p:sldId id="309" r:id="rId10"/>
    <p:sldId id="310" r:id="rId11"/>
    <p:sldId id="324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20" r:id="rId21"/>
    <p:sldId id="321" r:id="rId22"/>
    <p:sldId id="322" r:id="rId23"/>
    <p:sldId id="323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8" r:id="rId37"/>
    <p:sldId id="337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9" r:id="rId48"/>
    <p:sldId id="350" r:id="rId49"/>
    <p:sldId id="348" r:id="rId50"/>
    <p:sldId id="304" r:id="rId5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Menezes" initials="RM" lastIdx="4" clrIdx="0">
    <p:extLst>
      <p:ext uri="{19B8F6BF-5375-455C-9EA6-DF929625EA0E}">
        <p15:presenceInfo xmlns:p15="http://schemas.microsoft.com/office/powerpoint/2012/main" userId="55e1ac97b57ed3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C1A"/>
    <a:srgbClr val="829B1A"/>
    <a:srgbClr val="9EB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15" autoAdjust="0"/>
  </p:normalViewPr>
  <p:slideViewPr>
    <p:cSldViewPr>
      <p:cViewPr varScale="1">
        <p:scale>
          <a:sx n="75" d="100"/>
          <a:sy n="75" d="100"/>
        </p:scale>
        <p:origin x="142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953B-10E3-46A9-B245-D99C20AE66CB}" type="datetimeFigureOut">
              <a:rPr lang="pt-BR" smtClean="0"/>
              <a:t>12/07/2017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91607-7774-4036-9E13-20AB841D249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420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630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48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749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890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44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528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34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638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375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245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75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77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506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617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376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007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854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636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978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832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3972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46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579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94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12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873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9714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3069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1866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7253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683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2139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34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8386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5998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2491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7685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86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55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15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370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394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1607-7774-4036-9E13-20AB841D249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53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3382-CAF5-4B4E-90DA-193B63F3FC98}" type="datetime1">
              <a:rPr lang="pt-BR" smtClean="0"/>
              <a:t>12/07/2017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6845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6979-7E4F-4833-A607-17C64EE896AE}" type="datetime1">
              <a:rPr lang="pt-BR" smtClean="0"/>
              <a:t>12/07/2017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5349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196752"/>
            <a:ext cx="2057400" cy="492941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6019800" cy="492941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6C-494A-4217-A8C5-3D28779085BB}" type="datetime1">
              <a:rPr lang="pt-BR" smtClean="0"/>
              <a:t>12/07/2017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48428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873E-AF33-49EC-836A-A4E6DC6C236B}" type="datetime1">
              <a:rPr lang="pt-BR" smtClean="0"/>
              <a:t>12/07/2017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1654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8869-9B4C-4DDC-AC16-84C04677EC1B}" type="datetime1">
              <a:rPr lang="pt-BR" smtClean="0"/>
              <a:t>12/07/2017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57200" y="2270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57200" y="2270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6582450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017-9EEC-4935-B04B-9F0959CD8108}" type="datetime1">
              <a:rPr lang="pt-BR" smtClean="0"/>
              <a:t>12/07/2017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619358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FAE3-1CBA-4B1E-9E06-82192E86A3C3}" type="datetime1">
              <a:rPr lang="pt-BR" smtClean="0"/>
              <a:t>12/07/2017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01227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6D1D-BD60-4EB2-ACF8-44296E21B3B3}" type="datetime1">
              <a:rPr lang="pt-BR" smtClean="0"/>
              <a:t>12/07/2017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833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A08D-4D4D-4F5D-B295-98D9F0FB4C79}" type="datetime1">
              <a:rPr lang="pt-BR" smtClean="0"/>
              <a:t>12/07/2017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6510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877865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117703"/>
            <a:ext cx="3008313" cy="4008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04A3-EC64-4EC9-BD43-1B2F14B419D7}" type="datetime1">
              <a:rPr lang="pt-BR" smtClean="0"/>
              <a:t>12/07/2017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8935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A3F-5DC7-47C2-9F1C-0736CB183740}" type="datetime1">
              <a:rPr lang="pt-BR" smtClean="0"/>
              <a:t>12/07/2017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099272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69EA-BB5F-40EA-A5F2-05DF3D06CED3}" type="datetime1">
              <a:rPr lang="pt-BR" smtClean="0"/>
              <a:t>12/07/2017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876256" y="65335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5F1DEC-9019-4548-A2DB-81F6D71EFC6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</p:spTree>
    <p:extLst>
      <p:ext uri="{BB962C8B-B14F-4D97-AF65-F5344CB8AC3E}">
        <p14:creationId xmlns:p14="http://schemas.microsoft.com/office/powerpoint/2010/main" val="176779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openstack-dev/devstac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Neopath-Integrated-Systems/OpenStack-Meetup/blob/master/local.con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.com/serv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08520" y="-99392"/>
            <a:ext cx="9361040" cy="705678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2663346"/>
            <a:ext cx="604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Neopath</a:t>
            </a:r>
            <a:r>
              <a:rPr lang="en-US" sz="2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Integrated Systems</a:t>
            </a:r>
            <a:endParaRPr lang="pt-BR" sz="2600" dirty="0">
              <a:latin typeface="Calibri" panose="020F050202020403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-108520" y="3376083"/>
            <a:ext cx="9361040" cy="1680507"/>
          </a:xfrm>
          <a:prstGeom prst="rect">
            <a:avLst/>
          </a:prstGeom>
          <a:solidFill>
            <a:srgbClr val="617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-41564" y="3265389"/>
            <a:ext cx="93610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3200" b="1" dirty="0">
              <a:solidFill>
                <a:schemeClr val="bg1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Introdução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ao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OpenStack: Hands On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12/07/2017</a:t>
            </a:r>
          </a:p>
          <a:p>
            <a:pPr algn="ctr"/>
            <a:endParaRPr lang="pt-BR" sz="2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7" y="186608"/>
            <a:ext cx="6912768" cy="236713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543674" y="5224586"/>
            <a:ext cx="604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Thomaz Barros</a:t>
            </a:r>
          </a:p>
          <a:p>
            <a:pPr algn="ctr"/>
            <a:r>
              <a:rPr lang="pt-BR" sz="2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thomaz.barros@neopath.com.br</a:t>
            </a:r>
            <a:endParaRPr lang="pt-BR" sz="2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8168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Criação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Criação de uma nova VM.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68" t="1201"/>
          <a:stretch/>
        </p:blipFill>
        <p:spPr>
          <a:xfrm>
            <a:off x="1512951" y="1876390"/>
            <a:ext cx="5850754" cy="44193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9633" y="2132856"/>
            <a:ext cx="720080" cy="64807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5623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Criação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Nomeação e configuração de tipo da nova VM.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61" t="1491"/>
          <a:stretch/>
        </p:blipFill>
        <p:spPr>
          <a:xfrm>
            <a:off x="2699792" y="1916832"/>
            <a:ext cx="3548060" cy="37433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34218" y="3573016"/>
            <a:ext cx="3513633" cy="8640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4716016" y="5342056"/>
            <a:ext cx="677270" cy="29641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4478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428" y="2128873"/>
            <a:ext cx="4657143" cy="3752381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Criação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Quantidade de memória RAM a ser alocada para a VM.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5" name="Rectangle 4"/>
          <p:cNvSpPr/>
          <p:nvPr/>
        </p:nvSpPr>
        <p:spPr>
          <a:xfrm>
            <a:off x="2272846" y="3615856"/>
            <a:ext cx="4603410" cy="8640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379011" y="5564929"/>
            <a:ext cx="677270" cy="29641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98688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42"/>
          <a:stretch/>
        </p:blipFill>
        <p:spPr>
          <a:xfrm>
            <a:off x="1783464" y="1757809"/>
            <a:ext cx="5577071" cy="4580189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Criação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Criação do disco rígido virtual.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10" name="Rectangle 9"/>
          <p:cNvSpPr/>
          <p:nvPr/>
        </p:nvSpPr>
        <p:spPr>
          <a:xfrm>
            <a:off x="5508104" y="5957455"/>
            <a:ext cx="792088" cy="29417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1907704" y="4577751"/>
            <a:ext cx="4603410" cy="8640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81797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1" r="3200" b="1"/>
          <a:stretch/>
        </p:blipFill>
        <p:spPr>
          <a:xfrm>
            <a:off x="2052665" y="1700808"/>
            <a:ext cx="4771325" cy="4701151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Criação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Criação do disco rígido virtual.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5" name="Rectangle 4"/>
          <p:cNvSpPr/>
          <p:nvPr/>
        </p:nvSpPr>
        <p:spPr>
          <a:xfrm>
            <a:off x="2272847" y="3429000"/>
            <a:ext cx="1723090" cy="8640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266393" y="6021052"/>
            <a:ext cx="792088" cy="29417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60654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65" y="1955947"/>
            <a:ext cx="4932031" cy="4359279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Criação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Criação do disco rígido virtual.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5" name="Rectangle 4"/>
          <p:cNvSpPr/>
          <p:nvPr/>
        </p:nvSpPr>
        <p:spPr>
          <a:xfrm>
            <a:off x="2414311" y="4365104"/>
            <a:ext cx="1509617" cy="50405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436096" y="5992497"/>
            <a:ext cx="792088" cy="29417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59236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942" y="1877712"/>
            <a:ext cx="4700116" cy="4502216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Criação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Dimensionamento e localização disco rígido virtual.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5" name="Rectangle 4"/>
          <p:cNvSpPr/>
          <p:nvPr/>
        </p:nvSpPr>
        <p:spPr>
          <a:xfrm>
            <a:off x="2425253" y="4073956"/>
            <a:ext cx="4413724" cy="57918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277691" y="6002819"/>
            <a:ext cx="792088" cy="29417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425252" y="3480546"/>
            <a:ext cx="4451004" cy="23648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3112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Criação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Configurações adicionais na VM são necessárias antes da inicialização.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691680" y="2110492"/>
            <a:ext cx="5519646" cy="4396977"/>
            <a:chOff x="1354353" y="1818640"/>
            <a:chExt cx="6167950" cy="46882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4353" y="1818640"/>
              <a:ext cx="6167950" cy="468828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986458" y="3563962"/>
              <a:ext cx="2578796" cy="288032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3478285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Criação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Configurações adicionais na VM são necessárias antes da inicialização.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4" y="2212474"/>
            <a:ext cx="7580952" cy="405714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79812" y="3284984"/>
            <a:ext cx="5364596" cy="43204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31851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33" y="2564904"/>
            <a:ext cx="7344203" cy="395598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Criação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Configurações adicionais na VM são necessárias antes da inicialização.</a:t>
            </a:r>
          </a:p>
          <a:p>
            <a:pPr lvl="1"/>
            <a:r>
              <a:rPr lang="pt-BR" dirty="0"/>
              <a:t>KVM recomendado para </a:t>
            </a:r>
            <a:r>
              <a:rPr lang="pt-BR" i="1" dirty="0"/>
              <a:t>guests</a:t>
            </a:r>
            <a:r>
              <a:rPr lang="pt-BR" dirty="0"/>
              <a:t> Linux.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2578460" y="3544170"/>
            <a:ext cx="3145668" cy="74892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3591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467544" y="1335360"/>
            <a:ext cx="748883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Tx/>
              <a:buChar char="•"/>
            </a:pPr>
            <a:r>
              <a:rPr lang="pt-BR" altLang="en-US" sz="2000" dirty="0">
                <a:latin typeface="Arial" panose="020B0604020202020204" pitchFamily="34" charset="0"/>
              </a:rPr>
              <a:t>TODO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439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Formatação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Seleção da imagem de </a:t>
            </a:r>
            <a:r>
              <a:rPr lang="pt-BR" i="1" dirty="0"/>
              <a:t>boot</a:t>
            </a:r>
            <a:r>
              <a:rPr lang="pt-BR" dirty="0"/>
              <a:t>.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2578460" y="3544170"/>
            <a:ext cx="3937756" cy="53290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024" y="1853697"/>
            <a:ext cx="5472608" cy="467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7488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Formatação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Seleção da língua para o processo de instalação.</a:t>
            </a:r>
          </a:p>
          <a:p>
            <a:pPr lvl="1"/>
            <a:r>
              <a:rPr lang="pt-BR" sz="1600" dirty="0"/>
              <a:t>Recomendo o uso de inglês.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2578460" y="3544170"/>
            <a:ext cx="3937756" cy="53290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79" y="2143458"/>
            <a:ext cx="5698098" cy="42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7541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Formatação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Seleção da língua para a instalação do sistema.</a:t>
            </a:r>
          </a:p>
          <a:p>
            <a:pPr lvl="1"/>
            <a:r>
              <a:rPr lang="pt-BR" sz="1600" dirty="0"/>
              <a:t>Recomendo o uso de inglês.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2578460" y="3544170"/>
            <a:ext cx="3937756" cy="53290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08" y="2091793"/>
            <a:ext cx="5686440" cy="428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1408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Formatação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Seleção da língua para a instalação do sistema.</a:t>
            </a:r>
          </a:p>
          <a:p>
            <a:pPr lvl="1"/>
            <a:r>
              <a:rPr lang="pt-BR" sz="1600" dirty="0"/>
              <a:t>Recomendo o uso de inglês.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2578460" y="3544170"/>
            <a:ext cx="3937756" cy="53290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08" y="2091793"/>
            <a:ext cx="5686440" cy="428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5303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Formatação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Seleção da localização.</a:t>
            </a:r>
          </a:p>
          <a:p>
            <a:pPr lvl="1"/>
            <a:r>
              <a:rPr lang="pt-BR" sz="1600" dirty="0"/>
              <a:t>Recomendo o uso de inglês.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2578460" y="3544170"/>
            <a:ext cx="3937756" cy="53290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9918" b="2029"/>
          <a:stretch/>
        </p:blipFill>
        <p:spPr>
          <a:xfrm>
            <a:off x="1478386" y="2172436"/>
            <a:ext cx="6187228" cy="40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229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Formatação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Customizações de língua e país.</a:t>
            </a:r>
          </a:p>
          <a:p>
            <a:pPr lvl="1"/>
            <a:r>
              <a:rPr lang="pt-BR" sz="1600" dirty="0"/>
              <a:t>Recomendo o uso de inglês (EUA).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2578460" y="3544170"/>
            <a:ext cx="3937756" cy="53290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28" t="8389" r="-328" b="5245"/>
          <a:stretch/>
        </p:blipFill>
        <p:spPr>
          <a:xfrm>
            <a:off x="1005887" y="2225140"/>
            <a:ext cx="7132226" cy="40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7787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Formatação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Seleção de teclado.</a:t>
            </a:r>
          </a:p>
          <a:p>
            <a:pPr marL="457200" lvl="1" indent="0">
              <a:buNone/>
            </a:pPr>
            <a:endParaRPr lang="pt-BR" sz="1600" dirty="0"/>
          </a:p>
          <a:p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2578460" y="3544170"/>
            <a:ext cx="3937756" cy="53290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18" y="2744070"/>
            <a:ext cx="71532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689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Formatação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Seleção de teclado.</a:t>
            </a:r>
          </a:p>
          <a:p>
            <a:pPr marL="457200" lvl="1" indent="0">
              <a:buNone/>
            </a:pPr>
            <a:endParaRPr lang="pt-BR" sz="1600" dirty="0"/>
          </a:p>
          <a:p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2578460" y="3544170"/>
            <a:ext cx="3937756" cy="53290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005" y="1789355"/>
            <a:ext cx="5836646" cy="40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4690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Formatação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Seleção de teclado.</a:t>
            </a:r>
          </a:p>
          <a:p>
            <a:pPr marL="457200" lvl="1" indent="0">
              <a:buNone/>
            </a:pPr>
            <a:endParaRPr lang="pt-BR" sz="1600" dirty="0"/>
          </a:p>
          <a:p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2578460" y="3544170"/>
            <a:ext cx="3937756" cy="53290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38" y="2493369"/>
            <a:ext cx="58674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8401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Formatação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Configuração de</a:t>
            </a:r>
            <a:r>
              <a:rPr lang="pt-BR" i="1" dirty="0"/>
              <a:t> hostname</a:t>
            </a:r>
            <a:r>
              <a:rPr lang="pt-BR" dirty="0"/>
              <a:t>.</a:t>
            </a:r>
          </a:p>
          <a:p>
            <a:pPr marL="457200" lvl="1" indent="0">
              <a:buNone/>
            </a:pPr>
            <a:endParaRPr lang="pt-BR" sz="1600" dirty="0"/>
          </a:p>
          <a:p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281237"/>
            <a:ext cx="71056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281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Como começar?</a:t>
            </a:r>
          </a:p>
          <a:p>
            <a:r>
              <a:rPr lang="pt-BR" sz="2000" dirty="0"/>
              <a:t>“OpenStack in a box”.</a:t>
            </a:r>
          </a:p>
          <a:p>
            <a:r>
              <a:rPr lang="pt-BR" sz="2000" dirty="0"/>
              <a:t>O DevStack é um ambiente voltado para desenvolvimento e testes.</a:t>
            </a:r>
          </a:p>
          <a:p>
            <a:r>
              <a:rPr lang="pt-BR" sz="2000" dirty="0"/>
              <a:t>É possível utilizar as </a:t>
            </a:r>
            <a:r>
              <a:rPr lang="pt-BR" sz="2000" i="1" dirty="0"/>
              <a:t>flavors</a:t>
            </a:r>
            <a:r>
              <a:rPr lang="pt-BR" sz="2000" dirty="0"/>
              <a:t> Linux mais famosas: Ubuntu, CentOS, Fedora, Debian, OpenSUSE...</a:t>
            </a:r>
          </a:p>
          <a:p>
            <a:r>
              <a:rPr lang="pt-BR" sz="2000" dirty="0"/>
              <a:t>Os principais projetos que compõem o OpenStack serão instalados em uma única máquina virtual.</a:t>
            </a:r>
          </a:p>
          <a:p>
            <a:pPr lvl="1"/>
            <a:r>
              <a:rPr lang="pt-BR" sz="1600" dirty="0"/>
              <a:t>Nova;</a:t>
            </a:r>
          </a:p>
          <a:p>
            <a:pPr lvl="1"/>
            <a:r>
              <a:rPr lang="pt-BR" sz="1600" dirty="0"/>
              <a:t>KVM (apesar de não ser um projeto OpenStack, será o </a:t>
            </a:r>
            <a:r>
              <a:rPr lang="pt-BR" sz="1600" i="1" dirty="0"/>
              <a:t>hypervisor usado</a:t>
            </a:r>
            <a:r>
              <a:rPr lang="pt-BR" sz="1600" dirty="0"/>
              <a:t>);</a:t>
            </a:r>
          </a:p>
          <a:p>
            <a:pPr lvl="1"/>
            <a:r>
              <a:rPr lang="pt-BR" sz="1600" dirty="0"/>
              <a:t>Keystone;</a:t>
            </a:r>
          </a:p>
          <a:p>
            <a:pPr lvl="1"/>
            <a:r>
              <a:rPr lang="pt-BR" sz="1600" dirty="0"/>
              <a:t>Glance;</a:t>
            </a:r>
          </a:p>
          <a:p>
            <a:pPr lvl="1"/>
            <a:r>
              <a:rPr lang="pt-BR" sz="1600" dirty="0"/>
              <a:t>Cinder;</a:t>
            </a:r>
          </a:p>
          <a:p>
            <a:pPr lvl="1"/>
            <a:r>
              <a:rPr lang="pt-BR" sz="1600" dirty="0"/>
              <a:t>Neutron;</a:t>
            </a:r>
          </a:p>
          <a:p>
            <a:pPr lvl="1"/>
            <a:r>
              <a:rPr lang="pt-BR" sz="1600" dirty="0"/>
              <a:t>Horizon;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8190969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Formatação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Configuração de novo usuário.</a:t>
            </a:r>
          </a:p>
          <a:p>
            <a:pPr marL="457200" lvl="1" indent="0">
              <a:buNone/>
            </a:pPr>
            <a:endParaRPr lang="pt-BR" sz="1600" dirty="0"/>
          </a:p>
          <a:p>
            <a:endParaRPr lang="pt-BR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19" y="1730931"/>
            <a:ext cx="6538561" cy="2258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21" b="122"/>
          <a:stretch/>
        </p:blipFill>
        <p:spPr>
          <a:xfrm>
            <a:off x="1300875" y="4228728"/>
            <a:ext cx="6538561" cy="186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4035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Formatação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Configuração de novo usuário.</a:t>
            </a:r>
          </a:p>
          <a:p>
            <a:pPr marL="457200" lvl="1" indent="0">
              <a:buNone/>
            </a:pPr>
            <a:endParaRPr lang="pt-BR" sz="1600" dirty="0"/>
          </a:p>
          <a:p>
            <a:endParaRPr lang="pt-BR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19" y="1730931"/>
            <a:ext cx="6538561" cy="2258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21" b="122"/>
          <a:stretch/>
        </p:blipFill>
        <p:spPr>
          <a:xfrm>
            <a:off x="1300875" y="4228728"/>
            <a:ext cx="6538561" cy="186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7425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Formatação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Definição da senha do novo usuário.</a:t>
            </a:r>
          </a:p>
          <a:p>
            <a:pPr marL="457200" lvl="1" indent="0">
              <a:buNone/>
            </a:pPr>
            <a:endParaRPr lang="pt-BR" sz="1600" dirty="0"/>
          </a:p>
          <a:p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679106"/>
            <a:ext cx="7105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9659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Formatação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Não criptografe o diretório do usuário.</a:t>
            </a:r>
          </a:p>
          <a:p>
            <a:pPr lvl="1"/>
            <a:r>
              <a:rPr lang="pt-BR" sz="1800" dirty="0"/>
              <a:t>Poderá trazer perda de desempenho.</a:t>
            </a:r>
          </a:p>
          <a:p>
            <a:endParaRPr lang="pt-BR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750544"/>
            <a:ext cx="6972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8879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Formatação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Particionamento do disco virtual.</a:t>
            </a:r>
          </a:p>
          <a:p>
            <a:pPr lvl="1"/>
            <a:r>
              <a:rPr lang="pt-BR" dirty="0"/>
              <a:t>Pode-se utilizar o </a:t>
            </a:r>
            <a:r>
              <a:rPr lang="pt-BR" i="1" dirty="0"/>
              <a:t>Guided – use entire disk.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564904"/>
            <a:ext cx="72866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082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Formatação da VM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Particionamento do disco virtual.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 depois da instalação do sistema operacional e do GRUB...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07" y="1916832"/>
            <a:ext cx="6953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4130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Instalação do DevStack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Atualização do sistema operacional e dos pacotes</a:t>
            </a:r>
          </a:p>
          <a:p>
            <a:pPr lvl="1"/>
            <a:r>
              <a:rPr lang="pt-BR" dirty="0"/>
              <a:t>#sudo apt-get update</a:t>
            </a:r>
          </a:p>
          <a:p>
            <a:pPr lvl="1"/>
            <a:r>
              <a:rPr lang="pt-BR" dirty="0"/>
              <a:t>#sudo apt-get upgrade &amp;&amp; apt-get dist-upgrade</a:t>
            </a:r>
          </a:p>
          <a:p>
            <a:pPr lvl="1"/>
            <a:endParaRPr lang="pt-BR" dirty="0"/>
          </a:p>
          <a:p>
            <a:r>
              <a:rPr lang="pt-BR" dirty="0"/>
              <a:t>Instalação de dependências</a:t>
            </a:r>
          </a:p>
          <a:p>
            <a:pPr lvl="1"/>
            <a:r>
              <a:rPr lang="pt-BR" dirty="0"/>
              <a:t>#sudo apt-get install ssh vim bridge-utils python</a:t>
            </a:r>
          </a:p>
          <a:p>
            <a:endParaRPr lang="pt-BR" dirty="0"/>
          </a:p>
          <a:p>
            <a:r>
              <a:rPr lang="pt-BR" dirty="0"/>
              <a:t>Download do DevStack (versão Ocata)</a:t>
            </a:r>
          </a:p>
          <a:p>
            <a:pPr lvl="1"/>
            <a:r>
              <a:rPr lang="pt-BR" dirty="0"/>
              <a:t>#git clone </a:t>
            </a:r>
            <a:r>
              <a:rPr lang="pt-BR" dirty="0">
                <a:hlinkClick r:id="rId3"/>
              </a:rPr>
              <a:t>http://github.com/openstack-dev/devstack</a:t>
            </a:r>
            <a:r>
              <a:rPr lang="pt-BR" dirty="0"/>
              <a:t> -b stable/ocata</a:t>
            </a:r>
          </a:p>
          <a:p>
            <a:endParaRPr lang="pt-BR" dirty="0"/>
          </a:p>
          <a:p>
            <a:r>
              <a:rPr lang="pt-BR" dirty="0"/>
              <a:t>Download do local.conf</a:t>
            </a:r>
          </a:p>
          <a:p>
            <a:pPr lvl="1"/>
            <a:r>
              <a:rPr lang="pt-BR" dirty="0"/>
              <a:t>#wget </a:t>
            </a:r>
            <a:r>
              <a:rPr lang="pt-BR" dirty="0">
                <a:hlinkClick r:id="rId4"/>
              </a:rPr>
              <a:t>https://github.com/Neopath-Integrated-Systems/OpenStack-Meetup/blob/master/local.conf</a:t>
            </a:r>
            <a:r>
              <a:rPr lang="pt-BR" dirty="0"/>
              <a:t> ~/devstack</a:t>
            </a:r>
          </a:p>
          <a:p>
            <a:pPr lvl="1"/>
            <a:r>
              <a:rPr lang="pt-BR" dirty="0"/>
              <a:t>#cd ~/devstack</a:t>
            </a:r>
          </a:p>
          <a:p>
            <a:pPr lvl="1"/>
            <a:r>
              <a:rPr lang="pt-BR" dirty="0"/>
              <a:t>#./stack.sh</a:t>
            </a:r>
          </a:p>
          <a:p>
            <a:pPr lvl="1"/>
            <a:endParaRPr lang="pt-BR" dirty="0"/>
          </a:p>
          <a:p>
            <a:r>
              <a:rPr lang="pt-BR" dirty="0"/>
              <a:t>Aguardar... Aguardar bastante!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575443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3528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Instalação do DevStack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 a tela abaixo aparecer, sucesso!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53" y="1880141"/>
            <a:ext cx="6813693" cy="43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828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3528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Utilização do DevStack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Login com o usuário admin + senha cadastrada.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93" y="1882572"/>
            <a:ext cx="6741469" cy="44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4882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3528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Utilização do DevStack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Criação de uma VM. </a:t>
            </a:r>
          </a:p>
          <a:p>
            <a:pPr lvl="1"/>
            <a:r>
              <a:rPr lang="pt-BR" dirty="0"/>
              <a:t>Compute &gt; Instances &gt; Launce Instance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" y="2564904"/>
            <a:ext cx="8535629" cy="2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177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Avisos:</a:t>
            </a:r>
          </a:p>
          <a:p>
            <a:pPr lvl="1"/>
            <a:r>
              <a:rPr lang="pt-BR" dirty="0"/>
              <a:t>É instável;</a:t>
            </a:r>
          </a:p>
          <a:p>
            <a:pPr lvl="1"/>
            <a:r>
              <a:rPr lang="pt-BR" dirty="0"/>
              <a:t>Não é escalável;</a:t>
            </a:r>
          </a:p>
          <a:p>
            <a:pPr lvl="1"/>
            <a:r>
              <a:rPr lang="pt-BR" dirty="0"/>
              <a:t>Nem pense em usar em produção;</a:t>
            </a:r>
          </a:p>
          <a:p>
            <a:r>
              <a:rPr lang="pt-BR" dirty="0"/>
              <a:t>Apesar de ser voltado para desenvolvimento e testes fora de um ambiente de datacenter, é uma aplicação pesada.</a:t>
            </a:r>
          </a:p>
          <a:p>
            <a:pPr lvl="1"/>
            <a:r>
              <a:rPr lang="pt-BR" dirty="0"/>
              <a:t>+2 </a:t>
            </a:r>
            <a:r>
              <a:rPr lang="pt-BR" i="1" dirty="0"/>
              <a:t>cores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+8GB RAM;</a:t>
            </a:r>
          </a:p>
          <a:p>
            <a:pPr lvl="1"/>
            <a:r>
              <a:rPr lang="pt-BR" dirty="0"/>
              <a:t>60 GB HDD;</a:t>
            </a:r>
          </a:p>
          <a:p>
            <a:pPr lvl="1"/>
            <a:r>
              <a:rPr lang="pt-BR" dirty="0"/>
              <a:t>Internet banda larga (você baixará muita coisa!);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9898715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3528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Criação de Uma Instância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40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 </a:t>
            </a:r>
            <a:r>
              <a:rPr lang="pt-BR" i="1" dirty="0"/>
              <a:t>Details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18" y="2111028"/>
            <a:ext cx="6853564" cy="41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5719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3528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Criação de Uma Instância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41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 </a:t>
            </a:r>
            <a:r>
              <a:rPr lang="pt-BR" i="1" dirty="0"/>
              <a:t>Source, selecione a imagem </a:t>
            </a:r>
            <a:r>
              <a:rPr lang="pt-BR" dirty="0"/>
              <a:t>que será usada para formatar a VM.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41" y="2126100"/>
            <a:ext cx="6671373" cy="40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5158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3528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Criação de Uma Instância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42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Em </a:t>
            </a:r>
            <a:r>
              <a:rPr lang="pt-BR" sz="2000" i="1" dirty="0"/>
              <a:t>Flavor, </a:t>
            </a:r>
            <a:r>
              <a:rPr lang="pt-BR" sz="2000" dirty="0"/>
              <a:t>selecione o </a:t>
            </a:r>
            <a:r>
              <a:rPr lang="pt-BR" sz="2000" i="1" dirty="0"/>
              <a:t>sizing </a:t>
            </a:r>
            <a:r>
              <a:rPr lang="pt-BR" sz="2000" dirty="0"/>
              <a:t>(número de vcpus, memória RAM e armazenamento secundário) da sua nova VM.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598" y="2149804"/>
            <a:ext cx="6660803" cy="405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3334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3528" y="18864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Criação de Uma Instância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43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Em </a:t>
            </a:r>
            <a:r>
              <a:rPr lang="pt-BR" sz="2000" i="1" dirty="0"/>
              <a:t>Flavor, </a:t>
            </a:r>
            <a:r>
              <a:rPr lang="pt-BR" sz="2000" dirty="0"/>
              <a:t>selecione o </a:t>
            </a:r>
            <a:r>
              <a:rPr lang="pt-BR" sz="2000" i="1" dirty="0"/>
              <a:t>sizing </a:t>
            </a:r>
            <a:r>
              <a:rPr lang="pt-BR" sz="2000" dirty="0"/>
              <a:t>(número de vcpus, memória RAM e armazenamento secundário) da sua nova VM.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E </a:t>
            </a:r>
            <a:r>
              <a:rPr lang="pt-BR" sz="2000" b="1" i="1" dirty="0"/>
              <a:t>Launch Instance</a:t>
            </a:r>
            <a:r>
              <a:rPr lang="pt-BR" sz="2000" i="1" dirty="0"/>
              <a:t>! </a:t>
            </a:r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599" y="2149804"/>
            <a:ext cx="5778673" cy="35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8482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67543" y="116632"/>
            <a:ext cx="5283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Conclusão</a:t>
            </a:r>
          </a:p>
          <a:p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460" y="2085368"/>
            <a:ext cx="2152540" cy="3234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1560" y="1379063"/>
            <a:ext cx="7043738" cy="49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pt-BR" altLang="en-US" sz="1800" b="1" dirty="0">
                <a:latin typeface="Arial" panose="020B0604020202020204" pitchFamily="34" charset="0"/>
              </a:rPr>
              <a:t>Missão</a:t>
            </a:r>
            <a:r>
              <a:rPr lang="pt-BR" altLang="en-US" sz="1800" dirty="0">
                <a:latin typeface="Arial" panose="020B0604020202020204" pitchFamily="34" charset="0"/>
              </a:rPr>
              <a:t>: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NEOPATH tem como Missão oferecer soluções inovadoras em TIC para comunicação e colaboração com foco na satisfação do cliente.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en-US" sz="1800" strike="sngStrike" dirty="0"/>
          </a:p>
          <a:p>
            <a:pPr marL="0" indent="0"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Valores: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Comunicação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Colaboração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Responsabilidade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Compromisso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Confiança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Tecnologia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Qualidade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Eficácia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Ética 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Relacionamento de Longo Prazo </a:t>
            </a:r>
          </a:p>
          <a:p>
            <a:pPr>
              <a:lnSpc>
                <a:spcPct val="80000"/>
              </a:lnSpc>
            </a:pPr>
            <a:endParaRPr lang="pt-BR" altLang="en-US" sz="1800" dirty="0"/>
          </a:p>
        </p:txBody>
      </p:sp>
      <p:sp>
        <p:nvSpPr>
          <p:cNvPr id="11" name="Retângulo 10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279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827584" y="3501008"/>
            <a:ext cx="748883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</a:pPr>
            <a:r>
              <a:rPr lang="pt-BR" altLang="en-US" b="1" dirty="0">
                <a:latin typeface="Arial" panose="020B0604020202020204" pitchFamily="34" charset="0"/>
              </a:rPr>
              <a:t>Obrigado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1134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108520" y="-99392"/>
            <a:ext cx="9361040" cy="6998060"/>
          </a:xfrm>
          <a:prstGeom prst="rect">
            <a:avLst/>
          </a:prstGeom>
          <a:solidFill>
            <a:srgbClr val="617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203848" y="5387617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rPr>
              <a:t>http://www.neopath.com.br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46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31" y="669165"/>
            <a:ext cx="4757938" cy="39593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19672" y="4780561"/>
            <a:ext cx="604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Excelência em Comunicação e Colaboração</a:t>
            </a:r>
            <a:endParaRPr lang="pt-BR" sz="2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9005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08520" y="-99392"/>
            <a:ext cx="9361040" cy="705678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2663346"/>
            <a:ext cx="604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Neopath</a:t>
            </a:r>
            <a:r>
              <a:rPr lang="en-US" sz="2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Integrated Systems</a:t>
            </a:r>
            <a:endParaRPr lang="pt-BR" sz="2600" dirty="0">
              <a:latin typeface="Calibri" panose="020F050202020403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-108520" y="3376083"/>
            <a:ext cx="9361040" cy="1680507"/>
          </a:xfrm>
          <a:prstGeom prst="rect">
            <a:avLst/>
          </a:prstGeom>
          <a:solidFill>
            <a:srgbClr val="617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-41564" y="3265389"/>
            <a:ext cx="93610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3200" b="1" dirty="0">
              <a:solidFill>
                <a:schemeClr val="bg1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Introdução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ao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OpenStack: Hands On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12/07/2017</a:t>
            </a:r>
          </a:p>
          <a:p>
            <a:pPr algn="ctr"/>
            <a:endParaRPr lang="pt-BR" sz="2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7" y="186608"/>
            <a:ext cx="6912768" cy="236713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543674" y="5224586"/>
            <a:ext cx="604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Thomaz Barros</a:t>
            </a:r>
          </a:p>
          <a:p>
            <a:pPr algn="ctr"/>
            <a:r>
              <a:rPr lang="pt-BR" sz="2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thomaz.barros@neopath.com.br</a:t>
            </a:r>
            <a:endParaRPr lang="pt-BR" sz="2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569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Avisos:</a:t>
            </a:r>
          </a:p>
          <a:p>
            <a:pPr lvl="1"/>
            <a:r>
              <a:rPr lang="pt-BR" dirty="0"/>
              <a:t>É instável;</a:t>
            </a:r>
          </a:p>
          <a:p>
            <a:pPr lvl="1"/>
            <a:r>
              <a:rPr lang="pt-BR" dirty="0"/>
              <a:t>Não é escalável;</a:t>
            </a:r>
          </a:p>
          <a:p>
            <a:pPr lvl="1"/>
            <a:r>
              <a:rPr lang="pt-BR" dirty="0"/>
              <a:t>Nem pense em usar em produção;</a:t>
            </a:r>
          </a:p>
          <a:p>
            <a:r>
              <a:rPr lang="pt-BR" dirty="0"/>
              <a:t>Apesar de ser voltado para desenvolvimento e testes fora de um ambiente de datacenter, é uma aplicação pesada.</a:t>
            </a:r>
          </a:p>
          <a:p>
            <a:pPr lvl="1"/>
            <a:r>
              <a:rPr lang="pt-BR" dirty="0"/>
              <a:t>+2 </a:t>
            </a:r>
            <a:r>
              <a:rPr lang="pt-BR" i="1" dirty="0"/>
              <a:t>cores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+8GB RAM;</a:t>
            </a:r>
          </a:p>
          <a:p>
            <a:pPr lvl="1"/>
            <a:r>
              <a:rPr lang="pt-BR" dirty="0"/>
              <a:t>60 GB HDD;</a:t>
            </a:r>
          </a:p>
          <a:p>
            <a:pPr lvl="1"/>
            <a:r>
              <a:rPr lang="pt-BR" dirty="0"/>
              <a:t>Internet banda larga (você baixará muita coisa!);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73914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Detalhes sobre o Ambiente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Instalação em uma máquina virtual;</a:t>
            </a:r>
          </a:p>
          <a:p>
            <a:r>
              <a:rPr lang="pt-BR" dirty="0"/>
              <a:t>Pode-se utilizar um </a:t>
            </a:r>
            <a:r>
              <a:rPr lang="pt-BR" i="1" dirty="0"/>
              <a:t>bare metal.</a:t>
            </a:r>
          </a:p>
          <a:p>
            <a:pPr lvl="1"/>
            <a:r>
              <a:rPr lang="pt-BR" dirty="0"/>
              <a:t>Aconselhável executar em um servidor dedicado;</a:t>
            </a:r>
          </a:p>
          <a:p>
            <a:pPr lvl="1"/>
            <a:r>
              <a:rPr lang="pt-BR" dirty="0"/>
              <a:t>O DevStack modificará substancialmente o sistema, podendo afetar outras aplicações;</a:t>
            </a:r>
          </a:p>
          <a:p>
            <a:r>
              <a:rPr lang="pt-BR" dirty="0"/>
              <a:t>Faremos nosso </a:t>
            </a:r>
            <a:r>
              <a:rPr lang="pt-BR" i="1" dirty="0"/>
              <a:t>hands on </a:t>
            </a:r>
            <a:r>
              <a:rPr lang="pt-BR" dirty="0"/>
              <a:t>no VirtualBox</a:t>
            </a:r>
          </a:p>
          <a:p>
            <a:pPr lvl="1"/>
            <a:r>
              <a:rPr lang="pt-BR" dirty="0"/>
              <a:t>Pode-se utilizar, ainda, VMWare ou Microsoft Hyper-V;</a:t>
            </a:r>
          </a:p>
          <a:p>
            <a:pPr lvl="1"/>
            <a:endParaRPr lang="pt-BR" dirty="0"/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903229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Download da ISO do Ubuntu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Utilizaremos o Ubuntu 16.04.02 LTS 64-bit.</a:t>
            </a:r>
          </a:p>
          <a:p>
            <a:r>
              <a:rPr lang="pt-BR" dirty="0"/>
              <a:t>Download em </a:t>
            </a:r>
            <a:r>
              <a:rPr lang="pt-BR" dirty="0">
                <a:hlinkClick r:id="rId3"/>
              </a:rPr>
              <a:t>http://www.ubuntu.com/server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7476"/>
          <a:stretch/>
        </p:blipFill>
        <p:spPr>
          <a:xfrm>
            <a:off x="404664" y="2273899"/>
            <a:ext cx="8334672" cy="42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611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Instalação do VirtualBox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Download em VirtualBox.org.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48172" y="1844824"/>
            <a:ext cx="7380312" cy="41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777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552289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6577607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www.neopath.com.br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7544" y="23227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Instalação do VirtualBox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1DEC-9019-4548-A2DB-81F6D71EFC60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1268760"/>
            <a:ext cx="8229600" cy="49828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Download em VirtualBox.org.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" y="1844824"/>
            <a:ext cx="7812360" cy="401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922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I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S" id="{8B4C8CD3-218E-4CD1-8CF8-CD645EA4A8BC}" vid="{63950267-696F-4C7C-98E3-332B8529DD9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71BDCF9FE543B46837828254C68AF89" ma:contentTypeVersion="3" ma:contentTypeDescription="Crie um novo documento." ma:contentTypeScope="" ma:versionID="15906e6a087d919a6d3d8a40815bbe3f">
  <xsd:schema xmlns:xsd="http://www.w3.org/2001/XMLSchema" xmlns:xs="http://www.w3.org/2001/XMLSchema" xmlns:p="http://schemas.microsoft.com/office/2006/metadata/properties" xmlns:ns2="dadabc08-3bce-4fff-a256-848d93679d3b" targetNamespace="http://schemas.microsoft.com/office/2006/metadata/properties" ma:root="true" ma:fieldsID="0a2467a9de56694848e9ea6020f41015" ns2:_="">
    <xsd:import namespace="dadabc08-3bce-4fff-a256-848d93679d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abc08-3bce-4fff-a256-848d93679d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1FB055-7CFF-453F-9B38-8A7C563170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dabc08-3bce-4fff-a256-848d93679d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B1111E-D3D7-4087-B4CC-AB6FC4446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6CD47E-BA71-48F9-A6EE-E2AE06A5BD88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dadabc08-3bce-4fff-a256-848d93679d3b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NIS</Template>
  <TotalTime>3225</TotalTime>
  <Words>1315</Words>
  <Application>Microsoft Office PowerPoint</Application>
  <PresentationFormat>Apresentação na tela (4:3)</PresentationFormat>
  <Paragraphs>352</Paragraphs>
  <Slides>47</Slides>
  <Notes>43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ＭＳ Ｐゴシック</vt:lpstr>
      <vt:lpstr>Arial</vt:lpstr>
      <vt:lpstr>Calibri</vt:lpstr>
      <vt:lpstr>Century Gothic</vt:lpstr>
      <vt:lpstr>NIS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mauro</dc:creator>
  <cp:lastModifiedBy>João C. D. Freire Ribeiro</cp:lastModifiedBy>
  <cp:revision>313</cp:revision>
  <cp:lastPrinted>2015-12-14T12:55:26Z</cp:lastPrinted>
  <dcterms:created xsi:type="dcterms:W3CDTF">2013-03-15T16:46:56Z</dcterms:created>
  <dcterms:modified xsi:type="dcterms:W3CDTF">2017-07-12T05:10:24Z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0x010100B71BDCF9FE543B46837828254C68AF89</vt:lpwstr>
  </property>
</Properties>
</file>