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146847055" r:id="rId11"/>
    <p:sldId id="269" r:id="rId12"/>
    <p:sldId id="267" r:id="rId13"/>
    <p:sldId id="268"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30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fif"/><Relationship Id="rId1" Type="http://schemas.openxmlformats.org/officeDocument/2006/relationships/slideLayout" Target="../slideLayouts/slideLayout2.xml"/><Relationship Id="rId5" Type="http://schemas.openxmlformats.org/officeDocument/2006/relationships/image" Target="../media/image5.jfif"/><Relationship Id="rId4" Type="http://schemas.openxmlformats.org/officeDocument/2006/relationships/image" Target="../media/image4.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Praveen</a:t>
            </a:r>
            <a:r>
              <a:rPr lang="en-US" sz="2000" b="1" dirty="0" err="1">
                <a:solidFill>
                  <a:schemeClr val="accent1">
                    <a:lumMod val="75000"/>
                  </a:schemeClr>
                </a:solidFill>
                <a:latin typeface="Arial"/>
                <a:cs typeface="Arial"/>
              </a:rPr>
              <a:t>k</a:t>
            </a:r>
            <a:r>
              <a:rPr lang="en-US" sz="2000" b="1" dirty="0" err="1" smtClean="0">
                <a:solidFill>
                  <a:schemeClr val="accent1">
                    <a:lumMod val="75000"/>
                  </a:schemeClr>
                </a:solidFill>
                <a:latin typeface="Arial"/>
                <a:cs typeface="Arial"/>
              </a:rPr>
              <a:t>anth</a:t>
            </a:r>
            <a:r>
              <a:rPr lang="en-US" sz="2000" b="1" dirty="0" smtClean="0">
                <a:solidFill>
                  <a:schemeClr val="accent1">
                    <a:lumMod val="75000"/>
                  </a:schemeClr>
                </a:solidFill>
                <a:latin typeface="Arial"/>
                <a:cs typeface="Arial"/>
              </a:rPr>
              <a:t> . M - PSV College of Engineering and Technology-Computer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11512" y="156118"/>
            <a:ext cx="11499295" cy="5006898"/>
          </a:xfrm>
        </p:spPr>
        <p:txBody>
          <a:bodyPr>
            <a:normAutofit/>
          </a:bodyPr>
          <a:lstStyle/>
          <a:p>
            <a:pPr>
              <a:buFont typeface="Wingdings" panose="05000000000000000000" pitchFamily="2" charset="2"/>
              <a:buChar char="v"/>
            </a:pPr>
            <a:r>
              <a:rPr lang="en-US" dirty="0"/>
              <a:t>A </a:t>
            </a:r>
            <a:r>
              <a:rPr lang="en-US" b="1" dirty="0" err="1"/>
              <a:t>keylogger</a:t>
            </a:r>
            <a:r>
              <a:rPr lang="en-US" dirty="0"/>
              <a:t>, sometimes referred to as a </a:t>
            </a:r>
            <a:r>
              <a:rPr lang="en-US" b="1" dirty="0"/>
              <a:t>keystroke logger</a:t>
            </a:r>
            <a:r>
              <a:rPr lang="en-US" dirty="0"/>
              <a:t>, is a program that records or logs the keys you press on your keyboard, often operating invisibly so that you remain unaware of its monitoring. While </a:t>
            </a:r>
            <a:r>
              <a:rPr lang="en-US" dirty="0" err="1"/>
              <a:t>keyloggers</a:t>
            </a:r>
            <a:r>
              <a:rPr lang="en-US" dirty="0"/>
              <a:t> are often associated with malicious intent, they do have legitimate uses as well</a:t>
            </a:r>
            <a:r>
              <a:rPr lang="en-US" dirty="0" smtClean="0"/>
              <a:t>.</a:t>
            </a:r>
          </a:p>
          <a:p>
            <a:pPr>
              <a:buFont typeface="Wingdings" panose="05000000000000000000" pitchFamily="2" charset="2"/>
              <a:buChar char="v"/>
            </a:pPr>
            <a:r>
              <a:rPr lang="en-US" dirty="0" err="1"/>
              <a:t>Keyloggers</a:t>
            </a:r>
            <a:r>
              <a:rPr lang="en-US" dirty="0"/>
              <a:t>, whether hardware or software, pose a significant risk, collecting personal and sensitive data without the user’s knowledge or consent. Detecting them can be challenging, but with the right security tools like McAfee and safe online practices, you can protect your data and maintain your digital privacy.</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Creative Thank You Presentation Template - SlideK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Creative Thank You Presentation Template - SlideKit"/>
          <p:cNvSpPr>
            <a:spLocks noChangeAspect="1" noChangeArrowheads="1"/>
          </p:cNvSpPr>
          <p:nvPr/>
        </p:nvSpPr>
        <p:spPr bwMode="auto">
          <a:xfrm>
            <a:off x="5404082" y="393938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3732264" y="3016050"/>
            <a:ext cx="3648436" cy="923330"/>
          </a:xfrm>
          <a:prstGeom prst="rect">
            <a:avLst/>
          </a:prstGeom>
          <a:noFill/>
          <a:ln>
            <a:solidFill>
              <a:schemeClr val="bg1"/>
            </a:solidFill>
          </a:ln>
        </p:spPr>
        <p:txBody>
          <a:bodyPr wrap="none" lIns="91440" tIns="45720" rIns="91440" bIns="45720">
            <a:spAutoFit/>
          </a:bodyPr>
          <a:lstStyle/>
          <a:p>
            <a:pPr algn="ctr"/>
            <a:r>
              <a:rPr lang="en-US" sz="5400" b="1" spc="50" dirty="0" smtClean="0">
                <a:ln w="9525" cmpd="sng">
                  <a:solidFill>
                    <a:srgbClr val="00B0F0"/>
                  </a:solidFill>
                  <a:prstDash val="solid"/>
                </a:ln>
                <a:solidFill>
                  <a:schemeClr val="accent1">
                    <a:lumMod val="20000"/>
                    <a:lumOff val="80000"/>
                  </a:schemeClr>
                </a:solidFill>
                <a:effectLst>
                  <a:glow rad="38100">
                    <a:schemeClr val="accent1">
                      <a:alpha val="40000"/>
                    </a:schemeClr>
                  </a:glow>
                  <a:reflection blurRad="6350" stA="60000" endA="900" endPos="60000" dist="29997" dir="5400000" sy="-100000" algn="bl" rotWithShape="0"/>
                </a:effectLst>
              </a:rPr>
              <a:t>THANK YOU</a:t>
            </a:r>
            <a:endParaRPr lang="en-US" sz="5400" b="1" spc="50" dirty="0">
              <a:ln w="9525" cmpd="sng">
                <a:solidFill>
                  <a:srgbClr val="00B0F0"/>
                </a:solidFill>
                <a:prstDash val="solid"/>
              </a:ln>
              <a:solidFill>
                <a:schemeClr val="accent1">
                  <a:lumMod val="20000"/>
                  <a:lumOff val="80000"/>
                </a:schemeClr>
              </a:solidFill>
              <a:effectLst>
                <a:glow rad="38100">
                  <a:schemeClr val="accent1">
                    <a:alpha val="40000"/>
                  </a:schemeClr>
                </a:glow>
                <a:reflection blurRad="6350" stA="60000" endA="900" endPos="60000" dist="29997" dir="5400000" sy="-100000" algn="bl" rotWithShape="0"/>
              </a:effectLst>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Font typeface="Wingdings" panose="05000000000000000000" pitchFamily="2" charset="2"/>
              <a:buChar char="Ø"/>
            </a:pPr>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a:buFont typeface="Wingdings" panose="05000000000000000000" pitchFamily="2" charset="2"/>
              <a:buChar char="Ø"/>
            </a:pPr>
            <a:r>
              <a:rPr lang="en-US" sz="2000" b="1" dirty="0">
                <a:latin typeface="Arial"/>
                <a:ea typeface="+mn-lt"/>
                <a:cs typeface="Arial"/>
              </a:rPr>
              <a:t>Proposed System/Solution</a:t>
            </a:r>
            <a:endParaRPr lang="en-US" dirty="0">
              <a:latin typeface="Arial"/>
              <a:cs typeface="Arial"/>
            </a:endParaRPr>
          </a:p>
          <a:p>
            <a:pPr>
              <a:buFont typeface="Wingdings" panose="05000000000000000000" pitchFamily="2" charset="2"/>
              <a:buChar char="Ø"/>
            </a:pPr>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a:buFont typeface="Wingdings" panose="05000000000000000000" pitchFamily="2" charset="2"/>
              <a:buChar char="Ø"/>
            </a:pPr>
            <a:r>
              <a:rPr lang="en-US" sz="2000" b="1" dirty="0">
                <a:latin typeface="Arial"/>
                <a:ea typeface="+mn-lt"/>
                <a:cs typeface="+mn-lt"/>
              </a:rPr>
              <a:t>Algorithm &amp; Deployment  </a:t>
            </a:r>
            <a:endParaRPr lang="en-US" dirty="0">
              <a:latin typeface="Arial"/>
              <a:cs typeface="Calibri"/>
            </a:endParaRPr>
          </a:p>
          <a:p>
            <a:pPr>
              <a:buFont typeface="Wingdings" panose="05000000000000000000" pitchFamily="2" charset="2"/>
              <a:buChar char="Ø"/>
            </a:pPr>
            <a:r>
              <a:rPr lang="en-US" sz="2000" b="1" dirty="0">
                <a:latin typeface="Arial"/>
                <a:ea typeface="+mn-lt"/>
                <a:cs typeface="Arial"/>
              </a:rPr>
              <a:t>Result (Output Image)</a:t>
            </a:r>
          </a:p>
          <a:p>
            <a:pPr>
              <a:buFont typeface="Wingdings" panose="05000000000000000000" pitchFamily="2" charset="2"/>
              <a:buChar char="Ø"/>
            </a:pPr>
            <a:r>
              <a:rPr lang="en-US" sz="2000" b="1" dirty="0">
                <a:latin typeface="Arial"/>
                <a:ea typeface="+mn-lt"/>
                <a:cs typeface="Arial"/>
              </a:rPr>
              <a:t>Conclusion</a:t>
            </a:r>
            <a:endParaRPr lang="en-US" dirty="0">
              <a:latin typeface="Arial"/>
              <a:cs typeface="Arial"/>
            </a:endParaRPr>
          </a:p>
          <a:p>
            <a:pPr>
              <a:buFont typeface="Wingdings" panose="05000000000000000000" pitchFamily="2" charset="2"/>
              <a:buChar char="Ø"/>
            </a:pPr>
            <a:r>
              <a:rPr lang="en-US" sz="2000" b="1" dirty="0">
                <a:latin typeface="Arial"/>
                <a:ea typeface="+mn-lt"/>
                <a:cs typeface="Arial"/>
              </a:rPr>
              <a:t>Future Scope</a:t>
            </a:r>
          </a:p>
          <a:p>
            <a:pPr>
              <a:buFont typeface="Wingdings" panose="05000000000000000000" pitchFamily="2" charset="2"/>
              <a:buChar char="Ø"/>
            </a:pPr>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501805"/>
            <a:ext cx="11029615" cy="4705815"/>
          </a:xfrm>
        </p:spPr>
        <p:txBody>
          <a:bodyPr/>
          <a:lstStyle/>
          <a:p>
            <a:pPr>
              <a:buFont typeface="Wingdings" panose="05000000000000000000" pitchFamily="2" charset="2"/>
              <a:buChar char="q"/>
            </a:pPr>
            <a:r>
              <a:rPr lang="en-IN" sz="3200" dirty="0">
                <a:solidFill>
                  <a:srgbClr val="0F0F0F"/>
                </a:solidFill>
                <a:ea typeface="+mn-lt"/>
                <a:cs typeface="+mn-lt"/>
              </a:rPr>
              <a:t>Example:</a:t>
            </a:r>
            <a:r>
              <a:rPr lang="en-IN" sz="2800" dirty="0">
                <a:solidFill>
                  <a:srgbClr val="0F0F0F"/>
                </a:solidFill>
                <a:ea typeface="+mn-lt"/>
                <a:cs typeface="+mn-lt"/>
              </a:rPr>
              <a:t> </a:t>
            </a:r>
            <a:r>
              <a:rPr lang="en-US" dirty="0"/>
              <a:t>Create an effective solution that detects </a:t>
            </a:r>
            <a:r>
              <a:rPr lang="en-US" dirty="0" err="1"/>
              <a:t>keyloggers</a:t>
            </a:r>
            <a:r>
              <a:rPr lang="en-US" dirty="0"/>
              <a:t>, whether they are software-based or hardware-based, while minimizing false positives. The solution should be user-friendly and not require specialized technical knowledge.</a:t>
            </a:r>
          </a:p>
          <a:p>
            <a:pPr>
              <a:buFont typeface="Arial" panose="020B0604020202020204" pitchFamily="34" charset="0"/>
              <a:buChar char="•"/>
            </a:pPr>
            <a:r>
              <a:rPr lang="en-US" dirty="0"/>
              <a:t>Remember that addressing this problem ethically is crucial. </a:t>
            </a:r>
            <a:r>
              <a:rPr lang="en-US" dirty="0" err="1"/>
              <a:t>Keyloggers</a:t>
            </a:r>
            <a:r>
              <a:rPr lang="en-US" dirty="0"/>
              <a:t> can be both a security tool and a threat, depending on their intent and usage context</a:t>
            </a:r>
            <a:r>
              <a:rPr lang="en-US" dirty="0" smtClean="0"/>
              <a:t>.</a:t>
            </a:r>
          </a:p>
          <a:p>
            <a:pPr>
              <a:buFont typeface="Arial" panose="020B0604020202020204" pitchFamily="34" charset="0"/>
              <a:buChar char="•"/>
            </a:pPr>
            <a:r>
              <a:rPr lang="en-US" dirty="0"/>
              <a:t>The problem statement for </a:t>
            </a:r>
            <a:r>
              <a:rPr lang="en-US" dirty="0" err="1"/>
              <a:t>keyloggers</a:t>
            </a:r>
            <a:r>
              <a:rPr lang="en-US" dirty="0"/>
              <a:t> revolves around the challenge of covertly installing hardware </a:t>
            </a:r>
            <a:r>
              <a:rPr lang="en-US" dirty="0" err="1"/>
              <a:t>keyloggers</a:t>
            </a:r>
            <a:r>
              <a:rPr lang="en-US" dirty="0"/>
              <a:t> on another person's device. This issue poses a significant threat as </a:t>
            </a:r>
            <a:r>
              <a:rPr lang="en-US" dirty="0" err="1"/>
              <a:t>keyloggers</a:t>
            </a:r>
            <a:r>
              <a:rPr lang="en-US" dirty="0"/>
              <a:t> can be used to steal data in the form of malware or other similar threats. </a:t>
            </a:r>
            <a:endParaRPr lang="en-US"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ln>
            <a:solidFill>
              <a:schemeClr val="accent1"/>
            </a:solidFill>
          </a:ln>
        </p:spPr>
        <p:txBody>
          <a:bodyPr/>
          <a:lstStyle/>
          <a:p>
            <a:r>
              <a:rPr lang="en-US" dirty="0" smtClean="0"/>
              <a:t>Proposed Solution</a:t>
            </a:r>
            <a:endParaRPr lang="en-US"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9210" y="1232451"/>
            <a:ext cx="11220515" cy="5302163"/>
          </a:xfrm>
        </p:spPr>
        <p:txBody>
          <a:bodyPr>
            <a:normAutofit fontScale="92500" lnSpcReduction="10000"/>
          </a:bodyPr>
          <a:lstStyle/>
          <a:p>
            <a:endParaRPr lang="en-IN" dirty="0" smtClean="0"/>
          </a:p>
          <a:p>
            <a:pPr marL="342900" indent="-342900">
              <a:buFont typeface="+mj-lt"/>
              <a:buAutoNum type="arabicPeriod"/>
            </a:pPr>
            <a:r>
              <a:rPr lang="en-US" b="1" dirty="0"/>
              <a:t>Anti-</a:t>
            </a:r>
            <a:r>
              <a:rPr lang="en-US" b="1" dirty="0" err="1"/>
              <a:t>Keylogger</a:t>
            </a:r>
            <a:r>
              <a:rPr lang="en-US" b="1" dirty="0"/>
              <a:t> </a:t>
            </a:r>
            <a:r>
              <a:rPr lang="en-US" b="1" dirty="0" smtClean="0"/>
              <a:t>Software:</a:t>
            </a:r>
          </a:p>
          <a:p>
            <a:pPr lvl="2">
              <a:buFont typeface="Arial" panose="020B0604020202020204" pitchFamily="34" charset="0"/>
              <a:buChar char="•"/>
            </a:pPr>
            <a:r>
              <a:rPr lang="en-US" b="1" dirty="0" smtClean="0"/>
              <a:t>	 </a:t>
            </a:r>
            <a:r>
              <a:rPr lang="en-US" dirty="0"/>
              <a:t>Use specialized </a:t>
            </a:r>
            <a:r>
              <a:rPr lang="en-US" b="1" dirty="0"/>
              <a:t>anti-</a:t>
            </a:r>
            <a:r>
              <a:rPr lang="en-US" b="1" dirty="0" err="1"/>
              <a:t>keylogger</a:t>
            </a:r>
            <a:r>
              <a:rPr lang="en-US" b="1" dirty="0"/>
              <a:t> software</a:t>
            </a:r>
            <a:r>
              <a:rPr lang="en-US" dirty="0"/>
              <a:t> designed to detect and remove </a:t>
            </a:r>
            <a:r>
              <a:rPr lang="en-US" dirty="0" err="1"/>
              <a:t>keyloggers</a:t>
            </a:r>
            <a:r>
              <a:rPr lang="en-US" dirty="0" smtClean="0"/>
              <a:t>.</a:t>
            </a:r>
          </a:p>
          <a:p>
            <a:pPr lvl="2">
              <a:buFont typeface="Arial" panose="020B0604020202020204" pitchFamily="34" charset="0"/>
              <a:buChar char="•"/>
            </a:pPr>
            <a:r>
              <a:rPr lang="en-US" dirty="0"/>
              <a:t>These tools actively monitor for suspicious behavior related to keystrokes and can help protect your system</a:t>
            </a:r>
            <a:r>
              <a:rPr lang="en-US" dirty="0" smtClean="0"/>
              <a:t>.</a:t>
            </a:r>
            <a:endParaRPr lang="en-US" dirty="0"/>
          </a:p>
          <a:p>
            <a:pPr marL="342900" indent="-342900">
              <a:buFont typeface="+mj-lt"/>
              <a:buAutoNum type="arabicPeriod"/>
            </a:pPr>
            <a:r>
              <a:rPr lang="en-US" b="1" dirty="0" smtClean="0"/>
              <a:t>Antivirus </a:t>
            </a:r>
            <a:r>
              <a:rPr lang="en-US" b="1" dirty="0"/>
              <a:t>and Anti-Malware Solutions</a:t>
            </a:r>
            <a:r>
              <a:rPr lang="en-US" dirty="0" smtClean="0"/>
              <a:t>:</a:t>
            </a:r>
          </a:p>
          <a:p>
            <a:pPr lvl="2">
              <a:buFont typeface="Arial" panose="020B0604020202020204" pitchFamily="34" charset="0"/>
              <a:buChar char="•"/>
            </a:pPr>
            <a:r>
              <a:rPr lang="en-US" dirty="0"/>
              <a:t>Install reputable antivirus and anti-malware software.</a:t>
            </a:r>
          </a:p>
          <a:p>
            <a:pPr lvl="2">
              <a:buFont typeface="Arial" panose="020B0604020202020204" pitchFamily="34" charset="0"/>
              <a:buChar char="•"/>
            </a:pPr>
            <a:r>
              <a:rPr lang="en-US" dirty="0"/>
              <a:t>Regularly update the software to stay protected against known </a:t>
            </a:r>
            <a:r>
              <a:rPr lang="en-US" dirty="0" err="1"/>
              <a:t>keyloggers</a:t>
            </a:r>
            <a:r>
              <a:rPr lang="en-US" dirty="0"/>
              <a:t> and other </a:t>
            </a:r>
            <a:r>
              <a:rPr lang="en-US" dirty="0" smtClean="0"/>
              <a:t>threats</a:t>
            </a:r>
          </a:p>
          <a:p>
            <a:pPr marL="342900" indent="-342900">
              <a:buFont typeface="+mj-lt"/>
              <a:buAutoNum type="arabicPeriod"/>
            </a:pPr>
            <a:r>
              <a:rPr lang="en-US" b="1" dirty="0"/>
              <a:t>Virtual Keyboard Usage</a:t>
            </a:r>
            <a:r>
              <a:rPr lang="en-US" dirty="0" smtClean="0"/>
              <a:t>:</a:t>
            </a:r>
          </a:p>
          <a:p>
            <a:pPr lvl="2">
              <a:buFont typeface="Arial" panose="020B0604020202020204" pitchFamily="34" charset="0"/>
              <a:buChar char="•"/>
            </a:pPr>
            <a:r>
              <a:rPr lang="en-US" dirty="0"/>
              <a:t>When entering sensitive information like passwords or credit card details, consider using a </a:t>
            </a:r>
            <a:r>
              <a:rPr lang="en-US" b="1" dirty="0"/>
              <a:t>virtual keyboard</a:t>
            </a:r>
            <a:r>
              <a:rPr lang="en-US" dirty="0" smtClean="0"/>
              <a:t>.</a:t>
            </a:r>
          </a:p>
          <a:p>
            <a:pPr lvl="2">
              <a:buFont typeface="Arial" panose="020B0604020202020204" pitchFamily="34" charset="0"/>
              <a:buChar char="•"/>
            </a:pPr>
            <a:r>
              <a:rPr lang="en-US" dirty="0"/>
              <a:t>Virtual keyboards help prevent </a:t>
            </a:r>
            <a:r>
              <a:rPr lang="en-US" dirty="0" err="1"/>
              <a:t>keyloggers</a:t>
            </a:r>
            <a:r>
              <a:rPr lang="en-US" dirty="0"/>
              <a:t> from capturing your keystrokes directly from the physical keyboard</a:t>
            </a:r>
            <a:r>
              <a:rPr lang="en-US" dirty="0" smtClean="0"/>
              <a:t>.</a:t>
            </a:r>
          </a:p>
          <a:p>
            <a:pPr marL="342900" indent="-342900">
              <a:buFont typeface="+mj-lt"/>
              <a:buAutoNum type="arabicPeriod"/>
            </a:pPr>
            <a:r>
              <a:rPr lang="en-US" b="1" dirty="0"/>
              <a:t>Task Manager Vigilance</a:t>
            </a:r>
            <a:r>
              <a:rPr lang="en-US" dirty="0" smtClean="0"/>
              <a:t>:</a:t>
            </a:r>
          </a:p>
          <a:p>
            <a:pPr marL="936900" lvl="2" indent="-342900">
              <a:buFont typeface="Arial" panose="020B0604020202020204" pitchFamily="34" charset="0"/>
              <a:buChar char="•"/>
            </a:pPr>
            <a:r>
              <a:rPr lang="en-US" dirty="0"/>
              <a:t>Regularly check the </a:t>
            </a:r>
            <a:r>
              <a:rPr lang="en-US" b="1" dirty="0"/>
              <a:t>Task Manager</a:t>
            </a:r>
            <a:r>
              <a:rPr lang="en-US" dirty="0"/>
              <a:t> for any suspicious programs running in the background.</a:t>
            </a:r>
          </a:p>
          <a:p>
            <a:pPr marL="936900" lvl="2" indent="-342900">
              <a:buFont typeface="Arial" panose="020B0604020202020204" pitchFamily="34" charset="0"/>
              <a:buChar char="•"/>
            </a:pPr>
            <a:r>
              <a:rPr lang="en-US" dirty="0"/>
              <a:t>Unwanted </a:t>
            </a:r>
            <a:r>
              <a:rPr lang="en-US" dirty="0" err="1"/>
              <a:t>keyloggers</a:t>
            </a:r>
            <a:r>
              <a:rPr lang="en-US" dirty="0"/>
              <a:t> may appear as unfamiliar processes.</a:t>
            </a:r>
            <a:endParaRPr lang="en-US" dirty="0" smtClean="0"/>
          </a:p>
          <a:p>
            <a:pPr marL="342900" indent="-342900">
              <a:buFont typeface="+mj-lt"/>
              <a:buAutoNum type="arabicPeriod"/>
            </a:pPr>
            <a:r>
              <a:rPr lang="en-US" b="1" dirty="0"/>
              <a:t>Download from Trusted </a:t>
            </a:r>
            <a:r>
              <a:rPr lang="en-US" b="1" dirty="0" smtClean="0"/>
              <a:t>Sources:</a:t>
            </a:r>
          </a:p>
          <a:p>
            <a:pPr marL="936900" lvl="2" indent="-342900">
              <a:buFont typeface="Arial" panose="020B0604020202020204" pitchFamily="34" charset="0"/>
              <a:buChar char="•"/>
            </a:pPr>
            <a:r>
              <a:rPr lang="en-US" dirty="0"/>
              <a:t>Only download software from </a:t>
            </a:r>
            <a:r>
              <a:rPr lang="en-US" b="1" dirty="0"/>
              <a:t>trusted websites</a:t>
            </a:r>
            <a:r>
              <a:rPr lang="en-US" dirty="0"/>
              <a:t>.</a:t>
            </a:r>
          </a:p>
          <a:p>
            <a:pPr marL="936900" lvl="2" indent="-342900">
              <a:buFont typeface="Arial" panose="020B0604020202020204" pitchFamily="34" charset="0"/>
              <a:buChar char="•"/>
            </a:pPr>
            <a:r>
              <a:rPr lang="en-US" b="1" dirty="0"/>
              <a:t>Avoid downloading executables or files from unverified sources</a:t>
            </a:r>
            <a:endParaRPr lang="en-US" b="1" dirty="0" smtClean="0"/>
          </a:p>
          <a:p>
            <a:pPr marL="342900" indent="-342900">
              <a:buFont typeface="+mj-lt"/>
              <a:buAutoNum type="arabicPeriod"/>
            </a:pPr>
            <a:endParaRPr lang="en-IN" b="1"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Wingdings" panose="05000000000000000000" pitchFamily="2" charset="2"/>
              <a:buChar char="v"/>
            </a:pPr>
            <a:r>
              <a:rPr lang="en-US" dirty="0"/>
              <a:t>The system approach for </a:t>
            </a:r>
            <a:r>
              <a:rPr lang="en-US" dirty="0" err="1"/>
              <a:t>keyloggers</a:t>
            </a:r>
            <a:r>
              <a:rPr lang="en-US" dirty="0"/>
              <a:t> involves a comprehensive strategy to detect, prevent, and mitigate the risks associated with these surveillance tools. </a:t>
            </a:r>
            <a:r>
              <a:rPr lang="en-US" dirty="0" err="1"/>
              <a:t>Keyloggers</a:t>
            </a:r>
            <a:r>
              <a:rPr lang="en-US" dirty="0"/>
              <a:t> can be both software-based and hardware-based, designed to capture keystrokes and other sensitive information without the user's knowledge. To address </a:t>
            </a:r>
            <a:r>
              <a:rPr lang="en-US" dirty="0" err="1"/>
              <a:t>keyloggers</a:t>
            </a:r>
            <a:r>
              <a:rPr lang="en-US" dirty="0"/>
              <a:t> effectively, a system approach should encompass the following key </a:t>
            </a:r>
            <a:r>
              <a:rPr lang="en-US" dirty="0" smtClean="0"/>
              <a:t>elements.</a:t>
            </a:r>
          </a:p>
          <a:p>
            <a:pPr>
              <a:buFont typeface="Wingdings" panose="05000000000000000000" pitchFamily="2" charset="2"/>
              <a:buChar char="Ø"/>
            </a:pPr>
            <a:r>
              <a:rPr lang="en-US" dirty="0"/>
              <a:t>Antivirus Protection: Utilize reputable antivirus software that includes </a:t>
            </a:r>
            <a:r>
              <a:rPr lang="en-US" dirty="0" err="1"/>
              <a:t>keyloggers</a:t>
            </a:r>
            <a:r>
              <a:rPr lang="en-US" dirty="0"/>
              <a:t> in its malware database. Regularly update the antivirus program to ensure detection of known </a:t>
            </a:r>
            <a:r>
              <a:rPr lang="en-US" dirty="0" err="1"/>
              <a:t>keyloggers</a:t>
            </a:r>
            <a:r>
              <a:rPr lang="en-US" dirty="0"/>
              <a:t> and other malicious </a:t>
            </a:r>
            <a:r>
              <a:rPr lang="en-US" dirty="0" smtClean="0"/>
              <a:t>software.</a:t>
            </a:r>
          </a:p>
          <a:p>
            <a:pPr>
              <a:buFont typeface="Wingdings" panose="05000000000000000000" pitchFamily="2" charset="2"/>
              <a:buChar char="Ø"/>
            </a:pPr>
            <a:r>
              <a:rPr lang="en-US" dirty="0"/>
              <a:t>Proactive Measures: Implement proactive protection mechanisms designed to detect keylogging software. This can include using one-time passwords, two-step authentication, and virtual keyboards to minimize the risk of </a:t>
            </a:r>
            <a:r>
              <a:rPr lang="en-US" dirty="0" err="1"/>
              <a:t>keyloggers</a:t>
            </a:r>
            <a:r>
              <a:rPr lang="en-US" dirty="0"/>
              <a:t> capturing sensitive </a:t>
            </a:r>
            <a:r>
              <a:rPr lang="en-US" dirty="0" smtClean="0"/>
              <a:t>data.</a:t>
            </a:r>
          </a:p>
          <a:p>
            <a:pPr>
              <a:buFont typeface="Wingdings" panose="05000000000000000000" pitchFamily="2" charset="2"/>
              <a:buChar char="Ø"/>
            </a:pPr>
            <a:r>
              <a:rPr lang="en-US" dirty="0"/>
              <a:t>User Awareness: Educate users about the risks of </a:t>
            </a:r>
            <a:r>
              <a:rPr lang="en-US" dirty="0" err="1"/>
              <a:t>keyloggers</a:t>
            </a:r>
            <a:r>
              <a:rPr lang="en-US" dirty="0"/>
              <a:t>, emphasizing the importance of avoiding suspicious links, email attachments, and downloads. Encourage safe browsing habits and vigilance to prevent inadvertent installation of </a:t>
            </a:r>
            <a:r>
              <a:rPr lang="en-US" dirty="0" err="1" smtClean="0"/>
              <a:t>keyloggers</a:t>
            </a:r>
            <a:r>
              <a:rPr lang="en-US" dirty="0" smtClean="0"/>
              <a:t>.</a:t>
            </a:r>
          </a:p>
          <a:p>
            <a:pPr marL="0" indent="0">
              <a:buNone/>
            </a:pPr>
            <a:endParaRPr lang="en-US"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67628" y="0"/>
            <a:ext cx="11697949" cy="6413863"/>
          </a:xfrm>
        </p:spPr>
        <p:txBody>
          <a:bodyPr>
            <a:normAutofit/>
          </a:bodyPr>
          <a:lstStyle/>
          <a:p>
            <a:pPr>
              <a:buFont typeface="Wingdings" panose="05000000000000000000" pitchFamily="2" charset="2"/>
              <a:buChar char="v"/>
            </a:pPr>
            <a:r>
              <a:rPr lang="en-IN" sz="1400" dirty="0">
                <a:ea typeface="+mn-lt"/>
                <a:cs typeface="+mn-lt"/>
              </a:rPr>
              <a:t>In the Algorithm section, describe the machine learning algorithm chosen for predicting bike counts. Here's an example structure for this section</a:t>
            </a:r>
            <a:r>
              <a:rPr lang="en-IN" sz="1400" dirty="0" smtClean="0">
                <a:ea typeface="+mn-lt"/>
                <a:cs typeface="+mn-lt"/>
              </a:rPr>
              <a:t>:</a:t>
            </a:r>
            <a:endParaRPr lang="en-IN" sz="1400" dirty="0"/>
          </a:p>
          <a:p>
            <a:pPr marL="342900" indent="-342900">
              <a:buFont typeface="+mj-lt"/>
              <a:buAutoNum type="arabicPeriod"/>
            </a:pPr>
            <a:r>
              <a:rPr lang="en-US" b="1" dirty="0" smtClean="0"/>
              <a:t>Dendritic </a:t>
            </a:r>
            <a:r>
              <a:rPr lang="en-US" b="1" dirty="0"/>
              <a:t>Cell Algorithm (DCA)</a:t>
            </a:r>
            <a:r>
              <a:rPr lang="en-US" dirty="0"/>
              <a:t>: Combines machine learning algorithms (MLA) with </a:t>
            </a:r>
            <a:r>
              <a:rPr lang="en-US" dirty="0" smtClean="0"/>
              <a:t>DCA.</a:t>
            </a:r>
          </a:p>
          <a:p>
            <a:pPr lvl="1">
              <a:buFont typeface="Wingdings" panose="05000000000000000000" pitchFamily="2" charset="2"/>
              <a:buChar char="ü"/>
            </a:pPr>
            <a:r>
              <a:rPr lang="en-US" dirty="0" smtClean="0"/>
              <a:t>Observes </a:t>
            </a:r>
            <a:r>
              <a:rPr lang="en-US" dirty="0"/>
              <a:t>input rates to detect software </a:t>
            </a:r>
            <a:r>
              <a:rPr lang="en-US" dirty="0" err="1"/>
              <a:t>keyloggers</a:t>
            </a:r>
            <a:r>
              <a:rPr lang="en-US" dirty="0" smtClean="0"/>
              <a:t>.</a:t>
            </a:r>
          </a:p>
          <a:p>
            <a:pPr lvl="1">
              <a:buFont typeface="Wingdings" panose="05000000000000000000" pitchFamily="2" charset="2"/>
              <a:buChar char="ü"/>
            </a:pPr>
            <a:r>
              <a:rPr lang="en-US" dirty="0"/>
              <a:t>Detecting </a:t>
            </a:r>
            <a:r>
              <a:rPr lang="en-US" dirty="0" err="1"/>
              <a:t>keyloggers</a:t>
            </a:r>
            <a:r>
              <a:rPr lang="en-US" dirty="0"/>
              <a:t> is crucial for protecting user privacy and security.</a:t>
            </a:r>
          </a:p>
          <a:p>
            <a:pPr lvl="1">
              <a:buFont typeface="Wingdings" panose="05000000000000000000" pitchFamily="2" charset="2"/>
              <a:buChar char="ü"/>
            </a:pPr>
            <a:r>
              <a:rPr lang="en-US" dirty="0"/>
              <a:t>Several techniques are used for </a:t>
            </a:r>
            <a:r>
              <a:rPr lang="en-US" dirty="0" err="1"/>
              <a:t>keylogger</a:t>
            </a:r>
            <a:r>
              <a:rPr lang="en-US" dirty="0"/>
              <a:t> </a:t>
            </a:r>
            <a:r>
              <a:rPr lang="en-US" dirty="0" smtClean="0"/>
              <a:t>detection.</a:t>
            </a:r>
          </a:p>
          <a:p>
            <a:pPr marL="342900" indent="-342900">
              <a:buFont typeface="+mj-lt"/>
              <a:buAutoNum type="arabicPeriod"/>
            </a:pPr>
            <a:r>
              <a:rPr lang="en-US" b="1" dirty="0" smtClean="0"/>
              <a:t>Software </a:t>
            </a:r>
            <a:r>
              <a:rPr lang="en-US" b="1" dirty="0" err="1" smtClean="0"/>
              <a:t>Keyloggers</a:t>
            </a:r>
            <a:r>
              <a:rPr lang="en-US" b="1" dirty="0" smtClean="0"/>
              <a:t>:</a:t>
            </a:r>
            <a:r>
              <a:rPr lang="en-US" sz="1400" dirty="0"/>
              <a:t>	</a:t>
            </a:r>
            <a:r>
              <a:rPr lang="en-IN" sz="1400" dirty="0" smtClean="0"/>
              <a:t>  </a:t>
            </a:r>
          </a:p>
          <a:p>
            <a:pPr lvl="1">
              <a:buFont typeface="Wingdings" panose="05000000000000000000" pitchFamily="2" charset="2"/>
              <a:buChar char="ü"/>
            </a:pPr>
            <a:r>
              <a:rPr lang="en-US" dirty="0"/>
              <a:t>Use the </a:t>
            </a:r>
            <a:r>
              <a:rPr lang="en-US" b="1" dirty="0" err="1"/>
              <a:t>SetWindowsHook</a:t>
            </a:r>
            <a:r>
              <a:rPr lang="en-US" b="1" dirty="0"/>
              <a:t> API function</a:t>
            </a:r>
            <a:r>
              <a:rPr lang="en-US" dirty="0"/>
              <a:t> to intercept keypress notifications.</a:t>
            </a:r>
          </a:p>
          <a:p>
            <a:pPr lvl="1">
              <a:buFont typeface="Wingdings" panose="05000000000000000000" pitchFamily="2" charset="2"/>
              <a:buChar char="ü"/>
            </a:pPr>
            <a:r>
              <a:rPr lang="en-US" dirty="0"/>
              <a:t>Run in the background, recording keystrokes and sending them to malicious users</a:t>
            </a:r>
            <a:r>
              <a:rPr lang="en-US" dirty="0" smtClean="0"/>
              <a:t>.</a:t>
            </a:r>
            <a:r>
              <a:rPr lang="en-US" sz="1100" dirty="0" smtClean="0"/>
              <a:t>	    </a:t>
            </a:r>
            <a:endParaRPr lang="en-US" sz="1100" dirty="0"/>
          </a:p>
          <a:p>
            <a:pPr marL="324000" lvl="1" indent="0">
              <a:buNone/>
            </a:pPr>
            <a:endParaRPr lang="en-US" sz="11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Wingdings" panose="05000000000000000000" pitchFamily="2" charset="2"/>
              <a:buChar char="q"/>
            </a:pPr>
            <a:r>
              <a:rPr lang="en-US" dirty="0"/>
              <a:t>On the defensive side, cybersecurity experts will continue to develop advanced detection and prevention techniques to combat evolving </a:t>
            </a:r>
            <a:r>
              <a:rPr lang="en-US" dirty="0" err="1"/>
              <a:t>keylogger</a:t>
            </a:r>
            <a:r>
              <a:rPr lang="en-US" dirty="0"/>
              <a:t> threats. This may involve the use of behavior-based analysis, anomaly detection, and real-time monitoring to identify and mitigate </a:t>
            </a:r>
            <a:r>
              <a:rPr lang="en-US" dirty="0" err="1"/>
              <a:t>keylogger</a:t>
            </a:r>
            <a:r>
              <a:rPr lang="en-US" dirty="0"/>
              <a:t> activity effectively. Furthermore, the implementation of secure coding practices, regular software updates, and user education will be crucial in minimizing the risk of </a:t>
            </a:r>
            <a:r>
              <a:rPr lang="en-US" dirty="0" err="1"/>
              <a:t>keylogger</a:t>
            </a:r>
            <a:r>
              <a:rPr lang="en-US" dirty="0"/>
              <a:t> infections</a:t>
            </a:r>
            <a:r>
              <a:rPr lang="en-US" dirty="0" smtClean="0"/>
              <a:t>.</a:t>
            </a:r>
          </a:p>
          <a:p>
            <a:pPr>
              <a:buFont typeface="Wingdings" panose="05000000000000000000" pitchFamily="2" charset="2"/>
              <a:buChar char="Ø"/>
            </a:pPr>
            <a:r>
              <a:rPr lang="en-US" b="1" dirty="0" smtClean="0"/>
              <a:t>Enhanced </a:t>
            </a:r>
            <a:r>
              <a:rPr lang="en-US" b="1" dirty="0"/>
              <a:t>Security </a:t>
            </a:r>
            <a:r>
              <a:rPr lang="en-US" b="1" dirty="0" smtClean="0"/>
              <a:t>Measures:</a:t>
            </a:r>
            <a:endParaRPr lang="en-US" sz="2000" b="1" dirty="0"/>
          </a:p>
          <a:p>
            <a:pPr lvl="1">
              <a:buFont typeface="Wingdings" panose="05000000000000000000" pitchFamily="2" charset="2"/>
              <a:buChar char="ü"/>
            </a:pPr>
            <a:r>
              <a:rPr lang="en-US" dirty="0" err="1" smtClean="0"/>
              <a:t>Keyloggers</a:t>
            </a:r>
            <a:r>
              <a:rPr lang="en-US" dirty="0" smtClean="0"/>
              <a:t> </a:t>
            </a:r>
            <a:r>
              <a:rPr lang="en-US" dirty="0"/>
              <a:t>could contribute to behavioral biometrics, where unique typing patterns and rhythms are used for user identification.</a:t>
            </a:r>
          </a:p>
          <a:p>
            <a:pPr lvl="1">
              <a:buFont typeface="Wingdings" panose="05000000000000000000" pitchFamily="2" charset="2"/>
              <a:buChar char="ü"/>
            </a:pPr>
            <a:r>
              <a:rPr lang="en-US" dirty="0"/>
              <a:t>This could be integrated into multi-factor authentication systems.</a:t>
            </a:r>
          </a:p>
          <a:p>
            <a:pPr>
              <a:buFont typeface="Wingdings" panose="05000000000000000000" pitchFamily="2" charset="2"/>
              <a:buChar char="Ø"/>
            </a:pPr>
            <a:r>
              <a:rPr lang="en-US" b="1" dirty="0"/>
              <a:t>Behavioral Biometrics</a:t>
            </a:r>
            <a:r>
              <a:rPr lang="en-US" dirty="0" smtClean="0"/>
              <a:t>:</a:t>
            </a:r>
          </a:p>
          <a:p>
            <a:pPr lvl="1">
              <a:buFont typeface="Wingdings" panose="05000000000000000000" pitchFamily="2" charset="2"/>
              <a:buChar char="ü"/>
            </a:pPr>
            <a:r>
              <a:rPr lang="en-US" dirty="0" err="1"/>
              <a:t>Keyloggers</a:t>
            </a:r>
            <a:r>
              <a:rPr lang="en-US" dirty="0"/>
              <a:t> could contribute to behavioral biometrics, where unique typing patterns and rhythms are used for user identification.</a:t>
            </a:r>
          </a:p>
          <a:p>
            <a:pPr lvl="1">
              <a:buFont typeface="Wingdings" panose="05000000000000000000" pitchFamily="2" charset="2"/>
              <a:buChar char="ü"/>
            </a:pPr>
            <a:r>
              <a:rPr lang="en-US" dirty="0"/>
              <a:t>This could be integrated into multi-factor authentication </a:t>
            </a:r>
            <a:r>
              <a:rPr lang="en-US" dirty="0" smtClean="0"/>
              <a:t>systems.</a:t>
            </a:r>
            <a:endParaRPr lang="en-US" dirty="0"/>
          </a:p>
          <a:p>
            <a:pPr marL="324000" lvl="1" indent="0">
              <a:buNone/>
            </a:pPr>
            <a:endParaRPr lang="en-US" dirty="0" smtClean="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200722" y="836341"/>
            <a:ext cx="11410085" cy="3902927"/>
          </a:xfrm>
        </p:spPr>
        <p:txBody>
          <a:bodyPr>
            <a:normAutofit/>
          </a:bodyPr>
          <a:lstStyle/>
          <a:p>
            <a:pPr>
              <a:buFont typeface="Wingdings" panose="05000000000000000000" pitchFamily="2" charset="2"/>
              <a:buChar char="v"/>
            </a:pPr>
            <a:r>
              <a:rPr lang="en-US" dirty="0"/>
              <a:t>A </a:t>
            </a:r>
            <a:r>
              <a:rPr lang="en-US" b="1" dirty="0" err="1" smtClean="0"/>
              <a:t>keylogger</a:t>
            </a:r>
            <a:r>
              <a:rPr lang="en-US" dirty="0"/>
              <a:t> is a type of </a:t>
            </a:r>
            <a:r>
              <a:rPr lang="en-US" b="1" dirty="0"/>
              <a:t>spyware</a:t>
            </a:r>
            <a:r>
              <a:rPr lang="en-US" dirty="0"/>
              <a:t> that stealthily monitors and records every keystroke a user types on their keyboard. These insidious programs can capture sensitive information, including </a:t>
            </a:r>
            <a:r>
              <a:rPr lang="en-US" b="1" dirty="0"/>
              <a:t>passwords</a:t>
            </a:r>
            <a:r>
              <a:rPr lang="en-US" dirty="0"/>
              <a:t>, </a:t>
            </a:r>
            <a:r>
              <a:rPr lang="en-US" b="1" dirty="0"/>
              <a:t>account numbers</a:t>
            </a:r>
            <a:r>
              <a:rPr lang="en-US" dirty="0"/>
              <a:t>, and </a:t>
            </a:r>
            <a:r>
              <a:rPr lang="en-US" b="1" dirty="0"/>
              <a:t>credit card details</a:t>
            </a:r>
            <a:r>
              <a:rPr lang="en-US" dirty="0"/>
              <a:t>. Here are some key points about </a:t>
            </a:r>
            <a:r>
              <a:rPr lang="en-US" dirty="0" smtClean="0"/>
              <a:t>key logger </a:t>
            </a:r>
            <a:r>
              <a:rPr lang="en-US" dirty="0" smtClean="0"/>
              <a:t>.</a:t>
            </a:r>
          </a:p>
          <a:p>
            <a:pPr>
              <a:buFont typeface="Wingdings" panose="05000000000000000000" pitchFamily="2" charset="2"/>
              <a:buChar char="v"/>
            </a:pPr>
            <a:r>
              <a:rPr lang="en-US" dirty="0" err="1"/>
              <a:t>Securelist</a:t>
            </a:r>
            <a:r>
              <a:rPr lang="en-US" dirty="0"/>
              <a:t> offers insights into how </a:t>
            </a:r>
            <a:r>
              <a:rPr lang="en-US" dirty="0" err="1"/>
              <a:t>keyloggers</a:t>
            </a:r>
            <a:r>
              <a:rPr lang="en-US" dirty="0"/>
              <a:t> work, how they can be installed, and methods to protect against them, including using antivirus software, one-time passwords, and virtual </a:t>
            </a:r>
            <a:r>
              <a:rPr lang="en-US" dirty="0" smtClean="0"/>
              <a:t>keyboards.</a:t>
            </a:r>
          </a:p>
          <a:p>
            <a:pPr>
              <a:buFont typeface="Wingdings" panose="05000000000000000000" pitchFamily="2" charset="2"/>
              <a:buChar char="v"/>
            </a:pPr>
            <a:r>
              <a:rPr lang="en-US" dirty="0" err="1"/>
              <a:t>ResearchGate</a:t>
            </a:r>
            <a:r>
              <a:rPr lang="en-US" dirty="0"/>
              <a:t> discusses the basic function of </a:t>
            </a:r>
            <a:r>
              <a:rPr lang="en-US" dirty="0" err="1"/>
              <a:t>keyloggers</a:t>
            </a:r>
            <a:r>
              <a:rPr lang="en-US" dirty="0"/>
              <a:t>, which is to store keystrokes made by a user, and highlights that </a:t>
            </a:r>
            <a:r>
              <a:rPr lang="en-US" dirty="0" err="1"/>
              <a:t>keyloggers</a:t>
            </a:r>
            <a:r>
              <a:rPr lang="en-US" dirty="0"/>
              <a:t> can be both hardware and </a:t>
            </a:r>
            <a:r>
              <a:rPr lang="en-US" dirty="0" smtClean="0"/>
              <a:t>software-based.</a:t>
            </a:r>
          </a:p>
          <a:p>
            <a:pPr>
              <a:buFont typeface="Wingdings" panose="05000000000000000000" pitchFamily="2" charset="2"/>
              <a:buChar char="v"/>
            </a:pPr>
            <a:r>
              <a:rPr lang="en-US" dirty="0" smtClean="0"/>
              <a:t>It as a detailed </a:t>
            </a:r>
            <a:r>
              <a:rPr lang="en-US" dirty="0"/>
              <a:t>guide explains </a:t>
            </a:r>
            <a:r>
              <a:rPr lang="en-US" dirty="0" err="1"/>
              <a:t>keyloggers</a:t>
            </a:r>
            <a:r>
              <a:rPr lang="en-US" dirty="0"/>
              <a:t>, their operation, types (hardware-based and software-based), and preventive measures to protect against </a:t>
            </a:r>
            <a:r>
              <a:rPr lang="en-US" dirty="0" err="1"/>
              <a:t>keyloggers</a:t>
            </a:r>
            <a:r>
              <a:rPr lang="en-US" dirty="0"/>
              <a:t>, such as safe online habits and two-factor authentication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10458" y="2621174"/>
            <a:ext cx="2089550" cy="2368589"/>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92" y="1402087"/>
            <a:ext cx="4018865" cy="226061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1878" y="2564079"/>
            <a:ext cx="2128257" cy="242568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784" y="4045221"/>
            <a:ext cx="4353273" cy="2448716"/>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c0fa2617-96bd-425d-8578-e93563fe37c5"/>
    <ds:schemaRef ds:uri="http://purl.org/dc/terms/"/>
    <ds:schemaRef ds:uri="http://schemas.microsoft.com/office/2006/documentManagement/types"/>
    <ds:schemaRef ds:uri="http://purl.org/dc/elements/1.1/"/>
    <ds:schemaRef ds:uri="http://purl.org/dc/dcmitype/"/>
    <ds:schemaRef ds:uri="http://schemas.microsoft.com/office/infopath/2007/PartnerControls"/>
    <ds:schemaRef ds:uri="http://schemas.openxmlformats.org/package/2006/metadata/core-propertie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130</TotalTime>
  <Words>414</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KEYLOGGERS</vt:lpstr>
      <vt:lpstr>OUTLINE</vt:lpstr>
      <vt:lpstr>Problem Statement</vt:lpstr>
      <vt:lpstr>Proposed Solution</vt:lpstr>
      <vt:lpstr>System  Approach</vt:lpstr>
      <vt:lpstr>Algorithm &amp; Deployment</vt:lpstr>
      <vt:lpstr>PowerPoint Presentation</vt:lpstr>
      <vt:lpstr>References</vt:lpstr>
      <vt:lpstr>Result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STUDENT075</cp:lastModifiedBy>
  <cp:revision>36</cp:revision>
  <dcterms:created xsi:type="dcterms:W3CDTF">2021-05-26T16:50:10Z</dcterms:created>
  <dcterms:modified xsi:type="dcterms:W3CDTF">2024-04-02T05:55:21Z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