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3" r:id="rId7"/>
    <p:sldId id="27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3DBA6B-CB11-49DD-A485-4A541BFD012E}">
  <a:tblStyle styleId="{393DBA6B-CB11-49DD-A485-4A541BFD01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80" autoAdjust="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a67d6cc8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a67d6cc8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2960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a67d6cc8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a67d6cc8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42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a67d6cc8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a67d6cc8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547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a67d6cc8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a67d6cc8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51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a67d6cc8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a67d6cc8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716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a67d6cc8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a67d6cc8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494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c2133bf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c2133bf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a67d6cc8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a67d6cc8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a67d6cc8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a67d6cc8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a67d6cc8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a67d6cc8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68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a67d6cc8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a67d6cc8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975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a67d6cc8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a67d6cc8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23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a67d6cc8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a67d6cc8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963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a67d6cc8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a67d6cc8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44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4189825"/>
            <a:ext cx="36432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MAXIME DABROWSKI</a:t>
            </a:r>
            <a:br>
              <a:rPr lang="fr-FR" sz="1500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500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Module assuré par Christophe JEGO</a:t>
            </a: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700" y="3945950"/>
            <a:ext cx="1792251" cy="11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90344">
            <a:off x="8088657" y="2974664"/>
            <a:ext cx="1027135" cy="270397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04635" y="0"/>
            <a:ext cx="6172200" cy="859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PR209 – Projet expérimental de conception de circuit numérique (S8)</a:t>
            </a:r>
            <a:br>
              <a:rPr lang="fr" sz="28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fr" sz="2800" dirty="0">
                <a:latin typeface="Calibri"/>
                <a:ea typeface="Calibri"/>
                <a:cs typeface="Calibri"/>
                <a:sym typeface="Calibri"/>
              </a:rPr>
            </a:b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02355">
            <a:off x="107031" y="-338463"/>
            <a:ext cx="600662" cy="274410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457850" y="264825"/>
            <a:ext cx="13938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02/04/2021</a:t>
            </a:r>
            <a:endParaRPr dirty="0"/>
          </a:p>
        </p:txBody>
      </p: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7498F051-22E6-41DB-A742-0797E009B2E2}"/>
              </a:ext>
            </a:extLst>
          </p:cNvPr>
          <p:cNvSpPr txBox="1"/>
          <p:nvPr/>
        </p:nvSpPr>
        <p:spPr>
          <a:xfrm>
            <a:off x="1323620" y="794550"/>
            <a:ext cx="6172200" cy="11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Conception et implémentation d’un lecteur MP3 sur FPGA NEXYS A7</a:t>
            </a:r>
          </a:p>
        </p:txBody>
      </p:sp>
      <p:pic>
        <p:nvPicPr>
          <p:cNvPr id="1028" name="Picture 4" descr="410-292-1 | Digilent Carte d'apprentissage Nexys A7-50T FPGA USB/VGA/Prise  3,5 mm/PWM/Ethernet/MicroSD | Distrelec Belgique">
            <a:extLst>
              <a:ext uri="{FF2B5EF4-FFF2-40B4-BE49-F238E27FC236}">
                <a16:creationId xmlns:a16="http://schemas.microsoft.com/office/drawing/2014/main" id="{C48DBCC8-BB93-43CD-A577-7EF6562F5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1" r="18266"/>
          <a:stretch/>
        </p:blipFill>
        <p:spPr bwMode="auto">
          <a:xfrm>
            <a:off x="2817116" y="1719715"/>
            <a:ext cx="3147238" cy="274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0344">
            <a:off x="8088657" y="2974664"/>
            <a:ext cx="1027135" cy="270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02355">
            <a:off x="107031" y="-338463"/>
            <a:ext cx="600662" cy="27441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598550" y="47213"/>
            <a:ext cx="6193500" cy="6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Calibri"/>
                <a:ea typeface="Calibri"/>
                <a:cs typeface="Calibri"/>
                <a:sym typeface="Calibri"/>
              </a:rPr>
              <a:t>PWM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878675" y="909200"/>
            <a:ext cx="6858000" cy="4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Nombre d’échantillons disponible : 2 266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SIGNED TO UNSIGNED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11 bits -&gt; 12 bits (2 266 &gt; 2 048)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850" y="0"/>
            <a:ext cx="1190149" cy="7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FE442C-B871-45F3-822E-83EC98B71F1F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6" b="23333"/>
          <a:stretch/>
        </p:blipFill>
        <p:spPr bwMode="auto">
          <a:xfrm>
            <a:off x="1764722" y="1971779"/>
            <a:ext cx="5530850" cy="1085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F4D7050-6112-4C2D-B923-9E2C8F2E5CE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02" y="3179591"/>
            <a:ext cx="4502150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885F368-0B3B-41AD-A031-2F7A678A94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8862" y="4353815"/>
            <a:ext cx="44862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-27314"/>
            <a:ext cx="2893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893225" y="2196136"/>
            <a:ext cx="6127933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dirty="0">
                <a:latin typeface="Calibri"/>
                <a:ea typeface="Calibri"/>
                <a:cs typeface="Calibri"/>
                <a:sym typeface="Calibri"/>
              </a:rPr>
              <a:t>3) Augmentation et diminution de la vitesse de lecture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815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0344">
            <a:off x="8088657" y="2974664"/>
            <a:ext cx="1027135" cy="270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02355">
            <a:off x="107031" y="-338463"/>
            <a:ext cx="600662" cy="27441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598550" y="47213"/>
            <a:ext cx="6193500" cy="6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Calibri"/>
                <a:ea typeface="Calibri"/>
                <a:cs typeface="Calibri"/>
                <a:sym typeface="Calibri"/>
              </a:rPr>
              <a:t>Corrections à appliquer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878675" y="909200"/>
            <a:ext cx="6858000" cy="4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Choix à partir des </a:t>
            </a:r>
            <a:r>
              <a:rPr lang="fr-FR" sz="2000" dirty="0" err="1">
                <a:latin typeface="Calibri"/>
                <a:ea typeface="Calibri"/>
                <a:cs typeface="Calibri"/>
                <a:sym typeface="Calibri"/>
              </a:rPr>
              <a:t>switchs</a:t>
            </a: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 de la carte (vitesse *2 ou /2)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fr-FR" sz="2000" dirty="0">
              <a:latin typeface="Calibri"/>
              <a:ea typeface="Calibri"/>
              <a:cs typeface="Calibri"/>
              <a:sym typeface="Calibri"/>
            </a:endParaRP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Modifications :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Fréquence du </a:t>
            </a:r>
            <a:r>
              <a:rPr lang="fr-FR" sz="2000" dirty="0" err="1">
                <a:latin typeface="Calibri"/>
                <a:ea typeface="Calibri"/>
                <a:cs typeface="Calibri"/>
                <a:sym typeface="Calibri"/>
              </a:rPr>
              <a:t>clock</a:t>
            </a: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 enable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Vitesse de lecture dans la mémoire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Nombre de pas pour la PWM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Amplitude des échantillons (taille de données)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Corrections à appliquer sur les échantillons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endParaRPr lang="fr-FR" sz="2000" dirty="0">
              <a:latin typeface="Calibri"/>
              <a:ea typeface="Calibri"/>
              <a:cs typeface="Calibri"/>
              <a:sym typeface="Calibri"/>
            </a:endParaRPr>
          </a:p>
          <a:p>
            <a:pPr marL="444500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Blocs affectés :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Synthèse de fréquence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Valeur en fonction de la vitesse (new)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PWM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endParaRPr lang="fr-FR"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850" y="0"/>
            <a:ext cx="1190149" cy="7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554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598550" y="47213"/>
            <a:ext cx="6193500" cy="6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Calibri"/>
                <a:ea typeface="Calibri"/>
                <a:cs typeface="Calibri"/>
                <a:sym typeface="Calibri"/>
              </a:rPr>
              <a:t>Simulation de la partie audio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850" y="0"/>
            <a:ext cx="1190149" cy="7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418762-8822-40C4-B2C9-C733539851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7146" y="1468234"/>
            <a:ext cx="8529708" cy="30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5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-27314"/>
            <a:ext cx="2893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893225" y="2196136"/>
            <a:ext cx="6127933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latin typeface="Calibri"/>
                <a:ea typeface="Calibri"/>
                <a:cs typeface="Calibri"/>
                <a:sym typeface="Calibri"/>
              </a:rPr>
              <a:t>4) Conclusion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2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0344">
            <a:off x="8088657" y="2974664"/>
            <a:ext cx="1027135" cy="270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02355">
            <a:off x="107031" y="-338463"/>
            <a:ext cx="600662" cy="27441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598550" y="47213"/>
            <a:ext cx="6193500" cy="6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878675" y="909200"/>
            <a:ext cx="6858000" cy="4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Lecteur opérationnel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Utilisation des ressources limitées (changement de carte)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Implémentation réussie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Pas de saturation audio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Division par 4 de la vitesse de lecture possible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Simulation</a:t>
            </a: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850" y="0"/>
            <a:ext cx="1190149" cy="7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EEA26C-CA2A-453E-A030-341863A70CA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507628" y="2905580"/>
            <a:ext cx="4375343" cy="20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1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0344">
            <a:off x="8088657" y="2974664"/>
            <a:ext cx="1027135" cy="270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02355">
            <a:off x="107031" y="-338463"/>
            <a:ext cx="600662" cy="274410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3313356" y="0"/>
            <a:ext cx="2517300" cy="6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764600" y="756800"/>
            <a:ext cx="5175300" cy="3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Cahier des charges et vue d’ensemble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endParaRPr lang="fr-FR" sz="2000" dirty="0">
              <a:latin typeface="Calibri"/>
              <a:ea typeface="Calibri"/>
              <a:cs typeface="Calibri"/>
              <a:sym typeface="Calibri"/>
            </a:endParaRPr>
          </a:p>
          <a:p>
            <a:pPr indent="-381000" algn="l">
              <a:buSzPts val="2400"/>
              <a:buFont typeface="Calibri"/>
              <a:buAutoNum type="arabicParenR"/>
            </a:pPr>
            <a:r>
              <a:rPr lang="en-GB" sz="2000" dirty="0">
                <a:latin typeface="Calibri"/>
                <a:ea typeface="Calibri"/>
                <a:cs typeface="Calibri"/>
                <a:sym typeface="Calibri"/>
              </a:rPr>
              <a:t>Contrôle audio</a:t>
            </a:r>
          </a:p>
          <a:p>
            <a:pPr indent="-381000" algn="l">
              <a:buSzPts val="2400"/>
              <a:buFont typeface="Calibri"/>
              <a:buAutoNum type="arabicParenR"/>
            </a:pPr>
            <a:endParaRPr lang="en-GB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Augmentation et diminution de la vitesse de lecture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endParaRPr lang="fr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lang="fr-FR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endParaRPr lang="en-GB"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850" y="0"/>
            <a:ext cx="1190149" cy="7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-27314"/>
            <a:ext cx="2893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893225" y="2196136"/>
            <a:ext cx="6127933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dirty="0">
                <a:latin typeface="Calibri"/>
                <a:ea typeface="Calibri"/>
                <a:cs typeface="Calibri"/>
                <a:sym typeface="Calibri"/>
              </a:rPr>
              <a:t>1) Cahier des charges et vue d’ensemble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0344">
            <a:off x="8088657" y="2974664"/>
            <a:ext cx="1027135" cy="270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02355">
            <a:off x="107031" y="-338463"/>
            <a:ext cx="600662" cy="27441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598550" y="47213"/>
            <a:ext cx="6193500" cy="6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Calibri"/>
                <a:ea typeface="Calibri"/>
                <a:cs typeface="Calibri"/>
                <a:sym typeface="Calibri"/>
              </a:rPr>
              <a:t>Cahier des charges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878675" y="909200"/>
            <a:ext cx="6858000" cy="4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MP3 sur un FPGA NEXYS A7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Concevoir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Tester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Implémenter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endParaRPr lang="fr-FR" sz="2000" dirty="0">
              <a:latin typeface="Calibri"/>
              <a:ea typeface="Calibri"/>
              <a:cs typeface="Calibri"/>
              <a:sym typeface="Calibri"/>
            </a:endParaRPr>
          </a:p>
          <a:p>
            <a:pPr marL="444500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3 blocs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Interface utilisateur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Contrôle, modulation de type PWM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Liaison UART</a:t>
            </a: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850" y="0"/>
            <a:ext cx="1190149" cy="7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598550" y="47213"/>
            <a:ext cx="6193500" cy="6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Calibri"/>
                <a:ea typeface="Calibri"/>
                <a:cs typeface="Calibri"/>
                <a:sym typeface="Calibri"/>
              </a:rPr>
              <a:t>Vue d’ensemble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850" y="0"/>
            <a:ext cx="1190149" cy="79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2084B1C-9C28-4E98-B6F3-F3789317E1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2974" y="1295745"/>
            <a:ext cx="8290013" cy="2432986"/>
          </a:xfrm>
          <a:prstGeom prst="rect">
            <a:avLst/>
          </a:prstGeom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90344">
            <a:off x="8088657" y="2974664"/>
            <a:ext cx="1027135" cy="270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702355">
            <a:off x="107031" y="-338463"/>
            <a:ext cx="600662" cy="27441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66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-27314"/>
            <a:ext cx="2893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893225" y="2196136"/>
            <a:ext cx="6127933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dirty="0">
                <a:latin typeface="Calibri"/>
                <a:ea typeface="Calibri"/>
                <a:cs typeface="Calibri"/>
                <a:sym typeface="Calibri"/>
              </a:rPr>
              <a:t>2) Contrôle de l’audio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0344">
            <a:off x="8088657" y="2974664"/>
            <a:ext cx="1027135" cy="270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02355">
            <a:off x="107031" y="-338463"/>
            <a:ext cx="600662" cy="27441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598550" y="47213"/>
            <a:ext cx="6193500" cy="6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Calibri"/>
                <a:ea typeface="Calibri"/>
                <a:cs typeface="Calibri"/>
                <a:sym typeface="Calibri"/>
              </a:rPr>
              <a:t>Schéma du contrôle audio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850" y="0"/>
            <a:ext cx="1190149" cy="7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8266E11-7C5A-4942-B605-1CF94349D48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07362" y="1676316"/>
            <a:ext cx="8065096" cy="213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0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0344">
            <a:off x="8088657" y="2974664"/>
            <a:ext cx="1027135" cy="270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02355">
            <a:off x="107031" y="-338463"/>
            <a:ext cx="600662" cy="27441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598550" y="47213"/>
            <a:ext cx="6193500" cy="6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Calibri"/>
                <a:ea typeface="Calibri"/>
                <a:cs typeface="Calibri"/>
                <a:sym typeface="Calibri"/>
              </a:rPr>
              <a:t>Stockage des données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878675" y="909200"/>
            <a:ext cx="6858000" cy="4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RAM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18 bits d’adressages (262 144 emplacements)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Nombres signés sur 11 bits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Plage de valeur : [-1024; +1023]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Remplis par l’UART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88/135 blocs soit 65,19%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Double accès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lang="fr-FR" sz="2000" dirty="0">
              <a:latin typeface="Calibri"/>
              <a:ea typeface="Calibri"/>
              <a:cs typeface="Calibri"/>
              <a:sym typeface="Calibri"/>
            </a:endParaRP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lang="fr-FR" sz="2000" dirty="0">
              <a:latin typeface="Calibri"/>
              <a:ea typeface="Calibri"/>
              <a:cs typeface="Calibri"/>
              <a:sym typeface="Calibri"/>
            </a:endParaRP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850" y="0"/>
            <a:ext cx="1190149" cy="7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6EC9C9-0EFA-4A31-B506-6F811D375EF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598550" y="3182620"/>
            <a:ext cx="5731510" cy="19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0344">
            <a:off x="8088657" y="2974664"/>
            <a:ext cx="1027135" cy="270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02355">
            <a:off x="107031" y="-338463"/>
            <a:ext cx="600662" cy="27441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598550" y="47213"/>
            <a:ext cx="6193500" cy="6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Calibri"/>
                <a:ea typeface="Calibri"/>
                <a:cs typeface="Calibri"/>
                <a:sym typeface="Calibri"/>
              </a:rPr>
              <a:t>Gestion d’un échantillon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878675" y="909200"/>
            <a:ext cx="6858000" cy="4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Caractéristique d’un échantillon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Fréquence d’échantillonnage : 44 100Hz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Valeur signée : [-1024; +1023]</a:t>
            </a: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endParaRPr lang="fr-FR" sz="2000" dirty="0">
              <a:latin typeface="Calibri"/>
              <a:ea typeface="Calibri"/>
              <a:cs typeface="Calibri"/>
              <a:sym typeface="Calibri"/>
            </a:endParaRPr>
          </a:p>
          <a:p>
            <a:pPr marL="444500"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Gestion du son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Son : [1; 9]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9 -&gt; maximum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1 -&gt; minimum</a:t>
            </a:r>
          </a:p>
          <a:p>
            <a:pPr marL="901700" lvl="1" algn="l"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Décalage de bit</a:t>
            </a:r>
          </a:p>
          <a:p>
            <a:pPr marL="127000" indent="0" algn="l">
              <a:buSzPts val="2000"/>
            </a:pPr>
            <a:endParaRPr lang="fr-FR"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850" y="0"/>
            <a:ext cx="1190149" cy="7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073AE1-CEE6-4523-A5B5-B52FDDC56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686" y="3886112"/>
            <a:ext cx="6744989" cy="9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086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320</Words>
  <Application>Microsoft Office PowerPoint</Application>
  <PresentationFormat>Affichage à l'écran (16:9)</PresentationFormat>
  <Paragraphs>88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MAXIME DABROWSKI Module assuré par Christophe JEGO</vt:lpstr>
      <vt:lpstr>Sommaire</vt:lpstr>
      <vt:lpstr>Présentation PowerPoint</vt:lpstr>
      <vt:lpstr>Cahier des charges</vt:lpstr>
      <vt:lpstr>Vue d’ensemble</vt:lpstr>
      <vt:lpstr>Présentation PowerPoint</vt:lpstr>
      <vt:lpstr>Schéma du contrôle audio</vt:lpstr>
      <vt:lpstr>Stockage des données</vt:lpstr>
      <vt:lpstr>Gestion d’un échantillon</vt:lpstr>
      <vt:lpstr>PWM</vt:lpstr>
      <vt:lpstr>Présentation PowerPoint</vt:lpstr>
      <vt:lpstr>Corrections à appliquer</vt:lpstr>
      <vt:lpstr>Simulation de la partie audio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MAXIME DABROWSKI Module assuré par Christophe JEGO</dc:title>
  <cp:lastModifiedBy>Maxime Dabrowski</cp:lastModifiedBy>
  <cp:revision>15</cp:revision>
  <dcterms:modified xsi:type="dcterms:W3CDTF">2021-04-02T16:00:08Z</dcterms:modified>
</cp:coreProperties>
</file>