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72" r:id="rId3"/>
    <p:sldId id="313" r:id="rId4"/>
    <p:sldId id="304" r:id="rId5"/>
    <p:sldId id="314" r:id="rId6"/>
    <p:sldId id="316" r:id="rId7"/>
    <p:sldId id="306" r:id="rId8"/>
    <p:sldId id="315" r:id="rId9"/>
    <p:sldId id="318" r:id="rId10"/>
    <p:sldId id="319" r:id="rId11"/>
    <p:sldId id="317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57" userDrawn="1">
          <p15:clr>
            <a:srgbClr val="A4A3A4"/>
          </p15:clr>
        </p15:guide>
        <p15:guide id="2" pos="7368" userDrawn="1">
          <p15:clr>
            <a:srgbClr val="A4A3A4"/>
          </p15:clr>
        </p15:guide>
        <p15:guide id="3" orient="horz" pos="560" userDrawn="1">
          <p15:clr>
            <a:srgbClr val="A4A3A4"/>
          </p15:clr>
        </p15:guide>
        <p15:guide id="4" orient="horz" pos="640" userDrawn="1">
          <p15:clr>
            <a:srgbClr val="A4A3A4"/>
          </p15:clr>
        </p15:guide>
        <p15:guide id="5" orient="horz" pos="4056" userDrawn="1">
          <p15:clr>
            <a:srgbClr val="A4A3A4"/>
          </p15:clr>
        </p15:guide>
        <p15:guide id="6" orient="horz" pos="3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8FCE"/>
    <a:srgbClr val="96A0AE"/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9" autoAdjust="0"/>
    <p:restoredTop sz="73341" autoAdjust="0"/>
  </p:normalViewPr>
  <p:slideViewPr>
    <p:cSldViewPr snapToGrid="0">
      <p:cViewPr varScale="1">
        <p:scale>
          <a:sx n="84" d="100"/>
          <a:sy n="84" d="100"/>
        </p:scale>
        <p:origin x="966" y="90"/>
      </p:cViewPr>
      <p:guideLst>
        <p:guide pos="257"/>
        <p:guide pos="7368"/>
        <p:guide orient="horz" pos="560"/>
        <p:guide orient="horz" pos="640"/>
        <p:guide orient="horz" pos="4056"/>
        <p:guide orient="horz" pos="399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934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651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137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40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241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993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149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15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088FBD-8B5D-4818-BBCF-F951CB4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2021/7/1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F09E7-6842-4F67-8517-7C97FF6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B22B6-C597-48AF-B31A-DADEBFD7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8F3095-932C-4CF3-A176-654E9A54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2021/7/1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AEAB60-ACC6-46CE-8F2C-4439B9D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0481FA-EBA9-489B-A17C-6BC258C4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4CBCC54-3B90-45FE-9E7D-A2FA7EC9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2021/7/1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1AF554F-2FBD-4018-B9C5-DBA95222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5AD0406-CEC2-4D1E-AED4-75C9B4A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4" userDrawn="1">
          <p15:clr>
            <a:srgbClr val="F26B43"/>
          </p15:clr>
        </p15:guide>
        <p15:guide id="2" pos="7368" userDrawn="1">
          <p15:clr>
            <a:srgbClr val="F26B43"/>
          </p15:clr>
        </p15:guide>
        <p15:guide id="3" orient="horz" pos="560" userDrawn="1">
          <p15:clr>
            <a:srgbClr val="F26B43"/>
          </p15:clr>
        </p15:guide>
        <p15:guide id="4" orient="horz" pos="624" userDrawn="1">
          <p15:clr>
            <a:srgbClr val="F26B43"/>
          </p15:clr>
        </p15:guide>
        <p15:guide id="5" orient="horz" pos="4056" userDrawn="1">
          <p15:clr>
            <a:srgbClr val="F26B43"/>
          </p15:clr>
        </p15:guide>
        <p15:guide id="6" orient="horz" pos="3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osWang/BE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kateto.net/network-visualiza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8573452" y="3067078"/>
            <a:ext cx="2970848" cy="613970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Yichen Wang</a:t>
            </a: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693738" y="1951623"/>
            <a:ext cx="10850562" cy="74908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Visualizing Dynamic Network Structure</a:t>
            </a:r>
            <a:b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interactively slicing data on time-dimension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3176587" y="2383326"/>
            <a:ext cx="85201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副标题 18">
            <a:extLst>
              <a:ext uri="{FF2B5EF4-FFF2-40B4-BE49-F238E27FC236}">
                <a16:creationId xmlns:a16="http://schemas.microsoft.com/office/drawing/2014/main" id="{DB49ECF1-9DDA-473D-8BD9-32E4D757EB75}"/>
              </a:ext>
            </a:extLst>
          </p:cNvPr>
          <p:cNvSpPr txBox="1">
            <a:spLocks/>
          </p:cNvSpPr>
          <p:nvPr/>
        </p:nvSpPr>
        <p:spPr>
          <a:xfrm>
            <a:off x="8397240" y="4899278"/>
            <a:ext cx="3147060" cy="1395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Supervised by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prof. Roger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Leenders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prof. Claudia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Zucca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547B9DA-AC9E-46F6-848C-1AF50147F772}"/>
              </a:ext>
            </a:extLst>
          </p:cNvPr>
          <p:cNvGrpSpPr/>
          <p:nvPr/>
        </p:nvGrpSpPr>
        <p:grpSpPr>
          <a:xfrm>
            <a:off x="9735669" y="6302178"/>
            <a:ext cx="1840005" cy="425601"/>
            <a:chOff x="9789459" y="6311143"/>
            <a:chExt cx="1840005" cy="425601"/>
          </a:xfrm>
        </p:grpSpPr>
        <p:pic>
          <p:nvPicPr>
            <p:cNvPr id="2050" name="Picture 2" descr="Graduate Conference in Theoretical Philosophy 2021 | OZSW">
              <a:extLst>
                <a:ext uri="{FF2B5EF4-FFF2-40B4-BE49-F238E27FC236}">
                  <a16:creationId xmlns:a16="http://schemas.microsoft.com/office/drawing/2014/main" id="{9D7411BB-22A6-406B-8178-409ACB8398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9459" y="6406781"/>
              <a:ext cx="588598" cy="252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Tilburg University - Stichting Academisch Erfgoed">
              <a:extLst>
                <a:ext uri="{FF2B5EF4-FFF2-40B4-BE49-F238E27FC236}">
                  <a16:creationId xmlns:a16="http://schemas.microsoft.com/office/drawing/2014/main" id="{74034AAE-D778-4364-B1AD-A9794D62B9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44" t="21334" r="41728" b="21105"/>
            <a:stretch/>
          </p:blipFill>
          <p:spPr bwMode="auto">
            <a:xfrm>
              <a:off x="11233144" y="6311143"/>
              <a:ext cx="396320" cy="42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JADS – Professional Education – JADS – de state-of-the-art Data Science  Universiteit!">
              <a:extLst>
                <a:ext uri="{FF2B5EF4-FFF2-40B4-BE49-F238E27FC236}">
                  <a16:creationId xmlns:a16="http://schemas.microsoft.com/office/drawing/2014/main" id="{E694F23C-5ABA-4455-B1F4-20BD1ADC4F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05" t="15393" r="32638" b="21024"/>
            <a:stretch/>
          </p:blipFill>
          <p:spPr bwMode="auto">
            <a:xfrm>
              <a:off x="10446535" y="6386510"/>
              <a:ext cx="718131" cy="274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表, 散点图&#10;&#10;描述已自动生成">
            <a:extLst>
              <a:ext uri="{FF2B5EF4-FFF2-40B4-BE49-F238E27FC236}">
                <a16:creationId xmlns:a16="http://schemas.microsoft.com/office/drawing/2014/main" id="{DB788744-C4C7-4278-826E-287D7F5D7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7" y="1741860"/>
            <a:ext cx="7413438" cy="319787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E6CEC4B-6CE9-4E65-9D49-078FAFD7221A}"/>
              </a:ext>
            </a:extLst>
          </p:cNvPr>
          <p:cNvSpPr/>
          <p:nvPr/>
        </p:nvSpPr>
        <p:spPr>
          <a:xfrm>
            <a:off x="7429500" y="6742"/>
            <a:ext cx="47625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B64D4DA-6C13-4BA3-AD82-621E297B0CD4}"/>
              </a:ext>
            </a:extLst>
          </p:cNvPr>
          <p:cNvGrpSpPr/>
          <p:nvPr/>
        </p:nvGrpSpPr>
        <p:grpSpPr>
          <a:xfrm>
            <a:off x="482600" y="568256"/>
            <a:ext cx="4569488" cy="320744"/>
            <a:chOff x="482600" y="568256"/>
            <a:chExt cx="4569488" cy="320744"/>
          </a:xfrm>
        </p:grpSpPr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 flipH="1">
              <a:off x="513769" y="568256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altLang="zh-CN" sz="2800" dirty="0">
                  <a:solidFill>
                    <a:srgbClr val="698FCE"/>
                  </a:solidFill>
                </a:rPr>
                <a:t>Visualization components</a:t>
              </a:r>
              <a:endParaRPr lang="zh-CN" altLang="en-US" sz="2800" dirty="0">
                <a:solidFill>
                  <a:srgbClr val="698FCE"/>
                </a:solidFill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 flipH="1">
              <a:off x="482600" y="889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灯片编号占位符 3">
            <a:extLst>
              <a:ext uri="{FF2B5EF4-FFF2-40B4-BE49-F238E27FC236}">
                <a16:creationId xmlns:a16="http://schemas.microsoft.com/office/drawing/2014/main" id="{E916DFC5-CA63-4F3C-A778-BFAB45D8B0EA}"/>
              </a:ext>
            </a:extLst>
          </p:cNvPr>
          <p:cNvSpPr txBox="1">
            <a:spLocks/>
          </p:cNvSpPr>
          <p:nvPr/>
        </p:nvSpPr>
        <p:spPr>
          <a:xfrm>
            <a:off x="8790967" y="6442058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/>
              <a:pPr/>
              <a:t>10</a:t>
            </a:fld>
            <a:endParaRPr lang="zh-CN" altLang="en-US" dirty="0"/>
          </a:p>
        </p:txBody>
      </p:sp>
      <p:sp>
        <p:nvSpPr>
          <p:cNvPr id="34" name="işļïḑê">
            <a:extLst>
              <a:ext uri="{FF2B5EF4-FFF2-40B4-BE49-F238E27FC236}">
                <a16:creationId xmlns:a16="http://schemas.microsoft.com/office/drawing/2014/main" id="{3CCBBA32-DAE1-4ABE-B716-03CA072340B5}"/>
              </a:ext>
            </a:extLst>
          </p:cNvPr>
          <p:cNvSpPr txBox="1"/>
          <p:nvPr/>
        </p:nvSpPr>
        <p:spPr>
          <a:xfrm flipH="1">
            <a:off x="666168" y="5376563"/>
            <a:ext cx="6582356" cy="470111"/>
          </a:xfrm>
          <a:prstGeom prst="rect">
            <a:avLst/>
          </a:prstGeom>
        </p:spPr>
        <p:txBody>
          <a:bodyPr vert="horz" wrap="square" lIns="90000" tIns="46800" rIns="90000" bIns="46800" anchor="t" anchorCtr="0">
            <a:normAutofit/>
          </a:bodyPr>
          <a:lstStyle/>
          <a:p>
            <a:r>
              <a:rPr lang="en-US" baseline="30000" dirty="0">
                <a:solidFill>
                  <a:srgbClr val="698FCE"/>
                </a:solidFill>
              </a:rPr>
              <a:t>1. Union/intersection select	   2. Feature select     3. Metrics select	4. Weighted edge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966B6A5-4221-4E5D-A78B-C63324547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6899" y="1673226"/>
            <a:ext cx="3801700" cy="3266510"/>
          </a:xfrm>
          <a:prstGeom prst="rect">
            <a:avLst/>
          </a:prstGeom>
        </p:spPr>
      </p:pic>
      <p:sp>
        <p:nvSpPr>
          <p:cNvPr id="16" name="işļïḑê">
            <a:extLst>
              <a:ext uri="{FF2B5EF4-FFF2-40B4-BE49-F238E27FC236}">
                <a16:creationId xmlns:a16="http://schemas.microsoft.com/office/drawing/2014/main" id="{FD2D8D97-04B5-439F-B329-D4B398AB0E24}"/>
              </a:ext>
            </a:extLst>
          </p:cNvPr>
          <p:cNvSpPr txBox="1"/>
          <p:nvPr/>
        </p:nvSpPr>
        <p:spPr>
          <a:xfrm flipH="1">
            <a:off x="666168" y="1265747"/>
            <a:ext cx="1822450" cy="342763"/>
          </a:xfrm>
          <a:prstGeom prst="rect">
            <a:avLst/>
          </a:prstGeom>
        </p:spPr>
        <p:txBody>
          <a:bodyPr vert="horz" wrap="square" lIns="90000" tIns="46800" rIns="90000" bIns="46800" anchor="t" anchorCtr="0">
            <a:normAutofit/>
          </a:bodyPr>
          <a:lstStyle/>
          <a:p>
            <a:r>
              <a:rPr lang="en-US" sz="2000" baseline="30000" dirty="0">
                <a:solidFill>
                  <a:schemeClr val="accent3">
                    <a:lumMod val="75000"/>
                  </a:schemeClr>
                </a:solidFill>
              </a:rPr>
              <a:t>Node-edge network</a:t>
            </a:r>
          </a:p>
        </p:txBody>
      </p:sp>
      <p:sp>
        <p:nvSpPr>
          <p:cNvPr id="17" name="işļïḑê">
            <a:extLst>
              <a:ext uri="{FF2B5EF4-FFF2-40B4-BE49-F238E27FC236}">
                <a16:creationId xmlns:a16="http://schemas.microsoft.com/office/drawing/2014/main" id="{75ED0AC7-408F-4A2E-9B3A-C5BF82AD154B}"/>
              </a:ext>
            </a:extLst>
          </p:cNvPr>
          <p:cNvSpPr txBox="1"/>
          <p:nvPr/>
        </p:nvSpPr>
        <p:spPr>
          <a:xfrm flipH="1">
            <a:off x="7874645" y="1265747"/>
            <a:ext cx="1822450" cy="342763"/>
          </a:xfrm>
          <a:prstGeom prst="rect">
            <a:avLst/>
          </a:prstGeom>
        </p:spPr>
        <p:txBody>
          <a:bodyPr vert="horz" wrap="square" lIns="90000" tIns="46800" rIns="90000" bIns="46800" anchor="t" anchorCtr="0">
            <a:normAutofit/>
          </a:bodyPr>
          <a:lstStyle/>
          <a:p>
            <a:r>
              <a:rPr lang="en-US" sz="2000" baseline="30000" dirty="0">
                <a:solidFill>
                  <a:schemeClr val="accent3">
                    <a:lumMod val="75000"/>
                  </a:schemeClr>
                </a:solidFill>
              </a:rPr>
              <a:t>Statistics of network</a:t>
            </a:r>
          </a:p>
        </p:txBody>
      </p:sp>
      <p:sp>
        <p:nvSpPr>
          <p:cNvPr id="18" name="işļïḑê">
            <a:extLst>
              <a:ext uri="{FF2B5EF4-FFF2-40B4-BE49-F238E27FC236}">
                <a16:creationId xmlns:a16="http://schemas.microsoft.com/office/drawing/2014/main" id="{6CE32795-A7B7-4BB6-BDCF-7105577CF212}"/>
              </a:ext>
            </a:extLst>
          </p:cNvPr>
          <p:cNvSpPr txBox="1"/>
          <p:nvPr/>
        </p:nvSpPr>
        <p:spPr>
          <a:xfrm flipH="1">
            <a:off x="8565406" y="5376563"/>
            <a:ext cx="2731244" cy="470111"/>
          </a:xfrm>
          <a:prstGeom prst="rect">
            <a:avLst/>
          </a:prstGeom>
        </p:spPr>
        <p:txBody>
          <a:bodyPr vert="horz" wrap="square" lIns="90000" tIns="46800" rIns="90000" bIns="46800" anchor="t" anchorCtr="0">
            <a:normAutofit/>
          </a:bodyPr>
          <a:lstStyle/>
          <a:p>
            <a:r>
              <a:rPr lang="en-US" baseline="30000" dirty="0">
                <a:solidFill>
                  <a:srgbClr val="698FCE"/>
                </a:solidFill>
              </a:rPr>
              <a:t>1. Feature select     2. Orient switch</a:t>
            </a:r>
          </a:p>
        </p:txBody>
      </p:sp>
    </p:spTree>
    <p:extLst>
      <p:ext uri="{BB962C8B-B14F-4D97-AF65-F5344CB8AC3E}">
        <p14:creationId xmlns:p14="http://schemas.microsoft.com/office/powerpoint/2010/main" val="1730518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3981450"/>
            <a:ext cx="10850564" cy="501162"/>
          </a:xfrm>
        </p:spPr>
        <p:txBody>
          <a:bodyPr/>
          <a:lstStyle/>
          <a:p>
            <a:pPr algn="ctr"/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QUESTIONS ?</a:t>
            </a:r>
            <a:endParaRPr lang="zh-CN" altLang="en-US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408658F-7B82-4448-8638-FB275DA52A38}"/>
              </a:ext>
            </a:extLst>
          </p:cNvPr>
          <p:cNvSpPr txBox="1">
            <a:spLocks/>
          </p:cNvSpPr>
          <p:nvPr/>
        </p:nvSpPr>
        <p:spPr>
          <a:xfrm>
            <a:off x="669924" y="2927838"/>
            <a:ext cx="10850564" cy="5011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0">
                <a:solidFill>
                  <a:schemeClr val="tx1">
                    <a:lumMod val="50000"/>
                    <a:lumOff val="50000"/>
                  </a:schemeClr>
                </a:solidFill>
              </a:rPr>
              <a:t>Github Repo: </a:t>
            </a:r>
            <a:r>
              <a:rPr lang="en-US">
                <a:hlinkClick r:id="rId2"/>
              </a:rPr>
              <a:t>NeosWang/BEP: Flask/JavaScript/Eventdata (github.com)</a:t>
            </a:r>
            <a:endParaRPr lang="zh-CN" altLang="en-US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29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ïṣľîde">
            <a:extLst>
              <a:ext uri="{FF2B5EF4-FFF2-40B4-BE49-F238E27FC236}">
                <a16:creationId xmlns:a16="http://schemas.microsoft.com/office/drawing/2014/main" id="{933B65FF-A272-4A69-9A01-92D7C77CF829}"/>
              </a:ext>
            </a:extLst>
          </p:cNvPr>
          <p:cNvGrpSpPr/>
          <p:nvPr/>
        </p:nvGrpSpPr>
        <p:grpSpPr>
          <a:xfrm flipH="1">
            <a:off x="10639192" y="1051361"/>
            <a:ext cx="2490640" cy="4778319"/>
            <a:chOff x="-930109" y="1051361"/>
            <a:chExt cx="2490640" cy="4778319"/>
          </a:xfrm>
        </p:grpSpPr>
        <p:sp>
          <p:nvSpPr>
            <p:cNvPr id="27" name="îSľïďe">
              <a:extLst>
                <a:ext uri="{FF2B5EF4-FFF2-40B4-BE49-F238E27FC236}">
                  <a16:creationId xmlns:a16="http://schemas.microsoft.com/office/drawing/2014/main" id="{B19D50FC-1125-4ED9-B7D8-78BCBCE8C008}"/>
                </a:ext>
              </a:extLst>
            </p:cNvPr>
            <p:cNvSpPr/>
            <p:nvPr/>
          </p:nvSpPr>
          <p:spPr bwMode="auto">
            <a:xfrm rot="13500000">
              <a:off x="-930105" y="3969472"/>
              <a:ext cx="1860208" cy="1860208"/>
            </a:xfrm>
            <a:custGeom>
              <a:avLst/>
              <a:gdLst>
                <a:gd name="connsiteX0" fmla="*/ 0 w 2304255"/>
                <a:gd name="connsiteY0" fmla="*/ 0 h 2304255"/>
                <a:gd name="connsiteX1" fmla="*/ 2304255 w 2304255"/>
                <a:gd name="connsiteY1" fmla="*/ 2304255 h 2304255"/>
                <a:gd name="connsiteX2" fmla="*/ 0 w 2304255"/>
                <a:gd name="connsiteY2" fmla="*/ 2304255 h 2304255"/>
                <a:gd name="connsiteX3" fmla="*/ 0 w 2304255"/>
                <a:gd name="connsiteY3" fmla="*/ 0 h 230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55" h="2304255">
                  <a:moveTo>
                    <a:pt x="0" y="0"/>
                  </a:moveTo>
                  <a:lnTo>
                    <a:pt x="2304255" y="2304255"/>
                  </a:lnTo>
                  <a:lnTo>
                    <a:pt x="0" y="2304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ṡļîḍe">
              <a:extLst>
                <a:ext uri="{FF2B5EF4-FFF2-40B4-BE49-F238E27FC236}">
                  <a16:creationId xmlns:a16="http://schemas.microsoft.com/office/drawing/2014/main" id="{9361AAF3-CAD5-4F13-928C-BFE011AA4BDD}"/>
                </a:ext>
              </a:extLst>
            </p:cNvPr>
            <p:cNvSpPr/>
            <p:nvPr/>
          </p:nvSpPr>
          <p:spPr bwMode="auto">
            <a:xfrm rot="2700000">
              <a:off x="-930109" y="1051361"/>
              <a:ext cx="1860208" cy="1860208"/>
            </a:xfrm>
            <a:custGeom>
              <a:avLst/>
              <a:gdLst>
                <a:gd name="connsiteX0" fmla="*/ 0 w 1860208"/>
                <a:gd name="connsiteY0" fmla="*/ 0 h 1860208"/>
                <a:gd name="connsiteX1" fmla="*/ 1860208 w 1860208"/>
                <a:gd name="connsiteY1" fmla="*/ 0 h 1860208"/>
                <a:gd name="connsiteX2" fmla="*/ 1860208 w 1860208"/>
                <a:gd name="connsiteY2" fmla="*/ 1860208 h 186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208" h="1860208">
                  <a:moveTo>
                    <a:pt x="0" y="0"/>
                  </a:moveTo>
                  <a:lnTo>
                    <a:pt x="1860208" y="0"/>
                  </a:lnTo>
                  <a:lnTo>
                    <a:pt x="1860208" y="1860208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9" name="ïŝ1ïḋe">
              <a:extLst>
                <a:ext uri="{FF2B5EF4-FFF2-40B4-BE49-F238E27FC236}">
                  <a16:creationId xmlns:a16="http://schemas.microsoft.com/office/drawing/2014/main" id="{97F43942-06F9-42D1-A7B5-43B69347F1AE}"/>
                </a:ext>
              </a:extLst>
            </p:cNvPr>
            <p:cNvSpPr/>
            <p:nvPr/>
          </p:nvSpPr>
          <p:spPr bwMode="auto">
            <a:xfrm rot="5400000">
              <a:off x="-780266" y="2648735"/>
              <a:ext cx="3121063" cy="1560531"/>
            </a:xfrm>
            <a:custGeom>
              <a:avLst/>
              <a:gdLst>
                <a:gd name="connsiteX0" fmla="*/ 2367656 w 4735313"/>
                <a:gd name="connsiteY0" fmla="*/ 0 h 2367656"/>
                <a:gd name="connsiteX1" fmla="*/ 4735313 w 4735313"/>
                <a:gd name="connsiteY1" fmla="*/ 2367656 h 2367656"/>
                <a:gd name="connsiteX2" fmla="*/ 3847062 w 4735313"/>
                <a:gd name="connsiteY2" fmla="*/ 2367656 h 2367656"/>
                <a:gd name="connsiteX3" fmla="*/ 2367656 w 4735313"/>
                <a:gd name="connsiteY3" fmla="*/ 888250 h 2367656"/>
                <a:gd name="connsiteX4" fmla="*/ 888250 w 4735313"/>
                <a:gd name="connsiteY4" fmla="*/ 2367656 h 2367656"/>
                <a:gd name="connsiteX5" fmla="*/ 0 w 4735313"/>
                <a:gd name="connsiteY5" fmla="*/ 2367656 h 2367656"/>
                <a:gd name="connsiteX6" fmla="*/ 2367656 w 4735313"/>
                <a:gd name="connsiteY6" fmla="*/ 0 h 236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5313" h="2367656">
                  <a:moveTo>
                    <a:pt x="2367656" y="0"/>
                  </a:moveTo>
                  <a:lnTo>
                    <a:pt x="4735313" y="2367656"/>
                  </a:lnTo>
                  <a:lnTo>
                    <a:pt x="3847062" y="2367656"/>
                  </a:lnTo>
                  <a:lnTo>
                    <a:pt x="2367656" y="888250"/>
                  </a:lnTo>
                  <a:lnTo>
                    <a:pt x="888250" y="2367656"/>
                  </a:lnTo>
                  <a:lnTo>
                    <a:pt x="0" y="2367656"/>
                  </a:lnTo>
                  <a:lnTo>
                    <a:pt x="2367656" y="0"/>
                  </a:lnTo>
                  <a:close/>
                </a:path>
              </a:pathLst>
            </a:custGeom>
            <a:solidFill>
              <a:schemeClr val="tx2">
                <a:alpha val="77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4" name="íśľíďe">
            <a:extLst>
              <a:ext uri="{FF2B5EF4-FFF2-40B4-BE49-F238E27FC236}">
                <a16:creationId xmlns:a16="http://schemas.microsoft.com/office/drawing/2014/main" id="{889E92F7-69A5-441F-8629-BA0CBCAD9F45}"/>
              </a:ext>
            </a:extLst>
          </p:cNvPr>
          <p:cNvSpPr txBox="1"/>
          <p:nvPr/>
        </p:nvSpPr>
        <p:spPr>
          <a:xfrm flipH="1">
            <a:off x="590637" y="6405727"/>
            <a:ext cx="9632351" cy="209441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[1]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Snijders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T. (2005). Models for longitudinal network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data.Models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Methods in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SocialNetwork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Analysis. 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işļïḑê">
            <a:extLst>
              <a:ext uri="{FF2B5EF4-FFF2-40B4-BE49-F238E27FC236}">
                <a16:creationId xmlns:a16="http://schemas.microsoft.com/office/drawing/2014/main" id="{74478B70-EA34-4DA2-A4B7-2043B716C17C}"/>
              </a:ext>
            </a:extLst>
          </p:cNvPr>
          <p:cNvSpPr txBox="1"/>
          <p:nvPr/>
        </p:nvSpPr>
        <p:spPr>
          <a:xfrm flipH="1">
            <a:off x="1325276" y="1728017"/>
            <a:ext cx="8369705" cy="1445053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network structure used to model </a:t>
            </a:r>
            <a:r>
              <a:rPr lang="en-US" sz="2000" b="1" dirty="0">
                <a:solidFill>
                  <a:schemeClr val="accent3"/>
                </a:solidFill>
              </a:rPr>
              <a:t>Relations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between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Entities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which exists from the certain time of </a:t>
            </a:r>
            <a:r>
              <a:rPr lang="en-US" sz="2000" b="1" dirty="0">
                <a:solidFill>
                  <a:schemeClr val="accent6"/>
                </a:solidFill>
              </a:rPr>
              <a:t>START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until the time of </a:t>
            </a:r>
            <a:r>
              <a:rPr lang="en-US" sz="2000" b="1" dirty="0">
                <a:solidFill>
                  <a:schemeClr val="accent6"/>
                </a:solidFill>
              </a:rPr>
              <a:t>END</a:t>
            </a:r>
            <a:endParaRPr lang="en-US" sz="2000" b="1" baseline="30000" dirty="0">
              <a:solidFill>
                <a:schemeClr val="accent6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B64D4DA-6C13-4BA3-AD82-621E297B0CD4}"/>
              </a:ext>
            </a:extLst>
          </p:cNvPr>
          <p:cNvGrpSpPr/>
          <p:nvPr/>
        </p:nvGrpSpPr>
        <p:grpSpPr>
          <a:xfrm>
            <a:off x="482600" y="568256"/>
            <a:ext cx="4569488" cy="320744"/>
            <a:chOff x="482600" y="568256"/>
            <a:chExt cx="4569488" cy="320744"/>
          </a:xfrm>
        </p:grpSpPr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 flipH="1">
              <a:off x="513769" y="568256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altLang="zh-CN" sz="2800" dirty="0">
                  <a:solidFill>
                    <a:srgbClr val="698FCE"/>
                  </a:solidFill>
                </a:rPr>
                <a:t>Continuous-time</a:t>
              </a:r>
              <a:endParaRPr lang="zh-CN" altLang="en-US" sz="2800" dirty="0">
                <a:solidFill>
                  <a:srgbClr val="698FCE"/>
                </a:solidFill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 flipH="1">
              <a:off x="482600" y="889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灯片编号占位符 3">
            <a:extLst>
              <a:ext uri="{FF2B5EF4-FFF2-40B4-BE49-F238E27FC236}">
                <a16:creationId xmlns:a16="http://schemas.microsoft.com/office/drawing/2014/main" id="{E916DFC5-CA63-4F3C-A778-BFAB45D8B0EA}"/>
              </a:ext>
            </a:extLst>
          </p:cNvPr>
          <p:cNvSpPr txBox="1">
            <a:spLocks/>
          </p:cNvSpPr>
          <p:nvPr/>
        </p:nvSpPr>
        <p:spPr>
          <a:xfrm>
            <a:off x="8790967" y="6442058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/>
              <a:pPr/>
              <a:t>2</a:t>
            </a:fld>
            <a:endParaRPr lang="zh-CN" altLang="en-US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68C0A5E8-66E6-44F4-A018-7ED68DF8FB6A}"/>
              </a:ext>
            </a:extLst>
          </p:cNvPr>
          <p:cNvGrpSpPr/>
          <p:nvPr/>
        </p:nvGrpSpPr>
        <p:grpSpPr>
          <a:xfrm>
            <a:off x="1335425" y="3439902"/>
            <a:ext cx="7681321" cy="2239562"/>
            <a:chOff x="1396068" y="3804444"/>
            <a:chExt cx="7681321" cy="2239562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D5FB3772-4521-4C7F-B569-EA4ACE02A343}"/>
                </a:ext>
              </a:extLst>
            </p:cNvPr>
            <p:cNvGrpSpPr/>
            <p:nvPr/>
          </p:nvGrpSpPr>
          <p:grpSpPr>
            <a:xfrm>
              <a:off x="1396068" y="3804444"/>
              <a:ext cx="7681321" cy="781915"/>
              <a:chOff x="1325278" y="3718536"/>
              <a:chExt cx="7681321" cy="94162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3700240E-C90B-4253-9759-A1B1979CDBD5}"/>
                  </a:ext>
                </a:extLst>
              </p:cNvPr>
              <p:cNvGrpSpPr/>
              <p:nvPr/>
            </p:nvGrpSpPr>
            <p:grpSpPr>
              <a:xfrm>
                <a:off x="1325279" y="3718536"/>
                <a:ext cx="7681320" cy="757466"/>
                <a:chOff x="1545104" y="3826740"/>
                <a:chExt cx="7681320" cy="757466"/>
              </a:xfrm>
            </p:grpSpPr>
            <p:sp>
              <p:nvSpPr>
                <p:cNvPr id="31" name="isḻïḋé">
                  <a:extLst>
                    <a:ext uri="{FF2B5EF4-FFF2-40B4-BE49-F238E27FC236}">
                      <a16:creationId xmlns:a16="http://schemas.microsoft.com/office/drawing/2014/main" id="{DC1EDB71-F99A-4111-B6A5-E7BBEFA6B868}"/>
                    </a:ext>
                  </a:extLst>
                </p:cNvPr>
                <p:cNvSpPr/>
                <p:nvPr/>
              </p:nvSpPr>
              <p:spPr>
                <a:xfrm>
                  <a:off x="1545104" y="4115473"/>
                  <a:ext cx="144000" cy="144000"/>
                </a:xfrm>
                <a:prstGeom prst="diamon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0000" tIns="46800" rIns="90000" bIns="46800" anchor="ctr">
                  <a:normAutofit fontScale="25000" lnSpcReduction="20000"/>
                </a:bodyPr>
                <a:lstStyle/>
                <a:p>
                  <a:pPr algn="ctr"/>
                  <a:endParaRPr lang="en-US" altLang="zh-CN" dirty="0">
                    <a:solidFill>
                      <a:schemeClr val="bg1"/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32" name="işļïḑê">
                  <a:extLst>
                    <a:ext uri="{FF2B5EF4-FFF2-40B4-BE49-F238E27FC236}">
                      <a16:creationId xmlns:a16="http://schemas.microsoft.com/office/drawing/2014/main" id="{E2779D1D-CFF8-48A6-A8FB-3BFE3241EF4A}"/>
                    </a:ext>
                  </a:extLst>
                </p:cNvPr>
                <p:cNvSpPr txBox="1"/>
                <p:nvPr/>
              </p:nvSpPr>
              <p:spPr>
                <a:xfrm flipH="1">
                  <a:off x="1772808" y="3826740"/>
                  <a:ext cx="7453616" cy="757466"/>
                </a:xfrm>
                <a:prstGeom prst="rect">
                  <a:avLst/>
                </a:prstGeom>
              </p:spPr>
              <p:txBody>
                <a:bodyPr vert="horz" wrap="square" lIns="90000" tIns="46800" rIns="90000" bIns="46800" anchor="ctr" anchorCtr="0">
                  <a:norm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The structure dynamically varies over time</a:t>
                  </a:r>
                  <a:endParaRPr lang="en-US" b="1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33" name="iśļîďe">
                <a:extLst>
                  <a:ext uri="{FF2B5EF4-FFF2-40B4-BE49-F238E27FC236}">
                    <a16:creationId xmlns:a16="http://schemas.microsoft.com/office/drawing/2014/main" id="{768844DD-E50D-43A3-9CEF-0C3610A1C891}"/>
                  </a:ext>
                </a:extLst>
              </p:cNvPr>
              <p:cNvSpPr txBox="1"/>
              <p:nvPr/>
            </p:nvSpPr>
            <p:spPr>
              <a:xfrm flipH="1">
                <a:off x="1325278" y="4211406"/>
                <a:ext cx="6930353" cy="44875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accent3">
                        <a:lumMod val="75000"/>
                      </a:schemeClr>
                    </a:solidFill>
                  </a:rPr>
                  <a:t>Relations </a:t>
                </a:r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may crash and recover.  </a:t>
                </a:r>
                <a:r>
                  <a:rPr lang="en-US" altLang="zh-CN" sz="1600" dirty="0">
                    <a:solidFill>
                      <a:schemeClr val="accent1"/>
                    </a:solidFill>
                  </a:rPr>
                  <a:t>Entities 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may come and go.</a:t>
                </a: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05B3EA8D-EF17-4D5D-BE58-99B98AC9035A}"/>
                </a:ext>
              </a:extLst>
            </p:cNvPr>
            <p:cNvGrpSpPr/>
            <p:nvPr/>
          </p:nvGrpSpPr>
          <p:grpSpPr>
            <a:xfrm>
              <a:off x="1396069" y="4602810"/>
              <a:ext cx="7681320" cy="795756"/>
              <a:chOff x="1325279" y="3718536"/>
              <a:chExt cx="7681320" cy="958296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DE068987-CB49-4CD5-BDCF-48B048777521}"/>
                  </a:ext>
                </a:extLst>
              </p:cNvPr>
              <p:cNvGrpSpPr/>
              <p:nvPr/>
            </p:nvGrpSpPr>
            <p:grpSpPr>
              <a:xfrm>
                <a:off x="1325279" y="3718536"/>
                <a:ext cx="7681320" cy="757466"/>
                <a:chOff x="1545104" y="3826740"/>
                <a:chExt cx="7681320" cy="757466"/>
              </a:xfrm>
            </p:grpSpPr>
            <p:sp>
              <p:nvSpPr>
                <p:cNvPr id="41" name="isḻïḋé">
                  <a:extLst>
                    <a:ext uri="{FF2B5EF4-FFF2-40B4-BE49-F238E27FC236}">
                      <a16:creationId xmlns:a16="http://schemas.microsoft.com/office/drawing/2014/main" id="{0FF011F3-EE35-4FA3-8893-89120764487A}"/>
                    </a:ext>
                  </a:extLst>
                </p:cNvPr>
                <p:cNvSpPr/>
                <p:nvPr/>
              </p:nvSpPr>
              <p:spPr>
                <a:xfrm>
                  <a:off x="1545104" y="4115473"/>
                  <a:ext cx="144000" cy="144000"/>
                </a:xfrm>
                <a:prstGeom prst="diamon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0000" tIns="46800" rIns="90000" bIns="46800" anchor="ctr">
                  <a:normAutofit fontScale="25000" lnSpcReduction="20000"/>
                </a:bodyPr>
                <a:lstStyle/>
                <a:p>
                  <a:pPr algn="ctr"/>
                  <a:endParaRPr lang="en-US" altLang="zh-CN" dirty="0">
                    <a:solidFill>
                      <a:schemeClr val="bg1"/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42" name="işļïḑê">
                  <a:extLst>
                    <a:ext uri="{FF2B5EF4-FFF2-40B4-BE49-F238E27FC236}">
                      <a16:creationId xmlns:a16="http://schemas.microsoft.com/office/drawing/2014/main" id="{9FE9159B-4B15-4EE0-885A-BDEB6538EA86}"/>
                    </a:ext>
                  </a:extLst>
                </p:cNvPr>
                <p:cNvSpPr txBox="1"/>
                <p:nvPr/>
              </p:nvSpPr>
              <p:spPr>
                <a:xfrm flipH="1">
                  <a:off x="1772808" y="3826740"/>
                  <a:ext cx="7453616" cy="757466"/>
                </a:xfrm>
                <a:prstGeom prst="rect">
                  <a:avLst/>
                </a:prstGeom>
              </p:spPr>
              <p:txBody>
                <a:bodyPr vert="horz" wrap="square" lIns="90000" tIns="46800" rIns="90000" bIns="46800" anchor="ctr" anchorCtr="0">
                  <a:norm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The structure is affected by time</a:t>
                  </a:r>
                  <a:endParaRPr lang="en-US" b="1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40" name="iśļîďe">
                <a:extLst>
                  <a:ext uri="{FF2B5EF4-FFF2-40B4-BE49-F238E27FC236}">
                    <a16:creationId xmlns:a16="http://schemas.microsoft.com/office/drawing/2014/main" id="{BB38EBFD-ABD7-4FF0-9B7F-7EB2BBB1EE6A}"/>
                  </a:ext>
                </a:extLst>
              </p:cNvPr>
              <p:cNvSpPr txBox="1"/>
              <p:nvPr/>
            </p:nvSpPr>
            <p:spPr>
              <a:xfrm flipH="1">
                <a:off x="1330358" y="4228074"/>
                <a:ext cx="6930353" cy="44875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accent3">
                        <a:lumMod val="75000"/>
                      </a:schemeClr>
                    </a:solidFill>
                  </a:rPr>
                  <a:t>Relations </a:t>
                </a:r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and </a:t>
                </a:r>
                <a:r>
                  <a:rPr lang="en-US" altLang="zh-CN" sz="1600" dirty="0">
                    <a:solidFill>
                      <a:schemeClr val="accent1"/>
                    </a:solidFill>
                  </a:rPr>
                  <a:t>Entities 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influenced from the past. </a:t>
                </a:r>
                <a:r>
                  <a:rPr lang="en-US" altLang="zh-CN" sz="1600" baseline="30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[1]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2CDAAD43-DB57-43F7-8EBF-0075A58F8E01}"/>
                </a:ext>
              </a:extLst>
            </p:cNvPr>
            <p:cNvGrpSpPr/>
            <p:nvPr/>
          </p:nvGrpSpPr>
          <p:grpSpPr>
            <a:xfrm>
              <a:off x="1396069" y="5415017"/>
              <a:ext cx="7681320" cy="628989"/>
              <a:chOff x="1545104" y="3826740"/>
              <a:chExt cx="7681320" cy="757466"/>
            </a:xfrm>
          </p:grpSpPr>
          <p:sp>
            <p:nvSpPr>
              <p:cNvPr id="46" name="isḻïḋé">
                <a:extLst>
                  <a:ext uri="{FF2B5EF4-FFF2-40B4-BE49-F238E27FC236}">
                    <a16:creationId xmlns:a16="http://schemas.microsoft.com/office/drawing/2014/main" id="{AF7EBA6A-8069-4047-BC9D-802DD32BB1E3}"/>
                  </a:ext>
                </a:extLst>
              </p:cNvPr>
              <p:cNvSpPr/>
              <p:nvPr/>
            </p:nvSpPr>
            <p:spPr>
              <a:xfrm>
                <a:off x="1545104" y="4115473"/>
                <a:ext cx="144000" cy="1440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 fontScale="25000" lnSpcReduction="20000"/>
              </a:bodyPr>
              <a:lstStyle/>
              <a:p>
                <a:pPr algn="ctr"/>
                <a:endPara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7" name="işļïḑê">
                <a:extLst>
                  <a:ext uri="{FF2B5EF4-FFF2-40B4-BE49-F238E27FC236}">
                    <a16:creationId xmlns:a16="http://schemas.microsoft.com/office/drawing/2014/main" id="{9ECA3642-07B7-4CB3-AD25-F6592A300B01}"/>
                  </a:ext>
                </a:extLst>
              </p:cNvPr>
              <p:cNvSpPr txBox="1"/>
              <p:nvPr/>
            </p:nvSpPr>
            <p:spPr>
              <a:xfrm flipH="1">
                <a:off x="1772808" y="3826740"/>
                <a:ext cx="7453616" cy="757466"/>
              </a:xfrm>
              <a:prstGeom prst="rect">
                <a:avLst/>
              </a:prstGeom>
            </p:spPr>
            <p:txBody>
              <a:bodyPr vert="horz" wrap="square" lIns="90000" tIns="46800" rIns="90000" bIns="46800" anchor="ctr" anchorCtr="0">
                <a:norm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Existence of </a:t>
                </a: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Relations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and </a:t>
                </a:r>
                <a:r>
                  <a:rPr lang="en-US" dirty="0">
                    <a:solidFill>
                      <a:schemeClr val="accent1"/>
                    </a:solidFill>
                  </a:rPr>
                  <a:t>Entities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could be continuous in time</a:t>
                </a:r>
                <a:endParaRPr lang="en-US" b="1" baseline="30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781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B546725-A25C-46C9-96D7-7AA622FF34CA}"/>
              </a:ext>
            </a:extLst>
          </p:cNvPr>
          <p:cNvSpPr/>
          <p:nvPr/>
        </p:nvSpPr>
        <p:spPr>
          <a:xfrm>
            <a:off x="0" y="4200678"/>
            <a:ext cx="12192000" cy="26573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B64D4DA-6C13-4BA3-AD82-621E297B0CD4}"/>
              </a:ext>
            </a:extLst>
          </p:cNvPr>
          <p:cNvGrpSpPr/>
          <p:nvPr/>
        </p:nvGrpSpPr>
        <p:grpSpPr>
          <a:xfrm>
            <a:off x="482600" y="568256"/>
            <a:ext cx="4569488" cy="320744"/>
            <a:chOff x="482600" y="568256"/>
            <a:chExt cx="4569488" cy="320744"/>
          </a:xfrm>
        </p:grpSpPr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 flipH="1">
              <a:off x="513769" y="568256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altLang="zh-CN" sz="2800" dirty="0">
                  <a:solidFill>
                    <a:srgbClr val="698FCE"/>
                  </a:solidFill>
                </a:rPr>
                <a:t>Visualization review</a:t>
              </a:r>
              <a:endParaRPr lang="zh-CN" altLang="en-US" sz="2800" dirty="0">
                <a:solidFill>
                  <a:srgbClr val="698FCE"/>
                </a:solidFill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 flipH="1">
              <a:off x="482600" y="889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灯片编号占位符 3">
            <a:extLst>
              <a:ext uri="{FF2B5EF4-FFF2-40B4-BE49-F238E27FC236}">
                <a16:creationId xmlns:a16="http://schemas.microsoft.com/office/drawing/2014/main" id="{E916DFC5-CA63-4F3C-A778-BFAB45D8B0EA}"/>
              </a:ext>
            </a:extLst>
          </p:cNvPr>
          <p:cNvSpPr txBox="1">
            <a:spLocks/>
          </p:cNvSpPr>
          <p:nvPr/>
        </p:nvSpPr>
        <p:spPr>
          <a:xfrm>
            <a:off x="8786812" y="64389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/>
              <a:pPr/>
              <a:t>3</a:t>
            </a:fld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730867E-0A82-4C64-A04F-BE671F6B3109}"/>
              </a:ext>
            </a:extLst>
          </p:cNvPr>
          <p:cNvGrpSpPr/>
          <p:nvPr/>
        </p:nvGrpSpPr>
        <p:grpSpPr>
          <a:xfrm>
            <a:off x="1110740" y="1596733"/>
            <a:ext cx="10211888" cy="2435313"/>
            <a:chOff x="1110740" y="1749133"/>
            <a:chExt cx="10211888" cy="2435313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7FA9048E-CB1F-4D89-B48C-D0DE1773FB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62" r="6378"/>
            <a:stretch/>
          </p:blipFill>
          <p:spPr>
            <a:xfrm>
              <a:off x="4418468" y="1768705"/>
              <a:ext cx="3483981" cy="1892347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1C052FB9-9C91-488A-83C4-F12AAB30B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740" y="1774109"/>
              <a:ext cx="2208754" cy="1929332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80B92281-672C-4185-971B-B57A59819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94847" y="1749133"/>
              <a:ext cx="2827781" cy="1876642"/>
            </a:xfrm>
            <a:prstGeom prst="rect">
              <a:avLst/>
            </a:prstGeom>
          </p:spPr>
        </p:pic>
        <p:sp>
          <p:nvSpPr>
            <p:cNvPr id="45" name="işļïḑê">
              <a:extLst>
                <a:ext uri="{FF2B5EF4-FFF2-40B4-BE49-F238E27FC236}">
                  <a16:creationId xmlns:a16="http://schemas.microsoft.com/office/drawing/2014/main" id="{63189F1A-0DFC-429A-831D-1684E3565B57}"/>
                </a:ext>
              </a:extLst>
            </p:cNvPr>
            <p:cNvSpPr txBox="1"/>
            <p:nvPr/>
          </p:nvSpPr>
          <p:spPr>
            <a:xfrm flipH="1">
              <a:off x="1209448" y="3641423"/>
              <a:ext cx="2244630" cy="531014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 algn="ctr"/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Fig-1:  </a:t>
              </a: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Dynamic Network Visualization in 1.5D </a:t>
              </a:r>
              <a:r>
                <a:rPr lang="en-US" sz="1100" baseline="30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[2]</a:t>
              </a:r>
            </a:p>
          </p:txBody>
        </p:sp>
        <p:sp>
          <p:nvSpPr>
            <p:cNvPr id="52" name="işļïḑê">
              <a:extLst>
                <a:ext uri="{FF2B5EF4-FFF2-40B4-BE49-F238E27FC236}">
                  <a16:creationId xmlns:a16="http://schemas.microsoft.com/office/drawing/2014/main" id="{3D518D1C-284A-4E28-8559-F3DEBF814821}"/>
                </a:ext>
              </a:extLst>
            </p:cNvPr>
            <p:cNvSpPr txBox="1"/>
            <p:nvPr/>
          </p:nvSpPr>
          <p:spPr>
            <a:xfrm flipH="1">
              <a:off x="4973685" y="3653432"/>
              <a:ext cx="2244630" cy="531014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 algn="ctr"/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Fig-2:  </a:t>
              </a:r>
              <a:r>
                <a:rPr lang="en-US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Pajek</a:t>
              </a: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Simultaneous Drawing</a:t>
              </a:r>
              <a:r>
                <a:rPr lang="en-US" sz="1100" baseline="30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[3]</a:t>
              </a:r>
            </a:p>
          </p:txBody>
        </p:sp>
        <p:sp>
          <p:nvSpPr>
            <p:cNvPr id="53" name="işļïḑê">
              <a:extLst>
                <a:ext uri="{FF2B5EF4-FFF2-40B4-BE49-F238E27FC236}">
                  <a16:creationId xmlns:a16="http://schemas.microsoft.com/office/drawing/2014/main" id="{50DEBDB8-884B-477F-8E78-5A98A14DDA6F}"/>
                </a:ext>
              </a:extLst>
            </p:cNvPr>
            <p:cNvSpPr txBox="1"/>
            <p:nvPr/>
          </p:nvSpPr>
          <p:spPr>
            <a:xfrm flipH="1">
              <a:off x="8836630" y="3639468"/>
              <a:ext cx="2244630" cy="531014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 algn="ctr"/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Fig-3:  R programming by </a:t>
              </a:r>
              <a:r>
                <a:rPr lang="en-US" altLang="zh-CN" sz="1100" i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ndtv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library</a:t>
              </a:r>
              <a:r>
                <a:rPr lang="en-US" sz="1100" baseline="30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[4]</a:t>
              </a:r>
            </a:p>
          </p:txBody>
        </p:sp>
      </p:grpSp>
      <p:sp>
        <p:nvSpPr>
          <p:cNvPr id="54" name="íśľíďe">
            <a:extLst>
              <a:ext uri="{FF2B5EF4-FFF2-40B4-BE49-F238E27FC236}">
                <a16:creationId xmlns:a16="http://schemas.microsoft.com/office/drawing/2014/main" id="{7F75BA4D-6EFB-4D42-8088-BA6DD49745D9}"/>
              </a:ext>
            </a:extLst>
          </p:cNvPr>
          <p:cNvSpPr txBox="1"/>
          <p:nvPr/>
        </p:nvSpPr>
        <p:spPr>
          <a:xfrm flipH="1">
            <a:off x="590639" y="6405728"/>
            <a:ext cx="9632351" cy="427226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[2] Shi, L.,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Wang,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C.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Wen, Z</a:t>
            </a: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(2011). Dynamic network visualization in 1.5D    </a:t>
            </a:r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doi</a:t>
            </a: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10.1109/PACIFICVIS.2011.5742388</a:t>
            </a:r>
          </a:p>
          <a:p>
            <a:pPr>
              <a:lnSpc>
                <a:spcPct val="120000"/>
              </a:lnSpc>
            </a:pP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[3] Everton, S. (2004). A guide for the visually perplexed: Visually representing </a:t>
            </a:r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socialnetworks</a:t>
            </a: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by Stanford University</a:t>
            </a:r>
          </a:p>
          <a:p>
            <a:pPr>
              <a:lnSpc>
                <a:spcPct val="120000"/>
              </a:lnSpc>
            </a:pP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[4] Katherine </a:t>
            </a:r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Ognyanova</a:t>
            </a: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(2019) Static and dynamic network visualization with R from </a:t>
            </a: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http://kateto.net/network-visualization</a:t>
            </a:r>
            <a:endParaRPr lang="en-US" altLang="zh-CN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işļïḑê">
            <a:extLst>
              <a:ext uri="{FF2B5EF4-FFF2-40B4-BE49-F238E27FC236}">
                <a16:creationId xmlns:a16="http://schemas.microsoft.com/office/drawing/2014/main" id="{2B5FAE72-7D92-4AA7-A4D6-7F9C3DB5596C}"/>
              </a:ext>
            </a:extLst>
          </p:cNvPr>
          <p:cNvSpPr txBox="1"/>
          <p:nvPr/>
        </p:nvSpPr>
        <p:spPr>
          <a:xfrm flipH="1">
            <a:off x="749535" y="4167969"/>
            <a:ext cx="7453616" cy="628989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Disadvantage:</a:t>
            </a:r>
            <a:endParaRPr lang="en-US" sz="2000" b="1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73E851E-7E91-4C3E-AB09-1D0CA8427EC4}"/>
              </a:ext>
            </a:extLst>
          </p:cNvPr>
          <p:cNvGrpSpPr/>
          <p:nvPr/>
        </p:nvGrpSpPr>
        <p:grpSpPr>
          <a:xfrm>
            <a:off x="1396066" y="4602810"/>
            <a:ext cx="9680031" cy="1648419"/>
            <a:chOff x="1396066" y="4602810"/>
            <a:chExt cx="9680031" cy="1648419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9BC9DF37-ACAB-4C64-8645-D6B7D5C053A6}"/>
                </a:ext>
              </a:extLst>
            </p:cNvPr>
            <p:cNvGrpSpPr/>
            <p:nvPr/>
          </p:nvGrpSpPr>
          <p:grpSpPr>
            <a:xfrm>
              <a:off x="1396068" y="4602810"/>
              <a:ext cx="7681320" cy="628989"/>
              <a:chOff x="1545104" y="3826740"/>
              <a:chExt cx="7681320" cy="757466"/>
            </a:xfrm>
          </p:grpSpPr>
          <p:sp>
            <p:nvSpPr>
              <p:cNvPr id="59" name="isḻïḋé">
                <a:extLst>
                  <a:ext uri="{FF2B5EF4-FFF2-40B4-BE49-F238E27FC236}">
                    <a16:creationId xmlns:a16="http://schemas.microsoft.com/office/drawing/2014/main" id="{BA67DEFC-6FD2-4E7F-B861-18C601C17019}"/>
                  </a:ext>
                </a:extLst>
              </p:cNvPr>
              <p:cNvSpPr/>
              <p:nvPr/>
            </p:nvSpPr>
            <p:spPr>
              <a:xfrm>
                <a:off x="1545104" y="4115473"/>
                <a:ext cx="144000" cy="1440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 fontScale="25000" lnSpcReduction="20000"/>
              </a:bodyPr>
              <a:lstStyle/>
              <a:p>
                <a:pPr algn="ctr"/>
                <a:endPara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0" name="işļïḑê">
                <a:extLst>
                  <a:ext uri="{FF2B5EF4-FFF2-40B4-BE49-F238E27FC236}">
                    <a16:creationId xmlns:a16="http://schemas.microsoft.com/office/drawing/2014/main" id="{6626FE28-FB65-48AB-8B6A-6F464777E84F}"/>
                  </a:ext>
                </a:extLst>
              </p:cNvPr>
              <p:cNvSpPr txBox="1"/>
              <p:nvPr/>
            </p:nvSpPr>
            <p:spPr>
              <a:xfrm flipH="1">
                <a:off x="1772808" y="3826740"/>
                <a:ext cx="7453616" cy="757466"/>
              </a:xfrm>
              <a:prstGeom prst="rect">
                <a:avLst/>
              </a:prstGeom>
            </p:spPr>
            <p:txBody>
              <a:bodyPr vert="horz" wrap="square" lIns="90000" tIns="46800" rIns="90000" bIns="46800" anchor="ctr" anchorCtr="0">
                <a:norm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Information loss </a:t>
                </a:r>
                <a:r>
                  <a:rPr lang="en-US" sz="1600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(Fig-1)</a:t>
                </a:r>
                <a:endParaRPr lang="en-US" sz="1600" b="1" baseline="30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4B1AEF2B-940B-4D1B-B9C3-D60C3BCD8A3D}"/>
                </a:ext>
              </a:extLst>
            </p:cNvPr>
            <p:cNvGrpSpPr/>
            <p:nvPr/>
          </p:nvGrpSpPr>
          <p:grpSpPr>
            <a:xfrm>
              <a:off x="1396068" y="4934374"/>
              <a:ext cx="9680029" cy="628989"/>
              <a:chOff x="1545104" y="3765565"/>
              <a:chExt cx="9584239" cy="757466"/>
            </a:xfrm>
          </p:grpSpPr>
          <p:sp>
            <p:nvSpPr>
              <p:cNvPr id="62" name="isḻïḋé">
                <a:extLst>
                  <a:ext uri="{FF2B5EF4-FFF2-40B4-BE49-F238E27FC236}">
                    <a16:creationId xmlns:a16="http://schemas.microsoft.com/office/drawing/2014/main" id="{E2B90362-D816-4EBE-AB9A-6DF13FA56CC7}"/>
                  </a:ext>
                </a:extLst>
              </p:cNvPr>
              <p:cNvSpPr/>
              <p:nvPr/>
            </p:nvSpPr>
            <p:spPr>
              <a:xfrm>
                <a:off x="1545104" y="4091003"/>
                <a:ext cx="144000" cy="144001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 fontScale="25000" lnSpcReduction="20000"/>
              </a:bodyPr>
              <a:lstStyle/>
              <a:p>
                <a:pPr algn="ctr"/>
                <a:endPara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3" name="işļïḑê">
                <a:extLst>
                  <a:ext uri="{FF2B5EF4-FFF2-40B4-BE49-F238E27FC236}">
                    <a16:creationId xmlns:a16="http://schemas.microsoft.com/office/drawing/2014/main" id="{2F191AFC-2B0E-4A84-91EE-75E18B2110D2}"/>
                  </a:ext>
                </a:extLst>
              </p:cNvPr>
              <p:cNvSpPr txBox="1"/>
              <p:nvPr/>
            </p:nvSpPr>
            <p:spPr>
              <a:xfrm flipH="1">
                <a:off x="1772807" y="3765565"/>
                <a:ext cx="9356536" cy="757466"/>
              </a:xfrm>
              <a:prstGeom prst="rect">
                <a:avLst/>
              </a:prstGeom>
            </p:spPr>
            <p:txBody>
              <a:bodyPr vert="horz" wrap="square" lIns="90000" tIns="46800" rIns="90000" bIns="46800" anchor="ctr" anchorCtr="0">
                <a:norm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Limited by size: data, timespan, canvas </a:t>
                </a:r>
                <a:r>
                  <a:rPr lang="en-US" sz="1600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(Fig-2)</a:t>
                </a:r>
                <a:endParaRPr lang="en-US" sz="1600" b="1" baseline="30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ACB3E76D-638B-4BB9-9916-C4D22BCA7BF6}"/>
                </a:ext>
              </a:extLst>
            </p:cNvPr>
            <p:cNvGrpSpPr/>
            <p:nvPr/>
          </p:nvGrpSpPr>
          <p:grpSpPr>
            <a:xfrm>
              <a:off x="1396068" y="5289927"/>
              <a:ext cx="9680018" cy="628989"/>
              <a:chOff x="1545104" y="3733279"/>
              <a:chExt cx="9584229" cy="757466"/>
            </a:xfrm>
          </p:grpSpPr>
          <p:sp>
            <p:nvSpPr>
              <p:cNvPr id="65" name="isḻïḋé">
                <a:extLst>
                  <a:ext uri="{FF2B5EF4-FFF2-40B4-BE49-F238E27FC236}">
                    <a16:creationId xmlns:a16="http://schemas.microsoft.com/office/drawing/2014/main" id="{0F34B183-7E24-40AA-A072-25D2A165DD99}"/>
                  </a:ext>
                </a:extLst>
              </p:cNvPr>
              <p:cNvSpPr/>
              <p:nvPr/>
            </p:nvSpPr>
            <p:spPr>
              <a:xfrm>
                <a:off x="1545104" y="4029825"/>
                <a:ext cx="144000" cy="144001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 fontScale="25000" lnSpcReduction="20000"/>
              </a:bodyPr>
              <a:lstStyle/>
              <a:p>
                <a:pPr algn="ctr"/>
                <a:endPara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6" name="işļïḑê">
                <a:extLst>
                  <a:ext uri="{FF2B5EF4-FFF2-40B4-BE49-F238E27FC236}">
                    <a16:creationId xmlns:a16="http://schemas.microsoft.com/office/drawing/2014/main" id="{762CEDBD-3707-485E-9AF4-D05463088F7B}"/>
                  </a:ext>
                </a:extLst>
              </p:cNvPr>
              <p:cNvSpPr txBox="1"/>
              <p:nvPr/>
            </p:nvSpPr>
            <p:spPr>
              <a:xfrm flipH="1">
                <a:off x="1772797" y="3733279"/>
                <a:ext cx="9356536" cy="757466"/>
              </a:xfrm>
              <a:prstGeom prst="rect">
                <a:avLst/>
              </a:prstGeom>
            </p:spPr>
            <p:txBody>
              <a:bodyPr vert="horz" wrap="square" lIns="90000" tIns="46800" rIns="90000" bIns="46800" anchor="ctr" anchorCtr="0">
                <a:norm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Fixed temporal resolution.  Comparison only between two adjacent frames </a:t>
                </a:r>
                <a:r>
                  <a:rPr lang="en-US" sz="1600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(Fig-3)</a:t>
                </a:r>
                <a:endParaRPr lang="en-US" sz="1600" b="1" baseline="30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9EB2EE43-630B-4FC6-91F9-04057F502C10}"/>
                </a:ext>
              </a:extLst>
            </p:cNvPr>
            <p:cNvGrpSpPr/>
            <p:nvPr/>
          </p:nvGrpSpPr>
          <p:grpSpPr>
            <a:xfrm>
              <a:off x="1396066" y="5622240"/>
              <a:ext cx="9680031" cy="628989"/>
              <a:chOff x="1545104" y="3704402"/>
              <a:chExt cx="9584255" cy="757468"/>
            </a:xfrm>
          </p:grpSpPr>
          <p:sp>
            <p:nvSpPr>
              <p:cNvPr id="68" name="isḻïḋé">
                <a:extLst>
                  <a:ext uri="{FF2B5EF4-FFF2-40B4-BE49-F238E27FC236}">
                    <a16:creationId xmlns:a16="http://schemas.microsoft.com/office/drawing/2014/main" id="{4F573027-4369-475F-A498-92825D5A3786}"/>
                  </a:ext>
                </a:extLst>
              </p:cNvPr>
              <p:cNvSpPr/>
              <p:nvPr/>
            </p:nvSpPr>
            <p:spPr>
              <a:xfrm>
                <a:off x="1545104" y="4029825"/>
                <a:ext cx="144000" cy="144001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 fontScale="25000" lnSpcReduction="20000"/>
              </a:bodyPr>
              <a:lstStyle/>
              <a:p>
                <a:pPr algn="ctr"/>
                <a:endPara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9" name="işļïḑê">
                <a:extLst>
                  <a:ext uri="{FF2B5EF4-FFF2-40B4-BE49-F238E27FC236}">
                    <a16:creationId xmlns:a16="http://schemas.microsoft.com/office/drawing/2014/main" id="{ADC9ECE0-4E02-48A7-8FDB-F2DB93D586DC}"/>
                  </a:ext>
                </a:extLst>
              </p:cNvPr>
              <p:cNvSpPr txBox="1"/>
              <p:nvPr/>
            </p:nvSpPr>
            <p:spPr>
              <a:xfrm flipH="1">
                <a:off x="1772807" y="3704390"/>
                <a:ext cx="9356536" cy="757466"/>
              </a:xfrm>
              <a:prstGeom prst="rect">
                <a:avLst/>
              </a:prstGeom>
            </p:spPr>
            <p:txBody>
              <a:bodyPr vert="horz" wrap="square" lIns="90000" tIns="46800" rIns="90000" bIns="46800" anchor="ctr" anchorCtr="0">
                <a:norm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Difficult to read</a:t>
                </a:r>
                <a:endParaRPr lang="en-US" sz="1600" b="1" baseline="30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16E0701-C902-42A9-B360-5DC4C490934A}"/>
              </a:ext>
            </a:extLst>
          </p:cNvPr>
          <p:cNvGrpSpPr/>
          <p:nvPr/>
        </p:nvGrpSpPr>
        <p:grpSpPr>
          <a:xfrm>
            <a:off x="1310126" y="999237"/>
            <a:ext cx="9967258" cy="531014"/>
            <a:chOff x="1310126" y="875412"/>
            <a:chExt cx="9967258" cy="531014"/>
          </a:xfrm>
        </p:grpSpPr>
        <p:sp>
          <p:nvSpPr>
            <p:cNvPr id="34" name="işļïḑê">
              <a:extLst>
                <a:ext uri="{FF2B5EF4-FFF2-40B4-BE49-F238E27FC236}">
                  <a16:creationId xmlns:a16="http://schemas.microsoft.com/office/drawing/2014/main" id="{E09CA1CA-EE81-4FB2-B73F-1FD42D308047}"/>
                </a:ext>
              </a:extLst>
            </p:cNvPr>
            <p:cNvSpPr txBox="1"/>
            <p:nvPr/>
          </p:nvSpPr>
          <p:spPr>
            <a:xfrm flipH="1">
              <a:off x="1310126" y="875412"/>
              <a:ext cx="1886177" cy="531014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Reduce Structure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işļïḑê">
              <a:extLst>
                <a:ext uri="{FF2B5EF4-FFF2-40B4-BE49-F238E27FC236}">
                  <a16:creationId xmlns:a16="http://schemas.microsoft.com/office/drawing/2014/main" id="{458A2ABD-EA00-4AC9-B67E-9F6208632492}"/>
                </a:ext>
              </a:extLst>
            </p:cNvPr>
            <p:cNvSpPr txBox="1"/>
            <p:nvPr/>
          </p:nvSpPr>
          <p:spPr>
            <a:xfrm flipH="1">
              <a:off x="5217369" y="875412"/>
              <a:ext cx="1886177" cy="531014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Reduce Time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işļïḑê">
              <a:extLst>
                <a:ext uri="{FF2B5EF4-FFF2-40B4-BE49-F238E27FC236}">
                  <a16:creationId xmlns:a16="http://schemas.microsoft.com/office/drawing/2014/main" id="{ADC670F6-C744-4A0C-9888-9E60B2F72B1A}"/>
                </a:ext>
              </a:extLst>
            </p:cNvPr>
            <p:cNvSpPr txBox="1"/>
            <p:nvPr/>
          </p:nvSpPr>
          <p:spPr>
            <a:xfrm flipH="1">
              <a:off x="9391207" y="875412"/>
              <a:ext cx="1886177" cy="531014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Animation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686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9B20C6F2-9D6A-4ABA-B42D-B6619C658F17}"/>
              </a:ext>
            </a:extLst>
          </p:cNvPr>
          <p:cNvSpPr/>
          <p:nvPr/>
        </p:nvSpPr>
        <p:spPr>
          <a:xfrm>
            <a:off x="0" y="2113"/>
            <a:ext cx="6428232" cy="6858000"/>
          </a:xfrm>
          <a:prstGeom prst="rect">
            <a:avLst/>
          </a:prstGeom>
          <a:solidFill>
            <a:srgbClr val="96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B64D4DA-6C13-4BA3-AD82-621E297B0CD4}"/>
              </a:ext>
            </a:extLst>
          </p:cNvPr>
          <p:cNvGrpSpPr/>
          <p:nvPr/>
        </p:nvGrpSpPr>
        <p:grpSpPr>
          <a:xfrm>
            <a:off x="482600" y="568256"/>
            <a:ext cx="4569488" cy="320744"/>
            <a:chOff x="482600" y="568256"/>
            <a:chExt cx="4569488" cy="320744"/>
          </a:xfrm>
        </p:grpSpPr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 flipH="1">
              <a:off x="513769" y="568256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</a:rPr>
                <a:t>Specialized Data Based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 flipH="1">
              <a:off x="482600" y="889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灯片编号占位符 3">
            <a:extLst>
              <a:ext uri="{FF2B5EF4-FFF2-40B4-BE49-F238E27FC236}">
                <a16:creationId xmlns:a16="http://schemas.microsoft.com/office/drawing/2014/main" id="{E916DFC5-CA63-4F3C-A778-BFAB45D8B0EA}"/>
              </a:ext>
            </a:extLst>
          </p:cNvPr>
          <p:cNvSpPr txBox="1">
            <a:spLocks/>
          </p:cNvSpPr>
          <p:nvPr/>
        </p:nvSpPr>
        <p:spPr>
          <a:xfrm>
            <a:off x="8786812" y="64389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/>
              <a:pPr/>
              <a:t>4</a:t>
            </a:fld>
            <a:endParaRPr lang="zh-CN" altLang="en-US" dirty="0"/>
          </a:p>
        </p:txBody>
      </p:sp>
      <p:sp>
        <p:nvSpPr>
          <p:cNvPr id="54" name="íśľíďe">
            <a:extLst>
              <a:ext uri="{FF2B5EF4-FFF2-40B4-BE49-F238E27FC236}">
                <a16:creationId xmlns:a16="http://schemas.microsoft.com/office/drawing/2014/main" id="{7F75BA4D-6EFB-4D42-8088-BA6DD49745D9}"/>
              </a:ext>
            </a:extLst>
          </p:cNvPr>
          <p:cNvSpPr txBox="1"/>
          <p:nvPr/>
        </p:nvSpPr>
        <p:spPr>
          <a:xfrm flipH="1">
            <a:off x="590639" y="6405728"/>
            <a:ext cx="9632351" cy="427226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[5</a:t>
            </a:r>
            <a:r>
              <a:rPr lang="en-US" sz="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 </a:t>
            </a:r>
            <a:r>
              <a:rPr lang="en-US" sz="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Gemmetto</a:t>
            </a:r>
            <a:r>
              <a:rPr lang="en-US" sz="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V., </a:t>
            </a:r>
            <a:r>
              <a:rPr lang="en-US" sz="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Barrat</a:t>
            </a:r>
            <a:r>
              <a:rPr lang="en-US" sz="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A. &amp; </a:t>
            </a:r>
            <a:r>
              <a:rPr lang="en-US" sz="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Cattuto</a:t>
            </a:r>
            <a:r>
              <a:rPr lang="en-US" sz="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C. (2014). Mitigation of infectious disease at </a:t>
            </a:r>
            <a:r>
              <a:rPr lang="en-US" sz="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school:Targeted</a:t>
            </a:r>
            <a:r>
              <a:rPr lang="en-US" sz="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class closure vs school closure.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002634F-4193-401C-93D6-5286E54A8DA7}"/>
              </a:ext>
            </a:extLst>
          </p:cNvPr>
          <p:cNvGrpSpPr/>
          <p:nvPr/>
        </p:nvGrpSpPr>
        <p:grpSpPr>
          <a:xfrm>
            <a:off x="509359" y="821667"/>
            <a:ext cx="5515521" cy="5741693"/>
            <a:chOff x="509359" y="821667"/>
            <a:chExt cx="5515521" cy="5741693"/>
          </a:xfrm>
        </p:grpSpPr>
        <p:sp>
          <p:nvSpPr>
            <p:cNvPr id="34" name="işļïḑê">
              <a:extLst>
                <a:ext uri="{FF2B5EF4-FFF2-40B4-BE49-F238E27FC236}">
                  <a16:creationId xmlns:a16="http://schemas.microsoft.com/office/drawing/2014/main" id="{E09CA1CA-EE81-4FB2-B73F-1FD42D308047}"/>
                </a:ext>
              </a:extLst>
            </p:cNvPr>
            <p:cNvSpPr txBox="1"/>
            <p:nvPr/>
          </p:nvSpPr>
          <p:spPr>
            <a:xfrm flipH="1">
              <a:off x="509359" y="821667"/>
              <a:ext cx="2727960" cy="5020326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Background:</a:t>
              </a:r>
            </a:p>
            <a:p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	</a:t>
              </a:r>
            </a:p>
            <a:p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Time:		</a:t>
              </a:r>
            </a:p>
            <a:p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Location:		</a:t>
              </a:r>
            </a:p>
            <a:p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Entities:		</a:t>
              </a:r>
            </a:p>
            <a:p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Entity features:</a:t>
              </a:r>
            </a:p>
            <a:p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Method:	</a:t>
              </a:r>
            </a:p>
            <a:p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	</a:t>
              </a:r>
            </a:p>
            <a:p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altLang="zh-CN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Measurement:	</a:t>
              </a:r>
            </a:p>
            <a:p>
              <a:endParaRPr lang="en-US" altLang="zh-CN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endParaRPr lang="en-US" altLang="zh-CN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altLang="zh-CN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Research Objective:</a:t>
              </a:r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1" name="işļïḑê">
              <a:extLst>
                <a:ext uri="{FF2B5EF4-FFF2-40B4-BE49-F238E27FC236}">
                  <a16:creationId xmlns:a16="http://schemas.microsoft.com/office/drawing/2014/main" id="{50C37C93-829C-4393-BFF6-AB198690088C}"/>
                </a:ext>
              </a:extLst>
            </p:cNvPr>
            <p:cNvSpPr txBox="1"/>
            <p:nvPr/>
          </p:nvSpPr>
          <p:spPr>
            <a:xfrm flipH="1">
              <a:off x="2495056" y="822963"/>
              <a:ext cx="3529824" cy="5740397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Primary school activity during H1N1 pandemic</a:t>
              </a:r>
              <a:r>
                <a:rPr lang="en-US" sz="1600" baseline="30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[5]</a:t>
              </a:r>
            </a:p>
            <a:p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</a:t>
              </a:r>
              <a:r>
                <a:rPr lang="en-US" sz="1600" baseline="30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st</a:t>
              </a:r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~ 2</a:t>
              </a:r>
              <a:r>
                <a:rPr lang="en-US" sz="1600" baseline="30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nd</a:t>
              </a:r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Oct 2009</a:t>
              </a:r>
            </a:p>
            <a:p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Lyon, France</a:t>
              </a:r>
            </a:p>
            <a:p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232 Students and 10 Teachers</a:t>
              </a:r>
            </a:p>
            <a:p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class, gender</a:t>
              </a:r>
            </a:p>
            <a:p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Using wearable proximity sensor, detect the face-to-face contacts with a 20-seconds temporal resolution</a:t>
              </a:r>
            </a:p>
            <a:p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altLang="zh-CN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3100 point-in-time with 125,773 records of relations</a:t>
              </a:r>
            </a:p>
            <a:p>
              <a:endParaRPr lang="en-US" altLang="zh-CN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altLang="zh-CN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S</a:t>
              </a:r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imulate and analyze the spread of infectious diseases in campus that involve the targeted closure of school classes or grades.</a:t>
              </a:r>
              <a:endParaRPr lang="en-US" altLang="zh-CN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32" name="işļïḑê">
            <a:extLst>
              <a:ext uri="{FF2B5EF4-FFF2-40B4-BE49-F238E27FC236}">
                <a16:creationId xmlns:a16="http://schemas.microsoft.com/office/drawing/2014/main" id="{A9EA439F-655E-4245-A856-3820DDDC93CF}"/>
              </a:ext>
            </a:extLst>
          </p:cNvPr>
          <p:cNvSpPr txBox="1"/>
          <p:nvPr/>
        </p:nvSpPr>
        <p:spPr>
          <a:xfrm flipH="1">
            <a:off x="6543675" y="1162050"/>
            <a:ext cx="4875782" cy="4952999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C</a:t>
            </a:r>
            <a:r>
              <a:rPr lang="en-US" b="1" dirty="0">
                <a:solidFill>
                  <a:schemeClr val="accent1"/>
                </a:solidFill>
              </a:rPr>
              <a:t>haracteristic</a:t>
            </a:r>
            <a:r>
              <a:rPr lang="en-US" altLang="zh-CN" b="1" dirty="0">
                <a:solidFill>
                  <a:schemeClr val="accent1"/>
                </a:solidFill>
              </a:rPr>
              <a:t>s of dataset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 series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temporal resolution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Bidirectional relationship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Sparse network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Structure changes frequently</a:t>
            </a:r>
          </a:p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Goals of deliverable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Continuous-time with flexible time-span 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Reveal information (current / before / after)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Appropriate metrics of network</a:t>
            </a:r>
          </a:p>
          <a:p>
            <a:pPr lvl="1"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7" name="ïṣľîde">
            <a:extLst>
              <a:ext uri="{FF2B5EF4-FFF2-40B4-BE49-F238E27FC236}">
                <a16:creationId xmlns:a16="http://schemas.microsoft.com/office/drawing/2014/main" id="{9FCFA561-5915-4D6A-9982-6D77C0B3EA7A}"/>
              </a:ext>
            </a:extLst>
          </p:cNvPr>
          <p:cNvGrpSpPr/>
          <p:nvPr/>
        </p:nvGrpSpPr>
        <p:grpSpPr>
          <a:xfrm flipH="1">
            <a:off x="10639192" y="1051361"/>
            <a:ext cx="2490640" cy="4778319"/>
            <a:chOff x="-930109" y="1051361"/>
            <a:chExt cx="2490640" cy="4778319"/>
          </a:xfrm>
        </p:grpSpPr>
        <p:sp>
          <p:nvSpPr>
            <p:cNvPr id="38" name="îSľïďe">
              <a:extLst>
                <a:ext uri="{FF2B5EF4-FFF2-40B4-BE49-F238E27FC236}">
                  <a16:creationId xmlns:a16="http://schemas.microsoft.com/office/drawing/2014/main" id="{3384682C-E386-4A7B-BFF1-BC1003A0B90E}"/>
                </a:ext>
              </a:extLst>
            </p:cNvPr>
            <p:cNvSpPr/>
            <p:nvPr/>
          </p:nvSpPr>
          <p:spPr bwMode="auto">
            <a:xfrm rot="13500000">
              <a:off x="-930105" y="3969472"/>
              <a:ext cx="1860208" cy="1860208"/>
            </a:xfrm>
            <a:custGeom>
              <a:avLst/>
              <a:gdLst>
                <a:gd name="connsiteX0" fmla="*/ 0 w 2304255"/>
                <a:gd name="connsiteY0" fmla="*/ 0 h 2304255"/>
                <a:gd name="connsiteX1" fmla="*/ 2304255 w 2304255"/>
                <a:gd name="connsiteY1" fmla="*/ 2304255 h 2304255"/>
                <a:gd name="connsiteX2" fmla="*/ 0 w 2304255"/>
                <a:gd name="connsiteY2" fmla="*/ 2304255 h 2304255"/>
                <a:gd name="connsiteX3" fmla="*/ 0 w 2304255"/>
                <a:gd name="connsiteY3" fmla="*/ 0 h 230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55" h="2304255">
                  <a:moveTo>
                    <a:pt x="0" y="0"/>
                  </a:moveTo>
                  <a:lnTo>
                    <a:pt x="2304255" y="2304255"/>
                  </a:lnTo>
                  <a:lnTo>
                    <a:pt x="0" y="2304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íṡļîḍe">
              <a:extLst>
                <a:ext uri="{FF2B5EF4-FFF2-40B4-BE49-F238E27FC236}">
                  <a16:creationId xmlns:a16="http://schemas.microsoft.com/office/drawing/2014/main" id="{5626D7F4-92EB-4E7E-A962-1D1BF85C8AE0}"/>
                </a:ext>
              </a:extLst>
            </p:cNvPr>
            <p:cNvSpPr/>
            <p:nvPr/>
          </p:nvSpPr>
          <p:spPr bwMode="auto">
            <a:xfrm rot="2700000">
              <a:off x="-930109" y="1051361"/>
              <a:ext cx="1860208" cy="1860208"/>
            </a:xfrm>
            <a:custGeom>
              <a:avLst/>
              <a:gdLst>
                <a:gd name="connsiteX0" fmla="*/ 0 w 1860208"/>
                <a:gd name="connsiteY0" fmla="*/ 0 h 1860208"/>
                <a:gd name="connsiteX1" fmla="*/ 1860208 w 1860208"/>
                <a:gd name="connsiteY1" fmla="*/ 0 h 1860208"/>
                <a:gd name="connsiteX2" fmla="*/ 1860208 w 1860208"/>
                <a:gd name="connsiteY2" fmla="*/ 1860208 h 186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208" h="1860208">
                  <a:moveTo>
                    <a:pt x="0" y="0"/>
                  </a:moveTo>
                  <a:lnTo>
                    <a:pt x="1860208" y="0"/>
                  </a:lnTo>
                  <a:lnTo>
                    <a:pt x="1860208" y="1860208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0" name="ïŝ1ïḋe">
              <a:extLst>
                <a:ext uri="{FF2B5EF4-FFF2-40B4-BE49-F238E27FC236}">
                  <a16:creationId xmlns:a16="http://schemas.microsoft.com/office/drawing/2014/main" id="{196D319D-DD30-48F4-81EA-FE87BCE7BAC9}"/>
                </a:ext>
              </a:extLst>
            </p:cNvPr>
            <p:cNvSpPr/>
            <p:nvPr/>
          </p:nvSpPr>
          <p:spPr bwMode="auto">
            <a:xfrm rot="5400000">
              <a:off x="-780266" y="2648735"/>
              <a:ext cx="3121063" cy="1560531"/>
            </a:xfrm>
            <a:custGeom>
              <a:avLst/>
              <a:gdLst>
                <a:gd name="connsiteX0" fmla="*/ 2367656 w 4735313"/>
                <a:gd name="connsiteY0" fmla="*/ 0 h 2367656"/>
                <a:gd name="connsiteX1" fmla="*/ 4735313 w 4735313"/>
                <a:gd name="connsiteY1" fmla="*/ 2367656 h 2367656"/>
                <a:gd name="connsiteX2" fmla="*/ 3847062 w 4735313"/>
                <a:gd name="connsiteY2" fmla="*/ 2367656 h 2367656"/>
                <a:gd name="connsiteX3" fmla="*/ 2367656 w 4735313"/>
                <a:gd name="connsiteY3" fmla="*/ 888250 h 2367656"/>
                <a:gd name="connsiteX4" fmla="*/ 888250 w 4735313"/>
                <a:gd name="connsiteY4" fmla="*/ 2367656 h 2367656"/>
                <a:gd name="connsiteX5" fmla="*/ 0 w 4735313"/>
                <a:gd name="connsiteY5" fmla="*/ 2367656 h 2367656"/>
                <a:gd name="connsiteX6" fmla="*/ 2367656 w 4735313"/>
                <a:gd name="connsiteY6" fmla="*/ 0 h 236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5313" h="2367656">
                  <a:moveTo>
                    <a:pt x="2367656" y="0"/>
                  </a:moveTo>
                  <a:lnTo>
                    <a:pt x="4735313" y="2367656"/>
                  </a:lnTo>
                  <a:lnTo>
                    <a:pt x="3847062" y="2367656"/>
                  </a:lnTo>
                  <a:lnTo>
                    <a:pt x="2367656" y="888250"/>
                  </a:lnTo>
                  <a:lnTo>
                    <a:pt x="888250" y="2367656"/>
                  </a:lnTo>
                  <a:lnTo>
                    <a:pt x="0" y="2367656"/>
                  </a:lnTo>
                  <a:lnTo>
                    <a:pt x="2367656" y="0"/>
                  </a:lnTo>
                  <a:close/>
                </a:path>
              </a:pathLst>
            </a:custGeom>
            <a:solidFill>
              <a:schemeClr val="tx2">
                <a:alpha val="77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2341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B546725-A25C-46C9-96D7-7AA622FF34CA}"/>
              </a:ext>
            </a:extLst>
          </p:cNvPr>
          <p:cNvSpPr/>
          <p:nvPr/>
        </p:nvSpPr>
        <p:spPr>
          <a:xfrm>
            <a:off x="0" y="4108143"/>
            <a:ext cx="12192000" cy="28516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B64D4DA-6C13-4BA3-AD82-621E297B0CD4}"/>
              </a:ext>
            </a:extLst>
          </p:cNvPr>
          <p:cNvGrpSpPr/>
          <p:nvPr/>
        </p:nvGrpSpPr>
        <p:grpSpPr>
          <a:xfrm>
            <a:off x="482600" y="568256"/>
            <a:ext cx="4569488" cy="320744"/>
            <a:chOff x="482600" y="568256"/>
            <a:chExt cx="4569488" cy="320744"/>
          </a:xfrm>
        </p:grpSpPr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 flipH="1">
              <a:off x="513769" y="568256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altLang="zh-CN" sz="2800" dirty="0">
                  <a:solidFill>
                    <a:srgbClr val="698FCE"/>
                  </a:solidFill>
                </a:rPr>
                <a:t>Network Merging</a:t>
              </a:r>
              <a:endParaRPr lang="zh-CN" altLang="en-US" sz="2800" dirty="0">
                <a:solidFill>
                  <a:srgbClr val="698FCE"/>
                </a:solidFill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 flipH="1">
              <a:off x="482600" y="889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灯片编号占位符 3">
            <a:extLst>
              <a:ext uri="{FF2B5EF4-FFF2-40B4-BE49-F238E27FC236}">
                <a16:creationId xmlns:a16="http://schemas.microsoft.com/office/drawing/2014/main" id="{E916DFC5-CA63-4F3C-A778-BFAB45D8B0EA}"/>
              </a:ext>
            </a:extLst>
          </p:cNvPr>
          <p:cNvSpPr txBox="1">
            <a:spLocks/>
          </p:cNvSpPr>
          <p:nvPr/>
        </p:nvSpPr>
        <p:spPr>
          <a:xfrm>
            <a:off x="8786812" y="64389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/>
              <a:pPr/>
              <a:t>5</a:t>
            </a:fld>
            <a:endParaRPr lang="zh-CN" altLang="en-US" dirty="0"/>
          </a:p>
        </p:txBody>
      </p: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12A7C075-6543-4ACC-8253-8476EFB5793D}"/>
              </a:ext>
            </a:extLst>
          </p:cNvPr>
          <p:cNvGrpSpPr/>
          <p:nvPr/>
        </p:nvGrpSpPr>
        <p:grpSpPr>
          <a:xfrm>
            <a:off x="649468" y="4276445"/>
            <a:ext cx="10426629" cy="2029102"/>
            <a:chOff x="649468" y="4222127"/>
            <a:chExt cx="10426629" cy="2029102"/>
          </a:xfrm>
        </p:grpSpPr>
        <p:sp>
          <p:nvSpPr>
            <p:cNvPr id="55" name="işļïḑê">
              <a:extLst>
                <a:ext uri="{FF2B5EF4-FFF2-40B4-BE49-F238E27FC236}">
                  <a16:creationId xmlns:a16="http://schemas.microsoft.com/office/drawing/2014/main" id="{2B5FAE72-7D92-4AA7-A4D6-7F9C3DB5596C}"/>
                </a:ext>
              </a:extLst>
            </p:cNvPr>
            <p:cNvSpPr txBox="1"/>
            <p:nvPr/>
          </p:nvSpPr>
          <p:spPr>
            <a:xfrm flipH="1">
              <a:off x="649468" y="4222127"/>
              <a:ext cx="7453616" cy="628989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Reveal information:</a:t>
              </a:r>
              <a:endParaRPr lang="en-US" sz="16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73E851E-7E91-4C3E-AB09-1D0CA8427EC4}"/>
                </a:ext>
              </a:extLst>
            </p:cNvPr>
            <p:cNvGrpSpPr/>
            <p:nvPr/>
          </p:nvGrpSpPr>
          <p:grpSpPr>
            <a:xfrm>
              <a:off x="1396066" y="4602810"/>
              <a:ext cx="9680031" cy="1648419"/>
              <a:chOff x="1396066" y="4602810"/>
              <a:chExt cx="9680031" cy="1648419"/>
            </a:xfrm>
          </p:grpSpPr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9BC9DF37-ACAB-4C64-8645-D6B7D5C053A6}"/>
                  </a:ext>
                </a:extLst>
              </p:cNvPr>
              <p:cNvGrpSpPr/>
              <p:nvPr/>
            </p:nvGrpSpPr>
            <p:grpSpPr>
              <a:xfrm>
                <a:off x="1396068" y="4602810"/>
                <a:ext cx="7681320" cy="628989"/>
                <a:chOff x="1545104" y="3826740"/>
                <a:chExt cx="7681320" cy="757466"/>
              </a:xfrm>
            </p:grpSpPr>
            <p:sp>
              <p:nvSpPr>
                <p:cNvPr id="59" name="isḻïḋé">
                  <a:extLst>
                    <a:ext uri="{FF2B5EF4-FFF2-40B4-BE49-F238E27FC236}">
                      <a16:creationId xmlns:a16="http://schemas.microsoft.com/office/drawing/2014/main" id="{BA67DEFC-6FD2-4E7F-B861-18C601C17019}"/>
                    </a:ext>
                  </a:extLst>
                </p:cNvPr>
                <p:cNvSpPr/>
                <p:nvPr/>
              </p:nvSpPr>
              <p:spPr>
                <a:xfrm>
                  <a:off x="1545104" y="4115473"/>
                  <a:ext cx="144000" cy="144000"/>
                </a:xfrm>
                <a:prstGeom prst="diamon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0000" tIns="46800" rIns="90000" bIns="46800" anchor="ctr">
                  <a:normAutofit fontScale="25000" lnSpcReduction="20000"/>
                </a:bodyPr>
                <a:lstStyle/>
                <a:p>
                  <a:pPr algn="ctr"/>
                  <a:endParaRPr lang="en-US" altLang="zh-CN" dirty="0">
                    <a:solidFill>
                      <a:schemeClr val="bg1"/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60" name="işļïḑê">
                  <a:extLst>
                    <a:ext uri="{FF2B5EF4-FFF2-40B4-BE49-F238E27FC236}">
                      <a16:creationId xmlns:a16="http://schemas.microsoft.com/office/drawing/2014/main" id="{6626FE28-FB65-48AB-8B6A-6F464777E84F}"/>
                    </a:ext>
                  </a:extLst>
                </p:cNvPr>
                <p:cNvSpPr txBox="1"/>
                <p:nvPr/>
              </p:nvSpPr>
              <p:spPr>
                <a:xfrm flipH="1">
                  <a:off x="1772808" y="3826740"/>
                  <a:ext cx="7453616" cy="757466"/>
                </a:xfrm>
                <a:prstGeom prst="rect">
                  <a:avLst/>
                </a:prstGeom>
              </p:spPr>
              <p:txBody>
                <a:bodyPr vert="horz" wrap="square" lIns="90000" tIns="46800" rIns="90000" bIns="46800" anchor="ctr" anchorCtr="0">
                  <a:normAutofit/>
                </a:bodyPr>
                <a:lstStyle/>
                <a:p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Total existences of entities and relationships within a time-span</a:t>
                  </a:r>
                  <a:endParaRPr lang="en-US" sz="1600" b="1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4B1AEF2B-940B-4D1B-B9C3-D60C3BCD8A3D}"/>
                  </a:ext>
                </a:extLst>
              </p:cNvPr>
              <p:cNvGrpSpPr/>
              <p:nvPr/>
            </p:nvGrpSpPr>
            <p:grpSpPr>
              <a:xfrm>
                <a:off x="1396068" y="4934374"/>
                <a:ext cx="9680029" cy="628989"/>
                <a:chOff x="1545104" y="3765565"/>
                <a:chExt cx="9584239" cy="757466"/>
              </a:xfrm>
            </p:grpSpPr>
            <p:sp>
              <p:nvSpPr>
                <p:cNvPr id="62" name="isḻïḋé">
                  <a:extLst>
                    <a:ext uri="{FF2B5EF4-FFF2-40B4-BE49-F238E27FC236}">
                      <a16:creationId xmlns:a16="http://schemas.microsoft.com/office/drawing/2014/main" id="{E2B90362-D816-4EBE-AB9A-6DF13FA56CC7}"/>
                    </a:ext>
                  </a:extLst>
                </p:cNvPr>
                <p:cNvSpPr/>
                <p:nvPr/>
              </p:nvSpPr>
              <p:spPr>
                <a:xfrm>
                  <a:off x="1545104" y="4091003"/>
                  <a:ext cx="144000" cy="144001"/>
                </a:xfrm>
                <a:prstGeom prst="diamon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0000" tIns="46800" rIns="90000" bIns="46800" anchor="ctr">
                  <a:normAutofit fontScale="25000" lnSpcReduction="20000"/>
                </a:bodyPr>
                <a:lstStyle/>
                <a:p>
                  <a:pPr algn="ctr"/>
                  <a:endParaRPr lang="en-US" altLang="zh-CN" dirty="0">
                    <a:solidFill>
                      <a:schemeClr val="bg1"/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63" name="işļïḑê">
                  <a:extLst>
                    <a:ext uri="{FF2B5EF4-FFF2-40B4-BE49-F238E27FC236}">
                      <a16:creationId xmlns:a16="http://schemas.microsoft.com/office/drawing/2014/main" id="{2F191AFC-2B0E-4A84-91EE-75E18B2110D2}"/>
                    </a:ext>
                  </a:extLst>
                </p:cNvPr>
                <p:cNvSpPr txBox="1"/>
                <p:nvPr/>
              </p:nvSpPr>
              <p:spPr>
                <a:xfrm flipH="1">
                  <a:off x="1772807" y="3765565"/>
                  <a:ext cx="9356536" cy="757466"/>
                </a:xfrm>
                <a:prstGeom prst="rect">
                  <a:avLst/>
                </a:prstGeom>
              </p:spPr>
              <p:txBody>
                <a:bodyPr vert="horz" wrap="square" lIns="90000" tIns="46800" rIns="90000" bIns="46800" anchor="ctr" anchorCtr="0">
                  <a:normAutofit/>
                </a:bodyPr>
                <a:lstStyle/>
                <a:p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Duration of existences</a:t>
                  </a:r>
                  <a:endParaRPr lang="en-US" sz="1600" b="1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ACB3E76D-638B-4BB9-9916-C4D22BCA7BF6}"/>
                  </a:ext>
                </a:extLst>
              </p:cNvPr>
              <p:cNvGrpSpPr/>
              <p:nvPr/>
            </p:nvGrpSpPr>
            <p:grpSpPr>
              <a:xfrm>
                <a:off x="1396068" y="5265938"/>
                <a:ext cx="9680029" cy="628989"/>
                <a:chOff x="1545104" y="3704390"/>
                <a:chExt cx="9584239" cy="757466"/>
              </a:xfrm>
            </p:grpSpPr>
            <p:sp>
              <p:nvSpPr>
                <p:cNvPr id="65" name="isḻïḋé">
                  <a:extLst>
                    <a:ext uri="{FF2B5EF4-FFF2-40B4-BE49-F238E27FC236}">
                      <a16:creationId xmlns:a16="http://schemas.microsoft.com/office/drawing/2014/main" id="{0F34B183-7E24-40AA-A072-25D2A165DD99}"/>
                    </a:ext>
                  </a:extLst>
                </p:cNvPr>
                <p:cNvSpPr/>
                <p:nvPr/>
              </p:nvSpPr>
              <p:spPr>
                <a:xfrm>
                  <a:off x="1545104" y="4029825"/>
                  <a:ext cx="144000" cy="144001"/>
                </a:xfrm>
                <a:prstGeom prst="diamon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0000" tIns="46800" rIns="90000" bIns="46800" anchor="ctr">
                  <a:normAutofit fontScale="25000" lnSpcReduction="20000"/>
                </a:bodyPr>
                <a:lstStyle/>
                <a:p>
                  <a:pPr algn="ctr"/>
                  <a:endParaRPr lang="en-US" altLang="zh-CN" dirty="0">
                    <a:solidFill>
                      <a:schemeClr val="bg1"/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66" name="işļïḑê">
                  <a:extLst>
                    <a:ext uri="{FF2B5EF4-FFF2-40B4-BE49-F238E27FC236}">
                      <a16:creationId xmlns:a16="http://schemas.microsoft.com/office/drawing/2014/main" id="{762CEDBD-3707-485E-9AF4-D05463088F7B}"/>
                    </a:ext>
                  </a:extLst>
                </p:cNvPr>
                <p:cNvSpPr txBox="1"/>
                <p:nvPr/>
              </p:nvSpPr>
              <p:spPr>
                <a:xfrm flipH="1">
                  <a:off x="1772807" y="3704390"/>
                  <a:ext cx="9356536" cy="757466"/>
                </a:xfrm>
                <a:prstGeom prst="rect">
                  <a:avLst/>
                </a:prstGeom>
              </p:spPr>
              <p:txBody>
                <a:bodyPr vert="horz" wrap="square" lIns="90000" tIns="46800" rIns="90000" bIns="46800" anchor="ctr" anchorCtr="0">
                  <a:normAutofit/>
                </a:bodyPr>
                <a:lstStyle/>
                <a:p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Existences throughout a time-span</a:t>
                  </a:r>
                  <a:endParaRPr lang="en-US" sz="1600" b="1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9EB2EE43-630B-4FC6-91F9-04057F502C10}"/>
                  </a:ext>
                </a:extLst>
              </p:cNvPr>
              <p:cNvGrpSpPr/>
              <p:nvPr/>
            </p:nvGrpSpPr>
            <p:grpSpPr>
              <a:xfrm>
                <a:off x="1396066" y="5622240"/>
                <a:ext cx="9680031" cy="628989"/>
                <a:chOff x="1545104" y="3704402"/>
                <a:chExt cx="9584255" cy="757468"/>
              </a:xfrm>
            </p:grpSpPr>
            <p:sp>
              <p:nvSpPr>
                <p:cNvPr id="68" name="isḻïḋé">
                  <a:extLst>
                    <a:ext uri="{FF2B5EF4-FFF2-40B4-BE49-F238E27FC236}">
                      <a16:creationId xmlns:a16="http://schemas.microsoft.com/office/drawing/2014/main" id="{4F573027-4369-475F-A498-92825D5A3786}"/>
                    </a:ext>
                  </a:extLst>
                </p:cNvPr>
                <p:cNvSpPr/>
                <p:nvPr/>
              </p:nvSpPr>
              <p:spPr>
                <a:xfrm>
                  <a:off x="1545104" y="4029825"/>
                  <a:ext cx="144000" cy="144001"/>
                </a:xfrm>
                <a:prstGeom prst="diamon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0000" tIns="46800" rIns="90000" bIns="46800" anchor="ctr">
                  <a:normAutofit fontScale="25000" lnSpcReduction="20000"/>
                </a:bodyPr>
                <a:lstStyle/>
                <a:p>
                  <a:pPr algn="ctr"/>
                  <a:endParaRPr lang="en-US" altLang="zh-CN" dirty="0">
                    <a:solidFill>
                      <a:schemeClr val="bg1"/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69" name="işļïḑê">
                  <a:extLst>
                    <a:ext uri="{FF2B5EF4-FFF2-40B4-BE49-F238E27FC236}">
                      <a16:creationId xmlns:a16="http://schemas.microsoft.com/office/drawing/2014/main" id="{ADC9ECE0-4E02-48A7-8FDB-F2DB93D586DC}"/>
                    </a:ext>
                  </a:extLst>
                </p:cNvPr>
                <p:cNvSpPr txBox="1"/>
                <p:nvPr/>
              </p:nvSpPr>
              <p:spPr>
                <a:xfrm flipH="1">
                  <a:off x="1772807" y="3704390"/>
                  <a:ext cx="9356536" cy="757466"/>
                </a:xfrm>
                <a:prstGeom prst="rect">
                  <a:avLst/>
                </a:prstGeom>
              </p:spPr>
              <p:txBody>
                <a:bodyPr vert="horz" wrap="square" lIns="90000" tIns="46800" rIns="90000" bIns="46800" anchor="ctr" anchorCtr="0">
                  <a:normAutofit/>
                </a:bodyPr>
                <a:lstStyle/>
                <a:p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Newly raised / dying out existences </a:t>
                  </a:r>
                  <a:endParaRPr lang="en-US" sz="1600" b="1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68741324-FB4A-4E8D-BCD5-F9F20EC294C6}"/>
              </a:ext>
            </a:extLst>
          </p:cNvPr>
          <p:cNvGrpSpPr/>
          <p:nvPr/>
        </p:nvGrpSpPr>
        <p:grpSpPr>
          <a:xfrm>
            <a:off x="0" y="1076843"/>
            <a:ext cx="5860340" cy="2497879"/>
            <a:chOff x="728657" y="1029610"/>
            <a:chExt cx="7266322" cy="2995576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441A799-706D-41CF-BE06-21B4C8962366}"/>
                </a:ext>
              </a:extLst>
            </p:cNvPr>
            <p:cNvGrpSpPr/>
            <p:nvPr/>
          </p:nvGrpSpPr>
          <p:grpSpPr>
            <a:xfrm>
              <a:off x="728657" y="1410341"/>
              <a:ext cx="7266322" cy="2614845"/>
              <a:chOff x="728657" y="1229279"/>
              <a:chExt cx="7266322" cy="2614845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73BFF95C-C12A-403A-B371-8720C407E035}"/>
                  </a:ext>
                </a:extLst>
              </p:cNvPr>
              <p:cNvGrpSpPr/>
              <p:nvPr/>
            </p:nvGrpSpPr>
            <p:grpSpPr>
              <a:xfrm>
                <a:off x="4960027" y="2589684"/>
                <a:ext cx="3034952" cy="256610"/>
                <a:chOff x="407077" y="2589684"/>
                <a:chExt cx="3034952" cy="256610"/>
              </a:xfrm>
            </p:grpSpPr>
            <p:sp>
              <p:nvSpPr>
                <p:cNvPr id="72" name="矩形: 圆角 71">
                  <a:extLst>
                    <a:ext uri="{FF2B5EF4-FFF2-40B4-BE49-F238E27FC236}">
                      <a16:creationId xmlns:a16="http://schemas.microsoft.com/office/drawing/2014/main" id="{A3FA2E44-6D7D-4E4A-B66D-6BF4047BEA28}"/>
                    </a:ext>
                  </a:extLst>
                </p:cNvPr>
                <p:cNvSpPr/>
                <p:nvPr/>
              </p:nvSpPr>
              <p:spPr>
                <a:xfrm>
                  <a:off x="1924558" y="2589684"/>
                  <a:ext cx="1517471" cy="256610"/>
                </a:xfrm>
                <a:prstGeom prst="roundRect">
                  <a:avLst>
                    <a:gd name="adj" fmla="val 24434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0" rIns="91440" bIns="45720" rtlCol="0" anchor="ctr"/>
                <a:lstStyle/>
                <a:p>
                  <a:pPr algn="ctr"/>
                  <a:r>
                    <a:rPr lang="en-US" sz="1600" dirty="0"/>
                    <a:t>R</a:t>
                  </a:r>
                  <a:r>
                    <a:rPr lang="en-US" sz="1600" baseline="-25000" dirty="0"/>
                    <a:t>ad</a:t>
                  </a:r>
                </a:p>
              </p:txBody>
            </p:sp>
            <p:sp>
              <p:nvSpPr>
                <p:cNvPr id="73" name="矩形: 圆角 72">
                  <a:extLst>
                    <a:ext uri="{FF2B5EF4-FFF2-40B4-BE49-F238E27FC236}">
                      <a16:creationId xmlns:a16="http://schemas.microsoft.com/office/drawing/2014/main" id="{6364192E-94AE-422C-A8D2-07010E21144C}"/>
                    </a:ext>
                  </a:extLst>
                </p:cNvPr>
                <p:cNvSpPr/>
                <p:nvPr/>
              </p:nvSpPr>
              <p:spPr>
                <a:xfrm>
                  <a:off x="407077" y="2589684"/>
                  <a:ext cx="1517471" cy="256610"/>
                </a:xfrm>
                <a:prstGeom prst="roundRect">
                  <a:avLst>
                    <a:gd name="adj" fmla="val 24434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0" rIns="91440" bIns="45720" rtlCol="0" anchor="ctr"/>
                <a:lstStyle/>
                <a:p>
                  <a:pPr algn="ctr"/>
                  <a:r>
                    <a:rPr lang="en-US" sz="1600" dirty="0"/>
                    <a:t>R</a:t>
                  </a:r>
                  <a:r>
                    <a:rPr lang="en-US" sz="1600" baseline="-25000" dirty="0"/>
                    <a:t>ad</a:t>
                  </a:r>
                </a:p>
              </p:txBody>
            </p: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B9DCC7AF-B273-4321-AA07-FB529BEF2646}"/>
                  </a:ext>
                </a:extLst>
              </p:cNvPr>
              <p:cNvGrpSpPr/>
              <p:nvPr/>
            </p:nvGrpSpPr>
            <p:grpSpPr>
              <a:xfrm>
                <a:off x="728657" y="1737658"/>
                <a:ext cx="5748325" cy="700742"/>
                <a:chOff x="728657" y="1737658"/>
                <a:chExt cx="5748325" cy="700742"/>
              </a:xfrm>
            </p:grpSpPr>
            <p:grpSp>
              <p:nvGrpSpPr>
                <p:cNvPr id="25" name="组合 24">
                  <a:extLst>
                    <a:ext uri="{FF2B5EF4-FFF2-40B4-BE49-F238E27FC236}">
                      <a16:creationId xmlns:a16="http://schemas.microsoft.com/office/drawing/2014/main" id="{6E1605C1-3267-4FD3-8393-76CAB84B3461}"/>
                    </a:ext>
                  </a:extLst>
                </p:cNvPr>
                <p:cNvGrpSpPr/>
                <p:nvPr/>
              </p:nvGrpSpPr>
              <p:grpSpPr>
                <a:xfrm>
                  <a:off x="759045" y="2095392"/>
                  <a:ext cx="5717937" cy="257351"/>
                  <a:chOff x="759045" y="2095392"/>
                  <a:chExt cx="5717937" cy="257351"/>
                </a:xfrm>
              </p:grpSpPr>
              <p:grpSp>
                <p:nvGrpSpPr>
                  <p:cNvPr id="24" name="组合 23">
                    <a:extLst>
                      <a:ext uri="{FF2B5EF4-FFF2-40B4-BE49-F238E27FC236}">
                        <a16:creationId xmlns:a16="http://schemas.microsoft.com/office/drawing/2014/main" id="{471B331D-05FF-46AA-B4D6-779D543B2841}"/>
                      </a:ext>
                    </a:extLst>
                  </p:cNvPr>
                  <p:cNvGrpSpPr/>
                  <p:nvPr/>
                </p:nvGrpSpPr>
                <p:grpSpPr>
                  <a:xfrm>
                    <a:off x="759045" y="2095392"/>
                    <a:ext cx="5717937" cy="256610"/>
                    <a:chOff x="759045" y="2031892"/>
                    <a:chExt cx="5717937" cy="256610"/>
                  </a:xfrm>
                </p:grpSpPr>
                <p:sp>
                  <p:nvSpPr>
                    <p:cNvPr id="58" name="矩形: 圆角 57">
                      <a:extLst>
                        <a:ext uri="{FF2B5EF4-FFF2-40B4-BE49-F238E27FC236}">
                          <a16:creationId xmlns:a16="http://schemas.microsoft.com/office/drawing/2014/main" id="{57B3781E-96A4-4F05-ACD6-FA341CB4D0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42040" y="2031892"/>
                      <a:ext cx="1517471" cy="256610"/>
                    </a:xfrm>
                    <a:prstGeom prst="roundRect">
                      <a:avLst>
                        <a:gd name="adj" fmla="val 24434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0" rIns="91440" bIns="45720" rtlCol="0" anchor="ctr"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  <a:r>
                        <a:rPr lang="en-US" sz="1600" baseline="-25000" dirty="0"/>
                        <a:t>bc</a:t>
                      </a:r>
                    </a:p>
                  </p:txBody>
                </p:sp>
                <p:sp>
                  <p:nvSpPr>
                    <p:cNvPr id="70" name="矩形: 圆角 69">
                      <a:extLst>
                        <a:ext uri="{FF2B5EF4-FFF2-40B4-BE49-F238E27FC236}">
                          <a16:creationId xmlns:a16="http://schemas.microsoft.com/office/drawing/2014/main" id="{A46CAE20-40B4-4471-9F78-B1E5DF7EA6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59511" y="2031892"/>
                      <a:ext cx="1517471" cy="256610"/>
                    </a:xfrm>
                    <a:prstGeom prst="roundRect">
                      <a:avLst>
                        <a:gd name="adj" fmla="val 24434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0" rIns="91440" bIns="45720" rtlCol="0" anchor="ctr"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  <a:r>
                        <a:rPr lang="en-US" sz="1600" baseline="-25000" dirty="0"/>
                        <a:t>bc</a:t>
                      </a:r>
                    </a:p>
                  </p:txBody>
                </p:sp>
                <p:sp>
                  <p:nvSpPr>
                    <p:cNvPr id="71" name="矩形: 圆角 70">
                      <a:extLst>
                        <a:ext uri="{FF2B5EF4-FFF2-40B4-BE49-F238E27FC236}">
                          <a16:creationId xmlns:a16="http://schemas.microsoft.com/office/drawing/2014/main" id="{69C1D30E-26DC-4C69-8E03-234CF99BA4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9045" y="2033480"/>
                      <a:ext cx="1170427" cy="255019"/>
                    </a:xfrm>
                    <a:prstGeom prst="roundRect">
                      <a:avLst>
                        <a:gd name="adj" fmla="val 24434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0" rIns="91440" bIns="45720" rtlCol="0" anchor="ctr"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  <a:r>
                        <a:rPr lang="en-US" sz="1600" baseline="-25000" dirty="0"/>
                        <a:t>bc</a:t>
                      </a:r>
                    </a:p>
                  </p:txBody>
                </p:sp>
              </p:grpSp>
              <p:sp>
                <p:nvSpPr>
                  <p:cNvPr id="76" name="矩形: 圆角 75">
                    <a:extLst>
                      <a:ext uri="{FF2B5EF4-FFF2-40B4-BE49-F238E27FC236}">
                        <a16:creationId xmlns:a16="http://schemas.microsoft.com/office/drawing/2014/main" id="{90E50414-C7F2-4F75-92F2-D08DD816D699}"/>
                      </a:ext>
                    </a:extLst>
                  </p:cNvPr>
                  <p:cNvSpPr/>
                  <p:nvPr/>
                </p:nvSpPr>
                <p:spPr>
                  <a:xfrm>
                    <a:off x="1924556" y="2096133"/>
                    <a:ext cx="1517471" cy="256610"/>
                  </a:xfrm>
                  <a:prstGeom prst="roundRect">
                    <a:avLst>
                      <a:gd name="adj" fmla="val 24434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0" rIns="91440" bIns="45720" rtlCol="0" anchor="ctr"/>
                  <a:lstStyle/>
                  <a:p>
                    <a:pPr algn="ctr"/>
                    <a:r>
                      <a:rPr lang="en-US" sz="1600" dirty="0"/>
                      <a:t>R</a:t>
                    </a:r>
                    <a:r>
                      <a:rPr lang="en-US" sz="1600" baseline="-25000" dirty="0"/>
                      <a:t>bc</a:t>
                    </a:r>
                  </a:p>
                </p:txBody>
              </p:sp>
            </p:grp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CC94FB64-F29B-46B0-A4A4-42A5BAAE346A}"/>
                    </a:ext>
                  </a:extLst>
                </p:cNvPr>
                <p:cNvSpPr/>
                <p:nvPr/>
              </p:nvSpPr>
              <p:spPr>
                <a:xfrm>
                  <a:off x="728657" y="1737658"/>
                  <a:ext cx="843466" cy="70074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1A04C3C0-5EBB-4034-9B29-F3C18EA035C4}"/>
                  </a:ext>
                </a:extLst>
              </p:cNvPr>
              <p:cNvGrpSpPr/>
              <p:nvPr/>
            </p:nvGrpSpPr>
            <p:grpSpPr>
              <a:xfrm>
                <a:off x="1504265" y="1229279"/>
                <a:ext cx="5731978" cy="2614845"/>
                <a:chOff x="1504265" y="1229279"/>
                <a:chExt cx="5731978" cy="2614845"/>
              </a:xfrm>
            </p:grpSpPr>
            <p:grpSp>
              <p:nvGrpSpPr>
                <p:cNvPr id="19" name="组合 18">
                  <a:extLst>
                    <a:ext uri="{FF2B5EF4-FFF2-40B4-BE49-F238E27FC236}">
                      <a16:creationId xmlns:a16="http://schemas.microsoft.com/office/drawing/2014/main" id="{3254F8DC-C864-454F-931E-8E181190701A}"/>
                    </a:ext>
                  </a:extLst>
                </p:cNvPr>
                <p:cNvGrpSpPr/>
                <p:nvPr/>
              </p:nvGrpSpPr>
              <p:grpSpPr>
                <a:xfrm>
                  <a:off x="1504265" y="1381125"/>
                  <a:ext cx="5731978" cy="2462999"/>
                  <a:chOff x="1504265" y="1381125"/>
                  <a:chExt cx="5731978" cy="2462999"/>
                </a:xfrm>
              </p:grpSpPr>
              <p:cxnSp>
                <p:nvCxnSpPr>
                  <p:cNvPr id="5" name="直接箭头连接符 4">
                    <a:extLst>
                      <a:ext uri="{FF2B5EF4-FFF2-40B4-BE49-F238E27FC236}">
                        <a16:creationId xmlns:a16="http://schemas.microsoft.com/office/drawing/2014/main" id="{2456A77A-BB2B-4FE7-A8EA-CCE7D50807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04265" y="3508101"/>
                    <a:ext cx="5731978" cy="967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直接连接符 6">
                    <a:extLst>
                      <a:ext uri="{FF2B5EF4-FFF2-40B4-BE49-F238E27FC236}">
                        <a16:creationId xmlns:a16="http://schemas.microsoft.com/office/drawing/2014/main" id="{0BD6D5E0-1D77-47D6-9932-32232E543BA4}"/>
                      </a:ext>
                    </a:extLst>
                  </p:cNvPr>
                  <p:cNvCxnSpPr/>
                  <p:nvPr/>
                </p:nvCxnSpPr>
                <p:spPr>
                  <a:xfrm>
                    <a:off x="3442039" y="1381125"/>
                    <a:ext cx="0" cy="211455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>
                    <a:extLst>
                      <a:ext uri="{FF2B5EF4-FFF2-40B4-BE49-F238E27FC236}">
                        <a16:creationId xmlns:a16="http://schemas.microsoft.com/office/drawing/2014/main" id="{9A7B2E95-178A-43A4-9A33-52C47B0C015A}"/>
                      </a:ext>
                    </a:extLst>
                  </p:cNvPr>
                  <p:cNvCxnSpPr/>
                  <p:nvPr/>
                </p:nvCxnSpPr>
                <p:spPr>
                  <a:xfrm>
                    <a:off x="4959520" y="1381125"/>
                    <a:ext cx="0" cy="211455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>
                    <a:extLst>
                      <a:ext uri="{FF2B5EF4-FFF2-40B4-BE49-F238E27FC236}">
                        <a16:creationId xmlns:a16="http://schemas.microsoft.com/office/drawing/2014/main" id="{79FCEF12-F670-46A4-88B8-12753059B0E1}"/>
                      </a:ext>
                    </a:extLst>
                  </p:cNvPr>
                  <p:cNvCxnSpPr/>
                  <p:nvPr/>
                </p:nvCxnSpPr>
                <p:spPr>
                  <a:xfrm>
                    <a:off x="6477000" y="1381125"/>
                    <a:ext cx="0" cy="2114550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5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" name="组合 10">
                    <a:extLst>
                      <a:ext uri="{FF2B5EF4-FFF2-40B4-BE49-F238E27FC236}">
                        <a16:creationId xmlns:a16="http://schemas.microsoft.com/office/drawing/2014/main" id="{A5F92E51-6125-4750-9DAD-59033F4DADAA}"/>
                      </a:ext>
                    </a:extLst>
                  </p:cNvPr>
                  <p:cNvGrpSpPr/>
                  <p:nvPr/>
                </p:nvGrpSpPr>
                <p:grpSpPr>
                  <a:xfrm>
                    <a:off x="1533942" y="3505201"/>
                    <a:ext cx="5325422" cy="338923"/>
                    <a:chOff x="1533942" y="3552826"/>
                    <a:chExt cx="5325422" cy="338923"/>
                  </a:xfrm>
                </p:grpSpPr>
                <p:sp>
                  <p:nvSpPr>
                    <p:cNvPr id="40" name="işļïḑê">
                      <a:extLst>
                        <a:ext uri="{FF2B5EF4-FFF2-40B4-BE49-F238E27FC236}">
                          <a16:creationId xmlns:a16="http://schemas.microsoft.com/office/drawing/2014/main" id="{38ABB1FF-D06C-4398-B076-2BE6291BA0C0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3037111" y="3552826"/>
                      <a:ext cx="764728" cy="338923"/>
                    </a:xfrm>
                    <a:prstGeom prst="rect">
                      <a:avLst/>
                    </a:prstGeom>
                  </p:spPr>
                  <p:txBody>
                    <a:bodyPr vert="horz" wrap="square" lIns="90000" tIns="46800" rIns="90000" bIns="46800" anchor="ctr" anchorCtr="0">
                      <a:norm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 </a:t>
                      </a:r>
                      <a:r>
                        <a:rPr lang="en-US" sz="1200" b="1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</a:t>
                      </a:r>
                    </a:p>
                  </p:txBody>
                </p:sp>
                <p:sp>
                  <p:nvSpPr>
                    <p:cNvPr id="41" name="işļïḑê">
                      <a:extLst>
                        <a:ext uri="{FF2B5EF4-FFF2-40B4-BE49-F238E27FC236}">
                          <a16:creationId xmlns:a16="http://schemas.microsoft.com/office/drawing/2014/main" id="{2D1266B2-79B1-4539-AF5B-709B2D392C5B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4570636" y="3552826"/>
                      <a:ext cx="764728" cy="338923"/>
                    </a:xfrm>
                    <a:prstGeom prst="rect">
                      <a:avLst/>
                    </a:prstGeom>
                  </p:spPr>
                  <p:txBody>
                    <a:bodyPr vert="horz" wrap="square" lIns="90000" tIns="46800" rIns="90000" bIns="46800" anchor="ctr" anchorCtr="0">
                      <a:norm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 </a:t>
                      </a:r>
                      <a:r>
                        <a:rPr lang="en-US" sz="1200" b="1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i+1</a:t>
                      </a:r>
                    </a:p>
                  </p:txBody>
                </p:sp>
                <p:sp>
                  <p:nvSpPr>
                    <p:cNvPr id="42" name="işļïḑê">
                      <a:extLst>
                        <a:ext uri="{FF2B5EF4-FFF2-40B4-BE49-F238E27FC236}">
                          <a16:creationId xmlns:a16="http://schemas.microsoft.com/office/drawing/2014/main" id="{30D4F1E5-18C3-422D-B9BC-ED899C88F00B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6094636" y="3552826"/>
                      <a:ext cx="764728" cy="338923"/>
                    </a:xfrm>
                    <a:prstGeom prst="rect">
                      <a:avLst/>
                    </a:prstGeom>
                  </p:spPr>
                  <p:txBody>
                    <a:bodyPr vert="horz" wrap="square" lIns="90000" tIns="46800" rIns="90000" bIns="46800" anchor="ctr" anchorCtr="0">
                      <a:norm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 </a:t>
                      </a:r>
                      <a:r>
                        <a:rPr lang="en-US" sz="1200" b="1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i+2</a:t>
                      </a:r>
                    </a:p>
                  </p:txBody>
                </p:sp>
                <p:sp>
                  <p:nvSpPr>
                    <p:cNvPr id="44" name="işļïḑê">
                      <a:extLst>
                        <a:ext uri="{FF2B5EF4-FFF2-40B4-BE49-F238E27FC236}">
                          <a16:creationId xmlns:a16="http://schemas.microsoft.com/office/drawing/2014/main" id="{C06BDF75-021F-4296-B221-DC11FC790F9A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1533942" y="3552826"/>
                      <a:ext cx="764728" cy="338923"/>
                    </a:xfrm>
                    <a:prstGeom prst="rect">
                      <a:avLst/>
                    </a:prstGeom>
                  </p:spPr>
                  <p:txBody>
                    <a:bodyPr vert="horz" wrap="square" lIns="90000" tIns="46800" rIns="90000" bIns="46800" anchor="ctr" anchorCtr="0">
                      <a:normAutofit/>
                    </a:bodyPr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 </a:t>
                      </a:r>
                      <a:r>
                        <a:rPr lang="en-US" sz="1200" baseline="-25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i-1</a:t>
                      </a:r>
                      <a:endParaRPr lang="en-US" sz="1200" b="1" baseline="-25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</p:grpSp>
              <p:cxnSp>
                <p:nvCxnSpPr>
                  <p:cNvPr id="49" name="直接连接符 48">
                    <a:extLst>
                      <a:ext uri="{FF2B5EF4-FFF2-40B4-BE49-F238E27FC236}">
                        <a16:creationId xmlns:a16="http://schemas.microsoft.com/office/drawing/2014/main" id="{84AC4F4D-A96D-4829-8A7C-174B90856901}"/>
                      </a:ext>
                    </a:extLst>
                  </p:cNvPr>
                  <p:cNvCxnSpPr/>
                  <p:nvPr/>
                </p:nvCxnSpPr>
                <p:spPr>
                  <a:xfrm>
                    <a:off x="1924558" y="1381125"/>
                    <a:ext cx="0" cy="2114550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5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9EDA7836-0688-4796-AC7F-3F7263C3228B}"/>
                    </a:ext>
                  </a:extLst>
                </p:cNvPr>
                <p:cNvGrpSpPr/>
                <p:nvPr/>
              </p:nvGrpSpPr>
              <p:grpSpPr>
                <a:xfrm>
                  <a:off x="1924381" y="1617381"/>
                  <a:ext cx="3034951" cy="258480"/>
                  <a:chOff x="3442031" y="1617381"/>
                  <a:chExt cx="3034951" cy="258480"/>
                </a:xfrm>
              </p:grpSpPr>
              <p:sp>
                <p:nvSpPr>
                  <p:cNvPr id="20" name="矩形: 圆角 19">
                    <a:extLst>
                      <a:ext uri="{FF2B5EF4-FFF2-40B4-BE49-F238E27FC236}">
                        <a16:creationId xmlns:a16="http://schemas.microsoft.com/office/drawing/2014/main" id="{95364185-4B38-4DF2-95C5-9E79E6679634}"/>
                      </a:ext>
                    </a:extLst>
                  </p:cNvPr>
                  <p:cNvSpPr/>
                  <p:nvPr/>
                </p:nvSpPr>
                <p:spPr>
                  <a:xfrm>
                    <a:off x="3442031" y="1617381"/>
                    <a:ext cx="1517471" cy="256610"/>
                  </a:xfrm>
                  <a:prstGeom prst="roundRect">
                    <a:avLst>
                      <a:gd name="adj" fmla="val 24434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0" rIns="91440" bIns="45720" rtlCol="0" anchor="ctr"/>
                  <a:lstStyle/>
                  <a:p>
                    <a:pPr algn="ctr"/>
                    <a:r>
                      <a:rPr lang="en-US" sz="1600" dirty="0"/>
                      <a:t>R</a:t>
                    </a:r>
                    <a:r>
                      <a:rPr lang="en-US" sz="1600" baseline="-25000" dirty="0"/>
                      <a:t>ab</a:t>
                    </a:r>
                  </a:p>
                </p:txBody>
              </p:sp>
              <p:sp>
                <p:nvSpPr>
                  <p:cNvPr id="56" name="矩形: 圆角 55">
                    <a:extLst>
                      <a:ext uri="{FF2B5EF4-FFF2-40B4-BE49-F238E27FC236}">
                        <a16:creationId xmlns:a16="http://schemas.microsoft.com/office/drawing/2014/main" id="{9B451DD9-4187-4E44-A573-520AF238C73E}"/>
                      </a:ext>
                    </a:extLst>
                  </p:cNvPr>
                  <p:cNvSpPr/>
                  <p:nvPr/>
                </p:nvSpPr>
                <p:spPr>
                  <a:xfrm>
                    <a:off x="4959511" y="1619251"/>
                    <a:ext cx="1517471" cy="256610"/>
                  </a:xfrm>
                  <a:prstGeom prst="roundRect">
                    <a:avLst>
                      <a:gd name="adj" fmla="val 24434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0" rIns="91440" bIns="45720" rtlCol="0" anchor="ctr"/>
                  <a:lstStyle/>
                  <a:p>
                    <a:pPr algn="ctr"/>
                    <a:r>
                      <a:rPr lang="en-US" sz="1600" dirty="0"/>
                      <a:t>R</a:t>
                    </a:r>
                    <a:r>
                      <a:rPr lang="en-US" sz="1600" baseline="-25000" dirty="0"/>
                      <a:t>ab</a:t>
                    </a:r>
                  </a:p>
                </p:txBody>
              </p:sp>
            </p:grpSp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2A83907C-02DD-4159-BD6E-27810F48A9F9}"/>
                    </a:ext>
                  </a:extLst>
                </p:cNvPr>
                <p:cNvGrpSpPr/>
                <p:nvPr/>
              </p:nvGrpSpPr>
              <p:grpSpPr>
                <a:xfrm>
                  <a:off x="2536511" y="1229279"/>
                  <a:ext cx="3487217" cy="323165"/>
                  <a:chOff x="2536511" y="1229279"/>
                  <a:chExt cx="3487217" cy="323165"/>
                </a:xfrm>
              </p:grpSpPr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D0C342CF-8335-4061-B7E0-D6105DCECB6A}"/>
                      </a:ext>
                    </a:extLst>
                  </p:cNvPr>
                  <p:cNvSpPr txBox="1"/>
                  <p:nvPr/>
                </p:nvSpPr>
                <p:spPr>
                  <a:xfrm>
                    <a:off x="2536511" y="1229279"/>
                    <a:ext cx="461665" cy="323165"/>
                  </a:xfrm>
                  <a:prstGeom prst="rect">
                    <a:avLst/>
                  </a:prstGeom>
                  <a:noFill/>
                </p:spPr>
                <p:txBody>
                  <a:bodyPr vert="eaVert" wrap="none" rtlCol="0">
                    <a:spAutoFit/>
                  </a:bodyPr>
                  <a:lstStyle/>
                  <a:p>
                    <a:r>
                      <a:rPr lang="en-US" dirty="0"/>
                      <a:t>…</a:t>
                    </a:r>
                  </a:p>
                </p:txBody>
              </p:sp>
              <p:sp>
                <p:nvSpPr>
                  <p:cNvPr id="77" name="文本框 76">
                    <a:extLst>
                      <a:ext uri="{FF2B5EF4-FFF2-40B4-BE49-F238E27FC236}">
                        <a16:creationId xmlns:a16="http://schemas.microsoft.com/office/drawing/2014/main" id="{C19351E2-F421-4F93-8837-FB70FA4AF4FC}"/>
                      </a:ext>
                    </a:extLst>
                  </p:cNvPr>
                  <p:cNvSpPr txBox="1"/>
                  <p:nvPr/>
                </p:nvSpPr>
                <p:spPr>
                  <a:xfrm>
                    <a:off x="4045090" y="1229279"/>
                    <a:ext cx="461665" cy="323165"/>
                  </a:xfrm>
                  <a:prstGeom prst="rect">
                    <a:avLst/>
                  </a:prstGeom>
                  <a:noFill/>
                </p:spPr>
                <p:txBody>
                  <a:bodyPr vert="eaVert" wrap="none" rtlCol="0">
                    <a:spAutoFit/>
                  </a:bodyPr>
                  <a:lstStyle/>
                  <a:p>
                    <a:r>
                      <a:rPr lang="en-US" dirty="0"/>
                      <a:t>…</a:t>
                    </a:r>
                  </a:p>
                </p:txBody>
              </p:sp>
              <p:sp>
                <p:nvSpPr>
                  <p:cNvPr id="78" name="文本框 28">
                    <a:extLst>
                      <a:ext uri="{FF2B5EF4-FFF2-40B4-BE49-F238E27FC236}">
                        <a16:creationId xmlns:a16="http://schemas.microsoft.com/office/drawing/2014/main" id="{D0C342CF-8335-4061-B7E0-D6105DCECB6A}"/>
                      </a:ext>
                    </a:extLst>
                  </p:cNvPr>
                  <p:cNvSpPr txBox="1"/>
                  <p:nvPr/>
                </p:nvSpPr>
                <p:spPr>
                  <a:xfrm>
                    <a:off x="5562063" y="1229279"/>
                    <a:ext cx="461665" cy="323165"/>
                  </a:xfrm>
                  <a:prstGeom prst="rect">
                    <a:avLst/>
                  </a:prstGeom>
                  <a:noFill/>
                </p:spPr>
                <p:txBody>
                  <a:bodyPr vert="eaVert" wrap="none" rtlCol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…</a:t>
                    </a:r>
                  </a:p>
                </p:txBody>
              </p:sp>
            </p:grpSp>
            <p:grpSp>
              <p:nvGrpSpPr>
                <p:cNvPr id="79" name="组合 78">
                  <a:extLst>
                    <a:ext uri="{FF2B5EF4-FFF2-40B4-BE49-F238E27FC236}">
                      <a16:creationId xmlns:a16="http://schemas.microsoft.com/office/drawing/2014/main" id="{1D170626-5F24-4EDE-B329-5A1F27CA4C0E}"/>
                    </a:ext>
                  </a:extLst>
                </p:cNvPr>
                <p:cNvGrpSpPr/>
                <p:nvPr/>
              </p:nvGrpSpPr>
              <p:grpSpPr>
                <a:xfrm>
                  <a:off x="2536511" y="3008685"/>
                  <a:ext cx="3487217" cy="323165"/>
                  <a:chOff x="2536511" y="1229279"/>
                  <a:chExt cx="3487217" cy="323165"/>
                </a:xfrm>
              </p:grpSpPr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688BC5D6-875D-4522-85FE-9A953E2E1A43}"/>
                      </a:ext>
                    </a:extLst>
                  </p:cNvPr>
                  <p:cNvSpPr txBox="1"/>
                  <p:nvPr/>
                </p:nvSpPr>
                <p:spPr>
                  <a:xfrm>
                    <a:off x="2536511" y="1229279"/>
                    <a:ext cx="461665" cy="323165"/>
                  </a:xfrm>
                  <a:prstGeom prst="rect">
                    <a:avLst/>
                  </a:prstGeom>
                  <a:noFill/>
                </p:spPr>
                <p:txBody>
                  <a:bodyPr vert="eaVert" wrap="none" rtlCol="0">
                    <a:spAutoFit/>
                  </a:bodyPr>
                  <a:lstStyle/>
                  <a:p>
                    <a:r>
                      <a:rPr lang="en-US" dirty="0"/>
                      <a:t>…</a:t>
                    </a:r>
                  </a:p>
                </p:txBody>
              </p:sp>
              <p:sp>
                <p:nvSpPr>
                  <p:cNvPr id="81" name="文本框 80">
                    <a:extLst>
                      <a:ext uri="{FF2B5EF4-FFF2-40B4-BE49-F238E27FC236}">
                        <a16:creationId xmlns:a16="http://schemas.microsoft.com/office/drawing/2014/main" id="{CBBFBD82-F62B-4A7B-9267-971E83159047}"/>
                      </a:ext>
                    </a:extLst>
                  </p:cNvPr>
                  <p:cNvSpPr txBox="1"/>
                  <p:nvPr/>
                </p:nvSpPr>
                <p:spPr>
                  <a:xfrm>
                    <a:off x="4045090" y="1229279"/>
                    <a:ext cx="461665" cy="323165"/>
                  </a:xfrm>
                  <a:prstGeom prst="rect">
                    <a:avLst/>
                  </a:prstGeom>
                  <a:noFill/>
                </p:spPr>
                <p:txBody>
                  <a:bodyPr vert="eaVert" wrap="none" rtlCol="0">
                    <a:spAutoFit/>
                  </a:bodyPr>
                  <a:lstStyle/>
                  <a:p>
                    <a:r>
                      <a:rPr lang="en-US" dirty="0"/>
                      <a:t>…</a:t>
                    </a:r>
                  </a:p>
                </p:txBody>
              </p:sp>
              <p:sp>
                <p:nvSpPr>
                  <p:cNvPr id="82" name="文本框 28">
                    <a:extLst>
                      <a:ext uri="{FF2B5EF4-FFF2-40B4-BE49-F238E27FC236}">
                        <a16:creationId xmlns:a16="http://schemas.microsoft.com/office/drawing/2014/main" id="{1384B399-EC4F-48E9-825C-D8795290F38C}"/>
                      </a:ext>
                    </a:extLst>
                  </p:cNvPr>
                  <p:cNvSpPr txBox="1"/>
                  <p:nvPr/>
                </p:nvSpPr>
                <p:spPr>
                  <a:xfrm>
                    <a:off x="5562063" y="1229279"/>
                    <a:ext cx="461665" cy="323165"/>
                  </a:xfrm>
                  <a:prstGeom prst="rect">
                    <a:avLst/>
                  </a:prstGeom>
                  <a:noFill/>
                </p:spPr>
                <p:txBody>
                  <a:bodyPr vert="eaVert" wrap="none" rtlCol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…</a:t>
                    </a:r>
                  </a:p>
                </p:txBody>
              </p:sp>
            </p:grpSp>
          </p:grpSp>
        </p:grpSp>
        <p:sp>
          <p:nvSpPr>
            <p:cNvPr id="83" name="işļïḑê">
              <a:extLst>
                <a:ext uri="{FF2B5EF4-FFF2-40B4-BE49-F238E27FC236}">
                  <a16:creationId xmlns:a16="http://schemas.microsoft.com/office/drawing/2014/main" id="{FEFA8893-07CE-4E3A-882A-8773408DCADC}"/>
                </a:ext>
              </a:extLst>
            </p:cNvPr>
            <p:cNvSpPr txBox="1"/>
            <p:nvPr/>
          </p:nvSpPr>
          <p:spPr>
            <a:xfrm flipH="1">
              <a:off x="2318858" y="1029610"/>
              <a:ext cx="764728" cy="338923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 </a:t>
              </a:r>
              <a:r>
                <a:rPr lang="en-US" sz="12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</a:t>
              </a:r>
            </a:p>
          </p:txBody>
        </p:sp>
        <p:sp>
          <p:nvSpPr>
            <p:cNvPr id="84" name="işļïḑê">
              <a:extLst>
                <a:ext uri="{FF2B5EF4-FFF2-40B4-BE49-F238E27FC236}">
                  <a16:creationId xmlns:a16="http://schemas.microsoft.com/office/drawing/2014/main" id="{50100901-6A4D-4BB2-AAFA-9CFE39D826E7}"/>
                </a:ext>
              </a:extLst>
            </p:cNvPr>
            <p:cNvSpPr txBox="1"/>
            <p:nvPr/>
          </p:nvSpPr>
          <p:spPr>
            <a:xfrm flipH="1">
              <a:off x="3811256" y="1029610"/>
              <a:ext cx="764728" cy="338923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 </a:t>
              </a:r>
              <a:r>
                <a:rPr lang="en-US" sz="12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i+1</a:t>
              </a:r>
            </a:p>
          </p:txBody>
        </p:sp>
        <p:sp>
          <p:nvSpPr>
            <p:cNvPr id="85" name="işļïḑê">
              <a:extLst>
                <a:ext uri="{FF2B5EF4-FFF2-40B4-BE49-F238E27FC236}">
                  <a16:creationId xmlns:a16="http://schemas.microsoft.com/office/drawing/2014/main" id="{41F88F13-2AA4-40F6-82FC-747D96396E50}"/>
                </a:ext>
              </a:extLst>
            </p:cNvPr>
            <p:cNvSpPr txBox="1"/>
            <p:nvPr/>
          </p:nvSpPr>
          <p:spPr>
            <a:xfrm flipH="1">
              <a:off x="5303654" y="1029610"/>
              <a:ext cx="764728" cy="338923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 </a:t>
              </a:r>
              <a:r>
                <a:rPr lang="en-US" sz="12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i+2</a:t>
              </a:r>
            </a:p>
          </p:txBody>
        </p:sp>
      </p:grpSp>
      <p:sp>
        <p:nvSpPr>
          <p:cNvPr id="91" name="işļïḑê">
            <a:extLst>
              <a:ext uri="{FF2B5EF4-FFF2-40B4-BE49-F238E27FC236}">
                <a16:creationId xmlns:a16="http://schemas.microsoft.com/office/drawing/2014/main" id="{6C0A6C46-F0A6-46B8-A577-1A359FF9B310}"/>
              </a:ext>
            </a:extLst>
          </p:cNvPr>
          <p:cNvSpPr txBox="1"/>
          <p:nvPr/>
        </p:nvSpPr>
        <p:spPr>
          <a:xfrm flipH="1">
            <a:off x="5533866" y="1081452"/>
            <a:ext cx="1817141" cy="315195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 = ( G </a:t>
            </a:r>
            <a:r>
              <a:rPr lang="en-US" sz="1200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∪ G </a:t>
            </a:r>
            <a:r>
              <a:rPr lang="en-US" sz="1200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i+1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∪ G </a:t>
            </a:r>
            <a:r>
              <a:rPr lang="en-US" sz="1200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i+2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1200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" name="işļïḑê">
            <a:extLst>
              <a:ext uri="{FF2B5EF4-FFF2-40B4-BE49-F238E27FC236}">
                <a16:creationId xmlns:a16="http://schemas.microsoft.com/office/drawing/2014/main" id="{30A1AD05-8B23-4FD5-9F1A-0FE740AC8648}"/>
              </a:ext>
            </a:extLst>
          </p:cNvPr>
          <p:cNvSpPr txBox="1"/>
          <p:nvPr/>
        </p:nvSpPr>
        <p:spPr>
          <a:xfrm flipH="1">
            <a:off x="7551827" y="1070883"/>
            <a:ext cx="1971782" cy="315195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G’ = ( G </a:t>
            </a:r>
            <a:r>
              <a:rPr lang="en-US" sz="1200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∩ G </a:t>
            </a:r>
            <a:r>
              <a:rPr lang="en-US" sz="1200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i+1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∩ G </a:t>
            </a:r>
            <a:r>
              <a:rPr lang="en-US" sz="1200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i+2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1200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4" name="表格 49">
            <a:extLst>
              <a:ext uri="{FF2B5EF4-FFF2-40B4-BE49-F238E27FC236}">
                <a16:creationId xmlns:a16="http://schemas.microsoft.com/office/drawing/2014/main" id="{58B9F4C7-2BCA-4562-9887-B4E015FDF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401468"/>
              </p:ext>
            </p:extLst>
          </p:nvPr>
        </p:nvGraphicFramePr>
        <p:xfrm>
          <a:off x="7529378" y="1420052"/>
          <a:ext cx="2039704" cy="1519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52">
                  <a:extLst>
                    <a:ext uri="{9D8B030D-6E8A-4147-A177-3AD203B41FA5}">
                      <a16:colId xmlns:a16="http://schemas.microsoft.com/office/drawing/2014/main" val="4109962377"/>
                    </a:ext>
                  </a:extLst>
                </a:gridCol>
                <a:gridCol w="1019852">
                  <a:extLst>
                    <a:ext uri="{9D8B030D-6E8A-4147-A177-3AD203B41FA5}">
                      <a16:colId xmlns:a16="http://schemas.microsoft.com/office/drawing/2014/main" val="3343436956"/>
                    </a:ext>
                  </a:extLst>
                </a:gridCol>
              </a:tblGrid>
              <a:tr h="28556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Relations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625698"/>
                  </a:ext>
                </a:extLst>
              </a:tr>
              <a:tr h="2086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vert="eaVert" anchor="ctr"/>
                </a:tc>
                <a:extLst>
                  <a:ext uri="{0D108BD9-81ED-4DB2-BD59-A6C34878D82A}">
                    <a16:rowId xmlns:a16="http://schemas.microsoft.com/office/drawing/2014/main" val="3777643909"/>
                  </a:ext>
                </a:extLst>
              </a:tr>
              <a:tr h="265545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vert="eaVert" anchor="ctr"/>
                </a:tc>
                <a:extLst>
                  <a:ext uri="{0D108BD9-81ED-4DB2-BD59-A6C34878D82A}">
                    <a16:rowId xmlns:a16="http://schemas.microsoft.com/office/drawing/2014/main" val="3954662360"/>
                  </a:ext>
                </a:extLst>
              </a:tr>
              <a:tr h="285562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</a:t>
                      </a:r>
                      <a:r>
                        <a:rPr lang="en-US" sz="1200" b="0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616838"/>
                  </a:ext>
                </a:extLst>
              </a:tr>
              <a:tr h="265545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vert="eaVert" anchor="ctr"/>
                </a:tc>
                <a:extLst>
                  <a:ext uri="{0D108BD9-81ED-4DB2-BD59-A6C34878D82A}">
                    <a16:rowId xmlns:a16="http://schemas.microsoft.com/office/drawing/2014/main" val="2587196763"/>
                  </a:ext>
                </a:extLst>
              </a:tr>
              <a:tr h="208600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vert="eaVert" anchor="ctr"/>
                </a:tc>
                <a:extLst>
                  <a:ext uri="{0D108BD9-81ED-4DB2-BD59-A6C34878D82A}">
                    <a16:rowId xmlns:a16="http://schemas.microsoft.com/office/drawing/2014/main" val="1802493729"/>
                  </a:ext>
                </a:extLst>
              </a:tr>
            </a:tbl>
          </a:graphicData>
        </a:graphic>
      </p:graphicFrame>
      <p:sp>
        <p:nvSpPr>
          <p:cNvPr id="95" name="矩形 94">
            <a:extLst>
              <a:ext uri="{FF2B5EF4-FFF2-40B4-BE49-F238E27FC236}">
                <a16:creationId xmlns:a16="http://schemas.microsoft.com/office/drawing/2014/main" id="{098B4394-5435-467E-A45B-A87F118EBD2B}"/>
              </a:ext>
            </a:extLst>
          </p:cNvPr>
          <p:cNvSpPr/>
          <p:nvPr/>
        </p:nvSpPr>
        <p:spPr>
          <a:xfrm>
            <a:off x="4944459" y="2206413"/>
            <a:ext cx="686444" cy="584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表格 49">
            <a:extLst>
              <a:ext uri="{FF2B5EF4-FFF2-40B4-BE49-F238E27FC236}">
                <a16:creationId xmlns:a16="http://schemas.microsoft.com/office/drawing/2014/main" id="{17B70ABC-8430-4AEA-B365-E5EE522D4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146327"/>
              </p:ext>
            </p:extLst>
          </p:nvPr>
        </p:nvGraphicFramePr>
        <p:xfrm>
          <a:off x="5418449" y="1420052"/>
          <a:ext cx="2039694" cy="1519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47">
                  <a:extLst>
                    <a:ext uri="{9D8B030D-6E8A-4147-A177-3AD203B41FA5}">
                      <a16:colId xmlns:a16="http://schemas.microsoft.com/office/drawing/2014/main" val="4109962377"/>
                    </a:ext>
                  </a:extLst>
                </a:gridCol>
                <a:gridCol w="1019847">
                  <a:extLst>
                    <a:ext uri="{9D8B030D-6E8A-4147-A177-3AD203B41FA5}">
                      <a16:colId xmlns:a16="http://schemas.microsoft.com/office/drawing/2014/main" val="3343436956"/>
                    </a:ext>
                  </a:extLst>
                </a:gridCol>
              </a:tblGrid>
              <a:tr h="2782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Relations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625698"/>
                  </a:ext>
                </a:extLst>
              </a:tr>
              <a:tr h="20324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vert="eaVert" anchor="ctr"/>
                </a:tc>
                <a:extLst>
                  <a:ext uri="{0D108BD9-81ED-4DB2-BD59-A6C34878D82A}">
                    <a16:rowId xmlns:a16="http://schemas.microsoft.com/office/drawing/2014/main" val="3777643909"/>
                  </a:ext>
                </a:extLst>
              </a:tr>
              <a:tr h="278231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</a:t>
                      </a:r>
                      <a:r>
                        <a:rPr lang="en-US" sz="1200" b="0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62360"/>
                  </a:ext>
                </a:extLst>
              </a:tr>
              <a:tr h="278231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</a:t>
                      </a:r>
                      <a:r>
                        <a:rPr lang="en-US" sz="1200" b="0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616838"/>
                  </a:ext>
                </a:extLst>
              </a:tr>
              <a:tr h="278231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</a:t>
                      </a:r>
                      <a:r>
                        <a:rPr lang="en-US" sz="1200" b="0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196763"/>
                  </a:ext>
                </a:extLst>
              </a:tr>
              <a:tr h="203245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vert="eaVert" anchor="ctr"/>
                </a:tc>
                <a:extLst>
                  <a:ext uri="{0D108BD9-81ED-4DB2-BD59-A6C34878D82A}">
                    <a16:rowId xmlns:a16="http://schemas.microsoft.com/office/drawing/2014/main" val="1802493729"/>
                  </a:ext>
                </a:extLst>
              </a:tr>
            </a:tbl>
          </a:graphicData>
        </a:graphic>
      </p:graphicFrame>
      <p:graphicFrame>
        <p:nvGraphicFramePr>
          <p:cNvPr id="98" name="表格 49">
            <a:extLst>
              <a:ext uri="{FF2B5EF4-FFF2-40B4-BE49-F238E27FC236}">
                <a16:creationId xmlns:a16="http://schemas.microsoft.com/office/drawing/2014/main" id="{778D52DF-5017-4B58-83C4-A4EF97AC7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944938"/>
              </p:ext>
            </p:extLst>
          </p:nvPr>
        </p:nvGraphicFramePr>
        <p:xfrm>
          <a:off x="9620794" y="1420052"/>
          <a:ext cx="2039694" cy="1519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47">
                  <a:extLst>
                    <a:ext uri="{9D8B030D-6E8A-4147-A177-3AD203B41FA5}">
                      <a16:colId xmlns:a16="http://schemas.microsoft.com/office/drawing/2014/main" val="4109962377"/>
                    </a:ext>
                  </a:extLst>
                </a:gridCol>
                <a:gridCol w="1019847">
                  <a:extLst>
                    <a:ext uri="{9D8B030D-6E8A-4147-A177-3AD203B41FA5}">
                      <a16:colId xmlns:a16="http://schemas.microsoft.com/office/drawing/2014/main" val="3343436956"/>
                    </a:ext>
                  </a:extLst>
                </a:gridCol>
              </a:tblGrid>
              <a:tr h="27823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Relations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625698"/>
                  </a:ext>
                </a:extLst>
              </a:tr>
              <a:tr h="20324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vert="eaVert" anchor="ctr"/>
                </a:tc>
                <a:extLst>
                  <a:ext uri="{0D108BD9-81ED-4DB2-BD59-A6C34878D82A}">
                    <a16:rowId xmlns:a16="http://schemas.microsoft.com/office/drawing/2014/main" val="3777643909"/>
                  </a:ext>
                </a:extLst>
              </a:tr>
              <a:tr h="278231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</a:t>
                      </a:r>
                      <a:r>
                        <a:rPr lang="en-US" sz="1200" b="0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62360"/>
                  </a:ext>
                </a:extLst>
              </a:tr>
              <a:tr h="278231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  <a:endParaRPr lang="en-US" sz="1200" b="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vert="eaVert" anchor="ctr"/>
                </a:tc>
                <a:extLst>
                  <a:ext uri="{0D108BD9-81ED-4DB2-BD59-A6C34878D82A}">
                    <a16:rowId xmlns:a16="http://schemas.microsoft.com/office/drawing/2014/main" val="3599616838"/>
                  </a:ext>
                </a:extLst>
              </a:tr>
              <a:tr h="278231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</a:t>
                      </a:r>
                      <a:r>
                        <a:rPr lang="en-US" sz="1200" b="0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196763"/>
                  </a:ext>
                </a:extLst>
              </a:tr>
              <a:tr h="203245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vert="eaVert" anchor="ctr"/>
                </a:tc>
                <a:extLst>
                  <a:ext uri="{0D108BD9-81ED-4DB2-BD59-A6C34878D82A}">
                    <a16:rowId xmlns:a16="http://schemas.microsoft.com/office/drawing/2014/main" val="1802493729"/>
                  </a:ext>
                </a:extLst>
              </a:tr>
            </a:tbl>
          </a:graphicData>
        </a:graphic>
      </p:graphicFrame>
      <p:sp>
        <p:nvSpPr>
          <p:cNvPr id="99" name="işļïḑê">
            <a:extLst>
              <a:ext uri="{FF2B5EF4-FFF2-40B4-BE49-F238E27FC236}">
                <a16:creationId xmlns:a16="http://schemas.microsoft.com/office/drawing/2014/main" id="{28B7E7D3-4535-4572-8425-BD1290B2D7B8}"/>
              </a:ext>
            </a:extLst>
          </p:cNvPr>
          <p:cNvSpPr txBox="1"/>
          <p:nvPr/>
        </p:nvSpPr>
        <p:spPr>
          <a:xfrm flipH="1">
            <a:off x="9777740" y="1070882"/>
            <a:ext cx="1686095" cy="315195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G” = ( G </a:t>
            </a:r>
            <a:r>
              <a:rPr lang="en-US" sz="1200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\ G</a:t>
            </a:r>
            <a:r>
              <a:rPr lang="en-US" sz="1200" baseline="5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sz="1200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1200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00" name="表格 100">
            <a:extLst>
              <a:ext uri="{FF2B5EF4-FFF2-40B4-BE49-F238E27FC236}">
                <a16:creationId xmlns:a16="http://schemas.microsoft.com/office/drawing/2014/main" id="{505B559E-15EA-4940-A955-2164125B1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652128"/>
              </p:ext>
            </p:extLst>
          </p:nvPr>
        </p:nvGraphicFramePr>
        <p:xfrm>
          <a:off x="5418449" y="2951819"/>
          <a:ext cx="203969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94">
                  <a:extLst>
                    <a:ext uri="{9D8B030D-6E8A-4147-A177-3AD203B41FA5}">
                      <a16:colId xmlns:a16="http://schemas.microsoft.com/office/drawing/2014/main" val="2998715258"/>
                    </a:ext>
                  </a:extLst>
                </a:gridCol>
              </a:tblGrid>
              <a:tr h="19755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Entities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716892"/>
                  </a:ext>
                </a:extLst>
              </a:tr>
              <a:tr h="19755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 a b c d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079284"/>
                  </a:ext>
                </a:extLst>
              </a:tr>
            </a:tbl>
          </a:graphicData>
        </a:graphic>
      </p:graphicFrame>
      <p:graphicFrame>
        <p:nvGraphicFramePr>
          <p:cNvPr id="101" name="表格 100">
            <a:extLst>
              <a:ext uri="{FF2B5EF4-FFF2-40B4-BE49-F238E27FC236}">
                <a16:creationId xmlns:a16="http://schemas.microsoft.com/office/drawing/2014/main" id="{FC9A11E4-C441-4630-8E2C-96A468686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157150"/>
              </p:ext>
            </p:extLst>
          </p:nvPr>
        </p:nvGraphicFramePr>
        <p:xfrm>
          <a:off x="7532777" y="2954390"/>
          <a:ext cx="203969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94">
                  <a:extLst>
                    <a:ext uri="{9D8B030D-6E8A-4147-A177-3AD203B41FA5}">
                      <a16:colId xmlns:a16="http://schemas.microsoft.com/office/drawing/2014/main" val="2998715258"/>
                    </a:ext>
                  </a:extLst>
                </a:gridCol>
              </a:tblGrid>
              <a:tr h="19755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Entities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716892"/>
                  </a:ext>
                </a:extLst>
              </a:tr>
              <a:tr h="19755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 a b c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079284"/>
                  </a:ext>
                </a:extLst>
              </a:tr>
            </a:tbl>
          </a:graphicData>
        </a:graphic>
      </p:graphicFrame>
      <p:graphicFrame>
        <p:nvGraphicFramePr>
          <p:cNvPr id="102" name="表格 101">
            <a:extLst>
              <a:ext uri="{FF2B5EF4-FFF2-40B4-BE49-F238E27FC236}">
                <a16:creationId xmlns:a16="http://schemas.microsoft.com/office/drawing/2014/main" id="{DC979D18-A426-4E94-8B19-5342A6A21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241392"/>
              </p:ext>
            </p:extLst>
          </p:nvPr>
        </p:nvGraphicFramePr>
        <p:xfrm>
          <a:off x="9620794" y="2954390"/>
          <a:ext cx="203969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94">
                  <a:extLst>
                    <a:ext uri="{9D8B030D-6E8A-4147-A177-3AD203B41FA5}">
                      <a16:colId xmlns:a16="http://schemas.microsoft.com/office/drawing/2014/main" val="2998715258"/>
                    </a:ext>
                  </a:extLst>
                </a:gridCol>
              </a:tblGrid>
              <a:tr h="19755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Entities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716892"/>
                  </a:ext>
                </a:extLst>
              </a:tr>
              <a:tr h="19755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 a d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07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36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>
            <a:extLst>
              <a:ext uri="{FF2B5EF4-FFF2-40B4-BE49-F238E27FC236}">
                <a16:creationId xmlns:a16="http://schemas.microsoft.com/office/drawing/2014/main" id="{9CFE1216-FBA3-458E-A3E4-25E882E6E565}"/>
              </a:ext>
            </a:extLst>
          </p:cNvPr>
          <p:cNvSpPr/>
          <p:nvPr/>
        </p:nvSpPr>
        <p:spPr>
          <a:xfrm>
            <a:off x="0" y="4108143"/>
            <a:ext cx="12192000" cy="28516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B64D4DA-6C13-4BA3-AD82-621E297B0CD4}"/>
              </a:ext>
            </a:extLst>
          </p:cNvPr>
          <p:cNvGrpSpPr/>
          <p:nvPr/>
        </p:nvGrpSpPr>
        <p:grpSpPr>
          <a:xfrm>
            <a:off x="482600" y="568256"/>
            <a:ext cx="4569488" cy="320744"/>
            <a:chOff x="482600" y="568256"/>
            <a:chExt cx="4569488" cy="320744"/>
          </a:xfrm>
        </p:grpSpPr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 flipH="1">
              <a:off x="513769" y="568256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altLang="zh-CN" sz="2800" dirty="0">
                  <a:solidFill>
                    <a:srgbClr val="698FCE"/>
                  </a:solidFill>
                </a:rPr>
                <a:t>Network Measures</a:t>
              </a:r>
              <a:endParaRPr lang="zh-CN" altLang="en-US" sz="2800" dirty="0">
                <a:solidFill>
                  <a:srgbClr val="698FCE"/>
                </a:solidFill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 flipH="1">
              <a:off x="482600" y="889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灯片编号占位符 3">
            <a:extLst>
              <a:ext uri="{FF2B5EF4-FFF2-40B4-BE49-F238E27FC236}">
                <a16:creationId xmlns:a16="http://schemas.microsoft.com/office/drawing/2014/main" id="{E916DFC5-CA63-4F3C-A778-BFAB45D8B0EA}"/>
              </a:ext>
            </a:extLst>
          </p:cNvPr>
          <p:cNvSpPr txBox="1">
            <a:spLocks/>
          </p:cNvSpPr>
          <p:nvPr/>
        </p:nvSpPr>
        <p:spPr>
          <a:xfrm>
            <a:off x="8786812" y="64389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/>
              <a:pPr/>
              <a:t>6</a:t>
            </a:fld>
            <a:endParaRPr lang="zh-CN" altLang="en-US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B25F724-6B74-4AA4-8847-522199248738}"/>
              </a:ext>
            </a:extLst>
          </p:cNvPr>
          <p:cNvGrpSpPr/>
          <p:nvPr/>
        </p:nvGrpSpPr>
        <p:grpSpPr>
          <a:xfrm>
            <a:off x="1697306" y="1583641"/>
            <a:ext cx="9069364" cy="2179209"/>
            <a:chOff x="1061464" y="1188009"/>
            <a:chExt cx="9762785" cy="2179209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7B149DB-E6DC-405C-8800-241CA54D1633}"/>
                </a:ext>
              </a:extLst>
            </p:cNvPr>
            <p:cNvGrpSpPr/>
            <p:nvPr/>
          </p:nvGrpSpPr>
          <p:grpSpPr>
            <a:xfrm>
              <a:off x="1061464" y="1188009"/>
              <a:ext cx="4358112" cy="940306"/>
              <a:chOff x="690275" y="1178981"/>
              <a:chExt cx="4358112" cy="940306"/>
            </a:xfrm>
          </p:grpSpPr>
          <p:pic>
            <p:nvPicPr>
              <p:cNvPr id="4" name="图片 3" descr="图表, 雷达图&#10;&#10;描述已自动生成">
                <a:extLst>
                  <a:ext uri="{FF2B5EF4-FFF2-40B4-BE49-F238E27FC236}">
                    <a16:creationId xmlns:a16="http://schemas.microsoft.com/office/drawing/2014/main" id="{CBD90066-B2E9-413D-A148-9A703799FE24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76" t="13090" r="7875" b="11975"/>
              <a:stretch/>
            </p:blipFill>
            <p:spPr>
              <a:xfrm>
                <a:off x="690275" y="1178981"/>
                <a:ext cx="933497" cy="85359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75" name="işļïḑê">
                <a:extLst>
                  <a:ext uri="{FF2B5EF4-FFF2-40B4-BE49-F238E27FC236}">
                    <a16:creationId xmlns:a16="http://schemas.microsoft.com/office/drawing/2014/main" id="{15961A19-3DEE-4719-B2EC-C9A772B3CA46}"/>
                  </a:ext>
                </a:extLst>
              </p:cNvPr>
              <p:cNvSpPr txBox="1"/>
              <p:nvPr/>
            </p:nvSpPr>
            <p:spPr>
              <a:xfrm flipH="1">
                <a:off x="1863318" y="1183986"/>
                <a:ext cx="3185069" cy="935301"/>
              </a:xfrm>
              <a:prstGeom prst="rect">
                <a:avLst/>
              </a:prstGeom>
            </p:spPr>
            <p:txBody>
              <a:bodyPr vert="horz" wrap="square" lIns="90000" tIns="46800" rIns="90000" bIns="46800" anchor="ctr" anchorCtr="0">
                <a:normAutofit fontScale="92500" lnSpcReduction="20000"/>
              </a:bodyPr>
              <a:lstStyle/>
              <a:p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Degree of vertex: </a:t>
                </a:r>
              </a:p>
              <a:p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likelihood to spread or be exposed to infection</a:t>
                </a:r>
                <a:endParaRPr lang="en-US" b="1" baseline="30000" dirty="0">
                  <a:solidFill>
                    <a:schemeClr val="bg1">
                      <a:lumMod val="50000"/>
                    </a:schemeClr>
                  </a:solidFill>
                  <a:latin typeface="Abadi Extra Light" panose="020B0204020104020204" pitchFamily="34" charset="0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4108262E-70F7-4EC4-9D3E-1C171104505A}"/>
                </a:ext>
              </a:extLst>
            </p:cNvPr>
            <p:cNvGrpSpPr/>
            <p:nvPr/>
          </p:nvGrpSpPr>
          <p:grpSpPr>
            <a:xfrm>
              <a:off x="1061464" y="2431917"/>
              <a:ext cx="4203949" cy="935301"/>
              <a:chOff x="690275" y="2430811"/>
              <a:chExt cx="4203949" cy="935301"/>
            </a:xfrm>
          </p:grpSpPr>
          <p:pic>
            <p:nvPicPr>
              <p:cNvPr id="9" name="图片 8" descr="图表, 雷达图, 折线图&#10;&#10;描述已自动生成">
                <a:extLst>
                  <a:ext uri="{FF2B5EF4-FFF2-40B4-BE49-F238E27FC236}">
                    <a16:creationId xmlns:a16="http://schemas.microsoft.com/office/drawing/2014/main" id="{25B7FE6E-002C-45CC-8A21-837C28CC15DE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275" y="2484304"/>
                <a:ext cx="933497" cy="85359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86" name="işļïḑê">
                <a:extLst>
                  <a:ext uri="{FF2B5EF4-FFF2-40B4-BE49-F238E27FC236}">
                    <a16:creationId xmlns:a16="http://schemas.microsoft.com/office/drawing/2014/main" id="{D7E7F6B1-A000-48E0-8C13-F9FCD94CC395}"/>
                  </a:ext>
                </a:extLst>
              </p:cNvPr>
              <p:cNvSpPr txBox="1"/>
              <p:nvPr/>
            </p:nvSpPr>
            <p:spPr>
              <a:xfrm flipH="1">
                <a:off x="1863318" y="2430811"/>
                <a:ext cx="3030906" cy="935301"/>
              </a:xfrm>
              <a:prstGeom prst="rect">
                <a:avLst/>
              </a:prstGeom>
            </p:spPr>
            <p:txBody>
              <a:bodyPr vert="horz" wrap="square" lIns="90000" tIns="46800" rIns="90000" bIns="46800" anchor="ctr" anchorCtr="0">
                <a:normAutofit fontScale="92500" lnSpcReduction="20000"/>
              </a:bodyPr>
              <a:lstStyle/>
              <a:p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Weight of edge: </a:t>
                </a:r>
              </a:p>
              <a:p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likelihood of infection per-contact</a:t>
                </a:r>
                <a:endParaRPr lang="en-US" b="1" baseline="30000" dirty="0">
                  <a:solidFill>
                    <a:schemeClr val="bg1">
                      <a:lumMod val="50000"/>
                    </a:schemeClr>
                  </a:solidFill>
                  <a:latin typeface="Abadi Extra Light" panose="020B0204020104020204" pitchFamily="34" charset="0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71A29511-2F4B-4D11-8027-C04A4CBA1B2A}"/>
                </a:ext>
              </a:extLst>
            </p:cNvPr>
            <p:cNvGrpSpPr/>
            <p:nvPr/>
          </p:nvGrpSpPr>
          <p:grpSpPr>
            <a:xfrm>
              <a:off x="6620300" y="1188009"/>
              <a:ext cx="4203949" cy="935301"/>
              <a:chOff x="690275" y="3926362"/>
              <a:chExt cx="4203949" cy="935301"/>
            </a:xfrm>
          </p:grpSpPr>
          <p:pic>
            <p:nvPicPr>
              <p:cNvPr id="13" name="图片 12" descr="图表, 雷达图&#10;&#10;描述已自动生成">
                <a:extLst>
                  <a:ext uri="{FF2B5EF4-FFF2-40B4-BE49-F238E27FC236}">
                    <a16:creationId xmlns:a16="http://schemas.microsoft.com/office/drawing/2014/main" id="{882AC013-15C6-409C-8BB8-AAD637640004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452" t="10884" r="20866" b="16941"/>
              <a:stretch/>
            </p:blipFill>
            <p:spPr>
              <a:xfrm>
                <a:off x="690275" y="3959538"/>
                <a:ext cx="933497" cy="85359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87" name="işļïḑê">
                <a:extLst>
                  <a:ext uri="{FF2B5EF4-FFF2-40B4-BE49-F238E27FC236}">
                    <a16:creationId xmlns:a16="http://schemas.microsoft.com/office/drawing/2014/main" id="{2190BCDA-CA01-4681-A634-7D96F281529C}"/>
                  </a:ext>
                </a:extLst>
              </p:cNvPr>
              <p:cNvSpPr txBox="1"/>
              <p:nvPr/>
            </p:nvSpPr>
            <p:spPr>
              <a:xfrm flipH="1">
                <a:off x="1863318" y="3926362"/>
                <a:ext cx="3030906" cy="935301"/>
              </a:xfrm>
              <a:prstGeom prst="rect">
                <a:avLst/>
              </a:prstGeom>
            </p:spPr>
            <p:txBody>
              <a:bodyPr vert="horz" wrap="square" lIns="90000" tIns="46800" rIns="90000" bIns="46800" anchor="ctr" anchorCtr="0">
                <a:normAutofit fontScale="92500" lnSpcReduction="20000"/>
              </a:bodyPr>
              <a:lstStyle/>
              <a:p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Betweenness centrality: </a:t>
                </a:r>
              </a:p>
              <a:p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critical role to mediate the spread</a:t>
                </a:r>
                <a:endParaRPr lang="en-US" b="1" baseline="30000" dirty="0">
                  <a:solidFill>
                    <a:schemeClr val="bg1">
                      <a:lumMod val="50000"/>
                    </a:schemeClr>
                  </a:solidFill>
                  <a:latin typeface="Abadi Extra Light" panose="020B0204020104020204" pitchFamily="34" charset="0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196B02F-9CCF-44E4-94B6-FDC2FD3F873A}"/>
                </a:ext>
              </a:extLst>
            </p:cNvPr>
            <p:cNvGrpSpPr/>
            <p:nvPr/>
          </p:nvGrpSpPr>
          <p:grpSpPr>
            <a:xfrm>
              <a:off x="6620299" y="2431917"/>
              <a:ext cx="4203950" cy="935301"/>
              <a:chOff x="690274" y="5343385"/>
              <a:chExt cx="4203950" cy="935301"/>
            </a:xfrm>
          </p:grpSpPr>
          <p:pic>
            <p:nvPicPr>
              <p:cNvPr id="15" name="图片 14" descr="图表, 雷达图&#10;&#10;描述已自动生成">
                <a:extLst>
                  <a:ext uri="{FF2B5EF4-FFF2-40B4-BE49-F238E27FC236}">
                    <a16:creationId xmlns:a16="http://schemas.microsoft.com/office/drawing/2014/main" id="{B61BDC0E-26F8-4838-A4B0-904EB6D5234A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274" y="5401425"/>
                <a:ext cx="933497" cy="85359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89" name="işļïḑê">
                <a:extLst>
                  <a:ext uri="{FF2B5EF4-FFF2-40B4-BE49-F238E27FC236}">
                    <a16:creationId xmlns:a16="http://schemas.microsoft.com/office/drawing/2014/main" id="{27717332-F0F9-459A-AAC3-E5DEBFA0DACD}"/>
                  </a:ext>
                </a:extLst>
              </p:cNvPr>
              <p:cNvSpPr txBox="1"/>
              <p:nvPr/>
            </p:nvSpPr>
            <p:spPr>
              <a:xfrm flipH="1">
                <a:off x="1863318" y="5343385"/>
                <a:ext cx="3030906" cy="935301"/>
              </a:xfrm>
              <a:prstGeom prst="rect">
                <a:avLst/>
              </a:prstGeom>
            </p:spPr>
            <p:txBody>
              <a:bodyPr vert="horz" wrap="square" lIns="90000" tIns="46800" rIns="90000" bIns="46800" anchor="ctr" anchorCtr="0">
                <a:normAutofit fontScale="92500" lnSpcReduction="20000"/>
              </a:bodyPr>
              <a:lstStyle/>
              <a:p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Maximum clique: </a:t>
                </a:r>
              </a:p>
              <a:p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Abadi Extra Light" panose="020B0204020104020204" pitchFamily="34" charset="0"/>
                  </a:rPr>
                  <a:t>close-knit group with high potential of infection</a:t>
                </a:r>
                <a:endParaRPr lang="en-US" b="1" baseline="30000" dirty="0">
                  <a:solidFill>
                    <a:schemeClr val="bg1">
                      <a:lumMod val="50000"/>
                    </a:schemeClr>
                  </a:solidFill>
                  <a:latin typeface="Abadi Extra Light" panose="020B0204020104020204" pitchFamily="34" charset="0"/>
                </a:endParaRPr>
              </a:p>
            </p:txBody>
          </p:sp>
        </p:grpSp>
      </p:grpSp>
      <p:sp>
        <p:nvSpPr>
          <p:cNvPr id="90" name="işļïḑê">
            <a:extLst>
              <a:ext uri="{FF2B5EF4-FFF2-40B4-BE49-F238E27FC236}">
                <a16:creationId xmlns:a16="http://schemas.microsoft.com/office/drawing/2014/main" id="{F64A202E-3844-44DC-BEBB-86C3470EBE32}"/>
              </a:ext>
            </a:extLst>
          </p:cNvPr>
          <p:cNvSpPr txBox="1"/>
          <p:nvPr/>
        </p:nvSpPr>
        <p:spPr>
          <a:xfrm flipH="1">
            <a:off x="572170" y="4365680"/>
            <a:ext cx="2250271" cy="510511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Global metrics</a:t>
            </a:r>
          </a:p>
        </p:txBody>
      </p:sp>
      <p:sp>
        <p:nvSpPr>
          <p:cNvPr id="92" name="işļïḑê">
            <a:extLst>
              <a:ext uri="{FF2B5EF4-FFF2-40B4-BE49-F238E27FC236}">
                <a16:creationId xmlns:a16="http://schemas.microsoft.com/office/drawing/2014/main" id="{74D68AD7-EF97-4B65-A210-2144FD387D10}"/>
              </a:ext>
            </a:extLst>
          </p:cNvPr>
          <p:cNvSpPr txBox="1"/>
          <p:nvPr/>
        </p:nvSpPr>
        <p:spPr>
          <a:xfrm flipH="1">
            <a:off x="619678" y="949146"/>
            <a:ext cx="2469415" cy="520032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 metrics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E7C5C94-205F-4B9E-A3B4-04A2CC364825}"/>
              </a:ext>
            </a:extLst>
          </p:cNvPr>
          <p:cNvGrpSpPr/>
          <p:nvPr/>
        </p:nvGrpSpPr>
        <p:grpSpPr>
          <a:xfrm>
            <a:off x="1371287" y="4930509"/>
            <a:ext cx="9763437" cy="935301"/>
            <a:chOff x="1371287" y="5066304"/>
            <a:chExt cx="9763437" cy="935301"/>
          </a:xfrm>
        </p:grpSpPr>
        <p:sp>
          <p:nvSpPr>
            <p:cNvPr id="103" name="işļïḑê">
              <a:extLst>
                <a:ext uri="{FF2B5EF4-FFF2-40B4-BE49-F238E27FC236}">
                  <a16:creationId xmlns:a16="http://schemas.microsoft.com/office/drawing/2014/main" id="{F3ADF910-6FA6-4717-9B7B-678102D80EDD}"/>
                </a:ext>
              </a:extLst>
            </p:cNvPr>
            <p:cNvSpPr txBox="1"/>
            <p:nvPr/>
          </p:nvSpPr>
          <p:spPr>
            <a:xfrm flipH="1">
              <a:off x="1371287" y="5066304"/>
              <a:ext cx="2526687" cy="935301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Network density:</a:t>
              </a:r>
            </a:p>
            <a:p>
              <a:endParaRPr lang="en-US" dirty="0">
                <a:solidFill>
                  <a:schemeClr val="bg1">
                    <a:lumMod val="50000"/>
                  </a:schemeClr>
                </a:solidFill>
                <a:latin typeface="Abadi Extra Light" panose="020B0204020104020204" pitchFamily="34" charset="0"/>
              </a:endParaRP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badi Extra Light" panose="020B0204020104020204" pitchFamily="34" charset="0"/>
                </a:rPr>
                <a:t>aggregation of entities</a:t>
              </a:r>
              <a:endParaRPr lang="en-US" b="1" baseline="30000" dirty="0">
                <a:solidFill>
                  <a:schemeClr val="bg1">
                    <a:lumMod val="50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04" name="işļïḑê">
              <a:extLst>
                <a:ext uri="{FF2B5EF4-FFF2-40B4-BE49-F238E27FC236}">
                  <a16:creationId xmlns:a16="http://schemas.microsoft.com/office/drawing/2014/main" id="{E2AEC5DC-554E-412C-95E1-75503B4A319F}"/>
                </a:ext>
              </a:extLst>
            </p:cNvPr>
            <p:cNvSpPr txBox="1"/>
            <p:nvPr/>
          </p:nvSpPr>
          <p:spPr>
            <a:xfrm flipH="1">
              <a:off x="4223452" y="5066304"/>
              <a:ext cx="3185069" cy="935301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Disconnected subgraphs:</a:t>
              </a:r>
            </a:p>
            <a:p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badi Extra Light" panose="020B0204020104020204" pitchFamily="34" charset="0"/>
                </a:rPr>
                <a:t>naturally blocked of transmission</a:t>
              </a:r>
              <a:endParaRPr lang="en-US" b="1" baseline="30000" dirty="0">
                <a:solidFill>
                  <a:schemeClr val="bg1">
                    <a:lumMod val="50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05" name="işļïḑê">
              <a:extLst>
                <a:ext uri="{FF2B5EF4-FFF2-40B4-BE49-F238E27FC236}">
                  <a16:creationId xmlns:a16="http://schemas.microsoft.com/office/drawing/2014/main" id="{919AAAB8-77BB-4F74-A931-DC497391B140}"/>
                </a:ext>
              </a:extLst>
            </p:cNvPr>
            <p:cNvSpPr txBox="1"/>
            <p:nvPr/>
          </p:nvSpPr>
          <p:spPr>
            <a:xfrm flipH="1">
              <a:off x="7743525" y="5066304"/>
              <a:ext cx="3391199" cy="935301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 fontScale="92500"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Communities:</a:t>
              </a:r>
            </a:p>
            <a:p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badi Extra Light" panose="020B0204020104020204" pitchFamily="34" charset="0"/>
                </a:rPr>
                <a:t>patterns that nodes are tightly joined</a:t>
              </a:r>
              <a:endParaRPr lang="en-US" b="1" baseline="30000" dirty="0">
                <a:solidFill>
                  <a:schemeClr val="bg1">
                    <a:lumMod val="50000"/>
                  </a:schemeClr>
                </a:solidFill>
                <a:latin typeface="Abadi Extra Light" panose="020B02040201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157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CEFE1940-83B9-46E8-B8A8-0CD7D0692ACC}"/>
              </a:ext>
            </a:extLst>
          </p:cNvPr>
          <p:cNvSpPr/>
          <p:nvPr/>
        </p:nvSpPr>
        <p:spPr>
          <a:xfrm>
            <a:off x="5852618" y="6742"/>
            <a:ext cx="6339382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灯片编号占位符 3">
            <a:extLst>
              <a:ext uri="{FF2B5EF4-FFF2-40B4-BE49-F238E27FC236}">
                <a16:creationId xmlns:a16="http://schemas.microsoft.com/office/drawing/2014/main" id="{E916DFC5-CA63-4F3C-A778-BFAB45D8B0EA}"/>
              </a:ext>
            </a:extLst>
          </p:cNvPr>
          <p:cNvSpPr txBox="1">
            <a:spLocks/>
          </p:cNvSpPr>
          <p:nvPr/>
        </p:nvSpPr>
        <p:spPr>
          <a:xfrm>
            <a:off x="8786812" y="64389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/>
              <a:pPr/>
              <a:t>7</a:t>
            </a:fld>
            <a:endParaRPr lang="zh-CN" altLang="en-US" dirty="0"/>
          </a:p>
        </p:txBody>
      </p:sp>
      <p:sp>
        <p:nvSpPr>
          <p:cNvPr id="21" name="îṧļïďé">
            <a:extLst>
              <a:ext uri="{FF2B5EF4-FFF2-40B4-BE49-F238E27FC236}">
                <a16:creationId xmlns:a16="http://schemas.microsoft.com/office/drawing/2014/main" id="{6C45C575-63D3-4FAE-AD19-9A503AADE65D}"/>
              </a:ext>
            </a:extLst>
          </p:cNvPr>
          <p:cNvSpPr txBox="1"/>
          <p:nvPr/>
        </p:nvSpPr>
        <p:spPr>
          <a:xfrm flipH="1">
            <a:off x="513769" y="568256"/>
            <a:ext cx="3962574" cy="303981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Autofit/>
          </a:bodyPr>
          <a:lstStyle/>
          <a:p>
            <a:r>
              <a:rPr lang="en-US" altLang="zh-CN" sz="2800" dirty="0">
                <a:solidFill>
                  <a:srgbClr val="698FCE"/>
                </a:solidFill>
              </a:rPr>
              <a:t>Application Architecture</a:t>
            </a:r>
            <a:endParaRPr lang="zh-CN" altLang="en-US" sz="2800" dirty="0">
              <a:solidFill>
                <a:srgbClr val="698FCE"/>
              </a:solidFill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E32E640-B6ED-4EFE-957A-AAD95DCF3AAB}"/>
              </a:ext>
            </a:extLst>
          </p:cNvPr>
          <p:cNvCxnSpPr/>
          <p:nvPr/>
        </p:nvCxnSpPr>
        <p:spPr>
          <a:xfrm flipH="1">
            <a:off x="482600" y="889000"/>
            <a:ext cx="456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373AE217-C6DC-44F0-8FE8-EC28FBC5A379}"/>
              </a:ext>
            </a:extLst>
          </p:cNvPr>
          <p:cNvGrpSpPr/>
          <p:nvPr/>
        </p:nvGrpSpPr>
        <p:grpSpPr>
          <a:xfrm>
            <a:off x="495663" y="2177473"/>
            <a:ext cx="4742055" cy="2654272"/>
            <a:chOff x="779116" y="2423401"/>
            <a:chExt cx="5677878" cy="265427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502F0676-4DEA-4262-9D40-694EDD5C5F61}"/>
                </a:ext>
              </a:extLst>
            </p:cNvPr>
            <p:cNvSpPr/>
            <p:nvPr/>
          </p:nvSpPr>
          <p:spPr>
            <a:xfrm>
              <a:off x="1649949" y="2793019"/>
              <a:ext cx="1165647" cy="31518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Data upload</a:t>
              </a:r>
              <a:endParaRPr lang="en-US" sz="1100" dirty="0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332470C1-50D9-498D-9B26-1CCC1A26C344}"/>
                </a:ext>
              </a:extLst>
            </p:cNvPr>
            <p:cNvSpPr/>
            <p:nvPr/>
          </p:nvSpPr>
          <p:spPr>
            <a:xfrm>
              <a:off x="3141644" y="2804992"/>
              <a:ext cx="1555040" cy="31518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200"/>
                </a:lnSpc>
              </a:pPr>
              <a:r>
                <a:rPr lang="en-US" sz="1100" dirty="0"/>
                <a:t>Preview</a:t>
              </a:r>
            </a:p>
            <a:p>
              <a:pPr algn="ctr">
                <a:lnSpc>
                  <a:spcPts val="1200"/>
                </a:lnSpc>
              </a:pPr>
              <a:r>
                <a:rPr lang="en-US" sz="1100" dirty="0"/>
                <a:t>Feature selection</a:t>
              </a: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3B849FE2-814B-4CDB-BBA7-B9D767AFE396}"/>
                </a:ext>
              </a:extLst>
            </p:cNvPr>
            <p:cNvSpPr/>
            <p:nvPr/>
          </p:nvSpPr>
          <p:spPr>
            <a:xfrm>
              <a:off x="4997650" y="2809791"/>
              <a:ext cx="1284360" cy="31518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200"/>
                </a:lnSpc>
              </a:pPr>
              <a:r>
                <a:rPr lang="en-US" sz="1100" dirty="0"/>
                <a:t>Computation</a:t>
              </a:r>
            </a:p>
            <a:p>
              <a:pPr algn="ctr">
                <a:lnSpc>
                  <a:spcPts val="1200"/>
                </a:lnSpc>
              </a:pPr>
              <a:r>
                <a:rPr lang="en-US" sz="1100" dirty="0"/>
                <a:t>Visualization</a:t>
              </a:r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CEB503FB-4312-4F57-B384-85DB58678CA5}"/>
                </a:ext>
              </a:extLst>
            </p:cNvPr>
            <p:cNvSpPr/>
            <p:nvPr/>
          </p:nvSpPr>
          <p:spPr>
            <a:xfrm>
              <a:off x="1984530" y="3731590"/>
              <a:ext cx="4088670" cy="31518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App Route / Validation</a:t>
              </a: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47B1B05C-B283-4971-8D2A-CFEB40265DF1}"/>
                </a:ext>
              </a:extLst>
            </p:cNvPr>
            <p:cNvGrpSpPr/>
            <p:nvPr/>
          </p:nvGrpSpPr>
          <p:grpSpPr>
            <a:xfrm>
              <a:off x="2807634" y="4224520"/>
              <a:ext cx="3128709" cy="315183"/>
              <a:chOff x="3068010" y="3113555"/>
              <a:chExt cx="3206777" cy="440574"/>
            </a:xfrm>
          </p:grpSpPr>
          <p:sp>
            <p:nvSpPr>
              <p:cNvPr id="87" name="矩形: 圆角 86">
                <a:extLst>
                  <a:ext uri="{FF2B5EF4-FFF2-40B4-BE49-F238E27FC236}">
                    <a16:creationId xmlns:a16="http://schemas.microsoft.com/office/drawing/2014/main" id="{683BF75D-BF30-46A8-81DD-D918243D3E88}"/>
                  </a:ext>
                </a:extLst>
              </p:cNvPr>
              <p:cNvSpPr/>
              <p:nvPr/>
            </p:nvSpPr>
            <p:spPr>
              <a:xfrm>
                <a:off x="3068010" y="3113555"/>
                <a:ext cx="3206777" cy="4405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     Data preprocessor</a:t>
                </a:r>
                <a:endParaRPr lang="en-US" sz="1200" dirty="0"/>
              </a:p>
            </p:txBody>
          </p:sp>
          <p:sp>
            <p:nvSpPr>
              <p:cNvPr id="88" name="python-file-symbol_28884">
                <a:extLst>
                  <a:ext uri="{FF2B5EF4-FFF2-40B4-BE49-F238E27FC236}">
                    <a16:creationId xmlns:a16="http://schemas.microsoft.com/office/drawing/2014/main" id="{376E9566-650F-4769-B580-FB57FFCA42CB}"/>
                  </a:ext>
                </a:extLst>
              </p:cNvPr>
              <p:cNvSpPr/>
              <p:nvPr/>
            </p:nvSpPr>
            <p:spPr>
              <a:xfrm>
                <a:off x="3361405" y="3167661"/>
                <a:ext cx="254342" cy="325186"/>
              </a:xfrm>
              <a:custGeom>
                <a:avLst/>
                <a:gdLst>
                  <a:gd name="connsiteX0" fmla="*/ 153811 w 441669"/>
                  <a:gd name="connsiteY0" fmla="*/ 456276 h 607780"/>
                  <a:gd name="connsiteX1" fmla="*/ 177895 w 441669"/>
                  <a:gd name="connsiteY1" fmla="*/ 476252 h 607780"/>
                  <a:gd name="connsiteX2" fmla="*/ 151394 w 441669"/>
                  <a:gd name="connsiteY2" fmla="*/ 498474 h 607780"/>
                  <a:gd name="connsiteX3" fmla="*/ 141060 w 441669"/>
                  <a:gd name="connsiteY3" fmla="*/ 497642 h 607780"/>
                  <a:gd name="connsiteX4" fmla="*/ 141060 w 441669"/>
                  <a:gd name="connsiteY4" fmla="*/ 457441 h 607780"/>
                  <a:gd name="connsiteX5" fmla="*/ 153811 w 441669"/>
                  <a:gd name="connsiteY5" fmla="*/ 456276 h 607780"/>
                  <a:gd name="connsiteX6" fmla="*/ 212507 w 441669"/>
                  <a:gd name="connsiteY6" fmla="*/ 434117 h 607780"/>
                  <a:gd name="connsiteX7" fmla="*/ 255558 w 441669"/>
                  <a:gd name="connsiteY7" fmla="*/ 514423 h 607780"/>
                  <a:gd name="connsiteX8" fmla="*/ 255558 w 441669"/>
                  <a:gd name="connsiteY8" fmla="*/ 570121 h 607780"/>
                  <a:gd name="connsiteX9" fmla="*/ 286285 w 441669"/>
                  <a:gd name="connsiteY9" fmla="*/ 570121 h 607780"/>
                  <a:gd name="connsiteX10" fmla="*/ 286285 w 441669"/>
                  <a:gd name="connsiteY10" fmla="*/ 513425 h 607780"/>
                  <a:gd name="connsiteX11" fmla="*/ 331168 w 441669"/>
                  <a:gd name="connsiteY11" fmla="*/ 434117 h 607780"/>
                  <a:gd name="connsiteX12" fmla="*/ 296611 w 441669"/>
                  <a:gd name="connsiteY12" fmla="*/ 434117 h 607780"/>
                  <a:gd name="connsiteX13" fmla="*/ 282871 w 441669"/>
                  <a:gd name="connsiteY13" fmla="*/ 466788 h 607780"/>
                  <a:gd name="connsiteX14" fmla="*/ 272546 w 441669"/>
                  <a:gd name="connsiteY14" fmla="*/ 492808 h 607780"/>
                  <a:gd name="connsiteX15" fmla="*/ 272129 w 441669"/>
                  <a:gd name="connsiteY15" fmla="*/ 492808 h 607780"/>
                  <a:gd name="connsiteX16" fmla="*/ 261637 w 441669"/>
                  <a:gd name="connsiteY16" fmla="*/ 466788 h 607780"/>
                  <a:gd name="connsiteX17" fmla="*/ 247648 w 441669"/>
                  <a:gd name="connsiteY17" fmla="*/ 434117 h 607780"/>
                  <a:gd name="connsiteX18" fmla="*/ 152219 w 441669"/>
                  <a:gd name="connsiteY18" fmla="*/ 433036 h 607780"/>
                  <a:gd name="connsiteX19" fmla="*/ 110584 w 441669"/>
                  <a:gd name="connsiteY19" fmla="*/ 435863 h 607780"/>
                  <a:gd name="connsiteX20" fmla="*/ 110584 w 441669"/>
                  <a:gd name="connsiteY20" fmla="*/ 570121 h 607780"/>
                  <a:gd name="connsiteX21" fmla="*/ 141061 w 441669"/>
                  <a:gd name="connsiteY21" fmla="*/ 570121 h 607780"/>
                  <a:gd name="connsiteX22" fmla="*/ 141061 w 441669"/>
                  <a:gd name="connsiteY22" fmla="*/ 521489 h 607780"/>
                  <a:gd name="connsiteX23" fmla="*/ 151636 w 441669"/>
                  <a:gd name="connsiteY23" fmla="*/ 522071 h 607780"/>
                  <a:gd name="connsiteX24" fmla="*/ 195853 w 441669"/>
                  <a:gd name="connsiteY24" fmla="*/ 507772 h 607780"/>
                  <a:gd name="connsiteX25" fmla="*/ 208427 w 441669"/>
                  <a:gd name="connsiteY25" fmla="*/ 475434 h 607780"/>
                  <a:gd name="connsiteX26" fmla="*/ 193855 w 441669"/>
                  <a:gd name="connsiteY26" fmla="*/ 443927 h 607780"/>
                  <a:gd name="connsiteX27" fmla="*/ 152219 w 441669"/>
                  <a:gd name="connsiteY27" fmla="*/ 433036 h 607780"/>
                  <a:gd name="connsiteX28" fmla="*/ 243888 w 441669"/>
                  <a:gd name="connsiteY28" fmla="*/ 314203 h 607780"/>
                  <a:gd name="connsiteX29" fmla="*/ 232564 w 441669"/>
                  <a:gd name="connsiteY29" fmla="*/ 325675 h 607780"/>
                  <a:gd name="connsiteX30" fmla="*/ 243888 w 441669"/>
                  <a:gd name="connsiteY30" fmla="*/ 336814 h 607780"/>
                  <a:gd name="connsiteX31" fmla="*/ 255212 w 441669"/>
                  <a:gd name="connsiteY31" fmla="*/ 325176 h 607780"/>
                  <a:gd name="connsiteX32" fmla="*/ 243888 w 441669"/>
                  <a:gd name="connsiteY32" fmla="*/ 314203 h 607780"/>
                  <a:gd name="connsiteX33" fmla="*/ 280524 w 441669"/>
                  <a:gd name="connsiteY33" fmla="*/ 180038 h 607780"/>
                  <a:gd name="connsiteX34" fmla="*/ 297509 w 441669"/>
                  <a:gd name="connsiteY34" fmla="*/ 180204 h 607780"/>
                  <a:gd name="connsiteX35" fmla="*/ 319491 w 441669"/>
                  <a:gd name="connsiteY35" fmla="*/ 194585 h 607780"/>
                  <a:gd name="connsiteX36" fmla="*/ 328400 w 441669"/>
                  <a:gd name="connsiteY36" fmla="*/ 230080 h 607780"/>
                  <a:gd name="connsiteX37" fmla="*/ 324736 w 441669"/>
                  <a:gd name="connsiteY37" fmla="*/ 264660 h 607780"/>
                  <a:gd name="connsiteX38" fmla="*/ 289350 w 441669"/>
                  <a:gd name="connsiteY38" fmla="*/ 292508 h 607780"/>
                  <a:gd name="connsiteX39" fmla="*/ 217244 w 441669"/>
                  <a:gd name="connsiteY39" fmla="*/ 292508 h 607780"/>
                  <a:gd name="connsiteX40" fmla="*/ 211332 w 441669"/>
                  <a:gd name="connsiteY40" fmla="*/ 296414 h 607780"/>
                  <a:gd name="connsiteX41" fmla="*/ 215828 w 441669"/>
                  <a:gd name="connsiteY41" fmla="*/ 301070 h 607780"/>
                  <a:gd name="connsiteX42" fmla="*/ 261873 w 441669"/>
                  <a:gd name="connsiteY42" fmla="*/ 300986 h 607780"/>
                  <a:gd name="connsiteX43" fmla="*/ 267951 w 441669"/>
                  <a:gd name="connsiteY43" fmla="*/ 306805 h 607780"/>
                  <a:gd name="connsiteX44" fmla="*/ 267618 w 441669"/>
                  <a:gd name="connsiteY44" fmla="*/ 326257 h 607780"/>
                  <a:gd name="connsiteX45" fmla="*/ 251881 w 441669"/>
                  <a:gd name="connsiteY45" fmla="*/ 347288 h 607780"/>
                  <a:gd name="connsiteX46" fmla="*/ 227485 w 441669"/>
                  <a:gd name="connsiteY46" fmla="*/ 351943 h 607780"/>
                  <a:gd name="connsiteX47" fmla="*/ 182690 w 441669"/>
                  <a:gd name="connsiteY47" fmla="*/ 350031 h 607780"/>
                  <a:gd name="connsiteX48" fmla="*/ 156878 w 441669"/>
                  <a:gd name="connsiteY48" fmla="*/ 328667 h 607780"/>
                  <a:gd name="connsiteX49" fmla="*/ 156046 w 441669"/>
                  <a:gd name="connsiteY49" fmla="*/ 322267 h 607780"/>
                  <a:gd name="connsiteX50" fmla="*/ 155962 w 441669"/>
                  <a:gd name="connsiteY50" fmla="*/ 294752 h 607780"/>
                  <a:gd name="connsiteX51" fmla="*/ 156046 w 441669"/>
                  <a:gd name="connsiteY51" fmla="*/ 267320 h 607780"/>
                  <a:gd name="connsiteX52" fmla="*/ 181441 w 441669"/>
                  <a:gd name="connsiteY52" fmla="*/ 240886 h 607780"/>
                  <a:gd name="connsiteX53" fmla="*/ 236977 w 441669"/>
                  <a:gd name="connsiteY53" fmla="*/ 240720 h 607780"/>
                  <a:gd name="connsiteX54" fmla="*/ 270699 w 441669"/>
                  <a:gd name="connsiteY54" fmla="*/ 223762 h 607780"/>
                  <a:gd name="connsiteX55" fmla="*/ 276361 w 441669"/>
                  <a:gd name="connsiteY55" fmla="*/ 205474 h 607780"/>
                  <a:gd name="connsiteX56" fmla="*/ 276277 w 441669"/>
                  <a:gd name="connsiteY56" fmla="*/ 184526 h 607780"/>
                  <a:gd name="connsiteX57" fmla="*/ 280524 w 441669"/>
                  <a:gd name="connsiteY57" fmla="*/ 180038 h 607780"/>
                  <a:gd name="connsiteX58" fmla="*/ 176887 w 441669"/>
                  <a:gd name="connsiteY58" fmla="*/ 133227 h 607780"/>
                  <a:gd name="connsiteX59" fmla="*/ 165647 w 441669"/>
                  <a:gd name="connsiteY59" fmla="*/ 144869 h 607780"/>
                  <a:gd name="connsiteX60" fmla="*/ 176887 w 441669"/>
                  <a:gd name="connsiteY60" fmla="*/ 155845 h 607780"/>
                  <a:gd name="connsiteX61" fmla="*/ 188210 w 441669"/>
                  <a:gd name="connsiteY61" fmla="*/ 144370 h 607780"/>
                  <a:gd name="connsiteX62" fmla="*/ 176887 w 441669"/>
                  <a:gd name="connsiteY62" fmla="*/ 133227 h 607780"/>
                  <a:gd name="connsiteX63" fmla="*/ 193289 w 441669"/>
                  <a:gd name="connsiteY63" fmla="*/ 118093 h 607780"/>
                  <a:gd name="connsiteX64" fmla="*/ 238164 w 441669"/>
                  <a:gd name="connsiteY64" fmla="*/ 120006 h 607780"/>
                  <a:gd name="connsiteX65" fmla="*/ 263974 w 441669"/>
                  <a:gd name="connsiteY65" fmla="*/ 141376 h 607780"/>
                  <a:gd name="connsiteX66" fmla="*/ 264806 w 441669"/>
                  <a:gd name="connsiteY66" fmla="*/ 147779 h 607780"/>
                  <a:gd name="connsiteX67" fmla="*/ 264806 w 441669"/>
                  <a:gd name="connsiteY67" fmla="*/ 175303 h 607780"/>
                  <a:gd name="connsiteX68" fmla="*/ 264806 w 441669"/>
                  <a:gd name="connsiteY68" fmla="*/ 202745 h 607780"/>
                  <a:gd name="connsiteX69" fmla="*/ 239413 w 441669"/>
                  <a:gd name="connsiteY69" fmla="*/ 229188 h 607780"/>
                  <a:gd name="connsiteX70" fmla="*/ 183797 w 441669"/>
                  <a:gd name="connsiteY70" fmla="*/ 229354 h 607780"/>
                  <a:gd name="connsiteX71" fmla="*/ 150078 w 441669"/>
                  <a:gd name="connsiteY71" fmla="*/ 246318 h 607780"/>
                  <a:gd name="connsiteX72" fmla="*/ 144500 w 441669"/>
                  <a:gd name="connsiteY72" fmla="*/ 264612 h 607780"/>
                  <a:gd name="connsiteX73" fmla="*/ 144583 w 441669"/>
                  <a:gd name="connsiteY73" fmla="*/ 285650 h 607780"/>
                  <a:gd name="connsiteX74" fmla="*/ 140337 w 441669"/>
                  <a:gd name="connsiteY74" fmla="*/ 290057 h 607780"/>
                  <a:gd name="connsiteX75" fmla="*/ 123269 w 441669"/>
                  <a:gd name="connsiteY75" fmla="*/ 289974 h 607780"/>
                  <a:gd name="connsiteX76" fmla="*/ 101373 w 441669"/>
                  <a:gd name="connsiteY76" fmla="*/ 275505 h 607780"/>
                  <a:gd name="connsiteX77" fmla="*/ 92381 w 441669"/>
                  <a:gd name="connsiteY77" fmla="*/ 239998 h 607780"/>
                  <a:gd name="connsiteX78" fmla="*/ 96128 w 441669"/>
                  <a:gd name="connsiteY78" fmla="*/ 205406 h 607780"/>
                  <a:gd name="connsiteX79" fmla="*/ 131512 w 441669"/>
                  <a:gd name="connsiteY79" fmla="*/ 177549 h 607780"/>
                  <a:gd name="connsiteX80" fmla="*/ 203613 w 441669"/>
                  <a:gd name="connsiteY80" fmla="*/ 177549 h 607780"/>
                  <a:gd name="connsiteX81" fmla="*/ 209441 w 441669"/>
                  <a:gd name="connsiteY81" fmla="*/ 173640 h 607780"/>
                  <a:gd name="connsiteX82" fmla="*/ 204945 w 441669"/>
                  <a:gd name="connsiteY82" fmla="*/ 168984 h 607780"/>
                  <a:gd name="connsiteX83" fmla="*/ 158903 w 441669"/>
                  <a:gd name="connsiteY83" fmla="*/ 169150 h 607780"/>
                  <a:gd name="connsiteX84" fmla="*/ 152826 w 441669"/>
                  <a:gd name="connsiteY84" fmla="*/ 163246 h 607780"/>
                  <a:gd name="connsiteX85" fmla="*/ 153242 w 441669"/>
                  <a:gd name="connsiteY85" fmla="*/ 143788 h 607780"/>
                  <a:gd name="connsiteX86" fmla="*/ 168894 w 441669"/>
                  <a:gd name="connsiteY86" fmla="*/ 122750 h 607780"/>
                  <a:gd name="connsiteX87" fmla="*/ 193289 w 441669"/>
                  <a:gd name="connsiteY87" fmla="*/ 118093 h 607780"/>
                  <a:gd name="connsiteX88" fmla="*/ 23899 w 441669"/>
                  <a:gd name="connsiteY88" fmla="*/ 23859 h 607780"/>
                  <a:gd name="connsiteX89" fmla="*/ 23899 w 441669"/>
                  <a:gd name="connsiteY89" fmla="*/ 404688 h 607780"/>
                  <a:gd name="connsiteX90" fmla="*/ 417853 w 441669"/>
                  <a:gd name="connsiteY90" fmla="*/ 404688 h 607780"/>
                  <a:gd name="connsiteX91" fmla="*/ 417770 w 441669"/>
                  <a:gd name="connsiteY91" fmla="*/ 157702 h 607780"/>
                  <a:gd name="connsiteX92" fmla="*/ 312349 w 441669"/>
                  <a:gd name="connsiteY92" fmla="*/ 157702 h 607780"/>
                  <a:gd name="connsiteX93" fmla="*/ 300441 w 441669"/>
                  <a:gd name="connsiteY93" fmla="*/ 145814 h 607780"/>
                  <a:gd name="connsiteX94" fmla="*/ 300441 w 441669"/>
                  <a:gd name="connsiteY94" fmla="*/ 23859 h 607780"/>
                  <a:gd name="connsiteX95" fmla="*/ 23899 w 441669"/>
                  <a:gd name="connsiteY95" fmla="*/ 0 h 607780"/>
                  <a:gd name="connsiteX96" fmla="*/ 312349 w 441669"/>
                  <a:gd name="connsiteY96" fmla="*/ 0 h 607780"/>
                  <a:gd name="connsiteX97" fmla="*/ 315097 w 441669"/>
                  <a:gd name="connsiteY97" fmla="*/ 332 h 607780"/>
                  <a:gd name="connsiteX98" fmla="*/ 315763 w 441669"/>
                  <a:gd name="connsiteY98" fmla="*/ 582 h 607780"/>
                  <a:gd name="connsiteX99" fmla="*/ 318095 w 441669"/>
                  <a:gd name="connsiteY99" fmla="*/ 1496 h 607780"/>
                  <a:gd name="connsiteX100" fmla="*/ 318928 w 441669"/>
                  <a:gd name="connsiteY100" fmla="*/ 1995 h 607780"/>
                  <a:gd name="connsiteX101" fmla="*/ 321259 w 441669"/>
                  <a:gd name="connsiteY101" fmla="*/ 3990 h 607780"/>
                  <a:gd name="connsiteX102" fmla="*/ 321343 w 441669"/>
                  <a:gd name="connsiteY102" fmla="*/ 4073 h 607780"/>
                  <a:gd name="connsiteX103" fmla="*/ 438755 w 441669"/>
                  <a:gd name="connsiteY103" fmla="*/ 137916 h 607780"/>
                  <a:gd name="connsiteX104" fmla="*/ 441586 w 441669"/>
                  <a:gd name="connsiteY104" fmla="*/ 145647 h 607780"/>
                  <a:gd name="connsiteX105" fmla="*/ 441669 w 441669"/>
                  <a:gd name="connsiteY105" fmla="*/ 146978 h 607780"/>
                  <a:gd name="connsiteX106" fmla="*/ 441669 w 441669"/>
                  <a:gd name="connsiteY106" fmla="*/ 583921 h 607780"/>
                  <a:gd name="connsiteX107" fmla="*/ 417770 w 441669"/>
                  <a:gd name="connsiteY107" fmla="*/ 607780 h 607780"/>
                  <a:gd name="connsiteX108" fmla="*/ 23899 w 441669"/>
                  <a:gd name="connsiteY108" fmla="*/ 607780 h 607780"/>
                  <a:gd name="connsiteX109" fmla="*/ 0 w 441669"/>
                  <a:gd name="connsiteY109" fmla="*/ 583921 h 607780"/>
                  <a:gd name="connsiteX110" fmla="*/ 0 w 441669"/>
                  <a:gd name="connsiteY110" fmla="*/ 23859 h 607780"/>
                  <a:gd name="connsiteX111" fmla="*/ 23899 w 441669"/>
                  <a:gd name="connsiteY111" fmla="*/ 0 h 607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441669" h="607780">
                    <a:moveTo>
                      <a:pt x="153811" y="456276"/>
                    </a:moveTo>
                    <a:cubicBezTo>
                      <a:pt x="169228" y="456276"/>
                      <a:pt x="177895" y="463767"/>
                      <a:pt x="177895" y="476252"/>
                    </a:cubicBezTo>
                    <a:cubicBezTo>
                      <a:pt x="177895" y="490234"/>
                      <a:pt x="167811" y="498474"/>
                      <a:pt x="151394" y="498474"/>
                    </a:cubicBezTo>
                    <a:cubicBezTo>
                      <a:pt x="146977" y="498474"/>
                      <a:pt x="143727" y="498308"/>
                      <a:pt x="141060" y="497642"/>
                    </a:cubicBezTo>
                    <a:lnTo>
                      <a:pt x="141060" y="457441"/>
                    </a:lnTo>
                    <a:cubicBezTo>
                      <a:pt x="143310" y="456859"/>
                      <a:pt x="147560" y="456276"/>
                      <a:pt x="153811" y="456276"/>
                    </a:cubicBezTo>
                    <a:close/>
                    <a:moveTo>
                      <a:pt x="212507" y="434117"/>
                    </a:moveTo>
                    <a:lnTo>
                      <a:pt x="255558" y="514423"/>
                    </a:lnTo>
                    <a:lnTo>
                      <a:pt x="255558" y="570121"/>
                    </a:lnTo>
                    <a:lnTo>
                      <a:pt x="286285" y="570121"/>
                    </a:lnTo>
                    <a:lnTo>
                      <a:pt x="286285" y="513425"/>
                    </a:lnTo>
                    <a:lnTo>
                      <a:pt x="331168" y="434117"/>
                    </a:lnTo>
                    <a:lnTo>
                      <a:pt x="296611" y="434117"/>
                    </a:lnTo>
                    <a:lnTo>
                      <a:pt x="282871" y="466788"/>
                    </a:lnTo>
                    <a:cubicBezTo>
                      <a:pt x="278791" y="476431"/>
                      <a:pt x="275543" y="484329"/>
                      <a:pt x="272546" y="492808"/>
                    </a:cubicBezTo>
                    <a:lnTo>
                      <a:pt x="272129" y="492808"/>
                    </a:lnTo>
                    <a:cubicBezTo>
                      <a:pt x="268715" y="483913"/>
                      <a:pt x="265884" y="476681"/>
                      <a:pt x="261637" y="466788"/>
                    </a:cubicBezTo>
                    <a:lnTo>
                      <a:pt x="247648" y="434117"/>
                    </a:lnTo>
                    <a:close/>
                    <a:moveTo>
                      <a:pt x="152219" y="433036"/>
                    </a:moveTo>
                    <a:cubicBezTo>
                      <a:pt x="133400" y="433036"/>
                      <a:pt x="120077" y="434283"/>
                      <a:pt x="110584" y="435863"/>
                    </a:cubicBezTo>
                    <a:lnTo>
                      <a:pt x="110584" y="570121"/>
                    </a:lnTo>
                    <a:lnTo>
                      <a:pt x="141061" y="570121"/>
                    </a:lnTo>
                    <a:lnTo>
                      <a:pt x="141061" y="521489"/>
                    </a:lnTo>
                    <a:cubicBezTo>
                      <a:pt x="143892" y="521905"/>
                      <a:pt x="147556" y="522071"/>
                      <a:pt x="151636" y="522071"/>
                    </a:cubicBezTo>
                    <a:cubicBezTo>
                      <a:pt x="169789" y="522071"/>
                      <a:pt x="185361" y="517665"/>
                      <a:pt x="195853" y="507772"/>
                    </a:cubicBezTo>
                    <a:cubicBezTo>
                      <a:pt x="203931" y="500041"/>
                      <a:pt x="208427" y="488735"/>
                      <a:pt x="208427" y="475434"/>
                    </a:cubicBezTo>
                    <a:cubicBezTo>
                      <a:pt x="208427" y="462133"/>
                      <a:pt x="202515" y="450827"/>
                      <a:pt x="193855" y="443927"/>
                    </a:cubicBezTo>
                    <a:cubicBezTo>
                      <a:pt x="184778" y="436694"/>
                      <a:pt x="171205" y="433036"/>
                      <a:pt x="152219" y="433036"/>
                    </a:cubicBezTo>
                    <a:close/>
                    <a:moveTo>
                      <a:pt x="243888" y="314203"/>
                    </a:moveTo>
                    <a:cubicBezTo>
                      <a:pt x="237643" y="314203"/>
                      <a:pt x="232398" y="319440"/>
                      <a:pt x="232564" y="325675"/>
                    </a:cubicBezTo>
                    <a:cubicBezTo>
                      <a:pt x="232731" y="331494"/>
                      <a:pt x="238143" y="336814"/>
                      <a:pt x="243888" y="336814"/>
                    </a:cubicBezTo>
                    <a:cubicBezTo>
                      <a:pt x="249966" y="336814"/>
                      <a:pt x="255295" y="331328"/>
                      <a:pt x="255212" y="325176"/>
                    </a:cubicBezTo>
                    <a:cubicBezTo>
                      <a:pt x="255128" y="319191"/>
                      <a:pt x="250049" y="314203"/>
                      <a:pt x="243888" y="314203"/>
                    </a:cubicBezTo>
                    <a:close/>
                    <a:moveTo>
                      <a:pt x="280524" y="180038"/>
                    </a:moveTo>
                    <a:cubicBezTo>
                      <a:pt x="286186" y="180204"/>
                      <a:pt x="291847" y="179871"/>
                      <a:pt x="297509" y="180204"/>
                    </a:cubicBezTo>
                    <a:cubicBezTo>
                      <a:pt x="307501" y="180786"/>
                      <a:pt x="314745" y="186023"/>
                      <a:pt x="319491" y="194585"/>
                    </a:cubicBezTo>
                    <a:cubicBezTo>
                      <a:pt x="325652" y="205557"/>
                      <a:pt x="327317" y="217860"/>
                      <a:pt x="328400" y="230080"/>
                    </a:cubicBezTo>
                    <a:cubicBezTo>
                      <a:pt x="329399" y="241800"/>
                      <a:pt x="327401" y="253272"/>
                      <a:pt x="324736" y="264660"/>
                    </a:cubicBezTo>
                    <a:cubicBezTo>
                      <a:pt x="321073" y="280288"/>
                      <a:pt x="307667" y="292840"/>
                      <a:pt x="289350" y="292508"/>
                    </a:cubicBezTo>
                    <a:cubicBezTo>
                      <a:pt x="265287" y="292009"/>
                      <a:pt x="241224" y="292424"/>
                      <a:pt x="217244" y="292508"/>
                    </a:cubicBezTo>
                    <a:cubicBezTo>
                      <a:pt x="214496" y="292508"/>
                      <a:pt x="211332" y="291759"/>
                      <a:pt x="211332" y="296414"/>
                    </a:cubicBezTo>
                    <a:cubicBezTo>
                      <a:pt x="211332" y="299739"/>
                      <a:pt x="212248" y="301070"/>
                      <a:pt x="215828" y="301070"/>
                    </a:cubicBezTo>
                    <a:cubicBezTo>
                      <a:pt x="231232" y="300903"/>
                      <a:pt x="246552" y="301153"/>
                      <a:pt x="261873" y="300986"/>
                    </a:cubicBezTo>
                    <a:cubicBezTo>
                      <a:pt x="266452" y="300903"/>
                      <a:pt x="268284" y="302067"/>
                      <a:pt x="267951" y="306805"/>
                    </a:cubicBezTo>
                    <a:cubicBezTo>
                      <a:pt x="267618" y="313289"/>
                      <a:pt x="267868" y="319773"/>
                      <a:pt x="267618" y="326257"/>
                    </a:cubicBezTo>
                    <a:cubicBezTo>
                      <a:pt x="267202" y="337645"/>
                      <a:pt x="262872" y="343963"/>
                      <a:pt x="251881" y="347288"/>
                    </a:cubicBezTo>
                    <a:cubicBezTo>
                      <a:pt x="243971" y="349615"/>
                      <a:pt x="235645" y="351777"/>
                      <a:pt x="227485" y="351943"/>
                    </a:cubicBezTo>
                    <a:cubicBezTo>
                      <a:pt x="212581" y="352192"/>
                      <a:pt x="197510" y="351777"/>
                      <a:pt x="182690" y="350031"/>
                    </a:cubicBezTo>
                    <a:cubicBezTo>
                      <a:pt x="170283" y="348452"/>
                      <a:pt x="160792" y="341386"/>
                      <a:pt x="156878" y="328667"/>
                    </a:cubicBezTo>
                    <a:cubicBezTo>
                      <a:pt x="156212" y="326589"/>
                      <a:pt x="156046" y="324428"/>
                      <a:pt x="156046" y="322267"/>
                    </a:cubicBezTo>
                    <a:cubicBezTo>
                      <a:pt x="155879" y="313123"/>
                      <a:pt x="155962" y="303979"/>
                      <a:pt x="155962" y="294752"/>
                    </a:cubicBezTo>
                    <a:cubicBezTo>
                      <a:pt x="155962" y="285608"/>
                      <a:pt x="155879" y="276464"/>
                      <a:pt x="156046" y="267320"/>
                    </a:cubicBezTo>
                    <a:cubicBezTo>
                      <a:pt x="156212" y="253106"/>
                      <a:pt x="167203" y="241302"/>
                      <a:pt x="181441" y="240886"/>
                    </a:cubicBezTo>
                    <a:cubicBezTo>
                      <a:pt x="199925" y="240387"/>
                      <a:pt x="218493" y="240720"/>
                      <a:pt x="236977" y="240720"/>
                    </a:cubicBezTo>
                    <a:cubicBezTo>
                      <a:pt x="251132" y="240720"/>
                      <a:pt x="262705" y="235732"/>
                      <a:pt x="270699" y="223762"/>
                    </a:cubicBezTo>
                    <a:cubicBezTo>
                      <a:pt x="274362" y="218276"/>
                      <a:pt x="276444" y="212207"/>
                      <a:pt x="276361" y="205474"/>
                    </a:cubicBezTo>
                    <a:cubicBezTo>
                      <a:pt x="276194" y="198492"/>
                      <a:pt x="276444" y="191509"/>
                      <a:pt x="276277" y="184526"/>
                    </a:cubicBezTo>
                    <a:cubicBezTo>
                      <a:pt x="276194" y="181368"/>
                      <a:pt x="277110" y="179871"/>
                      <a:pt x="280524" y="180038"/>
                    </a:cubicBezTo>
                    <a:close/>
                    <a:moveTo>
                      <a:pt x="176887" y="133227"/>
                    </a:moveTo>
                    <a:cubicBezTo>
                      <a:pt x="170809" y="133227"/>
                      <a:pt x="165564" y="138715"/>
                      <a:pt x="165647" y="144869"/>
                    </a:cubicBezTo>
                    <a:cubicBezTo>
                      <a:pt x="165731" y="150856"/>
                      <a:pt x="170809" y="155845"/>
                      <a:pt x="176887" y="155845"/>
                    </a:cubicBezTo>
                    <a:cubicBezTo>
                      <a:pt x="183215" y="155845"/>
                      <a:pt x="188376" y="150607"/>
                      <a:pt x="188210" y="144370"/>
                    </a:cubicBezTo>
                    <a:cubicBezTo>
                      <a:pt x="188127" y="138549"/>
                      <a:pt x="182632" y="133227"/>
                      <a:pt x="176887" y="133227"/>
                    </a:cubicBezTo>
                    <a:close/>
                    <a:moveTo>
                      <a:pt x="193289" y="118093"/>
                    </a:moveTo>
                    <a:cubicBezTo>
                      <a:pt x="208275" y="117844"/>
                      <a:pt x="223344" y="118260"/>
                      <a:pt x="238164" y="120006"/>
                    </a:cubicBezTo>
                    <a:cubicBezTo>
                      <a:pt x="250570" y="121586"/>
                      <a:pt x="260061" y="128654"/>
                      <a:pt x="263974" y="141376"/>
                    </a:cubicBezTo>
                    <a:cubicBezTo>
                      <a:pt x="264557" y="143455"/>
                      <a:pt x="264806" y="145617"/>
                      <a:pt x="264806" y="147779"/>
                    </a:cubicBezTo>
                    <a:cubicBezTo>
                      <a:pt x="264890" y="156926"/>
                      <a:pt x="264806" y="166073"/>
                      <a:pt x="264806" y="175303"/>
                    </a:cubicBezTo>
                    <a:cubicBezTo>
                      <a:pt x="264806" y="184451"/>
                      <a:pt x="264973" y="193598"/>
                      <a:pt x="264806" y="202745"/>
                    </a:cubicBezTo>
                    <a:cubicBezTo>
                      <a:pt x="264557" y="216964"/>
                      <a:pt x="253567" y="228772"/>
                      <a:pt x="239413" y="229188"/>
                    </a:cubicBezTo>
                    <a:cubicBezTo>
                      <a:pt x="220847" y="229687"/>
                      <a:pt x="202364" y="229354"/>
                      <a:pt x="183797" y="229354"/>
                    </a:cubicBezTo>
                    <a:cubicBezTo>
                      <a:pt x="169727" y="229354"/>
                      <a:pt x="158071" y="234343"/>
                      <a:pt x="150078" y="246318"/>
                    </a:cubicBezTo>
                    <a:cubicBezTo>
                      <a:pt x="146415" y="251806"/>
                      <a:pt x="144333" y="257876"/>
                      <a:pt x="144500" y="264612"/>
                    </a:cubicBezTo>
                    <a:cubicBezTo>
                      <a:pt x="144583" y="271597"/>
                      <a:pt x="144417" y="278665"/>
                      <a:pt x="144583" y="285650"/>
                    </a:cubicBezTo>
                    <a:cubicBezTo>
                      <a:pt x="144667" y="288726"/>
                      <a:pt x="143667" y="290223"/>
                      <a:pt x="140337" y="290057"/>
                    </a:cubicBezTo>
                    <a:cubicBezTo>
                      <a:pt x="134676" y="289890"/>
                      <a:pt x="128931" y="290306"/>
                      <a:pt x="123269" y="289974"/>
                    </a:cubicBezTo>
                    <a:cubicBezTo>
                      <a:pt x="113279" y="289392"/>
                      <a:pt x="106119" y="284070"/>
                      <a:pt x="101373" y="275505"/>
                    </a:cubicBezTo>
                    <a:cubicBezTo>
                      <a:pt x="95212" y="264528"/>
                      <a:pt x="93463" y="252305"/>
                      <a:pt x="92381" y="239998"/>
                    </a:cubicBezTo>
                    <a:cubicBezTo>
                      <a:pt x="91382" y="228273"/>
                      <a:pt x="93380" y="216798"/>
                      <a:pt x="96128" y="205406"/>
                    </a:cubicBezTo>
                    <a:cubicBezTo>
                      <a:pt x="99791" y="189773"/>
                      <a:pt x="113195" y="177216"/>
                      <a:pt x="131512" y="177549"/>
                    </a:cubicBezTo>
                    <a:cubicBezTo>
                      <a:pt x="155573" y="178047"/>
                      <a:pt x="179551" y="177632"/>
                      <a:pt x="203613" y="177549"/>
                    </a:cubicBezTo>
                    <a:cubicBezTo>
                      <a:pt x="206277" y="177549"/>
                      <a:pt x="209441" y="178297"/>
                      <a:pt x="209441" y="173640"/>
                    </a:cubicBezTo>
                    <a:cubicBezTo>
                      <a:pt x="209441" y="170314"/>
                      <a:pt x="208608" y="168984"/>
                      <a:pt x="204945" y="168984"/>
                    </a:cubicBezTo>
                    <a:cubicBezTo>
                      <a:pt x="189625" y="169150"/>
                      <a:pt x="174306" y="168900"/>
                      <a:pt x="158903" y="169150"/>
                    </a:cubicBezTo>
                    <a:cubicBezTo>
                      <a:pt x="154408" y="169150"/>
                      <a:pt x="152576" y="167986"/>
                      <a:pt x="152826" y="163246"/>
                    </a:cubicBezTo>
                    <a:cubicBezTo>
                      <a:pt x="153242" y="156760"/>
                      <a:pt x="152992" y="150274"/>
                      <a:pt x="153242" y="143788"/>
                    </a:cubicBezTo>
                    <a:cubicBezTo>
                      <a:pt x="153658" y="132396"/>
                      <a:pt x="157904" y="126076"/>
                      <a:pt x="168894" y="122750"/>
                    </a:cubicBezTo>
                    <a:cubicBezTo>
                      <a:pt x="176804" y="120422"/>
                      <a:pt x="185129" y="118260"/>
                      <a:pt x="193289" y="118093"/>
                    </a:cubicBezTo>
                    <a:close/>
                    <a:moveTo>
                      <a:pt x="23899" y="23859"/>
                    </a:moveTo>
                    <a:lnTo>
                      <a:pt x="23899" y="404688"/>
                    </a:lnTo>
                    <a:lnTo>
                      <a:pt x="417853" y="404688"/>
                    </a:lnTo>
                    <a:lnTo>
                      <a:pt x="417770" y="157702"/>
                    </a:lnTo>
                    <a:lnTo>
                      <a:pt x="312349" y="157702"/>
                    </a:lnTo>
                    <a:cubicBezTo>
                      <a:pt x="305771" y="157702"/>
                      <a:pt x="300441" y="152381"/>
                      <a:pt x="300441" y="145814"/>
                    </a:cubicBezTo>
                    <a:lnTo>
                      <a:pt x="300441" y="23859"/>
                    </a:lnTo>
                    <a:close/>
                    <a:moveTo>
                      <a:pt x="23899" y="0"/>
                    </a:moveTo>
                    <a:lnTo>
                      <a:pt x="312349" y="0"/>
                    </a:lnTo>
                    <a:cubicBezTo>
                      <a:pt x="313265" y="0"/>
                      <a:pt x="314181" y="166"/>
                      <a:pt x="315097" y="332"/>
                    </a:cubicBezTo>
                    <a:cubicBezTo>
                      <a:pt x="315347" y="415"/>
                      <a:pt x="315514" y="499"/>
                      <a:pt x="315763" y="582"/>
                    </a:cubicBezTo>
                    <a:cubicBezTo>
                      <a:pt x="316596" y="831"/>
                      <a:pt x="317345" y="1164"/>
                      <a:pt x="318095" y="1496"/>
                    </a:cubicBezTo>
                    <a:cubicBezTo>
                      <a:pt x="318345" y="1662"/>
                      <a:pt x="318595" y="1829"/>
                      <a:pt x="318928" y="1995"/>
                    </a:cubicBezTo>
                    <a:cubicBezTo>
                      <a:pt x="319760" y="2577"/>
                      <a:pt x="320593" y="3242"/>
                      <a:pt x="321259" y="3990"/>
                    </a:cubicBezTo>
                    <a:cubicBezTo>
                      <a:pt x="321259" y="3990"/>
                      <a:pt x="321343" y="4073"/>
                      <a:pt x="321343" y="4073"/>
                    </a:cubicBezTo>
                    <a:lnTo>
                      <a:pt x="438755" y="137916"/>
                    </a:lnTo>
                    <a:cubicBezTo>
                      <a:pt x="440670" y="140078"/>
                      <a:pt x="441502" y="142821"/>
                      <a:pt x="441586" y="145647"/>
                    </a:cubicBezTo>
                    <a:cubicBezTo>
                      <a:pt x="441586" y="146063"/>
                      <a:pt x="441669" y="146562"/>
                      <a:pt x="441669" y="146978"/>
                    </a:cubicBezTo>
                    <a:lnTo>
                      <a:pt x="441669" y="583921"/>
                    </a:lnTo>
                    <a:cubicBezTo>
                      <a:pt x="441669" y="597056"/>
                      <a:pt x="431010" y="607780"/>
                      <a:pt x="417770" y="607780"/>
                    </a:cubicBezTo>
                    <a:lnTo>
                      <a:pt x="23899" y="607780"/>
                    </a:lnTo>
                    <a:cubicBezTo>
                      <a:pt x="10742" y="607780"/>
                      <a:pt x="0" y="597056"/>
                      <a:pt x="0" y="583921"/>
                    </a:cubicBezTo>
                    <a:lnTo>
                      <a:pt x="0" y="23859"/>
                    </a:lnTo>
                    <a:cubicBezTo>
                      <a:pt x="0" y="10724"/>
                      <a:pt x="10742" y="0"/>
                      <a:pt x="2389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39AB11C7-5CFB-4610-9B73-2EB1769A3A2D}"/>
                </a:ext>
              </a:extLst>
            </p:cNvPr>
            <p:cNvGrpSpPr/>
            <p:nvPr/>
          </p:nvGrpSpPr>
          <p:grpSpPr>
            <a:xfrm>
              <a:off x="1707649" y="4762490"/>
              <a:ext cx="2261878" cy="315183"/>
              <a:chOff x="1902129" y="3948391"/>
              <a:chExt cx="2886661" cy="440574"/>
            </a:xfrm>
          </p:grpSpPr>
          <p:sp>
            <p:nvSpPr>
              <p:cNvPr id="85" name="矩形: 圆角 84">
                <a:extLst>
                  <a:ext uri="{FF2B5EF4-FFF2-40B4-BE49-F238E27FC236}">
                    <a16:creationId xmlns:a16="http://schemas.microsoft.com/office/drawing/2014/main" id="{12F2AA87-31FA-4D1A-8D02-3C2EB4C964D7}"/>
                  </a:ext>
                </a:extLst>
              </p:cNvPr>
              <p:cNvSpPr/>
              <p:nvPr/>
            </p:nvSpPr>
            <p:spPr>
              <a:xfrm>
                <a:off x="1902129" y="3948391"/>
                <a:ext cx="2886661" cy="4405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      Temporary folder</a:t>
                </a:r>
                <a:endParaRPr lang="en-US" sz="1200" dirty="0"/>
              </a:p>
            </p:txBody>
          </p:sp>
          <p:sp>
            <p:nvSpPr>
              <p:cNvPr id="86" name="Rectangle 1">
                <a:extLst>
                  <a:ext uri="{FF2B5EF4-FFF2-40B4-BE49-F238E27FC236}">
                    <a16:creationId xmlns:a16="http://schemas.microsoft.com/office/drawing/2014/main" id="{2C95D7C1-41BE-45C2-B18C-3C357EAA77A3}"/>
                  </a:ext>
                </a:extLst>
              </p:cNvPr>
              <p:cNvSpPr/>
              <p:nvPr/>
            </p:nvSpPr>
            <p:spPr>
              <a:xfrm>
                <a:off x="2063881" y="4007422"/>
                <a:ext cx="364946" cy="325090"/>
              </a:xfrm>
              <a:custGeom>
                <a:avLst/>
                <a:gdLst>
                  <a:gd name="connsiteX0" fmla="*/ 50466 w 578072"/>
                  <a:gd name="connsiteY0" fmla="*/ 523866 h 605028"/>
                  <a:gd name="connsiteX1" fmla="*/ 70402 w 578072"/>
                  <a:gd name="connsiteY1" fmla="*/ 533587 h 605028"/>
                  <a:gd name="connsiteX2" fmla="*/ 100893 w 578072"/>
                  <a:gd name="connsiteY2" fmla="*/ 567785 h 605028"/>
                  <a:gd name="connsiteX3" fmla="*/ 146747 w 578072"/>
                  <a:gd name="connsiteY3" fmla="*/ 570361 h 605028"/>
                  <a:gd name="connsiteX4" fmla="*/ 166683 w 578072"/>
                  <a:gd name="connsiteY4" fmla="*/ 579965 h 605028"/>
                  <a:gd name="connsiteX5" fmla="*/ 156950 w 578072"/>
                  <a:gd name="connsiteY5" fmla="*/ 599875 h 605028"/>
                  <a:gd name="connsiteX6" fmla="*/ 126928 w 578072"/>
                  <a:gd name="connsiteY6" fmla="*/ 605028 h 605028"/>
                  <a:gd name="connsiteX7" fmla="*/ 87290 w 578072"/>
                  <a:gd name="connsiteY7" fmla="*/ 595893 h 605028"/>
                  <a:gd name="connsiteX8" fmla="*/ 40849 w 578072"/>
                  <a:gd name="connsiteY8" fmla="*/ 543776 h 605028"/>
                  <a:gd name="connsiteX9" fmla="*/ 50466 w 578072"/>
                  <a:gd name="connsiteY9" fmla="*/ 523866 h 605028"/>
                  <a:gd name="connsiteX10" fmla="*/ 240154 w 578072"/>
                  <a:gd name="connsiteY10" fmla="*/ 345233 h 605028"/>
                  <a:gd name="connsiteX11" fmla="*/ 240154 w 578072"/>
                  <a:gd name="connsiteY11" fmla="*/ 530515 h 605028"/>
                  <a:gd name="connsiteX12" fmla="*/ 517059 w 578072"/>
                  <a:gd name="connsiteY12" fmla="*/ 530515 h 605028"/>
                  <a:gd name="connsiteX13" fmla="*/ 517059 w 578072"/>
                  <a:gd name="connsiteY13" fmla="*/ 345233 h 605028"/>
                  <a:gd name="connsiteX14" fmla="*/ 218683 w 578072"/>
                  <a:gd name="connsiteY14" fmla="*/ 312323 h 605028"/>
                  <a:gd name="connsiteX15" fmla="*/ 538414 w 578072"/>
                  <a:gd name="connsiteY15" fmla="*/ 312323 h 605028"/>
                  <a:gd name="connsiteX16" fmla="*/ 553667 w 578072"/>
                  <a:gd name="connsiteY16" fmla="*/ 327431 h 605028"/>
                  <a:gd name="connsiteX17" fmla="*/ 553667 w 578072"/>
                  <a:gd name="connsiteY17" fmla="*/ 527704 h 605028"/>
                  <a:gd name="connsiteX18" fmla="*/ 559651 w 578072"/>
                  <a:gd name="connsiteY18" fmla="*/ 529109 h 605028"/>
                  <a:gd name="connsiteX19" fmla="*/ 578072 w 578072"/>
                  <a:gd name="connsiteY19" fmla="*/ 552416 h 605028"/>
                  <a:gd name="connsiteX20" fmla="*/ 554136 w 578072"/>
                  <a:gd name="connsiteY20" fmla="*/ 576308 h 605028"/>
                  <a:gd name="connsiteX21" fmla="*/ 203077 w 578072"/>
                  <a:gd name="connsiteY21" fmla="*/ 576308 h 605028"/>
                  <a:gd name="connsiteX22" fmla="*/ 179024 w 578072"/>
                  <a:gd name="connsiteY22" fmla="*/ 552416 h 605028"/>
                  <a:gd name="connsiteX23" fmla="*/ 197445 w 578072"/>
                  <a:gd name="connsiteY23" fmla="*/ 529109 h 605028"/>
                  <a:gd name="connsiteX24" fmla="*/ 203547 w 578072"/>
                  <a:gd name="connsiteY24" fmla="*/ 527704 h 605028"/>
                  <a:gd name="connsiteX25" fmla="*/ 203547 w 578072"/>
                  <a:gd name="connsiteY25" fmla="*/ 327431 h 605028"/>
                  <a:gd name="connsiteX26" fmla="*/ 218683 w 578072"/>
                  <a:gd name="connsiteY26" fmla="*/ 312323 h 605028"/>
                  <a:gd name="connsiteX27" fmla="*/ 395646 w 578072"/>
                  <a:gd name="connsiteY27" fmla="*/ 182059 h 605028"/>
                  <a:gd name="connsiteX28" fmla="*/ 395763 w 578072"/>
                  <a:gd name="connsiteY28" fmla="*/ 182059 h 605028"/>
                  <a:gd name="connsiteX29" fmla="*/ 486220 w 578072"/>
                  <a:gd name="connsiteY29" fmla="*/ 273861 h 605028"/>
                  <a:gd name="connsiteX30" fmla="*/ 470616 w 578072"/>
                  <a:gd name="connsiteY30" fmla="*/ 289318 h 605028"/>
                  <a:gd name="connsiteX31" fmla="*/ 470498 w 578072"/>
                  <a:gd name="connsiteY31" fmla="*/ 289318 h 605028"/>
                  <a:gd name="connsiteX32" fmla="*/ 455012 w 578072"/>
                  <a:gd name="connsiteY32" fmla="*/ 273627 h 605028"/>
                  <a:gd name="connsiteX33" fmla="*/ 395528 w 578072"/>
                  <a:gd name="connsiteY33" fmla="*/ 213206 h 605028"/>
                  <a:gd name="connsiteX34" fmla="*/ 379924 w 578072"/>
                  <a:gd name="connsiteY34" fmla="*/ 197515 h 605028"/>
                  <a:gd name="connsiteX35" fmla="*/ 395646 w 578072"/>
                  <a:gd name="connsiteY35" fmla="*/ 182059 h 605028"/>
                  <a:gd name="connsiteX36" fmla="*/ 48693 w 578072"/>
                  <a:gd name="connsiteY36" fmla="*/ 177340 h 605028"/>
                  <a:gd name="connsiteX37" fmla="*/ 39658 w 578072"/>
                  <a:gd name="connsiteY37" fmla="*/ 190225 h 605028"/>
                  <a:gd name="connsiteX38" fmla="*/ 179872 w 578072"/>
                  <a:gd name="connsiteY38" fmla="*/ 234385 h 605028"/>
                  <a:gd name="connsiteX39" fmla="*/ 320202 w 578072"/>
                  <a:gd name="connsiteY39" fmla="*/ 190225 h 605028"/>
                  <a:gd name="connsiteX40" fmla="*/ 311050 w 578072"/>
                  <a:gd name="connsiteY40" fmla="*/ 177340 h 605028"/>
                  <a:gd name="connsiteX41" fmla="*/ 179872 w 578072"/>
                  <a:gd name="connsiteY41" fmla="*/ 202290 h 605028"/>
                  <a:gd name="connsiteX42" fmla="*/ 48693 w 578072"/>
                  <a:gd name="connsiteY42" fmla="*/ 177340 h 605028"/>
                  <a:gd name="connsiteX43" fmla="*/ 179872 w 578072"/>
                  <a:gd name="connsiteY43" fmla="*/ 39591 h 605028"/>
                  <a:gd name="connsiteX44" fmla="*/ 39658 w 578072"/>
                  <a:gd name="connsiteY44" fmla="*/ 83751 h 605028"/>
                  <a:gd name="connsiteX45" fmla="*/ 179872 w 578072"/>
                  <a:gd name="connsiteY45" fmla="*/ 127793 h 605028"/>
                  <a:gd name="connsiteX46" fmla="*/ 320202 w 578072"/>
                  <a:gd name="connsiteY46" fmla="*/ 83751 h 605028"/>
                  <a:gd name="connsiteX47" fmla="*/ 179872 w 578072"/>
                  <a:gd name="connsiteY47" fmla="*/ 39591 h 605028"/>
                  <a:gd name="connsiteX48" fmla="*/ 179872 w 578072"/>
                  <a:gd name="connsiteY48" fmla="*/ 0 h 605028"/>
                  <a:gd name="connsiteX49" fmla="*/ 359743 w 578072"/>
                  <a:gd name="connsiteY49" fmla="*/ 83751 h 605028"/>
                  <a:gd name="connsiteX50" fmla="*/ 359743 w 578072"/>
                  <a:gd name="connsiteY50" fmla="*/ 127793 h 605028"/>
                  <a:gd name="connsiteX51" fmla="*/ 344490 w 578072"/>
                  <a:gd name="connsiteY51" fmla="*/ 154851 h 605028"/>
                  <a:gd name="connsiteX52" fmla="*/ 359743 w 578072"/>
                  <a:gd name="connsiteY52" fmla="*/ 190225 h 605028"/>
                  <a:gd name="connsiteX53" fmla="*/ 359743 w 578072"/>
                  <a:gd name="connsiteY53" fmla="*/ 234267 h 605028"/>
                  <a:gd name="connsiteX54" fmla="*/ 344490 w 578072"/>
                  <a:gd name="connsiteY54" fmla="*/ 261325 h 605028"/>
                  <a:gd name="connsiteX55" fmla="*/ 359626 w 578072"/>
                  <a:gd name="connsiteY55" fmla="*/ 292717 h 605028"/>
                  <a:gd name="connsiteX56" fmla="*/ 319029 w 578072"/>
                  <a:gd name="connsiteY56" fmla="*/ 292717 h 605028"/>
                  <a:gd name="connsiteX57" fmla="*/ 311050 w 578072"/>
                  <a:gd name="connsiteY57" fmla="*/ 283815 h 605028"/>
                  <a:gd name="connsiteX58" fmla="*/ 288522 w 578072"/>
                  <a:gd name="connsiteY58" fmla="*/ 292717 h 605028"/>
                  <a:gd name="connsiteX59" fmla="*/ 218709 w 578072"/>
                  <a:gd name="connsiteY59" fmla="*/ 292717 h 605028"/>
                  <a:gd name="connsiteX60" fmla="*/ 189493 w 578072"/>
                  <a:gd name="connsiteY60" fmla="*/ 308765 h 605028"/>
                  <a:gd name="connsiteX61" fmla="*/ 179872 w 578072"/>
                  <a:gd name="connsiteY61" fmla="*/ 308882 h 605028"/>
                  <a:gd name="connsiteX62" fmla="*/ 48693 w 578072"/>
                  <a:gd name="connsiteY62" fmla="*/ 283815 h 605028"/>
                  <a:gd name="connsiteX63" fmla="*/ 39658 w 578072"/>
                  <a:gd name="connsiteY63" fmla="*/ 296817 h 605028"/>
                  <a:gd name="connsiteX64" fmla="*/ 179872 w 578072"/>
                  <a:gd name="connsiteY64" fmla="*/ 340977 h 605028"/>
                  <a:gd name="connsiteX65" fmla="*/ 183978 w 578072"/>
                  <a:gd name="connsiteY65" fmla="*/ 340859 h 605028"/>
                  <a:gd name="connsiteX66" fmla="*/ 183978 w 578072"/>
                  <a:gd name="connsiteY66" fmla="*/ 415356 h 605028"/>
                  <a:gd name="connsiteX67" fmla="*/ 179872 w 578072"/>
                  <a:gd name="connsiteY67" fmla="*/ 415356 h 605028"/>
                  <a:gd name="connsiteX68" fmla="*/ 48693 w 578072"/>
                  <a:gd name="connsiteY68" fmla="*/ 390407 h 605028"/>
                  <a:gd name="connsiteX69" fmla="*/ 39658 w 578072"/>
                  <a:gd name="connsiteY69" fmla="*/ 403292 h 605028"/>
                  <a:gd name="connsiteX70" fmla="*/ 179872 w 578072"/>
                  <a:gd name="connsiteY70" fmla="*/ 447451 h 605028"/>
                  <a:gd name="connsiteX71" fmla="*/ 183978 w 578072"/>
                  <a:gd name="connsiteY71" fmla="*/ 447451 h 605028"/>
                  <a:gd name="connsiteX72" fmla="*/ 183978 w 578072"/>
                  <a:gd name="connsiteY72" fmla="*/ 513397 h 605028"/>
                  <a:gd name="connsiteX73" fmla="*/ 172245 w 578072"/>
                  <a:gd name="connsiteY73" fmla="*/ 521831 h 605028"/>
                  <a:gd name="connsiteX74" fmla="*/ 117 w 578072"/>
                  <a:gd name="connsiteY74" fmla="*/ 447334 h 605028"/>
                  <a:gd name="connsiteX75" fmla="*/ 0 w 578072"/>
                  <a:gd name="connsiteY75" fmla="*/ 446514 h 605028"/>
                  <a:gd name="connsiteX76" fmla="*/ 0 w 578072"/>
                  <a:gd name="connsiteY76" fmla="*/ 403292 h 605028"/>
                  <a:gd name="connsiteX77" fmla="*/ 15370 w 578072"/>
                  <a:gd name="connsiteY77" fmla="*/ 367800 h 605028"/>
                  <a:gd name="connsiteX78" fmla="*/ 117 w 578072"/>
                  <a:gd name="connsiteY78" fmla="*/ 340859 h 605028"/>
                  <a:gd name="connsiteX79" fmla="*/ 0 w 578072"/>
                  <a:gd name="connsiteY79" fmla="*/ 339922 h 605028"/>
                  <a:gd name="connsiteX80" fmla="*/ 0 w 578072"/>
                  <a:gd name="connsiteY80" fmla="*/ 296817 h 605028"/>
                  <a:gd name="connsiteX81" fmla="*/ 15370 w 578072"/>
                  <a:gd name="connsiteY81" fmla="*/ 261325 h 605028"/>
                  <a:gd name="connsiteX82" fmla="*/ 117 w 578072"/>
                  <a:gd name="connsiteY82" fmla="*/ 234267 h 605028"/>
                  <a:gd name="connsiteX83" fmla="*/ 0 w 578072"/>
                  <a:gd name="connsiteY83" fmla="*/ 233330 h 605028"/>
                  <a:gd name="connsiteX84" fmla="*/ 0 w 578072"/>
                  <a:gd name="connsiteY84" fmla="*/ 190225 h 605028"/>
                  <a:gd name="connsiteX85" fmla="*/ 15370 w 578072"/>
                  <a:gd name="connsiteY85" fmla="*/ 154734 h 605028"/>
                  <a:gd name="connsiteX86" fmla="*/ 117 w 578072"/>
                  <a:gd name="connsiteY86" fmla="*/ 127793 h 605028"/>
                  <a:gd name="connsiteX87" fmla="*/ 0 w 578072"/>
                  <a:gd name="connsiteY87" fmla="*/ 126856 h 605028"/>
                  <a:gd name="connsiteX88" fmla="*/ 0 w 578072"/>
                  <a:gd name="connsiteY88" fmla="*/ 83751 h 605028"/>
                  <a:gd name="connsiteX89" fmla="*/ 179872 w 578072"/>
                  <a:gd name="connsiteY89" fmla="*/ 0 h 60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578072" h="605028">
                    <a:moveTo>
                      <a:pt x="50466" y="523866"/>
                    </a:moveTo>
                    <a:cubicBezTo>
                      <a:pt x="58675" y="521055"/>
                      <a:pt x="67588" y="525388"/>
                      <a:pt x="70402" y="533587"/>
                    </a:cubicBezTo>
                    <a:cubicBezTo>
                      <a:pt x="75679" y="548578"/>
                      <a:pt x="86469" y="560758"/>
                      <a:pt x="100893" y="567785"/>
                    </a:cubicBezTo>
                    <a:cubicBezTo>
                      <a:pt x="115318" y="574695"/>
                      <a:pt x="131619" y="575632"/>
                      <a:pt x="146747" y="570361"/>
                    </a:cubicBezTo>
                    <a:cubicBezTo>
                      <a:pt x="154839" y="567551"/>
                      <a:pt x="163751" y="571884"/>
                      <a:pt x="166683" y="579965"/>
                    </a:cubicBezTo>
                    <a:cubicBezTo>
                      <a:pt x="169498" y="588163"/>
                      <a:pt x="165159" y="597064"/>
                      <a:pt x="156950" y="599875"/>
                    </a:cubicBezTo>
                    <a:cubicBezTo>
                      <a:pt x="147216" y="603271"/>
                      <a:pt x="137013" y="605028"/>
                      <a:pt x="126928" y="605028"/>
                    </a:cubicBezTo>
                    <a:cubicBezTo>
                      <a:pt x="113441" y="605028"/>
                      <a:pt x="99838" y="601983"/>
                      <a:pt x="87290" y="595893"/>
                    </a:cubicBezTo>
                    <a:cubicBezTo>
                      <a:pt x="65359" y="585235"/>
                      <a:pt x="48824" y="566731"/>
                      <a:pt x="40849" y="543776"/>
                    </a:cubicBezTo>
                    <a:cubicBezTo>
                      <a:pt x="38035" y="535695"/>
                      <a:pt x="42374" y="526794"/>
                      <a:pt x="50466" y="523866"/>
                    </a:cubicBezTo>
                    <a:close/>
                    <a:moveTo>
                      <a:pt x="240154" y="345233"/>
                    </a:moveTo>
                    <a:lnTo>
                      <a:pt x="240154" y="530515"/>
                    </a:lnTo>
                    <a:lnTo>
                      <a:pt x="517059" y="530515"/>
                    </a:lnTo>
                    <a:lnTo>
                      <a:pt x="517059" y="345233"/>
                    </a:lnTo>
                    <a:close/>
                    <a:moveTo>
                      <a:pt x="218683" y="312323"/>
                    </a:moveTo>
                    <a:lnTo>
                      <a:pt x="538414" y="312323"/>
                    </a:lnTo>
                    <a:cubicBezTo>
                      <a:pt x="546862" y="312323"/>
                      <a:pt x="553667" y="319116"/>
                      <a:pt x="553667" y="327431"/>
                    </a:cubicBezTo>
                    <a:lnTo>
                      <a:pt x="553667" y="527704"/>
                    </a:lnTo>
                    <a:lnTo>
                      <a:pt x="559651" y="529109"/>
                    </a:lnTo>
                    <a:cubicBezTo>
                      <a:pt x="570446" y="531686"/>
                      <a:pt x="578072" y="541290"/>
                      <a:pt x="578072" y="552416"/>
                    </a:cubicBezTo>
                    <a:cubicBezTo>
                      <a:pt x="578072" y="565650"/>
                      <a:pt x="567278" y="576308"/>
                      <a:pt x="554136" y="576308"/>
                    </a:cubicBezTo>
                    <a:lnTo>
                      <a:pt x="203077" y="576308"/>
                    </a:lnTo>
                    <a:cubicBezTo>
                      <a:pt x="189819" y="576308"/>
                      <a:pt x="179024" y="565650"/>
                      <a:pt x="179024" y="552416"/>
                    </a:cubicBezTo>
                    <a:cubicBezTo>
                      <a:pt x="179024" y="541290"/>
                      <a:pt x="186651" y="531686"/>
                      <a:pt x="197445" y="529109"/>
                    </a:cubicBezTo>
                    <a:lnTo>
                      <a:pt x="203547" y="527704"/>
                    </a:lnTo>
                    <a:lnTo>
                      <a:pt x="203547" y="327431"/>
                    </a:lnTo>
                    <a:cubicBezTo>
                      <a:pt x="203547" y="319116"/>
                      <a:pt x="210352" y="312323"/>
                      <a:pt x="218683" y="312323"/>
                    </a:cubicBezTo>
                    <a:close/>
                    <a:moveTo>
                      <a:pt x="395646" y="182059"/>
                    </a:moveTo>
                    <a:lnTo>
                      <a:pt x="395763" y="182059"/>
                    </a:lnTo>
                    <a:cubicBezTo>
                      <a:pt x="446095" y="182410"/>
                      <a:pt x="486689" y="223628"/>
                      <a:pt x="486220" y="273861"/>
                    </a:cubicBezTo>
                    <a:cubicBezTo>
                      <a:pt x="486220" y="282409"/>
                      <a:pt x="479180" y="289318"/>
                      <a:pt x="470616" y="289318"/>
                    </a:cubicBezTo>
                    <a:lnTo>
                      <a:pt x="470498" y="289318"/>
                    </a:lnTo>
                    <a:cubicBezTo>
                      <a:pt x="461816" y="289318"/>
                      <a:pt x="454894" y="282175"/>
                      <a:pt x="455012" y="273627"/>
                    </a:cubicBezTo>
                    <a:cubicBezTo>
                      <a:pt x="455246" y="240606"/>
                      <a:pt x="428614" y="213557"/>
                      <a:pt x="395528" y="213206"/>
                    </a:cubicBezTo>
                    <a:cubicBezTo>
                      <a:pt x="386846" y="213206"/>
                      <a:pt x="379924" y="206181"/>
                      <a:pt x="379924" y="197515"/>
                    </a:cubicBezTo>
                    <a:cubicBezTo>
                      <a:pt x="380041" y="188968"/>
                      <a:pt x="387081" y="182059"/>
                      <a:pt x="395646" y="182059"/>
                    </a:cubicBezTo>
                    <a:close/>
                    <a:moveTo>
                      <a:pt x="48693" y="177340"/>
                    </a:moveTo>
                    <a:cubicBezTo>
                      <a:pt x="42826" y="182026"/>
                      <a:pt x="39658" y="186477"/>
                      <a:pt x="39658" y="190225"/>
                    </a:cubicBezTo>
                    <a:cubicBezTo>
                      <a:pt x="39658" y="205804"/>
                      <a:pt x="92928" y="234385"/>
                      <a:pt x="179872" y="234385"/>
                    </a:cubicBezTo>
                    <a:cubicBezTo>
                      <a:pt x="266933" y="234385"/>
                      <a:pt x="320202" y="205804"/>
                      <a:pt x="320202" y="190225"/>
                    </a:cubicBezTo>
                    <a:cubicBezTo>
                      <a:pt x="320202" y="186477"/>
                      <a:pt x="317034" y="182026"/>
                      <a:pt x="311050" y="177340"/>
                    </a:cubicBezTo>
                    <a:cubicBezTo>
                      <a:pt x="275967" y="193856"/>
                      <a:pt x="226805" y="202290"/>
                      <a:pt x="179872" y="202290"/>
                    </a:cubicBezTo>
                    <a:cubicBezTo>
                      <a:pt x="132938" y="202290"/>
                      <a:pt x="83893" y="193856"/>
                      <a:pt x="48693" y="177340"/>
                    </a:cubicBezTo>
                    <a:close/>
                    <a:moveTo>
                      <a:pt x="179872" y="39591"/>
                    </a:moveTo>
                    <a:cubicBezTo>
                      <a:pt x="92928" y="39591"/>
                      <a:pt x="39658" y="68172"/>
                      <a:pt x="39658" y="83751"/>
                    </a:cubicBezTo>
                    <a:cubicBezTo>
                      <a:pt x="39658" y="99329"/>
                      <a:pt x="92928" y="127793"/>
                      <a:pt x="179872" y="127793"/>
                    </a:cubicBezTo>
                    <a:cubicBezTo>
                      <a:pt x="266933" y="127793"/>
                      <a:pt x="320202" y="99329"/>
                      <a:pt x="320202" y="83751"/>
                    </a:cubicBezTo>
                    <a:cubicBezTo>
                      <a:pt x="320202" y="68172"/>
                      <a:pt x="266933" y="39591"/>
                      <a:pt x="179872" y="39591"/>
                    </a:cubicBezTo>
                    <a:close/>
                    <a:moveTo>
                      <a:pt x="179872" y="0"/>
                    </a:moveTo>
                    <a:cubicBezTo>
                      <a:pt x="267050" y="0"/>
                      <a:pt x="359743" y="29283"/>
                      <a:pt x="359743" y="83751"/>
                    </a:cubicBezTo>
                    <a:lnTo>
                      <a:pt x="359743" y="127793"/>
                    </a:lnTo>
                    <a:cubicBezTo>
                      <a:pt x="357748" y="137749"/>
                      <a:pt x="352351" y="146769"/>
                      <a:pt x="344490" y="154851"/>
                    </a:cubicBezTo>
                    <a:cubicBezTo>
                      <a:pt x="354228" y="165041"/>
                      <a:pt x="359743" y="176872"/>
                      <a:pt x="359743" y="190225"/>
                    </a:cubicBezTo>
                    <a:lnTo>
                      <a:pt x="359743" y="234267"/>
                    </a:lnTo>
                    <a:cubicBezTo>
                      <a:pt x="357748" y="244341"/>
                      <a:pt x="352351" y="253360"/>
                      <a:pt x="344490" y="261325"/>
                    </a:cubicBezTo>
                    <a:cubicBezTo>
                      <a:pt x="353172" y="270579"/>
                      <a:pt x="358570" y="281004"/>
                      <a:pt x="359626" y="292717"/>
                    </a:cubicBezTo>
                    <a:lnTo>
                      <a:pt x="319029" y="292717"/>
                    </a:lnTo>
                    <a:cubicBezTo>
                      <a:pt x="317621" y="289906"/>
                      <a:pt x="315039" y="286978"/>
                      <a:pt x="311050" y="283815"/>
                    </a:cubicBezTo>
                    <a:cubicBezTo>
                      <a:pt x="304127" y="287095"/>
                      <a:pt x="296501" y="290140"/>
                      <a:pt x="288522" y="292717"/>
                    </a:cubicBezTo>
                    <a:lnTo>
                      <a:pt x="218709" y="292717"/>
                    </a:lnTo>
                    <a:cubicBezTo>
                      <a:pt x="206506" y="292717"/>
                      <a:pt x="195712" y="299160"/>
                      <a:pt x="189493" y="308765"/>
                    </a:cubicBezTo>
                    <a:cubicBezTo>
                      <a:pt x="186325" y="308765"/>
                      <a:pt x="183040" y="308882"/>
                      <a:pt x="179872" y="308882"/>
                    </a:cubicBezTo>
                    <a:cubicBezTo>
                      <a:pt x="132938" y="308882"/>
                      <a:pt x="83893" y="300331"/>
                      <a:pt x="48693" y="283815"/>
                    </a:cubicBezTo>
                    <a:cubicBezTo>
                      <a:pt x="42826" y="288500"/>
                      <a:pt x="39658" y="293069"/>
                      <a:pt x="39658" y="296817"/>
                    </a:cubicBezTo>
                    <a:cubicBezTo>
                      <a:pt x="39658" y="312396"/>
                      <a:pt x="92928" y="340977"/>
                      <a:pt x="179872" y="340977"/>
                    </a:cubicBezTo>
                    <a:cubicBezTo>
                      <a:pt x="181280" y="340977"/>
                      <a:pt x="182570" y="340859"/>
                      <a:pt x="183978" y="340859"/>
                    </a:cubicBezTo>
                    <a:lnTo>
                      <a:pt x="183978" y="415356"/>
                    </a:lnTo>
                    <a:cubicBezTo>
                      <a:pt x="182570" y="415356"/>
                      <a:pt x="181280" y="415356"/>
                      <a:pt x="179872" y="415356"/>
                    </a:cubicBezTo>
                    <a:cubicBezTo>
                      <a:pt x="132938" y="415356"/>
                      <a:pt x="83893" y="406923"/>
                      <a:pt x="48693" y="390407"/>
                    </a:cubicBezTo>
                    <a:cubicBezTo>
                      <a:pt x="42826" y="395092"/>
                      <a:pt x="39658" y="399543"/>
                      <a:pt x="39658" y="403292"/>
                    </a:cubicBezTo>
                    <a:cubicBezTo>
                      <a:pt x="39658" y="418870"/>
                      <a:pt x="92928" y="447451"/>
                      <a:pt x="179872" y="447451"/>
                    </a:cubicBezTo>
                    <a:cubicBezTo>
                      <a:pt x="181280" y="447451"/>
                      <a:pt x="182570" y="447451"/>
                      <a:pt x="183978" y="447451"/>
                    </a:cubicBezTo>
                    <a:lnTo>
                      <a:pt x="183978" y="513397"/>
                    </a:lnTo>
                    <a:cubicBezTo>
                      <a:pt x="179637" y="515506"/>
                      <a:pt x="175647" y="518434"/>
                      <a:pt x="172245" y="521831"/>
                    </a:cubicBezTo>
                    <a:cubicBezTo>
                      <a:pt x="92810" y="520308"/>
                      <a:pt x="9973" y="494773"/>
                      <a:pt x="117" y="447334"/>
                    </a:cubicBezTo>
                    <a:lnTo>
                      <a:pt x="0" y="446514"/>
                    </a:lnTo>
                    <a:lnTo>
                      <a:pt x="0" y="403292"/>
                    </a:lnTo>
                    <a:cubicBezTo>
                      <a:pt x="0" y="389938"/>
                      <a:pt x="5632" y="378108"/>
                      <a:pt x="15370" y="367800"/>
                    </a:cubicBezTo>
                    <a:cubicBezTo>
                      <a:pt x="7509" y="359835"/>
                      <a:pt x="2229" y="350816"/>
                      <a:pt x="117" y="340859"/>
                    </a:cubicBezTo>
                    <a:lnTo>
                      <a:pt x="0" y="339922"/>
                    </a:lnTo>
                    <a:lnTo>
                      <a:pt x="0" y="296817"/>
                    </a:lnTo>
                    <a:cubicBezTo>
                      <a:pt x="0" y="283464"/>
                      <a:pt x="5632" y="271633"/>
                      <a:pt x="15370" y="261325"/>
                    </a:cubicBezTo>
                    <a:cubicBezTo>
                      <a:pt x="7509" y="253243"/>
                      <a:pt x="2229" y="244341"/>
                      <a:pt x="117" y="234267"/>
                    </a:cubicBezTo>
                    <a:lnTo>
                      <a:pt x="0" y="233330"/>
                    </a:lnTo>
                    <a:lnTo>
                      <a:pt x="0" y="190225"/>
                    </a:lnTo>
                    <a:cubicBezTo>
                      <a:pt x="0" y="176872"/>
                      <a:pt x="5632" y="165041"/>
                      <a:pt x="15370" y="154734"/>
                    </a:cubicBezTo>
                    <a:cubicBezTo>
                      <a:pt x="7509" y="146769"/>
                      <a:pt x="2229" y="137749"/>
                      <a:pt x="117" y="127793"/>
                    </a:cubicBezTo>
                    <a:lnTo>
                      <a:pt x="0" y="126856"/>
                    </a:lnTo>
                    <a:lnTo>
                      <a:pt x="0" y="83751"/>
                    </a:lnTo>
                    <a:cubicBezTo>
                      <a:pt x="0" y="29283"/>
                      <a:pt x="92693" y="0"/>
                      <a:pt x="17987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 dirty="0"/>
              </a:p>
            </p:txBody>
          </p:sp>
        </p:grp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F8B512C2-2608-44BB-A30C-211012E779E3}"/>
                </a:ext>
              </a:extLst>
            </p:cNvPr>
            <p:cNvSpPr/>
            <p:nvPr/>
          </p:nvSpPr>
          <p:spPr>
            <a:xfrm>
              <a:off x="1466851" y="3601196"/>
              <a:ext cx="4990143" cy="1050232"/>
            </a:xfrm>
            <a:prstGeom prst="round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ED32C6D5-4E99-4680-A2F4-97A988EB2BFE}"/>
                </a:ext>
              </a:extLst>
            </p:cNvPr>
            <p:cNvSpPr/>
            <p:nvPr/>
          </p:nvSpPr>
          <p:spPr>
            <a:xfrm>
              <a:off x="1466851" y="2671453"/>
              <a:ext cx="4990143" cy="564582"/>
            </a:xfrm>
            <a:prstGeom prst="round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FD62C8DF-90CA-4736-93AC-2713A4B40234}"/>
                </a:ext>
              </a:extLst>
            </p:cNvPr>
            <p:cNvGrpSpPr/>
            <p:nvPr/>
          </p:nvGrpSpPr>
          <p:grpSpPr>
            <a:xfrm>
              <a:off x="970879" y="2423401"/>
              <a:ext cx="1796465" cy="346680"/>
              <a:chOff x="766076" y="472582"/>
              <a:chExt cx="1733931" cy="484602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01773C9E-3A1C-4A3B-8199-078456BB98D6}"/>
                  </a:ext>
                </a:extLst>
              </p:cNvPr>
              <p:cNvSpPr/>
              <p:nvPr/>
            </p:nvSpPr>
            <p:spPr>
              <a:xfrm>
                <a:off x="776417" y="554034"/>
                <a:ext cx="1723590" cy="4031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41ABBA9B-52A9-4104-BB4D-B3AD532DB307}"/>
                  </a:ext>
                </a:extLst>
              </p:cNvPr>
              <p:cNvSpPr txBox="1"/>
              <p:nvPr/>
            </p:nvSpPr>
            <p:spPr>
              <a:xfrm>
                <a:off x="766076" y="566580"/>
                <a:ext cx="6077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Client</a:t>
                </a:r>
              </a:p>
            </p:txBody>
          </p:sp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35AF4719-81CB-47DB-9E92-75FE5E9765A4}"/>
                  </a:ext>
                </a:extLst>
              </p:cNvPr>
              <p:cNvGrpSpPr/>
              <p:nvPr/>
            </p:nvGrpSpPr>
            <p:grpSpPr>
              <a:xfrm>
                <a:off x="1322699" y="472582"/>
                <a:ext cx="1095250" cy="468464"/>
                <a:chOff x="9102600" y="1394058"/>
                <a:chExt cx="2044264" cy="1128269"/>
              </a:xfrm>
            </p:grpSpPr>
            <p:grpSp>
              <p:nvGrpSpPr>
                <p:cNvPr id="76" name="组合 75">
                  <a:extLst>
                    <a:ext uri="{FF2B5EF4-FFF2-40B4-BE49-F238E27FC236}">
                      <a16:creationId xmlns:a16="http://schemas.microsoft.com/office/drawing/2014/main" id="{A06E8039-EBCD-4B23-B634-AD88FF80C519}"/>
                    </a:ext>
                  </a:extLst>
                </p:cNvPr>
                <p:cNvGrpSpPr/>
                <p:nvPr/>
              </p:nvGrpSpPr>
              <p:grpSpPr>
                <a:xfrm>
                  <a:off x="9102600" y="1394062"/>
                  <a:ext cx="856305" cy="1128265"/>
                  <a:chOff x="9055945" y="1387148"/>
                  <a:chExt cx="856305" cy="1128265"/>
                </a:xfrm>
              </p:grpSpPr>
              <p:sp>
                <p:nvSpPr>
                  <p:cNvPr id="83" name="iconfont-11790-5634720">
                    <a:extLst>
                      <a:ext uri="{FF2B5EF4-FFF2-40B4-BE49-F238E27FC236}">
                        <a16:creationId xmlns:a16="http://schemas.microsoft.com/office/drawing/2014/main" id="{70F352E0-3466-4591-A77C-528A0D11187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9220863" y="1905728"/>
                    <a:ext cx="522603" cy="609685"/>
                  </a:xfrm>
                  <a:custGeom>
                    <a:avLst/>
                    <a:gdLst>
                      <a:gd name="T0" fmla="*/ 0 w 9600"/>
                      <a:gd name="T1" fmla="*/ 0 h 11200"/>
                      <a:gd name="T2" fmla="*/ 873 w 9600"/>
                      <a:gd name="T3" fmla="*/ 9895 h 11200"/>
                      <a:gd name="T4" fmla="*/ 4788 w 9600"/>
                      <a:gd name="T5" fmla="*/ 11200 h 11200"/>
                      <a:gd name="T6" fmla="*/ 8728 w 9600"/>
                      <a:gd name="T7" fmla="*/ 9895 h 11200"/>
                      <a:gd name="T8" fmla="*/ 9600 w 9600"/>
                      <a:gd name="T9" fmla="*/ 0 h 11200"/>
                      <a:gd name="T10" fmla="*/ 0 w 9600"/>
                      <a:gd name="T11" fmla="*/ 0 h 11200"/>
                      <a:gd name="T12" fmla="*/ 7705 w 9600"/>
                      <a:gd name="T13" fmla="*/ 3198 h 11200"/>
                      <a:gd name="T14" fmla="*/ 3110 w 9600"/>
                      <a:gd name="T15" fmla="*/ 3198 h 11200"/>
                      <a:gd name="T16" fmla="*/ 3213 w 9600"/>
                      <a:gd name="T17" fmla="*/ 4433 h 11200"/>
                      <a:gd name="T18" fmla="*/ 7603 w 9600"/>
                      <a:gd name="T19" fmla="*/ 4433 h 11200"/>
                      <a:gd name="T20" fmla="*/ 7263 w 9600"/>
                      <a:gd name="T21" fmla="*/ 8143 h 11200"/>
                      <a:gd name="T22" fmla="*/ 4815 w 9600"/>
                      <a:gd name="T23" fmla="*/ 8818 h 11200"/>
                      <a:gd name="T24" fmla="*/ 4815 w 9600"/>
                      <a:gd name="T25" fmla="*/ 8825 h 11200"/>
                      <a:gd name="T26" fmla="*/ 4788 w 9600"/>
                      <a:gd name="T27" fmla="*/ 8825 h 11200"/>
                      <a:gd name="T28" fmla="*/ 2320 w 9600"/>
                      <a:gd name="T29" fmla="*/ 8143 h 11200"/>
                      <a:gd name="T30" fmla="*/ 2170 w 9600"/>
                      <a:gd name="T31" fmla="*/ 6248 h 11200"/>
                      <a:gd name="T32" fmla="*/ 3363 w 9600"/>
                      <a:gd name="T33" fmla="*/ 6248 h 11200"/>
                      <a:gd name="T34" fmla="*/ 3450 w 9600"/>
                      <a:gd name="T35" fmla="*/ 7200 h 11200"/>
                      <a:gd name="T36" fmla="*/ 4788 w 9600"/>
                      <a:gd name="T37" fmla="*/ 7563 h 11200"/>
                      <a:gd name="T38" fmla="*/ 6130 w 9600"/>
                      <a:gd name="T39" fmla="*/ 7200 h 11200"/>
                      <a:gd name="T40" fmla="*/ 6280 w 9600"/>
                      <a:gd name="T41" fmla="*/ 5645 h 11200"/>
                      <a:gd name="T42" fmla="*/ 2108 w 9600"/>
                      <a:gd name="T43" fmla="*/ 5645 h 11200"/>
                      <a:gd name="T44" fmla="*/ 1788 w 9600"/>
                      <a:gd name="T45" fmla="*/ 2005 h 11200"/>
                      <a:gd name="T46" fmla="*/ 7815 w 9600"/>
                      <a:gd name="T47" fmla="*/ 2005 h 11200"/>
                      <a:gd name="T48" fmla="*/ 7705 w 9600"/>
                      <a:gd name="T49" fmla="*/ 3198 h 11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9600" h="11200">
                        <a:moveTo>
                          <a:pt x="0" y="0"/>
                        </a:moveTo>
                        <a:lnTo>
                          <a:pt x="873" y="9895"/>
                        </a:lnTo>
                        <a:lnTo>
                          <a:pt x="4788" y="11200"/>
                        </a:lnTo>
                        <a:lnTo>
                          <a:pt x="8728" y="9895"/>
                        </a:lnTo>
                        <a:lnTo>
                          <a:pt x="9600" y="0"/>
                        </a:lnTo>
                        <a:lnTo>
                          <a:pt x="0" y="0"/>
                        </a:lnTo>
                        <a:close/>
                        <a:moveTo>
                          <a:pt x="7705" y="3198"/>
                        </a:moveTo>
                        <a:lnTo>
                          <a:pt x="3110" y="3198"/>
                        </a:lnTo>
                        <a:lnTo>
                          <a:pt x="3213" y="4433"/>
                        </a:lnTo>
                        <a:lnTo>
                          <a:pt x="7603" y="4433"/>
                        </a:lnTo>
                        <a:lnTo>
                          <a:pt x="7263" y="8143"/>
                        </a:lnTo>
                        <a:lnTo>
                          <a:pt x="4815" y="8818"/>
                        </a:lnTo>
                        <a:lnTo>
                          <a:pt x="4815" y="8825"/>
                        </a:lnTo>
                        <a:lnTo>
                          <a:pt x="4788" y="8825"/>
                        </a:lnTo>
                        <a:lnTo>
                          <a:pt x="2320" y="8143"/>
                        </a:lnTo>
                        <a:lnTo>
                          <a:pt x="2170" y="6248"/>
                        </a:lnTo>
                        <a:lnTo>
                          <a:pt x="3363" y="6248"/>
                        </a:lnTo>
                        <a:lnTo>
                          <a:pt x="3450" y="7200"/>
                        </a:lnTo>
                        <a:lnTo>
                          <a:pt x="4788" y="7563"/>
                        </a:lnTo>
                        <a:lnTo>
                          <a:pt x="6130" y="7200"/>
                        </a:lnTo>
                        <a:lnTo>
                          <a:pt x="6280" y="5645"/>
                        </a:lnTo>
                        <a:lnTo>
                          <a:pt x="2108" y="5645"/>
                        </a:lnTo>
                        <a:lnTo>
                          <a:pt x="1788" y="2005"/>
                        </a:lnTo>
                        <a:lnTo>
                          <a:pt x="7815" y="2005"/>
                        </a:lnTo>
                        <a:lnTo>
                          <a:pt x="7705" y="3198"/>
                        </a:lnTo>
                        <a:close/>
                      </a:path>
                    </a:pathLst>
                  </a:custGeom>
                  <a:solidFill>
                    <a:srgbClr val="FB630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/>
                  </a:p>
                </p:txBody>
              </p:sp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C5F95B29-16BE-486A-9FAB-60119FCA463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5945" y="1387148"/>
                    <a:ext cx="856305" cy="491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dirty="0">
                        <a:latin typeface="Abadi Extra Light" panose="020B0204020104020204" pitchFamily="34" charset="0"/>
                      </a:rPr>
                      <a:t>HTML</a:t>
                    </a:r>
                  </a:p>
                </p:txBody>
              </p:sp>
            </p:grpSp>
            <p:grpSp>
              <p:nvGrpSpPr>
                <p:cNvPr id="77" name="组合 76">
                  <a:extLst>
                    <a:ext uri="{FF2B5EF4-FFF2-40B4-BE49-F238E27FC236}">
                      <a16:creationId xmlns:a16="http://schemas.microsoft.com/office/drawing/2014/main" id="{9CA48398-3DFD-4BAC-A55E-7B6125AADFF9}"/>
                    </a:ext>
                  </a:extLst>
                </p:cNvPr>
                <p:cNvGrpSpPr/>
                <p:nvPr/>
              </p:nvGrpSpPr>
              <p:grpSpPr>
                <a:xfrm>
                  <a:off x="9863573" y="1394058"/>
                  <a:ext cx="691744" cy="1128269"/>
                  <a:chOff x="9686822" y="1387144"/>
                  <a:chExt cx="691744" cy="1128269"/>
                </a:xfrm>
              </p:grpSpPr>
              <p:sp>
                <p:nvSpPr>
                  <p:cNvPr id="81" name="iconfont-11790-5634625">
                    <a:extLst>
                      <a:ext uri="{FF2B5EF4-FFF2-40B4-BE49-F238E27FC236}">
                        <a16:creationId xmlns:a16="http://schemas.microsoft.com/office/drawing/2014/main" id="{51A87FB2-2E25-474F-A543-7A28E8B2DC65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9758488" y="1905728"/>
                    <a:ext cx="522603" cy="609685"/>
                  </a:xfrm>
                  <a:custGeom>
                    <a:avLst/>
                    <a:gdLst>
                      <a:gd name="T0" fmla="*/ 0 w 9600"/>
                      <a:gd name="T1" fmla="*/ 0 h 11200"/>
                      <a:gd name="T2" fmla="*/ 873 w 9600"/>
                      <a:gd name="T3" fmla="*/ 9895 h 11200"/>
                      <a:gd name="T4" fmla="*/ 4800 w 9600"/>
                      <a:gd name="T5" fmla="*/ 11200 h 11200"/>
                      <a:gd name="T6" fmla="*/ 8728 w 9600"/>
                      <a:gd name="T7" fmla="*/ 9895 h 11200"/>
                      <a:gd name="T8" fmla="*/ 9600 w 9600"/>
                      <a:gd name="T9" fmla="*/ 0 h 11200"/>
                      <a:gd name="T10" fmla="*/ 0 w 9600"/>
                      <a:gd name="T11" fmla="*/ 0 h 11200"/>
                      <a:gd name="T12" fmla="*/ 7828 w 9600"/>
                      <a:gd name="T13" fmla="*/ 2000 h 11200"/>
                      <a:gd name="T14" fmla="*/ 7708 w 9600"/>
                      <a:gd name="T15" fmla="*/ 3183 h 11200"/>
                      <a:gd name="T16" fmla="*/ 4825 w 9600"/>
                      <a:gd name="T17" fmla="*/ 4415 h 11200"/>
                      <a:gd name="T18" fmla="*/ 4818 w 9600"/>
                      <a:gd name="T19" fmla="*/ 4418 h 11200"/>
                      <a:gd name="T20" fmla="*/ 7605 w 9600"/>
                      <a:gd name="T21" fmla="*/ 4418 h 11200"/>
                      <a:gd name="T22" fmla="*/ 7285 w 9600"/>
                      <a:gd name="T23" fmla="*/ 8082 h 11200"/>
                      <a:gd name="T24" fmla="*/ 4830 w 9600"/>
                      <a:gd name="T25" fmla="*/ 8800 h 11200"/>
                      <a:gd name="T26" fmla="*/ 2360 w 9600"/>
                      <a:gd name="T27" fmla="*/ 8070 h 11200"/>
                      <a:gd name="T28" fmla="*/ 2200 w 9600"/>
                      <a:gd name="T29" fmla="*/ 6222 h 11200"/>
                      <a:gd name="T30" fmla="*/ 3422 w 9600"/>
                      <a:gd name="T31" fmla="*/ 6222 h 11200"/>
                      <a:gd name="T32" fmla="*/ 3502 w 9600"/>
                      <a:gd name="T33" fmla="*/ 7180 h 11200"/>
                      <a:gd name="T34" fmla="*/ 4818 w 9600"/>
                      <a:gd name="T35" fmla="*/ 7513 h 11200"/>
                      <a:gd name="T36" fmla="*/ 6185 w 9600"/>
                      <a:gd name="T37" fmla="*/ 7128 h 11200"/>
                      <a:gd name="T38" fmla="*/ 6277 w 9600"/>
                      <a:gd name="T39" fmla="*/ 5588 h 11200"/>
                      <a:gd name="T40" fmla="*/ 2120 w 9600"/>
                      <a:gd name="T41" fmla="*/ 5575 h 11200"/>
                      <a:gd name="T42" fmla="*/ 2120 w 9600"/>
                      <a:gd name="T43" fmla="*/ 5573 h 11200"/>
                      <a:gd name="T44" fmla="*/ 2115 w 9600"/>
                      <a:gd name="T45" fmla="*/ 5575 h 11200"/>
                      <a:gd name="T46" fmla="*/ 2025 w 9600"/>
                      <a:gd name="T47" fmla="*/ 4418 h 11200"/>
                      <a:gd name="T48" fmla="*/ 4828 w 9600"/>
                      <a:gd name="T49" fmla="*/ 3250 h 11200"/>
                      <a:gd name="T50" fmla="*/ 4990 w 9600"/>
                      <a:gd name="T51" fmla="*/ 3183 h 11200"/>
                      <a:gd name="T52" fmla="*/ 1917 w 9600"/>
                      <a:gd name="T53" fmla="*/ 3183 h 11200"/>
                      <a:gd name="T54" fmla="*/ 1773 w 9600"/>
                      <a:gd name="T55" fmla="*/ 2000 h 11200"/>
                      <a:gd name="T56" fmla="*/ 7828 w 9600"/>
                      <a:gd name="T57" fmla="*/ 2000 h 11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600" h="11200">
                        <a:moveTo>
                          <a:pt x="0" y="0"/>
                        </a:moveTo>
                        <a:lnTo>
                          <a:pt x="873" y="9895"/>
                        </a:lnTo>
                        <a:lnTo>
                          <a:pt x="4800" y="11200"/>
                        </a:lnTo>
                        <a:lnTo>
                          <a:pt x="8728" y="9895"/>
                        </a:lnTo>
                        <a:lnTo>
                          <a:pt x="9600" y="0"/>
                        </a:lnTo>
                        <a:lnTo>
                          <a:pt x="0" y="0"/>
                        </a:lnTo>
                        <a:close/>
                        <a:moveTo>
                          <a:pt x="7828" y="2000"/>
                        </a:moveTo>
                        <a:lnTo>
                          <a:pt x="7708" y="3183"/>
                        </a:lnTo>
                        <a:lnTo>
                          <a:pt x="4825" y="4415"/>
                        </a:lnTo>
                        <a:lnTo>
                          <a:pt x="4818" y="4418"/>
                        </a:lnTo>
                        <a:lnTo>
                          <a:pt x="7605" y="4418"/>
                        </a:lnTo>
                        <a:lnTo>
                          <a:pt x="7285" y="8082"/>
                        </a:lnTo>
                        <a:lnTo>
                          <a:pt x="4830" y="8800"/>
                        </a:lnTo>
                        <a:lnTo>
                          <a:pt x="2360" y="8070"/>
                        </a:lnTo>
                        <a:lnTo>
                          <a:pt x="2200" y="6222"/>
                        </a:lnTo>
                        <a:lnTo>
                          <a:pt x="3422" y="6222"/>
                        </a:lnTo>
                        <a:lnTo>
                          <a:pt x="3502" y="7180"/>
                        </a:lnTo>
                        <a:lnTo>
                          <a:pt x="4818" y="7513"/>
                        </a:lnTo>
                        <a:lnTo>
                          <a:pt x="6185" y="7128"/>
                        </a:lnTo>
                        <a:lnTo>
                          <a:pt x="6277" y="5588"/>
                        </a:lnTo>
                        <a:lnTo>
                          <a:pt x="2120" y="5575"/>
                        </a:lnTo>
                        <a:lnTo>
                          <a:pt x="2120" y="5573"/>
                        </a:lnTo>
                        <a:lnTo>
                          <a:pt x="2115" y="5575"/>
                        </a:lnTo>
                        <a:lnTo>
                          <a:pt x="2025" y="4418"/>
                        </a:lnTo>
                        <a:lnTo>
                          <a:pt x="4828" y="3250"/>
                        </a:lnTo>
                        <a:lnTo>
                          <a:pt x="4990" y="3183"/>
                        </a:lnTo>
                        <a:lnTo>
                          <a:pt x="1917" y="3183"/>
                        </a:lnTo>
                        <a:lnTo>
                          <a:pt x="1773" y="2000"/>
                        </a:lnTo>
                        <a:lnTo>
                          <a:pt x="7828" y="200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/>
                  </a:p>
                </p:txBody>
              </p:sp>
              <p:sp>
                <p:nvSpPr>
                  <p:cNvPr id="82" name="文本框 81">
                    <a:extLst>
                      <a:ext uri="{FF2B5EF4-FFF2-40B4-BE49-F238E27FC236}">
                        <a16:creationId xmlns:a16="http://schemas.microsoft.com/office/drawing/2014/main" id="{BFA0E08E-22A4-4D95-8886-8551E567830D}"/>
                      </a:ext>
                    </a:extLst>
                  </p:cNvPr>
                  <p:cNvSpPr txBox="1"/>
                  <p:nvPr/>
                </p:nvSpPr>
                <p:spPr>
                  <a:xfrm>
                    <a:off x="9686822" y="1387144"/>
                    <a:ext cx="691744" cy="49149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dirty="0">
                        <a:latin typeface="Abadi Extra Light" panose="020B0204020104020204" pitchFamily="34" charset="0"/>
                      </a:rPr>
                      <a:t>CSS</a:t>
                    </a:r>
                  </a:p>
                </p:txBody>
              </p:sp>
            </p:grpSp>
            <p:grpSp>
              <p:nvGrpSpPr>
                <p:cNvPr id="78" name="组合 77">
                  <a:extLst>
                    <a:ext uri="{FF2B5EF4-FFF2-40B4-BE49-F238E27FC236}">
                      <a16:creationId xmlns:a16="http://schemas.microsoft.com/office/drawing/2014/main" id="{64F978F8-2F78-4976-815A-0DFCB744708A}"/>
                    </a:ext>
                  </a:extLst>
                </p:cNvPr>
                <p:cNvGrpSpPr/>
                <p:nvPr/>
              </p:nvGrpSpPr>
              <p:grpSpPr>
                <a:xfrm>
                  <a:off x="10605383" y="1394060"/>
                  <a:ext cx="541481" cy="1128267"/>
                  <a:chOff x="10249153" y="1387146"/>
                  <a:chExt cx="541481" cy="1128267"/>
                </a:xfrm>
              </p:grpSpPr>
              <p:sp>
                <p:nvSpPr>
                  <p:cNvPr id="79" name="java-script_288877">
                    <a:extLst>
                      <a:ext uri="{FF2B5EF4-FFF2-40B4-BE49-F238E27FC236}">
                        <a16:creationId xmlns:a16="http://schemas.microsoft.com/office/drawing/2014/main" id="{DE3C3022-96C2-4702-A8B6-79C85E157B3C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10249153" y="1905728"/>
                    <a:ext cx="522603" cy="609685"/>
                  </a:xfrm>
                  <a:custGeom>
                    <a:avLst/>
                    <a:gdLst>
                      <a:gd name="T0" fmla="*/ 121763 h 600884"/>
                      <a:gd name="T1" fmla="*/ 121763 h 600884"/>
                      <a:gd name="T2" fmla="*/ 121763 h 600884"/>
                      <a:gd name="T3" fmla="*/ 121763 h 600884"/>
                      <a:gd name="T4" fmla="*/ 121763 h 600884"/>
                      <a:gd name="T5" fmla="*/ 121763 h 600884"/>
                      <a:gd name="T6" fmla="*/ 121763 h 600884"/>
                      <a:gd name="T7" fmla="*/ 121763 h 600884"/>
                      <a:gd name="T8" fmla="*/ 121763 h 600884"/>
                      <a:gd name="T9" fmla="*/ 121763 h 600884"/>
                      <a:gd name="T10" fmla="*/ 121763 h 600884"/>
                      <a:gd name="T11" fmla="*/ 121763 h 600884"/>
                      <a:gd name="T12" fmla="*/ 121763 h 600884"/>
                      <a:gd name="T13" fmla="*/ 121763 h 600884"/>
                      <a:gd name="T14" fmla="*/ 121763 h 600884"/>
                      <a:gd name="T15" fmla="*/ 121763 h 600884"/>
                      <a:gd name="T16" fmla="*/ 121763 h 600884"/>
                      <a:gd name="T17" fmla="*/ 121763 h 600884"/>
                      <a:gd name="T18" fmla="*/ 121763 h 600884"/>
                      <a:gd name="T19" fmla="*/ 121763 h 600884"/>
                      <a:gd name="T20" fmla="*/ 121763 h 600884"/>
                      <a:gd name="T21" fmla="*/ 121763 h 600884"/>
                      <a:gd name="T22" fmla="*/ 121763 h 600884"/>
                      <a:gd name="T23" fmla="*/ 121763 h 600884"/>
                      <a:gd name="T24" fmla="*/ 121763 h 600884"/>
                      <a:gd name="T25" fmla="*/ 121763 h 600884"/>
                      <a:gd name="T26" fmla="*/ 121763 h 600884"/>
                      <a:gd name="T27" fmla="*/ 121763 h 600884"/>
                      <a:gd name="T28" fmla="*/ 121763 h 600884"/>
                      <a:gd name="T29" fmla="*/ 121763 h 600884"/>
                      <a:gd name="T30" fmla="*/ 121763 h 600884"/>
                      <a:gd name="T31" fmla="*/ 121763 h 600884"/>
                      <a:gd name="T32" fmla="*/ 121763 h 600884"/>
                      <a:gd name="T33" fmla="*/ 121763 h 600884"/>
                      <a:gd name="T34" fmla="*/ 121763 h 600884"/>
                      <a:gd name="T35" fmla="*/ 121763 h 600884"/>
                      <a:gd name="T36" fmla="*/ 121763 h 600884"/>
                      <a:gd name="T37" fmla="*/ 121763 h 600884"/>
                      <a:gd name="T38" fmla="*/ 121763 h 600884"/>
                      <a:gd name="T39" fmla="*/ 121763 h 600884"/>
                      <a:gd name="T40" fmla="*/ 121763 h 600884"/>
                      <a:gd name="T41" fmla="*/ 121763 h 600884"/>
                      <a:gd name="T42" fmla="*/ 121763 h 600884"/>
                      <a:gd name="T43" fmla="*/ 121763 h 600884"/>
                      <a:gd name="T44" fmla="*/ 121763 h 600884"/>
                      <a:gd name="T45" fmla="*/ 121763 h 600884"/>
                      <a:gd name="T46" fmla="*/ 121763 h 600884"/>
                      <a:gd name="T47" fmla="*/ 121763 h 600884"/>
                      <a:gd name="T48" fmla="*/ 121763 h 600884"/>
                      <a:gd name="T49" fmla="*/ 121763 h 600884"/>
                      <a:gd name="T50" fmla="*/ 121763 h 600884"/>
                      <a:gd name="T51" fmla="*/ 121763 h 600884"/>
                      <a:gd name="T52" fmla="*/ 121763 h 600884"/>
                      <a:gd name="T53" fmla="*/ 121763 h 600884"/>
                      <a:gd name="T54" fmla="*/ 121763 h 600884"/>
                      <a:gd name="T55" fmla="*/ 121763 h 600884"/>
                      <a:gd name="T56" fmla="*/ 121763 h 600884"/>
                      <a:gd name="T57" fmla="*/ 121763 h 600884"/>
                      <a:gd name="T58" fmla="*/ 121763 h 600884"/>
                      <a:gd name="T59" fmla="*/ 121763 h 600884"/>
                      <a:gd name="T60" fmla="*/ 121763 h 600884"/>
                      <a:gd name="T61" fmla="*/ 121763 h 600884"/>
                      <a:gd name="T62" fmla="*/ 121763 h 600884"/>
                      <a:gd name="T63" fmla="*/ 121763 h 600884"/>
                      <a:gd name="T64" fmla="*/ 121763 h 600884"/>
                      <a:gd name="T65" fmla="*/ 121763 h 600884"/>
                      <a:gd name="T66" fmla="*/ 121763 h 600884"/>
                      <a:gd name="T67" fmla="*/ 121763 h 600884"/>
                      <a:gd name="T68" fmla="*/ 121763 h 600884"/>
                      <a:gd name="T69" fmla="*/ 121763 h 600884"/>
                      <a:gd name="T70" fmla="*/ 121763 h 600884"/>
                      <a:gd name="T71" fmla="*/ 121763 h 600884"/>
                      <a:gd name="T72" fmla="*/ 121763 h 600884"/>
                      <a:gd name="T73" fmla="*/ 121763 h 600884"/>
                      <a:gd name="T74" fmla="*/ 121763 h 600884"/>
                      <a:gd name="T75" fmla="*/ 121763 h 600884"/>
                      <a:gd name="T76" fmla="*/ 121763 h 600884"/>
                      <a:gd name="T77" fmla="*/ 121763 h 600884"/>
                      <a:gd name="T78" fmla="*/ 121763 h 600884"/>
                      <a:gd name="T79" fmla="*/ 121763 h 600884"/>
                      <a:gd name="T80" fmla="*/ 121763 h 600884"/>
                      <a:gd name="T81" fmla="*/ 121763 h 600884"/>
                      <a:gd name="T82" fmla="*/ 121763 h 600884"/>
                      <a:gd name="T83" fmla="*/ 121763 h 600884"/>
                      <a:gd name="T84" fmla="*/ 121763 h 600884"/>
                      <a:gd name="T85" fmla="*/ 121763 h 600884"/>
                      <a:gd name="T86" fmla="*/ 121763 h 600884"/>
                      <a:gd name="T87" fmla="*/ 121763 h 600884"/>
                      <a:gd name="T88" fmla="*/ 121763 h 600884"/>
                      <a:gd name="T89" fmla="*/ 121763 h 600884"/>
                      <a:gd name="T90" fmla="*/ 121763 h 600884"/>
                      <a:gd name="T91" fmla="*/ 121763 h 600884"/>
                      <a:gd name="T92" fmla="*/ 121763 h 600884"/>
                      <a:gd name="T93" fmla="*/ 121763 h 600884"/>
                      <a:gd name="T94" fmla="*/ 121763 h 600884"/>
                      <a:gd name="T95" fmla="*/ 121763 h 600884"/>
                      <a:gd name="T96" fmla="*/ 121763 h 600884"/>
                      <a:gd name="T97" fmla="*/ 121763 h 600884"/>
                      <a:gd name="T98" fmla="*/ 121763 h 600884"/>
                      <a:gd name="T99" fmla="*/ 121763 h 600884"/>
                      <a:gd name="T100" fmla="*/ 121763 h 600884"/>
                      <a:gd name="T101" fmla="*/ 121763 h 600884"/>
                      <a:gd name="T102" fmla="*/ 121763 h 600884"/>
                      <a:gd name="T103" fmla="*/ 121763 h 600884"/>
                      <a:gd name="T104" fmla="*/ 121763 h 600884"/>
                      <a:gd name="T105" fmla="*/ 121763 h 600884"/>
                      <a:gd name="T106" fmla="*/ 121763 h 600884"/>
                      <a:gd name="T107" fmla="*/ 121763 h 600884"/>
                      <a:gd name="T108" fmla="*/ 121763 h 600884"/>
                      <a:gd name="T109" fmla="*/ 121763 h 600884"/>
                      <a:gd name="T110" fmla="*/ 121763 h 600884"/>
                      <a:gd name="T111" fmla="*/ 121763 h 6008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6258" h="6827">
                        <a:moveTo>
                          <a:pt x="6230" y="57"/>
                        </a:moveTo>
                        <a:cubicBezTo>
                          <a:pt x="6201" y="28"/>
                          <a:pt x="6173" y="0"/>
                          <a:pt x="6116" y="0"/>
                        </a:cubicBezTo>
                        <a:lnTo>
                          <a:pt x="143" y="0"/>
                        </a:lnTo>
                        <a:cubicBezTo>
                          <a:pt x="114" y="0"/>
                          <a:pt x="57" y="28"/>
                          <a:pt x="29" y="57"/>
                        </a:cubicBezTo>
                        <a:cubicBezTo>
                          <a:pt x="0" y="85"/>
                          <a:pt x="0" y="114"/>
                          <a:pt x="0" y="171"/>
                        </a:cubicBezTo>
                        <a:lnTo>
                          <a:pt x="569" y="5860"/>
                        </a:lnTo>
                        <a:cubicBezTo>
                          <a:pt x="569" y="5916"/>
                          <a:pt x="626" y="5973"/>
                          <a:pt x="655" y="5973"/>
                        </a:cubicBezTo>
                        <a:lnTo>
                          <a:pt x="3215" y="6827"/>
                        </a:lnTo>
                        <a:lnTo>
                          <a:pt x="3272" y="6827"/>
                        </a:lnTo>
                        <a:lnTo>
                          <a:pt x="3328" y="6827"/>
                        </a:lnTo>
                        <a:lnTo>
                          <a:pt x="5604" y="5973"/>
                        </a:lnTo>
                        <a:cubicBezTo>
                          <a:pt x="5661" y="5945"/>
                          <a:pt x="5689" y="5916"/>
                          <a:pt x="5689" y="5860"/>
                        </a:cubicBezTo>
                        <a:lnTo>
                          <a:pt x="6258" y="171"/>
                        </a:lnTo>
                        <a:cubicBezTo>
                          <a:pt x="6258" y="142"/>
                          <a:pt x="6258" y="85"/>
                          <a:pt x="6230" y="57"/>
                        </a:cubicBezTo>
                        <a:close/>
                        <a:moveTo>
                          <a:pt x="3129" y="5148"/>
                        </a:moveTo>
                        <a:cubicBezTo>
                          <a:pt x="3129" y="5177"/>
                          <a:pt x="3101" y="5234"/>
                          <a:pt x="3072" y="5262"/>
                        </a:cubicBezTo>
                        <a:cubicBezTo>
                          <a:pt x="3044" y="5291"/>
                          <a:pt x="3014" y="5294"/>
                          <a:pt x="2985" y="5294"/>
                        </a:cubicBezTo>
                        <a:lnTo>
                          <a:pt x="2959" y="5291"/>
                        </a:lnTo>
                        <a:lnTo>
                          <a:pt x="1963" y="5006"/>
                        </a:lnTo>
                        <a:cubicBezTo>
                          <a:pt x="1906" y="4978"/>
                          <a:pt x="1878" y="4949"/>
                          <a:pt x="1849" y="4892"/>
                        </a:cubicBezTo>
                        <a:lnTo>
                          <a:pt x="1707" y="4181"/>
                        </a:lnTo>
                        <a:cubicBezTo>
                          <a:pt x="1679" y="4096"/>
                          <a:pt x="1736" y="4039"/>
                          <a:pt x="1821" y="4011"/>
                        </a:cubicBezTo>
                        <a:cubicBezTo>
                          <a:pt x="1906" y="3982"/>
                          <a:pt x="1963" y="4039"/>
                          <a:pt x="1992" y="4124"/>
                        </a:cubicBezTo>
                        <a:lnTo>
                          <a:pt x="2105" y="4750"/>
                        </a:lnTo>
                        <a:lnTo>
                          <a:pt x="2845" y="4949"/>
                        </a:lnTo>
                        <a:lnTo>
                          <a:pt x="2845" y="1735"/>
                        </a:lnTo>
                        <a:lnTo>
                          <a:pt x="1280" y="1735"/>
                        </a:lnTo>
                        <a:cubicBezTo>
                          <a:pt x="1195" y="1735"/>
                          <a:pt x="1138" y="1678"/>
                          <a:pt x="1138" y="1593"/>
                        </a:cubicBezTo>
                        <a:cubicBezTo>
                          <a:pt x="1138" y="1508"/>
                          <a:pt x="1195" y="1451"/>
                          <a:pt x="1280" y="1451"/>
                        </a:cubicBezTo>
                        <a:lnTo>
                          <a:pt x="2987" y="1451"/>
                        </a:lnTo>
                        <a:cubicBezTo>
                          <a:pt x="3072" y="1451"/>
                          <a:pt x="3129" y="1508"/>
                          <a:pt x="3129" y="1593"/>
                        </a:cubicBezTo>
                        <a:lnTo>
                          <a:pt x="3129" y="5148"/>
                        </a:lnTo>
                        <a:close/>
                        <a:moveTo>
                          <a:pt x="5120" y="1621"/>
                        </a:moveTo>
                        <a:lnTo>
                          <a:pt x="4978" y="2190"/>
                        </a:lnTo>
                        <a:cubicBezTo>
                          <a:pt x="4950" y="2276"/>
                          <a:pt x="4892" y="2318"/>
                          <a:pt x="4808" y="2304"/>
                        </a:cubicBezTo>
                        <a:cubicBezTo>
                          <a:pt x="4719" y="2290"/>
                          <a:pt x="4685" y="2218"/>
                          <a:pt x="4694" y="2133"/>
                        </a:cubicBezTo>
                        <a:cubicBezTo>
                          <a:pt x="4705" y="2032"/>
                          <a:pt x="4779" y="1735"/>
                          <a:pt x="4779" y="1735"/>
                        </a:cubicBezTo>
                        <a:lnTo>
                          <a:pt x="3670" y="1735"/>
                        </a:lnTo>
                        <a:lnTo>
                          <a:pt x="3670" y="3157"/>
                        </a:lnTo>
                        <a:lnTo>
                          <a:pt x="4665" y="3157"/>
                        </a:lnTo>
                        <a:cubicBezTo>
                          <a:pt x="4694" y="3157"/>
                          <a:pt x="4751" y="3186"/>
                          <a:pt x="4779" y="3214"/>
                        </a:cubicBezTo>
                        <a:cubicBezTo>
                          <a:pt x="4808" y="3243"/>
                          <a:pt x="4808" y="3300"/>
                          <a:pt x="4808" y="3328"/>
                        </a:cubicBezTo>
                        <a:lnTo>
                          <a:pt x="4523" y="4892"/>
                        </a:lnTo>
                        <a:cubicBezTo>
                          <a:pt x="4523" y="4949"/>
                          <a:pt x="4466" y="4978"/>
                          <a:pt x="4438" y="5006"/>
                        </a:cubicBezTo>
                        <a:lnTo>
                          <a:pt x="3584" y="5291"/>
                        </a:lnTo>
                        <a:cubicBezTo>
                          <a:pt x="3556" y="5291"/>
                          <a:pt x="3453" y="5330"/>
                          <a:pt x="3385" y="5205"/>
                        </a:cubicBezTo>
                        <a:cubicBezTo>
                          <a:pt x="3357" y="5120"/>
                          <a:pt x="3414" y="5063"/>
                          <a:pt x="3471" y="5035"/>
                        </a:cubicBezTo>
                        <a:lnTo>
                          <a:pt x="4239" y="4779"/>
                        </a:lnTo>
                        <a:lnTo>
                          <a:pt x="4466" y="3470"/>
                        </a:lnTo>
                        <a:lnTo>
                          <a:pt x="3499" y="3470"/>
                        </a:lnTo>
                        <a:cubicBezTo>
                          <a:pt x="3414" y="3470"/>
                          <a:pt x="3357" y="3413"/>
                          <a:pt x="3357" y="3328"/>
                        </a:cubicBezTo>
                        <a:lnTo>
                          <a:pt x="3357" y="1621"/>
                        </a:lnTo>
                        <a:cubicBezTo>
                          <a:pt x="3357" y="1536"/>
                          <a:pt x="3414" y="1479"/>
                          <a:pt x="3499" y="1479"/>
                        </a:cubicBezTo>
                        <a:lnTo>
                          <a:pt x="4921" y="1479"/>
                        </a:lnTo>
                        <a:cubicBezTo>
                          <a:pt x="4978" y="1479"/>
                          <a:pt x="5017" y="1491"/>
                          <a:pt x="5054" y="1507"/>
                        </a:cubicBezTo>
                        <a:cubicBezTo>
                          <a:pt x="5133" y="1539"/>
                          <a:pt x="5120" y="1593"/>
                          <a:pt x="5120" y="162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/>
                  </a:p>
                </p:txBody>
              </p:sp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334F12E4-81BC-4D15-8C60-6A8368FEBF80}"/>
                      </a:ext>
                    </a:extLst>
                  </p:cNvPr>
                  <p:cNvSpPr txBox="1"/>
                  <p:nvPr/>
                </p:nvSpPr>
                <p:spPr>
                  <a:xfrm>
                    <a:off x="10278408" y="1387146"/>
                    <a:ext cx="512226" cy="49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dirty="0">
                        <a:latin typeface="Abadi Extra Light" panose="020B0204020104020204" pitchFamily="34" charset="0"/>
                      </a:rPr>
                      <a:t>JS</a:t>
                    </a:r>
                  </a:p>
                </p:txBody>
              </p:sp>
            </p:grpSp>
          </p:grp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12AF70E9-A97A-407F-855B-D1F1CFCEDC95}"/>
                </a:ext>
              </a:extLst>
            </p:cNvPr>
            <p:cNvSpPr txBox="1"/>
            <p:nvPr/>
          </p:nvSpPr>
          <p:spPr>
            <a:xfrm>
              <a:off x="3348913" y="3332810"/>
              <a:ext cx="12391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 Extra Light" panose="020B0204020104020204" pitchFamily="34" charset="0"/>
                </a:rPr>
                <a:t>HTTP / JSON</a:t>
              </a:r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53EA69EF-0DD6-4167-8879-2990BFB5131B}"/>
                </a:ext>
              </a:extLst>
            </p:cNvPr>
            <p:cNvGrpSpPr/>
            <p:nvPr/>
          </p:nvGrpSpPr>
          <p:grpSpPr>
            <a:xfrm>
              <a:off x="779116" y="3371592"/>
              <a:ext cx="1371925" cy="310078"/>
              <a:chOff x="845275" y="1937550"/>
              <a:chExt cx="1324169" cy="433438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6BC19274-53B8-4F42-965A-1BE7EFA39772}"/>
                  </a:ext>
                </a:extLst>
              </p:cNvPr>
              <p:cNvSpPr/>
              <p:nvPr/>
            </p:nvSpPr>
            <p:spPr>
              <a:xfrm>
                <a:off x="845275" y="1956934"/>
                <a:ext cx="1324169" cy="4140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98DDB9A-F0BC-483A-96E8-FD53FADDB4B6}"/>
                  </a:ext>
                </a:extLst>
              </p:cNvPr>
              <p:cNvSpPr txBox="1"/>
              <p:nvPr/>
            </p:nvSpPr>
            <p:spPr>
              <a:xfrm>
                <a:off x="1049301" y="1937550"/>
                <a:ext cx="687268" cy="4302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Server</a:t>
                </a:r>
              </a:p>
            </p:txBody>
          </p:sp>
          <p:pic>
            <p:nvPicPr>
              <p:cNvPr id="72" name="图片 71">
                <a:extLst>
                  <a:ext uri="{FF2B5EF4-FFF2-40B4-BE49-F238E27FC236}">
                    <a16:creationId xmlns:a16="http://schemas.microsoft.com/office/drawing/2014/main" id="{A5AB0174-5452-4999-BE1F-EB571F9609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77164" y="1948759"/>
                <a:ext cx="304379" cy="391254"/>
              </a:xfrm>
              <a:prstGeom prst="rect">
                <a:avLst/>
              </a:prstGeom>
            </p:spPr>
          </p:pic>
        </p:grpSp>
        <p:sp>
          <p:nvSpPr>
            <p:cNvPr id="61" name="箭头: 下 60">
              <a:extLst>
                <a:ext uri="{FF2B5EF4-FFF2-40B4-BE49-F238E27FC236}">
                  <a16:creationId xmlns:a16="http://schemas.microsoft.com/office/drawing/2014/main" id="{8A5F0ACF-8B0B-4D7A-88E3-C53AA4A8565E}"/>
                </a:ext>
              </a:extLst>
            </p:cNvPr>
            <p:cNvSpPr/>
            <p:nvPr/>
          </p:nvSpPr>
          <p:spPr>
            <a:xfrm>
              <a:off x="2175815" y="3146265"/>
              <a:ext cx="173466" cy="537696"/>
            </a:xfrm>
            <a:prstGeom prst="downArrow">
              <a:avLst/>
            </a:prstGeom>
            <a:solidFill>
              <a:srgbClr val="2E5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箭头: 下 61">
              <a:extLst>
                <a:ext uri="{FF2B5EF4-FFF2-40B4-BE49-F238E27FC236}">
                  <a16:creationId xmlns:a16="http://schemas.microsoft.com/office/drawing/2014/main" id="{00DEF4CB-C109-4D02-B8BF-C26AE24996DF}"/>
                </a:ext>
              </a:extLst>
            </p:cNvPr>
            <p:cNvSpPr/>
            <p:nvPr/>
          </p:nvSpPr>
          <p:spPr>
            <a:xfrm>
              <a:off x="2175815" y="4106300"/>
              <a:ext cx="173466" cy="625183"/>
            </a:xfrm>
            <a:prstGeom prst="downArrow">
              <a:avLst/>
            </a:prstGeom>
            <a:solidFill>
              <a:srgbClr val="3762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箭头: 下 62">
              <a:extLst>
                <a:ext uri="{FF2B5EF4-FFF2-40B4-BE49-F238E27FC236}">
                  <a16:creationId xmlns:a16="http://schemas.microsoft.com/office/drawing/2014/main" id="{BAAB70BC-DAB0-4FEF-9A2B-916F717B766D}"/>
                </a:ext>
              </a:extLst>
            </p:cNvPr>
            <p:cNvSpPr/>
            <p:nvPr/>
          </p:nvSpPr>
          <p:spPr>
            <a:xfrm rot="10800000">
              <a:off x="3295154" y="4569410"/>
              <a:ext cx="173465" cy="153945"/>
            </a:xfrm>
            <a:prstGeom prst="downArrow">
              <a:avLst/>
            </a:prstGeom>
            <a:solidFill>
              <a:srgbClr val="567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箭头: 下 63">
              <a:extLst>
                <a:ext uri="{FF2B5EF4-FFF2-40B4-BE49-F238E27FC236}">
                  <a16:creationId xmlns:a16="http://schemas.microsoft.com/office/drawing/2014/main" id="{C2E5136C-2632-4FC6-B0B9-AB73F98B7BBC}"/>
                </a:ext>
              </a:extLst>
            </p:cNvPr>
            <p:cNvSpPr>
              <a:spLocks/>
            </p:cNvSpPr>
            <p:nvPr/>
          </p:nvSpPr>
          <p:spPr>
            <a:xfrm rot="10800000">
              <a:off x="3295154" y="4066102"/>
              <a:ext cx="173465" cy="132043"/>
            </a:xfrm>
            <a:prstGeom prst="downArrow">
              <a:avLst/>
            </a:prstGeom>
            <a:solidFill>
              <a:srgbClr val="618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箭头: 下 64">
              <a:extLst>
                <a:ext uri="{FF2B5EF4-FFF2-40B4-BE49-F238E27FC236}">
                  <a16:creationId xmlns:a16="http://schemas.microsoft.com/office/drawing/2014/main" id="{33A3A83B-73C4-43B1-A90D-4AE739BC603F}"/>
                </a:ext>
              </a:extLst>
            </p:cNvPr>
            <p:cNvSpPr/>
            <p:nvPr/>
          </p:nvSpPr>
          <p:spPr>
            <a:xfrm rot="10800000">
              <a:off x="3295154" y="3146265"/>
              <a:ext cx="173465" cy="537696"/>
            </a:xfrm>
            <a:prstGeom prst="downArrow">
              <a:avLst/>
            </a:prstGeom>
            <a:solidFill>
              <a:srgbClr val="678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箭头: 下 65">
              <a:extLst>
                <a:ext uri="{FF2B5EF4-FFF2-40B4-BE49-F238E27FC236}">
                  <a16:creationId xmlns:a16="http://schemas.microsoft.com/office/drawing/2014/main" id="{6531CCF4-3BEB-438C-B863-027C98C8E40F}"/>
                </a:ext>
              </a:extLst>
            </p:cNvPr>
            <p:cNvSpPr/>
            <p:nvPr/>
          </p:nvSpPr>
          <p:spPr>
            <a:xfrm>
              <a:off x="4392559" y="3146265"/>
              <a:ext cx="173465" cy="537696"/>
            </a:xfrm>
            <a:prstGeom prst="downArrow">
              <a:avLst/>
            </a:prstGeom>
            <a:solidFill>
              <a:srgbClr val="7F9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箭头: 下 66">
              <a:extLst>
                <a:ext uri="{FF2B5EF4-FFF2-40B4-BE49-F238E27FC236}">
                  <a16:creationId xmlns:a16="http://schemas.microsoft.com/office/drawing/2014/main" id="{41146285-7F75-4CEF-8457-268EE3D09AE0}"/>
                </a:ext>
              </a:extLst>
            </p:cNvPr>
            <p:cNvSpPr>
              <a:spLocks/>
            </p:cNvSpPr>
            <p:nvPr/>
          </p:nvSpPr>
          <p:spPr>
            <a:xfrm>
              <a:off x="4392559" y="4066102"/>
              <a:ext cx="173465" cy="132043"/>
            </a:xfrm>
            <a:prstGeom prst="downArrow">
              <a:avLst/>
            </a:prstGeom>
            <a:solidFill>
              <a:srgbClr val="8AA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箭头: 下 67">
              <a:extLst>
                <a:ext uri="{FF2B5EF4-FFF2-40B4-BE49-F238E27FC236}">
                  <a16:creationId xmlns:a16="http://schemas.microsoft.com/office/drawing/2014/main" id="{3997CC77-9E85-4BC7-8053-85A3627F6ECF}"/>
                </a:ext>
              </a:extLst>
            </p:cNvPr>
            <p:cNvSpPr>
              <a:spLocks/>
            </p:cNvSpPr>
            <p:nvPr/>
          </p:nvSpPr>
          <p:spPr>
            <a:xfrm rot="10800000">
              <a:off x="5556188" y="4066102"/>
              <a:ext cx="173465" cy="132043"/>
            </a:xfrm>
            <a:prstGeom prst="downArrow">
              <a:avLst/>
            </a:prstGeom>
            <a:solidFill>
              <a:srgbClr val="9FB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箭头: 下 68">
              <a:extLst>
                <a:ext uri="{FF2B5EF4-FFF2-40B4-BE49-F238E27FC236}">
                  <a16:creationId xmlns:a16="http://schemas.microsoft.com/office/drawing/2014/main" id="{E604D7ED-86D2-4CC5-B3F9-AE115FA5AC92}"/>
                </a:ext>
              </a:extLst>
            </p:cNvPr>
            <p:cNvSpPr/>
            <p:nvPr/>
          </p:nvSpPr>
          <p:spPr>
            <a:xfrm rot="10800000">
              <a:off x="5556188" y="3146265"/>
              <a:ext cx="173465" cy="537696"/>
            </a:xfrm>
            <a:prstGeom prst="downArrow">
              <a:avLst/>
            </a:prstGeom>
            <a:solidFill>
              <a:srgbClr val="BFC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işļïḑê">
            <a:extLst>
              <a:ext uri="{FF2B5EF4-FFF2-40B4-BE49-F238E27FC236}">
                <a16:creationId xmlns:a16="http://schemas.microsoft.com/office/drawing/2014/main" id="{007F1204-858A-43C4-88C6-64F1F5003B93}"/>
              </a:ext>
            </a:extLst>
          </p:cNvPr>
          <p:cNvSpPr txBox="1"/>
          <p:nvPr/>
        </p:nvSpPr>
        <p:spPr>
          <a:xfrm flipH="1">
            <a:off x="1839105" y="1299023"/>
            <a:ext cx="2250271" cy="510511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Font-Back-separation</a:t>
            </a:r>
          </a:p>
        </p:txBody>
      </p:sp>
      <p:sp>
        <p:nvSpPr>
          <p:cNvPr id="90" name="işļïḑê">
            <a:extLst>
              <a:ext uri="{FF2B5EF4-FFF2-40B4-BE49-F238E27FC236}">
                <a16:creationId xmlns:a16="http://schemas.microsoft.com/office/drawing/2014/main" id="{17D1D151-A1A1-45CF-AFD2-ACE5A77FBE61}"/>
              </a:ext>
            </a:extLst>
          </p:cNvPr>
          <p:cNvSpPr txBox="1"/>
          <p:nvPr/>
        </p:nvSpPr>
        <p:spPr>
          <a:xfrm flipH="1">
            <a:off x="8403835" y="1299023"/>
            <a:ext cx="2250271" cy="510511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Modularity</a:t>
            </a:r>
          </a:p>
        </p:txBody>
      </p:sp>
      <p:sp>
        <p:nvSpPr>
          <p:cNvPr id="91" name="işļïḑê">
            <a:extLst>
              <a:ext uri="{FF2B5EF4-FFF2-40B4-BE49-F238E27FC236}">
                <a16:creationId xmlns:a16="http://schemas.microsoft.com/office/drawing/2014/main" id="{9EF85E2F-E696-48E4-AE18-40888C306BDA}"/>
              </a:ext>
            </a:extLst>
          </p:cNvPr>
          <p:cNvSpPr txBox="1"/>
          <p:nvPr/>
        </p:nvSpPr>
        <p:spPr>
          <a:xfrm flipH="1">
            <a:off x="6944916" y="2354808"/>
            <a:ext cx="4574877" cy="2308196"/>
          </a:xfrm>
          <a:prstGeom prst="rect">
            <a:avLst/>
          </a:prstGeom>
        </p:spPr>
        <p:txBody>
          <a:bodyPr vert="horz" wrap="square" lIns="90000" tIns="46800" rIns="90000" bIns="46800" anchor="t" anchorCtr="0">
            <a:normAutofit/>
          </a:bodyPr>
          <a:lstStyle/>
          <a:p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dn.js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--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 data structure, algorithms, metrics, 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badi Extra Light" panose="020B0204020104020204" pitchFamily="34" charset="0"/>
            </a:endParaRPr>
          </a:p>
          <a:p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vis.js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–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visualization components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(dependencies: echarts.js , nouislider.js , 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yc.js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)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badi Extra Light" panose="020B0204020104020204" pitchFamily="34" charset="0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badi Extra Light" panose="020B0204020104020204" pitchFamily="34" charset="0"/>
            </a:endParaRPr>
          </a:p>
          <a:p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data_preview.py  –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raw data process</a:t>
            </a:r>
          </a:p>
        </p:txBody>
      </p:sp>
    </p:spTree>
    <p:extLst>
      <p:ext uri="{BB962C8B-B14F-4D97-AF65-F5344CB8AC3E}">
        <p14:creationId xmlns:p14="http://schemas.microsoft.com/office/powerpoint/2010/main" val="27902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ïṣľîde">
            <a:extLst>
              <a:ext uri="{FF2B5EF4-FFF2-40B4-BE49-F238E27FC236}">
                <a16:creationId xmlns:a16="http://schemas.microsoft.com/office/drawing/2014/main" id="{933B65FF-A272-4A69-9A01-92D7C77CF829}"/>
              </a:ext>
            </a:extLst>
          </p:cNvPr>
          <p:cNvGrpSpPr/>
          <p:nvPr/>
        </p:nvGrpSpPr>
        <p:grpSpPr>
          <a:xfrm flipH="1">
            <a:off x="10639192" y="1051361"/>
            <a:ext cx="2490640" cy="4778319"/>
            <a:chOff x="-930109" y="1051361"/>
            <a:chExt cx="2490640" cy="4778319"/>
          </a:xfrm>
        </p:grpSpPr>
        <p:sp>
          <p:nvSpPr>
            <p:cNvPr id="27" name="îSľïďe">
              <a:extLst>
                <a:ext uri="{FF2B5EF4-FFF2-40B4-BE49-F238E27FC236}">
                  <a16:creationId xmlns:a16="http://schemas.microsoft.com/office/drawing/2014/main" id="{B19D50FC-1125-4ED9-B7D8-78BCBCE8C008}"/>
                </a:ext>
              </a:extLst>
            </p:cNvPr>
            <p:cNvSpPr/>
            <p:nvPr/>
          </p:nvSpPr>
          <p:spPr bwMode="auto">
            <a:xfrm rot="13500000">
              <a:off x="-930105" y="3969472"/>
              <a:ext cx="1860208" cy="1860208"/>
            </a:xfrm>
            <a:custGeom>
              <a:avLst/>
              <a:gdLst>
                <a:gd name="connsiteX0" fmla="*/ 0 w 2304255"/>
                <a:gd name="connsiteY0" fmla="*/ 0 h 2304255"/>
                <a:gd name="connsiteX1" fmla="*/ 2304255 w 2304255"/>
                <a:gd name="connsiteY1" fmla="*/ 2304255 h 2304255"/>
                <a:gd name="connsiteX2" fmla="*/ 0 w 2304255"/>
                <a:gd name="connsiteY2" fmla="*/ 2304255 h 2304255"/>
                <a:gd name="connsiteX3" fmla="*/ 0 w 2304255"/>
                <a:gd name="connsiteY3" fmla="*/ 0 h 230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55" h="2304255">
                  <a:moveTo>
                    <a:pt x="0" y="0"/>
                  </a:moveTo>
                  <a:lnTo>
                    <a:pt x="2304255" y="2304255"/>
                  </a:lnTo>
                  <a:lnTo>
                    <a:pt x="0" y="2304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ṡļîḍe">
              <a:extLst>
                <a:ext uri="{FF2B5EF4-FFF2-40B4-BE49-F238E27FC236}">
                  <a16:creationId xmlns:a16="http://schemas.microsoft.com/office/drawing/2014/main" id="{9361AAF3-CAD5-4F13-928C-BFE011AA4BDD}"/>
                </a:ext>
              </a:extLst>
            </p:cNvPr>
            <p:cNvSpPr/>
            <p:nvPr/>
          </p:nvSpPr>
          <p:spPr bwMode="auto">
            <a:xfrm rot="2700000">
              <a:off x="-930109" y="1051361"/>
              <a:ext cx="1860208" cy="1860208"/>
            </a:xfrm>
            <a:custGeom>
              <a:avLst/>
              <a:gdLst>
                <a:gd name="connsiteX0" fmla="*/ 0 w 1860208"/>
                <a:gd name="connsiteY0" fmla="*/ 0 h 1860208"/>
                <a:gd name="connsiteX1" fmla="*/ 1860208 w 1860208"/>
                <a:gd name="connsiteY1" fmla="*/ 0 h 1860208"/>
                <a:gd name="connsiteX2" fmla="*/ 1860208 w 1860208"/>
                <a:gd name="connsiteY2" fmla="*/ 1860208 h 186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208" h="1860208">
                  <a:moveTo>
                    <a:pt x="0" y="0"/>
                  </a:moveTo>
                  <a:lnTo>
                    <a:pt x="1860208" y="0"/>
                  </a:lnTo>
                  <a:lnTo>
                    <a:pt x="1860208" y="1860208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9" name="ïŝ1ïḋe">
              <a:extLst>
                <a:ext uri="{FF2B5EF4-FFF2-40B4-BE49-F238E27FC236}">
                  <a16:creationId xmlns:a16="http://schemas.microsoft.com/office/drawing/2014/main" id="{97F43942-06F9-42D1-A7B5-43B69347F1AE}"/>
                </a:ext>
              </a:extLst>
            </p:cNvPr>
            <p:cNvSpPr/>
            <p:nvPr/>
          </p:nvSpPr>
          <p:spPr bwMode="auto">
            <a:xfrm rot="5400000">
              <a:off x="-780266" y="2648735"/>
              <a:ext cx="3121063" cy="1560531"/>
            </a:xfrm>
            <a:custGeom>
              <a:avLst/>
              <a:gdLst>
                <a:gd name="connsiteX0" fmla="*/ 2367656 w 4735313"/>
                <a:gd name="connsiteY0" fmla="*/ 0 h 2367656"/>
                <a:gd name="connsiteX1" fmla="*/ 4735313 w 4735313"/>
                <a:gd name="connsiteY1" fmla="*/ 2367656 h 2367656"/>
                <a:gd name="connsiteX2" fmla="*/ 3847062 w 4735313"/>
                <a:gd name="connsiteY2" fmla="*/ 2367656 h 2367656"/>
                <a:gd name="connsiteX3" fmla="*/ 2367656 w 4735313"/>
                <a:gd name="connsiteY3" fmla="*/ 888250 h 2367656"/>
                <a:gd name="connsiteX4" fmla="*/ 888250 w 4735313"/>
                <a:gd name="connsiteY4" fmla="*/ 2367656 h 2367656"/>
                <a:gd name="connsiteX5" fmla="*/ 0 w 4735313"/>
                <a:gd name="connsiteY5" fmla="*/ 2367656 h 2367656"/>
                <a:gd name="connsiteX6" fmla="*/ 2367656 w 4735313"/>
                <a:gd name="connsiteY6" fmla="*/ 0 h 236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5313" h="2367656">
                  <a:moveTo>
                    <a:pt x="2367656" y="0"/>
                  </a:moveTo>
                  <a:lnTo>
                    <a:pt x="4735313" y="2367656"/>
                  </a:lnTo>
                  <a:lnTo>
                    <a:pt x="3847062" y="2367656"/>
                  </a:lnTo>
                  <a:lnTo>
                    <a:pt x="2367656" y="888250"/>
                  </a:lnTo>
                  <a:lnTo>
                    <a:pt x="888250" y="2367656"/>
                  </a:lnTo>
                  <a:lnTo>
                    <a:pt x="0" y="2367656"/>
                  </a:lnTo>
                  <a:lnTo>
                    <a:pt x="2367656" y="0"/>
                  </a:lnTo>
                  <a:close/>
                </a:path>
              </a:pathLst>
            </a:custGeom>
            <a:solidFill>
              <a:schemeClr val="tx2">
                <a:alpha val="77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B64D4DA-6C13-4BA3-AD82-621E297B0CD4}"/>
              </a:ext>
            </a:extLst>
          </p:cNvPr>
          <p:cNvGrpSpPr/>
          <p:nvPr/>
        </p:nvGrpSpPr>
        <p:grpSpPr>
          <a:xfrm>
            <a:off x="482600" y="568256"/>
            <a:ext cx="4569488" cy="320744"/>
            <a:chOff x="482600" y="568256"/>
            <a:chExt cx="4569488" cy="320744"/>
          </a:xfrm>
        </p:grpSpPr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 flipH="1">
              <a:off x="513769" y="568256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altLang="zh-CN" sz="2800" dirty="0">
                  <a:solidFill>
                    <a:srgbClr val="698FCE"/>
                  </a:solidFill>
                </a:rPr>
                <a:t>GUI</a:t>
              </a:r>
              <a:endParaRPr lang="zh-CN" altLang="en-US" sz="2800" dirty="0">
                <a:solidFill>
                  <a:srgbClr val="698FCE"/>
                </a:solidFill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 flipH="1">
              <a:off x="482600" y="889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灯片编号占位符 3">
            <a:extLst>
              <a:ext uri="{FF2B5EF4-FFF2-40B4-BE49-F238E27FC236}">
                <a16:creationId xmlns:a16="http://schemas.microsoft.com/office/drawing/2014/main" id="{E916DFC5-CA63-4F3C-A778-BFAB45D8B0EA}"/>
              </a:ext>
            </a:extLst>
          </p:cNvPr>
          <p:cNvSpPr txBox="1">
            <a:spLocks/>
          </p:cNvSpPr>
          <p:nvPr/>
        </p:nvSpPr>
        <p:spPr>
          <a:xfrm>
            <a:off x="8790967" y="6442058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/>
              <a:pPr/>
              <a:t>8</a:t>
            </a:fld>
            <a:endParaRPr lang="zh-CN" altLang="en-US" dirty="0"/>
          </a:p>
        </p:txBody>
      </p:sp>
      <p:pic>
        <p:nvPicPr>
          <p:cNvPr id="5" name="图片 4" descr="图形用户界面, 图表&#10;&#10;描述已自动生成">
            <a:extLst>
              <a:ext uri="{FF2B5EF4-FFF2-40B4-BE49-F238E27FC236}">
                <a16:creationId xmlns:a16="http://schemas.microsoft.com/office/drawing/2014/main" id="{2B146C16-C617-48D6-BB8E-B3173D0D0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07" y="872237"/>
            <a:ext cx="10176885" cy="5019537"/>
          </a:xfrm>
          <a:prstGeom prst="rect">
            <a:avLst/>
          </a:prstGeom>
        </p:spPr>
      </p:pic>
      <p:sp>
        <p:nvSpPr>
          <p:cNvPr id="34" name="işļïḑê">
            <a:extLst>
              <a:ext uri="{FF2B5EF4-FFF2-40B4-BE49-F238E27FC236}">
                <a16:creationId xmlns:a16="http://schemas.microsoft.com/office/drawing/2014/main" id="{3CCBBA32-DAE1-4ABE-B716-03CA072340B5}"/>
              </a:ext>
            </a:extLst>
          </p:cNvPr>
          <p:cNvSpPr txBox="1"/>
          <p:nvPr/>
        </p:nvSpPr>
        <p:spPr>
          <a:xfrm flipH="1">
            <a:off x="513769" y="6032210"/>
            <a:ext cx="10538016" cy="470111"/>
          </a:xfrm>
          <a:prstGeom prst="rect">
            <a:avLst/>
          </a:prstGeom>
        </p:spPr>
        <p:txBody>
          <a:bodyPr vert="horz" wrap="square" lIns="90000" tIns="46800" rIns="90000" bIns="46800" anchor="t" anchorCtr="0">
            <a:normAutofit/>
          </a:bodyPr>
          <a:lstStyle/>
          <a:p>
            <a:r>
              <a:rPr lang="en-US" baseline="30000" dirty="0">
                <a:solidFill>
                  <a:srgbClr val="698FCE"/>
                </a:solidFill>
              </a:rPr>
              <a:t>1. Data upload &amp; preview	   2. Time-based summary	      3. Sliding window	4. Node-edge network	5. Statistics of network</a:t>
            </a:r>
          </a:p>
        </p:txBody>
      </p:sp>
    </p:spTree>
    <p:extLst>
      <p:ext uri="{BB962C8B-B14F-4D97-AF65-F5344CB8AC3E}">
        <p14:creationId xmlns:p14="http://schemas.microsoft.com/office/powerpoint/2010/main" val="162506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>
            <a:extLst>
              <a:ext uri="{FF2B5EF4-FFF2-40B4-BE49-F238E27FC236}">
                <a16:creationId xmlns:a16="http://schemas.microsoft.com/office/drawing/2014/main" id="{E916DFC5-CA63-4F3C-A778-BFAB45D8B0EA}"/>
              </a:ext>
            </a:extLst>
          </p:cNvPr>
          <p:cNvSpPr txBox="1">
            <a:spLocks/>
          </p:cNvSpPr>
          <p:nvPr/>
        </p:nvSpPr>
        <p:spPr>
          <a:xfrm>
            <a:off x="8790967" y="6442058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/>
              <a:pPr/>
              <a:t>9</a:t>
            </a:fld>
            <a:endParaRPr lang="zh-CN" altLang="en-US" dirty="0"/>
          </a:p>
        </p:txBody>
      </p:sp>
      <p:pic>
        <p:nvPicPr>
          <p:cNvPr id="4" name="图片 3" descr="图形用户界面, 应用程序, Word&#10;&#10;描述已自动生成">
            <a:extLst>
              <a:ext uri="{FF2B5EF4-FFF2-40B4-BE49-F238E27FC236}">
                <a16:creationId xmlns:a16="http://schemas.microsoft.com/office/drawing/2014/main" id="{7AC73B26-D785-418A-B7AA-5AFAB53D4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68" y="1500369"/>
            <a:ext cx="11187087" cy="1536343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06BC8D8B-6C01-4E35-80CF-96C3F3779278}"/>
              </a:ext>
            </a:extLst>
          </p:cNvPr>
          <p:cNvSpPr/>
          <p:nvPr/>
        </p:nvSpPr>
        <p:spPr>
          <a:xfrm>
            <a:off x="0" y="3491414"/>
            <a:ext cx="12192000" cy="3468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图片 7" descr="图形用户界面&#10;&#10;描述已自动生成">
            <a:extLst>
              <a:ext uri="{FF2B5EF4-FFF2-40B4-BE49-F238E27FC236}">
                <a16:creationId xmlns:a16="http://schemas.microsoft.com/office/drawing/2014/main" id="{3F8E5161-1401-4B84-8A1F-8D53F48D9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23" y="3992045"/>
            <a:ext cx="11182932" cy="1687293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7BAE27DF-3F40-4F32-9CC9-8FAB5D7ED72C}"/>
              </a:ext>
            </a:extLst>
          </p:cNvPr>
          <p:cNvGrpSpPr/>
          <p:nvPr/>
        </p:nvGrpSpPr>
        <p:grpSpPr>
          <a:xfrm>
            <a:off x="635000" y="720656"/>
            <a:ext cx="4569488" cy="320744"/>
            <a:chOff x="482600" y="568256"/>
            <a:chExt cx="4569488" cy="320744"/>
          </a:xfrm>
        </p:grpSpPr>
        <p:sp>
          <p:nvSpPr>
            <p:cNvPr id="24" name="îṧļïďé">
              <a:extLst>
                <a:ext uri="{FF2B5EF4-FFF2-40B4-BE49-F238E27FC236}">
                  <a16:creationId xmlns:a16="http://schemas.microsoft.com/office/drawing/2014/main" id="{8C0BD0AA-D14E-4659-96A5-397B31142259}"/>
                </a:ext>
              </a:extLst>
            </p:cNvPr>
            <p:cNvSpPr txBox="1"/>
            <p:nvPr/>
          </p:nvSpPr>
          <p:spPr>
            <a:xfrm flipH="1">
              <a:off x="513769" y="568256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altLang="zh-CN" sz="2800" dirty="0">
                  <a:solidFill>
                    <a:srgbClr val="698FCE"/>
                  </a:solidFill>
                </a:rPr>
                <a:t>Visualization Components</a:t>
              </a:r>
              <a:endParaRPr lang="zh-CN" altLang="en-US" sz="2800" dirty="0">
                <a:solidFill>
                  <a:srgbClr val="698FCE"/>
                </a:solidFill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3B9AC41-29D3-4611-A950-08BB9F7ECF94}"/>
                </a:ext>
              </a:extLst>
            </p:cNvPr>
            <p:cNvCxnSpPr/>
            <p:nvPr/>
          </p:nvCxnSpPr>
          <p:spPr>
            <a:xfrm flipH="1">
              <a:off x="482600" y="889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işļïḑê">
            <a:extLst>
              <a:ext uri="{FF2B5EF4-FFF2-40B4-BE49-F238E27FC236}">
                <a16:creationId xmlns:a16="http://schemas.microsoft.com/office/drawing/2014/main" id="{3CCBBA32-DAE1-4ABE-B716-03CA072340B5}"/>
              </a:ext>
            </a:extLst>
          </p:cNvPr>
          <p:cNvSpPr txBox="1"/>
          <p:nvPr/>
        </p:nvSpPr>
        <p:spPr>
          <a:xfrm flipH="1">
            <a:off x="656644" y="2896476"/>
            <a:ext cx="10538016" cy="470111"/>
          </a:xfrm>
          <a:prstGeom prst="rect">
            <a:avLst/>
          </a:prstGeom>
        </p:spPr>
        <p:txBody>
          <a:bodyPr vert="horz" wrap="square" lIns="90000" tIns="46800" rIns="90000" bIns="46800" anchor="t" anchorCtr="0">
            <a:normAutofit/>
          </a:bodyPr>
          <a:lstStyle/>
          <a:p>
            <a:r>
              <a:rPr lang="en-US" baseline="30000" dirty="0">
                <a:solidFill>
                  <a:srgbClr val="698FCE"/>
                </a:solidFill>
              </a:rPr>
              <a:t>1. Metrics     2. Tooltip box     3. </a:t>
            </a:r>
            <a:r>
              <a:rPr lang="en-US" altLang="zh-CN" baseline="30000" dirty="0">
                <a:solidFill>
                  <a:srgbClr val="698FCE"/>
                </a:solidFill>
              </a:rPr>
              <a:t>Selectable l</a:t>
            </a:r>
            <a:r>
              <a:rPr lang="en-US" baseline="30000" dirty="0">
                <a:solidFill>
                  <a:srgbClr val="698FCE"/>
                </a:solidFill>
              </a:rPr>
              <a:t>egend     4. Global maximum value     5. Draggable data zoom     6. Data brush</a:t>
            </a:r>
          </a:p>
          <a:p>
            <a:r>
              <a:rPr lang="en-US" baseline="30000" dirty="0">
                <a:solidFill>
                  <a:srgbClr val="698FCE"/>
                </a:solidFill>
              </a:rPr>
              <a:t>7. Drop-down range select     8. Toolbox</a:t>
            </a:r>
          </a:p>
        </p:txBody>
      </p:sp>
      <p:sp>
        <p:nvSpPr>
          <p:cNvPr id="26" name="işļïḑê">
            <a:extLst>
              <a:ext uri="{FF2B5EF4-FFF2-40B4-BE49-F238E27FC236}">
                <a16:creationId xmlns:a16="http://schemas.microsoft.com/office/drawing/2014/main" id="{427ED831-1D12-4D6A-BDE7-1AAB2C39999E}"/>
              </a:ext>
            </a:extLst>
          </p:cNvPr>
          <p:cNvSpPr txBox="1"/>
          <p:nvPr/>
        </p:nvSpPr>
        <p:spPr>
          <a:xfrm flipH="1">
            <a:off x="666168" y="3771746"/>
            <a:ext cx="1822450" cy="470111"/>
          </a:xfrm>
          <a:prstGeom prst="rect">
            <a:avLst/>
          </a:prstGeom>
        </p:spPr>
        <p:txBody>
          <a:bodyPr vert="horz" wrap="square" lIns="90000" tIns="46800" rIns="90000" bIns="46800" anchor="t" anchorCtr="0">
            <a:normAutofit/>
          </a:bodyPr>
          <a:lstStyle/>
          <a:p>
            <a:r>
              <a:rPr lang="en-US" sz="2000" baseline="30000" dirty="0">
                <a:solidFill>
                  <a:schemeClr val="accent3">
                    <a:lumMod val="75000"/>
                  </a:schemeClr>
                </a:solidFill>
              </a:rPr>
              <a:t>Sliding window</a:t>
            </a:r>
          </a:p>
        </p:txBody>
      </p:sp>
      <p:sp>
        <p:nvSpPr>
          <p:cNvPr id="31" name="işļïḑê">
            <a:extLst>
              <a:ext uri="{FF2B5EF4-FFF2-40B4-BE49-F238E27FC236}">
                <a16:creationId xmlns:a16="http://schemas.microsoft.com/office/drawing/2014/main" id="{E0028EED-18CB-45BE-9E49-24E487690685}"/>
              </a:ext>
            </a:extLst>
          </p:cNvPr>
          <p:cNvSpPr txBox="1"/>
          <p:nvPr/>
        </p:nvSpPr>
        <p:spPr>
          <a:xfrm flipH="1">
            <a:off x="666168" y="1273266"/>
            <a:ext cx="1822450" cy="342763"/>
          </a:xfrm>
          <a:prstGeom prst="rect">
            <a:avLst/>
          </a:prstGeom>
        </p:spPr>
        <p:txBody>
          <a:bodyPr vert="horz" wrap="square" lIns="90000" tIns="46800" rIns="90000" bIns="46800" anchor="t" anchorCtr="0">
            <a:normAutofit/>
          </a:bodyPr>
          <a:lstStyle/>
          <a:p>
            <a:r>
              <a:rPr lang="en-US" sz="2000" baseline="30000" dirty="0">
                <a:solidFill>
                  <a:schemeClr val="accent3">
                    <a:lumMod val="75000"/>
                  </a:schemeClr>
                </a:solidFill>
              </a:rPr>
              <a:t>Time-based summary</a:t>
            </a:r>
          </a:p>
        </p:txBody>
      </p:sp>
      <p:sp>
        <p:nvSpPr>
          <p:cNvPr id="32" name="işļïḑê">
            <a:extLst>
              <a:ext uri="{FF2B5EF4-FFF2-40B4-BE49-F238E27FC236}">
                <a16:creationId xmlns:a16="http://schemas.microsoft.com/office/drawing/2014/main" id="{67EEE1D8-A4C3-4803-B07C-D1E08F540416}"/>
              </a:ext>
            </a:extLst>
          </p:cNvPr>
          <p:cNvSpPr txBox="1"/>
          <p:nvPr/>
        </p:nvSpPr>
        <p:spPr>
          <a:xfrm flipH="1">
            <a:off x="635000" y="5908940"/>
            <a:ext cx="10538016" cy="470111"/>
          </a:xfrm>
          <a:prstGeom prst="rect">
            <a:avLst/>
          </a:prstGeom>
        </p:spPr>
        <p:txBody>
          <a:bodyPr vert="horz" wrap="square" lIns="90000" tIns="46800" rIns="90000" bIns="46800" anchor="t" anchorCtr="0">
            <a:normAutofit/>
          </a:bodyPr>
          <a:lstStyle/>
          <a:p>
            <a:r>
              <a:rPr lang="en-US" baseline="30000" dirty="0">
                <a:solidFill>
                  <a:srgbClr val="698FCE"/>
                </a:solidFill>
              </a:rPr>
              <a:t>1. Range slider     2. Sliding handles     3. </a:t>
            </a:r>
            <a:r>
              <a:rPr lang="en-US" altLang="zh-CN" baseline="30000" dirty="0">
                <a:solidFill>
                  <a:srgbClr val="698FCE"/>
                </a:solidFill>
              </a:rPr>
              <a:t>Merge mode select</a:t>
            </a:r>
            <a:r>
              <a:rPr lang="en-US" baseline="30000" dirty="0">
                <a:solidFill>
                  <a:srgbClr val="698FCE"/>
                </a:solidFill>
              </a:rPr>
              <a:t>     4. Animation buttons</a:t>
            </a:r>
          </a:p>
        </p:txBody>
      </p:sp>
    </p:spTree>
    <p:extLst>
      <p:ext uri="{BB962C8B-B14F-4D97-AF65-F5344CB8AC3E}">
        <p14:creationId xmlns:p14="http://schemas.microsoft.com/office/powerpoint/2010/main" val="31752475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  <p:tag name="ISLIDE.GUIDESSETTING" val="{&quot;Id&quot;:&quot;GuidesStyle_Moderate&quot;,&quot;Name&quot;:&quot;适中&quot;,&quot;Kind&quot;:&quot;System&quot;,&quot;OldGuidesSetting&quot;:{&quot;HeaderHeight&quot;:13.0,&quot;FooterHeight&quot;:6.0,&quot;SideMargin&quot;:4.0,&quot;TopMargin&quot;:0.0,&quot;BottomMargin&quot;:0.0,&quot;IntervalMargin&quot;:1.5}}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3055</TotalTime>
  <Words>883</Words>
  <Application>Microsoft Office PowerPoint</Application>
  <PresentationFormat>宽屏</PresentationFormat>
  <Paragraphs>233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Abadi Extra Light</vt:lpstr>
      <vt:lpstr>Arial</vt:lpstr>
      <vt:lpstr>Calibri</vt:lpstr>
      <vt:lpstr>Impact</vt:lpstr>
      <vt:lpstr>主题5</vt:lpstr>
      <vt:lpstr>Visualizing Dynamic Network Structure by interactively slicing data on time-dimension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ANY QUESTIONS ?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51PPT模板网</cp:keywords>
  <cp:lastModifiedBy>Yichen</cp:lastModifiedBy>
  <cp:revision>219</cp:revision>
  <cp:lastPrinted>2018-02-05T16:00:00Z</cp:lastPrinted>
  <dcterms:created xsi:type="dcterms:W3CDTF">2018-02-05T16:00:00Z</dcterms:created>
  <dcterms:modified xsi:type="dcterms:W3CDTF">2021-07-01T10:21:50Z</dcterms:modified>
  <cp:category>www.51pptmoban.com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</Properties>
</file>