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72" r:id="rId3"/>
    <p:sldId id="303" r:id="rId4"/>
    <p:sldId id="304" r:id="rId5"/>
    <p:sldId id="306" r:id="rId6"/>
    <p:sldId id="307" r:id="rId7"/>
    <p:sldId id="308" r:id="rId8"/>
    <p:sldId id="309" r:id="rId9"/>
    <p:sldId id="310" r:id="rId10"/>
    <p:sldId id="273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04" userDrawn="1">
          <p15:clr>
            <a:srgbClr val="A4A3A4"/>
          </p15:clr>
        </p15:guide>
        <p15:guide id="2" pos="7368" userDrawn="1">
          <p15:clr>
            <a:srgbClr val="A4A3A4"/>
          </p15:clr>
        </p15:guide>
        <p15:guide id="3" orient="horz" pos="560" userDrawn="1">
          <p15:clr>
            <a:srgbClr val="A4A3A4"/>
          </p15:clr>
        </p15:guide>
        <p15:guide id="4" orient="horz" pos="640" userDrawn="1">
          <p15:clr>
            <a:srgbClr val="A4A3A4"/>
          </p15:clr>
        </p15:guide>
        <p15:guide id="5" orient="horz" pos="4056" userDrawn="1">
          <p15:clr>
            <a:srgbClr val="A4A3A4"/>
          </p15:clr>
        </p15:guide>
        <p15:guide id="6" orient="horz" pos="3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A0AE"/>
    <a:srgbClr val="698FCE"/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9" autoAdjust="0"/>
    <p:restoredTop sz="94710" autoAdjust="0"/>
  </p:normalViewPr>
  <p:slideViewPr>
    <p:cSldViewPr snapToGrid="0">
      <p:cViewPr varScale="1">
        <p:scale>
          <a:sx n="110" d="100"/>
          <a:sy n="110" d="100"/>
        </p:scale>
        <p:origin x="120" y="216"/>
      </p:cViewPr>
      <p:guideLst>
        <p:guide pos="304"/>
        <p:guide pos="7368"/>
        <p:guide orient="horz" pos="560"/>
        <p:guide orient="horz" pos="640"/>
        <p:guide orient="horz" pos="4056"/>
        <p:guide orient="horz" pos="399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F3095-932C-4CF3-A176-654E9A5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AEAB60-ACC6-46CE-8F2C-4439B9D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481FA-EBA9-489B-A17C-6BC258C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4" userDrawn="1">
          <p15:clr>
            <a:srgbClr val="F26B43"/>
          </p15:clr>
        </p15:guide>
        <p15:guide id="2" pos="7368" userDrawn="1">
          <p15:clr>
            <a:srgbClr val="F26B43"/>
          </p15:clr>
        </p15:guide>
        <p15:guide id="3" orient="horz" pos="560" userDrawn="1">
          <p15:clr>
            <a:srgbClr val="F26B43"/>
          </p15:clr>
        </p15:guide>
        <p15:guide id="4" orient="horz" pos="624" userDrawn="1">
          <p15:clr>
            <a:srgbClr val="F26B43"/>
          </p15:clr>
        </p15:guide>
        <p15:guide id="5" orient="horz" pos="4056" userDrawn="1">
          <p15:clr>
            <a:srgbClr val="F26B43"/>
          </p15:clr>
        </p15:guide>
        <p15:guide id="6" orient="horz" pos="3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/index.php?title=Graph_theory&amp;oldid=1015066354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kateto.net/network-visualization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8573452" y="3067078"/>
            <a:ext cx="2970848" cy="613970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Yichen Wang</a:t>
            </a: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693738" y="1951623"/>
            <a:ext cx="10850562" cy="74908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Visualizing Dynamic Network Structure</a:t>
            </a:r>
            <a:b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interactively slicing data on time-dimension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176587" y="2383326"/>
            <a:ext cx="85201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副标题 18">
            <a:extLst>
              <a:ext uri="{FF2B5EF4-FFF2-40B4-BE49-F238E27FC236}">
                <a16:creationId xmlns:a16="http://schemas.microsoft.com/office/drawing/2014/main" id="{DB49ECF1-9DDA-473D-8BD9-32E4D757EB75}"/>
              </a:ext>
            </a:extLst>
          </p:cNvPr>
          <p:cNvSpPr txBox="1">
            <a:spLocks/>
          </p:cNvSpPr>
          <p:nvPr/>
        </p:nvSpPr>
        <p:spPr>
          <a:xfrm>
            <a:off x="8397240" y="4899278"/>
            <a:ext cx="3147060" cy="1395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Supervised by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prof. Roger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Leenders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prof. Claudia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Zucca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547B9DA-AC9E-46F6-848C-1AF50147F772}"/>
              </a:ext>
            </a:extLst>
          </p:cNvPr>
          <p:cNvGrpSpPr/>
          <p:nvPr/>
        </p:nvGrpSpPr>
        <p:grpSpPr>
          <a:xfrm>
            <a:off x="9735669" y="6302178"/>
            <a:ext cx="1840005" cy="425601"/>
            <a:chOff x="9789459" y="6311143"/>
            <a:chExt cx="1840005" cy="425601"/>
          </a:xfrm>
        </p:grpSpPr>
        <p:pic>
          <p:nvPicPr>
            <p:cNvPr id="2050" name="Picture 2" descr="Graduate Conference in Theoretical Philosophy 2021 | OZSW">
              <a:extLst>
                <a:ext uri="{FF2B5EF4-FFF2-40B4-BE49-F238E27FC236}">
                  <a16:creationId xmlns:a16="http://schemas.microsoft.com/office/drawing/2014/main" id="{9D7411BB-22A6-406B-8178-409ACB8398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9459" y="6406781"/>
              <a:ext cx="588598" cy="252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Tilburg University - Stichting Academisch Erfgoed">
              <a:extLst>
                <a:ext uri="{FF2B5EF4-FFF2-40B4-BE49-F238E27FC236}">
                  <a16:creationId xmlns:a16="http://schemas.microsoft.com/office/drawing/2014/main" id="{74034AAE-D778-4364-B1AD-A9794D62B9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44" t="21334" r="41728" b="21105"/>
            <a:stretch/>
          </p:blipFill>
          <p:spPr bwMode="auto">
            <a:xfrm>
              <a:off x="11233144" y="6311143"/>
              <a:ext cx="396320" cy="42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JADS – Professional Education – JADS – de state-of-the-art Data Science  Universiteit!">
              <a:extLst>
                <a:ext uri="{FF2B5EF4-FFF2-40B4-BE49-F238E27FC236}">
                  <a16:creationId xmlns:a16="http://schemas.microsoft.com/office/drawing/2014/main" id="{E694F23C-5ABA-4455-B1F4-20BD1ADC4F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05" t="15393" r="32638" b="21024"/>
            <a:stretch/>
          </p:blipFill>
          <p:spPr bwMode="auto">
            <a:xfrm>
              <a:off x="10446535" y="6386510"/>
              <a:ext cx="718131" cy="274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QUESTIONS ?</a:t>
            </a:r>
            <a:endParaRPr lang="zh-CN" altLang="en-US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77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ïṣľîde">
            <a:extLst>
              <a:ext uri="{FF2B5EF4-FFF2-40B4-BE49-F238E27FC236}">
                <a16:creationId xmlns:a16="http://schemas.microsoft.com/office/drawing/2014/main" id="{933B65FF-A272-4A69-9A01-92D7C77CF829}"/>
              </a:ext>
            </a:extLst>
          </p:cNvPr>
          <p:cNvGrpSpPr/>
          <p:nvPr/>
        </p:nvGrpSpPr>
        <p:grpSpPr>
          <a:xfrm flipH="1">
            <a:off x="10639192" y="1051361"/>
            <a:ext cx="2490640" cy="4778319"/>
            <a:chOff x="-930109" y="1051361"/>
            <a:chExt cx="2490640" cy="4778319"/>
          </a:xfrm>
        </p:grpSpPr>
        <p:sp>
          <p:nvSpPr>
            <p:cNvPr id="27" name="îSľïďe">
              <a:extLst>
                <a:ext uri="{FF2B5EF4-FFF2-40B4-BE49-F238E27FC236}">
                  <a16:creationId xmlns:a16="http://schemas.microsoft.com/office/drawing/2014/main" id="{B19D50FC-1125-4ED9-B7D8-78BCBCE8C008}"/>
                </a:ext>
              </a:extLst>
            </p:cNvPr>
            <p:cNvSpPr/>
            <p:nvPr/>
          </p:nvSpPr>
          <p:spPr bwMode="auto">
            <a:xfrm rot="13500000">
              <a:off x="-930105" y="3969472"/>
              <a:ext cx="1860208" cy="1860208"/>
            </a:xfrm>
            <a:custGeom>
              <a:avLst/>
              <a:gdLst>
                <a:gd name="connsiteX0" fmla="*/ 0 w 2304255"/>
                <a:gd name="connsiteY0" fmla="*/ 0 h 2304255"/>
                <a:gd name="connsiteX1" fmla="*/ 2304255 w 2304255"/>
                <a:gd name="connsiteY1" fmla="*/ 2304255 h 2304255"/>
                <a:gd name="connsiteX2" fmla="*/ 0 w 2304255"/>
                <a:gd name="connsiteY2" fmla="*/ 2304255 h 2304255"/>
                <a:gd name="connsiteX3" fmla="*/ 0 w 2304255"/>
                <a:gd name="connsiteY3" fmla="*/ 0 h 230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55" h="2304255">
                  <a:moveTo>
                    <a:pt x="0" y="0"/>
                  </a:moveTo>
                  <a:lnTo>
                    <a:pt x="2304255" y="2304255"/>
                  </a:lnTo>
                  <a:lnTo>
                    <a:pt x="0" y="2304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ṡļîḍe">
              <a:extLst>
                <a:ext uri="{FF2B5EF4-FFF2-40B4-BE49-F238E27FC236}">
                  <a16:creationId xmlns:a16="http://schemas.microsoft.com/office/drawing/2014/main" id="{9361AAF3-CAD5-4F13-928C-BFE011AA4BDD}"/>
                </a:ext>
              </a:extLst>
            </p:cNvPr>
            <p:cNvSpPr/>
            <p:nvPr/>
          </p:nvSpPr>
          <p:spPr bwMode="auto">
            <a:xfrm rot="2700000">
              <a:off x="-930109" y="1051361"/>
              <a:ext cx="1860208" cy="1860208"/>
            </a:xfrm>
            <a:custGeom>
              <a:avLst/>
              <a:gdLst>
                <a:gd name="connsiteX0" fmla="*/ 0 w 1860208"/>
                <a:gd name="connsiteY0" fmla="*/ 0 h 1860208"/>
                <a:gd name="connsiteX1" fmla="*/ 1860208 w 1860208"/>
                <a:gd name="connsiteY1" fmla="*/ 0 h 1860208"/>
                <a:gd name="connsiteX2" fmla="*/ 1860208 w 1860208"/>
                <a:gd name="connsiteY2" fmla="*/ 1860208 h 186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208" h="1860208">
                  <a:moveTo>
                    <a:pt x="0" y="0"/>
                  </a:moveTo>
                  <a:lnTo>
                    <a:pt x="1860208" y="0"/>
                  </a:lnTo>
                  <a:lnTo>
                    <a:pt x="1860208" y="1860208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9" name="ïŝ1ïḋe">
              <a:extLst>
                <a:ext uri="{FF2B5EF4-FFF2-40B4-BE49-F238E27FC236}">
                  <a16:creationId xmlns:a16="http://schemas.microsoft.com/office/drawing/2014/main" id="{97F43942-06F9-42D1-A7B5-43B69347F1AE}"/>
                </a:ext>
              </a:extLst>
            </p:cNvPr>
            <p:cNvSpPr/>
            <p:nvPr/>
          </p:nvSpPr>
          <p:spPr bwMode="auto">
            <a:xfrm rot="5400000">
              <a:off x="-780266" y="2648735"/>
              <a:ext cx="3121063" cy="1560531"/>
            </a:xfrm>
            <a:custGeom>
              <a:avLst/>
              <a:gdLst>
                <a:gd name="connsiteX0" fmla="*/ 2367656 w 4735313"/>
                <a:gd name="connsiteY0" fmla="*/ 0 h 2367656"/>
                <a:gd name="connsiteX1" fmla="*/ 4735313 w 4735313"/>
                <a:gd name="connsiteY1" fmla="*/ 2367656 h 2367656"/>
                <a:gd name="connsiteX2" fmla="*/ 3847062 w 4735313"/>
                <a:gd name="connsiteY2" fmla="*/ 2367656 h 2367656"/>
                <a:gd name="connsiteX3" fmla="*/ 2367656 w 4735313"/>
                <a:gd name="connsiteY3" fmla="*/ 888250 h 2367656"/>
                <a:gd name="connsiteX4" fmla="*/ 888250 w 4735313"/>
                <a:gd name="connsiteY4" fmla="*/ 2367656 h 2367656"/>
                <a:gd name="connsiteX5" fmla="*/ 0 w 4735313"/>
                <a:gd name="connsiteY5" fmla="*/ 2367656 h 2367656"/>
                <a:gd name="connsiteX6" fmla="*/ 2367656 w 4735313"/>
                <a:gd name="connsiteY6" fmla="*/ 0 h 236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5313" h="2367656">
                  <a:moveTo>
                    <a:pt x="2367656" y="0"/>
                  </a:moveTo>
                  <a:lnTo>
                    <a:pt x="4735313" y="2367656"/>
                  </a:lnTo>
                  <a:lnTo>
                    <a:pt x="3847062" y="2367656"/>
                  </a:lnTo>
                  <a:lnTo>
                    <a:pt x="2367656" y="888250"/>
                  </a:lnTo>
                  <a:lnTo>
                    <a:pt x="888250" y="2367656"/>
                  </a:lnTo>
                  <a:lnTo>
                    <a:pt x="0" y="2367656"/>
                  </a:lnTo>
                  <a:lnTo>
                    <a:pt x="2367656" y="0"/>
                  </a:lnTo>
                  <a:close/>
                </a:path>
              </a:pathLst>
            </a:custGeom>
            <a:solidFill>
              <a:schemeClr val="tx2">
                <a:alpha val="77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4" name="íśľíďe">
            <a:extLst>
              <a:ext uri="{FF2B5EF4-FFF2-40B4-BE49-F238E27FC236}">
                <a16:creationId xmlns:a16="http://schemas.microsoft.com/office/drawing/2014/main" id="{889E92F7-69A5-441F-8629-BA0CBCAD9F45}"/>
              </a:ext>
            </a:extLst>
          </p:cNvPr>
          <p:cNvSpPr txBox="1"/>
          <p:nvPr/>
        </p:nvSpPr>
        <p:spPr>
          <a:xfrm flipH="1">
            <a:off x="590639" y="6405728"/>
            <a:ext cx="9632351" cy="427226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[1] Wikipedia contributors. (2021, March 30). Graph theory. In 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Wikipedia, The Free Encyclopedia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Retrieved 11:03, April 21, 2021, from 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https://en.wikipedia.org/w/index.php?title=Graph_theory&amp;oldid=1015066354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[2]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Snijders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T. (2005). Models for longitudinal network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data.Models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Methods 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SocialNetwork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Analysis. 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iśļîďe">
            <a:extLst>
              <a:ext uri="{FF2B5EF4-FFF2-40B4-BE49-F238E27FC236}">
                <a16:creationId xmlns:a16="http://schemas.microsoft.com/office/drawing/2014/main" id="{176089DB-693D-4D37-A433-1F6BA8DEFCFF}"/>
              </a:ext>
            </a:extLst>
          </p:cNvPr>
          <p:cNvSpPr txBox="1"/>
          <p:nvPr/>
        </p:nvSpPr>
        <p:spPr>
          <a:xfrm flipH="1">
            <a:off x="1325279" y="2023932"/>
            <a:ext cx="6930353" cy="757466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Relation:  The state of being connected: Monodirectional or Bidirectional</a:t>
            </a:r>
            <a:endParaRPr lang="en-US" altLang="zh-CN" sz="16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/>
                </a:solidFill>
              </a:rPr>
              <a:t>Entity:      Distinct existence</a:t>
            </a:r>
          </a:p>
        </p:txBody>
      </p:sp>
      <p:sp>
        <p:nvSpPr>
          <p:cNvPr id="22" name="işļïḑê">
            <a:extLst>
              <a:ext uri="{FF2B5EF4-FFF2-40B4-BE49-F238E27FC236}">
                <a16:creationId xmlns:a16="http://schemas.microsoft.com/office/drawing/2014/main" id="{74478B70-EA34-4DA2-A4B7-2043B716C17C}"/>
              </a:ext>
            </a:extLst>
          </p:cNvPr>
          <p:cNvSpPr txBox="1"/>
          <p:nvPr/>
        </p:nvSpPr>
        <p:spPr>
          <a:xfrm flipH="1">
            <a:off x="1325279" y="1212893"/>
            <a:ext cx="8369705" cy="901979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structure used to model </a:t>
            </a:r>
            <a:r>
              <a:rPr lang="en-US" sz="2400" b="1" dirty="0">
                <a:solidFill>
                  <a:schemeClr val="accent3"/>
                </a:solidFill>
              </a:rPr>
              <a:t>Relations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between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/>
                </a:solidFill>
              </a:rPr>
              <a:t>Entities</a:t>
            </a:r>
            <a:r>
              <a:rPr lang="en-US" sz="2400" b="1" dirty="0"/>
              <a:t>. </a:t>
            </a:r>
            <a:r>
              <a:rPr lang="en-US" sz="2400" b="1" baseline="30000" dirty="0"/>
              <a:t>[1]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B64D4DA-6C13-4BA3-AD82-621E297B0CD4}"/>
              </a:ext>
            </a:extLst>
          </p:cNvPr>
          <p:cNvGrpSpPr/>
          <p:nvPr/>
        </p:nvGrpSpPr>
        <p:grpSpPr>
          <a:xfrm>
            <a:off x="482600" y="568256"/>
            <a:ext cx="4569488" cy="320744"/>
            <a:chOff x="482600" y="568256"/>
            <a:chExt cx="4569488" cy="320744"/>
          </a:xfrm>
        </p:grpSpPr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 flipH="1">
              <a:off x="513769" y="56825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800" dirty="0">
                  <a:solidFill>
                    <a:srgbClr val="698FCE"/>
                  </a:solidFill>
                </a:rPr>
                <a:t>Network</a:t>
              </a:r>
              <a:endParaRPr lang="zh-CN" altLang="en-US" sz="2800" dirty="0">
                <a:solidFill>
                  <a:srgbClr val="698FCE"/>
                </a:solidFill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 flipH="1">
              <a:off x="482600" y="889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E916DFC5-CA63-4F3C-A778-BFAB45D8B0EA}"/>
              </a:ext>
            </a:extLst>
          </p:cNvPr>
          <p:cNvSpPr txBox="1">
            <a:spLocks/>
          </p:cNvSpPr>
          <p:nvPr/>
        </p:nvSpPr>
        <p:spPr>
          <a:xfrm>
            <a:off x="8790967" y="6442058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/>
              <a:pPr/>
              <a:t>2</a:t>
            </a:fld>
            <a:endParaRPr lang="zh-CN" altLang="en-US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68C0A5E8-66E6-44F4-A018-7ED68DF8FB6A}"/>
              </a:ext>
            </a:extLst>
          </p:cNvPr>
          <p:cNvGrpSpPr/>
          <p:nvPr/>
        </p:nvGrpSpPr>
        <p:grpSpPr>
          <a:xfrm>
            <a:off x="1325278" y="3088690"/>
            <a:ext cx="8369705" cy="2955316"/>
            <a:chOff x="1325278" y="3088690"/>
            <a:chExt cx="8369705" cy="2955316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5FB3772-4521-4C7F-B569-EA4ACE02A343}"/>
                </a:ext>
              </a:extLst>
            </p:cNvPr>
            <p:cNvGrpSpPr/>
            <p:nvPr/>
          </p:nvGrpSpPr>
          <p:grpSpPr>
            <a:xfrm>
              <a:off x="1396068" y="3804444"/>
              <a:ext cx="7681321" cy="781915"/>
              <a:chOff x="1325278" y="3718536"/>
              <a:chExt cx="7681321" cy="94162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3700240E-C90B-4253-9759-A1B1979CDBD5}"/>
                  </a:ext>
                </a:extLst>
              </p:cNvPr>
              <p:cNvGrpSpPr/>
              <p:nvPr/>
            </p:nvGrpSpPr>
            <p:grpSpPr>
              <a:xfrm>
                <a:off x="1325279" y="3718536"/>
                <a:ext cx="7681320" cy="757466"/>
                <a:chOff x="1545104" y="3826740"/>
                <a:chExt cx="7681320" cy="757466"/>
              </a:xfrm>
            </p:grpSpPr>
            <p:sp>
              <p:nvSpPr>
                <p:cNvPr id="31" name="isḻïḋé">
                  <a:extLst>
                    <a:ext uri="{FF2B5EF4-FFF2-40B4-BE49-F238E27FC236}">
                      <a16:creationId xmlns:a16="http://schemas.microsoft.com/office/drawing/2014/main" id="{DC1EDB71-F99A-4111-B6A5-E7BBEFA6B868}"/>
                    </a:ext>
                  </a:extLst>
                </p:cNvPr>
                <p:cNvSpPr/>
                <p:nvPr/>
              </p:nvSpPr>
              <p:spPr>
                <a:xfrm>
                  <a:off x="1545104" y="4115473"/>
                  <a:ext cx="144000" cy="144000"/>
                </a:xfrm>
                <a:prstGeom prst="diamon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0000" tIns="46800" rIns="90000" bIns="46800" anchor="ctr">
                  <a:normAutofit fontScale="25000" lnSpcReduction="20000"/>
                </a:bodyPr>
                <a:lstStyle/>
                <a:p>
                  <a:pPr algn="ctr"/>
                  <a:endPara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32" name="işļïḑê">
                  <a:extLst>
                    <a:ext uri="{FF2B5EF4-FFF2-40B4-BE49-F238E27FC236}">
                      <a16:creationId xmlns:a16="http://schemas.microsoft.com/office/drawing/2014/main" id="{E2779D1D-CFF8-48A6-A8FB-3BFE3241EF4A}"/>
                    </a:ext>
                  </a:extLst>
                </p:cNvPr>
                <p:cNvSpPr txBox="1"/>
                <p:nvPr/>
              </p:nvSpPr>
              <p:spPr>
                <a:xfrm flipH="1">
                  <a:off x="1772808" y="3826740"/>
                  <a:ext cx="7453616" cy="757466"/>
                </a:xfrm>
                <a:prstGeom prst="rect">
                  <a:avLst/>
                </a:prstGeom>
              </p:spPr>
              <p:txBody>
                <a:bodyPr vert="horz" wrap="square" lIns="90000" tIns="46800" rIns="90000" bIns="46800" anchor="ctr" anchorCtr="0">
                  <a:norm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The structure dynamically varies over time</a:t>
                  </a:r>
                  <a:endParaRPr lang="en-US" b="1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33" name="iśļîďe">
                <a:extLst>
                  <a:ext uri="{FF2B5EF4-FFF2-40B4-BE49-F238E27FC236}">
                    <a16:creationId xmlns:a16="http://schemas.microsoft.com/office/drawing/2014/main" id="{768844DD-E50D-43A3-9CEF-0C3610A1C891}"/>
                  </a:ext>
                </a:extLst>
              </p:cNvPr>
              <p:cNvSpPr txBox="1"/>
              <p:nvPr/>
            </p:nvSpPr>
            <p:spPr>
              <a:xfrm flipH="1">
                <a:off x="1325278" y="4211406"/>
                <a:ext cx="6930353" cy="44875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accent3">
                        <a:lumMod val="75000"/>
                      </a:schemeClr>
                    </a:solidFill>
                  </a:rPr>
                  <a:t>Relations </a:t>
                </a:r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may crash and recover.  </a:t>
                </a:r>
                <a:r>
                  <a:rPr lang="en-US" altLang="zh-CN" sz="1600" dirty="0">
                    <a:solidFill>
                      <a:schemeClr val="accent1"/>
                    </a:solidFill>
                  </a:rPr>
                  <a:t>Entities 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may come and go.</a:t>
                </a: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05B3EA8D-EF17-4D5D-BE58-99B98AC9035A}"/>
                </a:ext>
              </a:extLst>
            </p:cNvPr>
            <p:cNvGrpSpPr/>
            <p:nvPr/>
          </p:nvGrpSpPr>
          <p:grpSpPr>
            <a:xfrm>
              <a:off x="1396069" y="4602810"/>
              <a:ext cx="7681320" cy="795756"/>
              <a:chOff x="1325279" y="3718536"/>
              <a:chExt cx="7681320" cy="958296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DE068987-CB49-4CD5-BDCF-48B048777521}"/>
                  </a:ext>
                </a:extLst>
              </p:cNvPr>
              <p:cNvGrpSpPr/>
              <p:nvPr/>
            </p:nvGrpSpPr>
            <p:grpSpPr>
              <a:xfrm>
                <a:off x="1325279" y="3718536"/>
                <a:ext cx="7681320" cy="757466"/>
                <a:chOff x="1545104" y="3826740"/>
                <a:chExt cx="7681320" cy="757466"/>
              </a:xfrm>
            </p:grpSpPr>
            <p:sp>
              <p:nvSpPr>
                <p:cNvPr id="41" name="isḻïḋé">
                  <a:extLst>
                    <a:ext uri="{FF2B5EF4-FFF2-40B4-BE49-F238E27FC236}">
                      <a16:creationId xmlns:a16="http://schemas.microsoft.com/office/drawing/2014/main" id="{0FF011F3-EE35-4FA3-8893-89120764487A}"/>
                    </a:ext>
                  </a:extLst>
                </p:cNvPr>
                <p:cNvSpPr/>
                <p:nvPr/>
              </p:nvSpPr>
              <p:spPr>
                <a:xfrm>
                  <a:off x="1545104" y="4115473"/>
                  <a:ext cx="144000" cy="144000"/>
                </a:xfrm>
                <a:prstGeom prst="diamon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0000" tIns="46800" rIns="90000" bIns="46800" anchor="ctr">
                  <a:normAutofit fontScale="25000" lnSpcReduction="20000"/>
                </a:bodyPr>
                <a:lstStyle/>
                <a:p>
                  <a:pPr algn="ctr"/>
                  <a:endPara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42" name="işļïḑê">
                  <a:extLst>
                    <a:ext uri="{FF2B5EF4-FFF2-40B4-BE49-F238E27FC236}">
                      <a16:creationId xmlns:a16="http://schemas.microsoft.com/office/drawing/2014/main" id="{9FE9159B-4B15-4EE0-885A-BDEB6538EA86}"/>
                    </a:ext>
                  </a:extLst>
                </p:cNvPr>
                <p:cNvSpPr txBox="1"/>
                <p:nvPr/>
              </p:nvSpPr>
              <p:spPr>
                <a:xfrm flipH="1">
                  <a:off x="1772808" y="3826740"/>
                  <a:ext cx="7453616" cy="757466"/>
                </a:xfrm>
                <a:prstGeom prst="rect">
                  <a:avLst/>
                </a:prstGeom>
              </p:spPr>
              <p:txBody>
                <a:bodyPr vert="horz" wrap="square" lIns="90000" tIns="46800" rIns="90000" bIns="46800" anchor="ctr" anchorCtr="0">
                  <a:norm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The structure is affected by time</a:t>
                  </a:r>
                  <a:endParaRPr lang="en-US" b="1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40" name="iśļîďe">
                <a:extLst>
                  <a:ext uri="{FF2B5EF4-FFF2-40B4-BE49-F238E27FC236}">
                    <a16:creationId xmlns:a16="http://schemas.microsoft.com/office/drawing/2014/main" id="{BB38EBFD-ABD7-4FF0-9B7F-7EB2BBB1EE6A}"/>
                  </a:ext>
                </a:extLst>
              </p:cNvPr>
              <p:cNvSpPr txBox="1"/>
              <p:nvPr/>
            </p:nvSpPr>
            <p:spPr>
              <a:xfrm flipH="1">
                <a:off x="1330358" y="4228074"/>
                <a:ext cx="6930353" cy="44875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accent3">
                        <a:lumMod val="75000"/>
                      </a:schemeClr>
                    </a:solidFill>
                  </a:rPr>
                  <a:t>Relations </a:t>
                </a:r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and </a:t>
                </a:r>
                <a:r>
                  <a:rPr lang="en-US" altLang="zh-CN" sz="1600" dirty="0">
                    <a:solidFill>
                      <a:schemeClr val="accent1"/>
                    </a:solidFill>
                  </a:rPr>
                  <a:t>Entities 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influenced from the past with Markov process. </a:t>
                </a:r>
                <a:r>
                  <a:rPr lang="en-US" altLang="zh-CN" sz="1600" baseline="30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[2]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2CDAAD43-DB57-43F7-8EBF-0075A58F8E01}"/>
                </a:ext>
              </a:extLst>
            </p:cNvPr>
            <p:cNvGrpSpPr/>
            <p:nvPr/>
          </p:nvGrpSpPr>
          <p:grpSpPr>
            <a:xfrm>
              <a:off x="1396069" y="5415017"/>
              <a:ext cx="7681320" cy="628989"/>
              <a:chOff x="1545104" y="3826740"/>
              <a:chExt cx="7681320" cy="757466"/>
            </a:xfrm>
          </p:grpSpPr>
          <p:sp>
            <p:nvSpPr>
              <p:cNvPr id="46" name="isḻïḋé">
                <a:extLst>
                  <a:ext uri="{FF2B5EF4-FFF2-40B4-BE49-F238E27FC236}">
                    <a16:creationId xmlns:a16="http://schemas.microsoft.com/office/drawing/2014/main" id="{AF7EBA6A-8069-4047-BC9D-802DD32BB1E3}"/>
                  </a:ext>
                </a:extLst>
              </p:cNvPr>
              <p:cNvSpPr/>
              <p:nvPr/>
            </p:nvSpPr>
            <p:spPr>
              <a:xfrm>
                <a:off x="1545104" y="4115473"/>
                <a:ext cx="144000" cy="1440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 fontScale="25000" lnSpcReduction="20000"/>
              </a:bodyPr>
              <a:lstStyle/>
              <a:p>
                <a:pPr algn="ctr"/>
                <a:endPara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7" name="işļïḑê">
                <a:extLst>
                  <a:ext uri="{FF2B5EF4-FFF2-40B4-BE49-F238E27FC236}">
                    <a16:creationId xmlns:a16="http://schemas.microsoft.com/office/drawing/2014/main" id="{9ECA3642-07B7-4CB3-AD25-F6592A300B01}"/>
                  </a:ext>
                </a:extLst>
              </p:cNvPr>
              <p:cNvSpPr txBox="1"/>
              <p:nvPr/>
            </p:nvSpPr>
            <p:spPr>
              <a:xfrm flipH="1">
                <a:off x="1772808" y="3826740"/>
                <a:ext cx="7453616" cy="757466"/>
              </a:xfrm>
              <a:prstGeom prst="rect">
                <a:avLst/>
              </a:prstGeom>
            </p:spPr>
            <p:txBody>
              <a:bodyPr vert="horz" wrap="square" lIns="90000" tIns="46800" rIns="90000" bIns="46800" anchor="ctr" anchorCtr="0">
                <a:norm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Existence of </a:t>
                </a: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Relations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and </a:t>
                </a:r>
                <a:r>
                  <a:rPr lang="en-US" dirty="0">
                    <a:solidFill>
                      <a:schemeClr val="accent1"/>
                    </a:solidFill>
                  </a:rPr>
                  <a:t>Entities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could be continuous in time</a:t>
                </a:r>
                <a:endParaRPr lang="en-US" b="1" baseline="30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49" name="işļïḑê">
              <a:extLst>
                <a:ext uri="{FF2B5EF4-FFF2-40B4-BE49-F238E27FC236}">
                  <a16:creationId xmlns:a16="http://schemas.microsoft.com/office/drawing/2014/main" id="{B69911D9-C291-454E-99BA-8B9605153A1A}"/>
                </a:ext>
              </a:extLst>
            </p:cNvPr>
            <p:cNvSpPr txBox="1"/>
            <p:nvPr/>
          </p:nvSpPr>
          <p:spPr>
            <a:xfrm flipH="1">
              <a:off x="1325278" y="3088690"/>
              <a:ext cx="8369705" cy="901979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Continuous-time</a:t>
              </a: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based observation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81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B546725-A25C-46C9-96D7-7AA622FF34CA}"/>
              </a:ext>
            </a:extLst>
          </p:cNvPr>
          <p:cNvSpPr/>
          <p:nvPr/>
        </p:nvSpPr>
        <p:spPr>
          <a:xfrm>
            <a:off x="0" y="4018082"/>
            <a:ext cx="12192000" cy="28399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B64D4DA-6C13-4BA3-AD82-621E297B0CD4}"/>
              </a:ext>
            </a:extLst>
          </p:cNvPr>
          <p:cNvGrpSpPr/>
          <p:nvPr/>
        </p:nvGrpSpPr>
        <p:grpSpPr>
          <a:xfrm>
            <a:off x="482600" y="568256"/>
            <a:ext cx="4569488" cy="320744"/>
            <a:chOff x="482600" y="568256"/>
            <a:chExt cx="4569488" cy="320744"/>
          </a:xfrm>
        </p:grpSpPr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 flipH="1">
              <a:off x="513769" y="56825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800" dirty="0">
                  <a:solidFill>
                    <a:srgbClr val="698FCE"/>
                  </a:solidFill>
                </a:rPr>
                <a:t>Visualization review</a:t>
              </a:r>
              <a:endParaRPr lang="zh-CN" altLang="en-US" sz="2800" dirty="0">
                <a:solidFill>
                  <a:srgbClr val="698FCE"/>
                </a:solidFill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 flipH="1">
              <a:off x="482600" y="889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E916DFC5-CA63-4F3C-A778-BFAB45D8B0EA}"/>
              </a:ext>
            </a:extLst>
          </p:cNvPr>
          <p:cNvSpPr txBox="1">
            <a:spLocks/>
          </p:cNvSpPr>
          <p:nvPr/>
        </p:nvSpPr>
        <p:spPr>
          <a:xfrm>
            <a:off x="8786812" y="64389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/>
              <a:pPr/>
              <a:t>3</a:t>
            </a:fld>
            <a:endParaRPr lang="zh-CN" altLang="en-US" dirty="0"/>
          </a:p>
        </p:txBody>
      </p:sp>
      <p:sp>
        <p:nvSpPr>
          <p:cNvPr id="34" name="işļïḑê">
            <a:extLst>
              <a:ext uri="{FF2B5EF4-FFF2-40B4-BE49-F238E27FC236}">
                <a16:creationId xmlns:a16="http://schemas.microsoft.com/office/drawing/2014/main" id="{E09CA1CA-EE81-4FB2-B73F-1FD42D308047}"/>
              </a:ext>
            </a:extLst>
          </p:cNvPr>
          <p:cNvSpPr txBox="1"/>
          <p:nvPr/>
        </p:nvSpPr>
        <p:spPr>
          <a:xfrm flipH="1">
            <a:off x="1209448" y="913486"/>
            <a:ext cx="9866650" cy="531014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Discretizing the continuous-time, then plotting networks by node-link-graph separately on discrete-time 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730867E-0A82-4C64-A04F-BE671F6B3109}"/>
              </a:ext>
            </a:extLst>
          </p:cNvPr>
          <p:cNvGrpSpPr/>
          <p:nvPr/>
        </p:nvGrpSpPr>
        <p:grpSpPr>
          <a:xfrm>
            <a:off x="1059385" y="1596733"/>
            <a:ext cx="10263243" cy="2435313"/>
            <a:chOff x="1059385" y="1749133"/>
            <a:chExt cx="10263243" cy="2435313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7FA9048E-CB1F-4D89-B48C-D0DE1773FB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62" r="6378"/>
            <a:stretch/>
          </p:blipFill>
          <p:spPr>
            <a:xfrm>
              <a:off x="4418468" y="1768705"/>
              <a:ext cx="3483981" cy="1892347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1C052FB9-9C91-488A-83C4-F12AAB30B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9385" y="1774109"/>
              <a:ext cx="2417843" cy="1929332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80B92281-672C-4185-971B-B57A59819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94847" y="1749133"/>
              <a:ext cx="2827781" cy="1876642"/>
            </a:xfrm>
            <a:prstGeom prst="rect">
              <a:avLst/>
            </a:prstGeom>
          </p:spPr>
        </p:pic>
        <p:sp>
          <p:nvSpPr>
            <p:cNvPr id="45" name="işļïḑê">
              <a:extLst>
                <a:ext uri="{FF2B5EF4-FFF2-40B4-BE49-F238E27FC236}">
                  <a16:creationId xmlns:a16="http://schemas.microsoft.com/office/drawing/2014/main" id="{63189F1A-0DFC-429A-831D-1684E3565B57}"/>
                </a:ext>
              </a:extLst>
            </p:cNvPr>
            <p:cNvSpPr txBox="1"/>
            <p:nvPr/>
          </p:nvSpPr>
          <p:spPr>
            <a:xfrm flipH="1">
              <a:off x="1209448" y="3641423"/>
              <a:ext cx="2244630" cy="531014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 algn="ctr"/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Fig-1:  </a:t>
              </a: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Dynamic Network Visualization in 1.5D </a:t>
              </a:r>
              <a:r>
                <a:rPr lang="en-US" sz="1100" baseline="30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[3]</a:t>
              </a:r>
            </a:p>
          </p:txBody>
        </p:sp>
        <p:sp>
          <p:nvSpPr>
            <p:cNvPr id="52" name="işļïḑê">
              <a:extLst>
                <a:ext uri="{FF2B5EF4-FFF2-40B4-BE49-F238E27FC236}">
                  <a16:creationId xmlns:a16="http://schemas.microsoft.com/office/drawing/2014/main" id="{3D518D1C-284A-4E28-8559-F3DEBF814821}"/>
                </a:ext>
              </a:extLst>
            </p:cNvPr>
            <p:cNvSpPr txBox="1"/>
            <p:nvPr/>
          </p:nvSpPr>
          <p:spPr>
            <a:xfrm flipH="1">
              <a:off x="4973685" y="3653432"/>
              <a:ext cx="2244630" cy="531014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 algn="ctr"/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Fig-2:  </a:t>
              </a:r>
              <a:r>
                <a:rPr lang="en-US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Pajek</a:t>
              </a: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Simultaneous Drawing</a:t>
              </a:r>
              <a:r>
                <a:rPr lang="en-US" sz="1100" baseline="30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[4]</a:t>
              </a:r>
            </a:p>
          </p:txBody>
        </p:sp>
        <p:sp>
          <p:nvSpPr>
            <p:cNvPr id="53" name="işļïḑê">
              <a:extLst>
                <a:ext uri="{FF2B5EF4-FFF2-40B4-BE49-F238E27FC236}">
                  <a16:creationId xmlns:a16="http://schemas.microsoft.com/office/drawing/2014/main" id="{50DEBDB8-884B-477F-8E78-5A98A14DDA6F}"/>
                </a:ext>
              </a:extLst>
            </p:cNvPr>
            <p:cNvSpPr txBox="1"/>
            <p:nvPr/>
          </p:nvSpPr>
          <p:spPr>
            <a:xfrm flipH="1">
              <a:off x="8836630" y="3639468"/>
              <a:ext cx="2244630" cy="531014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 algn="ctr"/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Fig-3:  R programming by </a:t>
              </a:r>
              <a:r>
                <a:rPr lang="en-US" altLang="zh-CN" sz="11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ndtv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library</a:t>
              </a:r>
              <a:r>
                <a:rPr lang="en-US" sz="1100" baseline="30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[5]</a:t>
              </a:r>
            </a:p>
          </p:txBody>
        </p:sp>
      </p:grpSp>
      <p:sp>
        <p:nvSpPr>
          <p:cNvPr id="54" name="íśľíďe">
            <a:extLst>
              <a:ext uri="{FF2B5EF4-FFF2-40B4-BE49-F238E27FC236}">
                <a16:creationId xmlns:a16="http://schemas.microsoft.com/office/drawing/2014/main" id="{7F75BA4D-6EFB-4D42-8088-BA6DD49745D9}"/>
              </a:ext>
            </a:extLst>
          </p:cNvPr>
          <p:cNvSpPr txBox="1"/>
          <p:nvPr/>
        </p:nvSpPr>
        <p:spPr>
          <a:xfrm flipH="1">
            <a:off x="590639" y="6405728"/>
            <a:ext cx="9632351" cy="427226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[3] Shi, L.,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Wang,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C.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Wen, Z</a:t>
            </a: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(2011). Dynamic network visualization in 1.5D    </a:t>
            </a:r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doi</a:t>
            </a: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10.1109/PACIFICVIS.2011.5742388</a:t>
            </a:r>
          </a:p>
          <a:p>
            <a:pPr>
              <a:lnSpc>
                <a:spcPct val="120000"/>
              </a:lnSpc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[4] Everton, S. (2004). A guide for the visually perplexed: Visually representing </a:t>
            </a:r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socialnetworks</a:t>
            </a: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by Stanford University</a:t>
            </a:r>
          </a:p>
          <a:p>
            <a:pPr>
              <a:lnSpc>
                <a:spcPct val="120000"/>
              </a:lnSpc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[5] Katherine </a:t>
            </a:r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Ognyanova</a:t>
            </a: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(2019) Static and dynamic network visualization with R from </a:t>
            </a: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http://kateto.net/network-visualization</a:t>
            </a:r>
            <a:endParaRPr lang="en-US" altLang="zh-CN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işļïḑê">
            <a:extLst>
              <a:ext uri="{FF2B5EF4-FFF2-40B4-BE49-F238E27FC236}">
                <a16:creationId xmlns:a16="http://schemas.microsoft.com/office/drawing/2014/main" id="{2B5FAE72-7D92-4AA7-A4D6-7F9C3DB5596C}"/>
              </a:ext>
            </a:extLst>
          </p:cNvPr>
          <p:cNvSpPr txBox="1"/>
          <p:nvPr/>
        </p:nvSpPr>
        <p:spPr>
          <a:xfrm flipH="1">
            <a:off x="749535" y="4167969"/>
            <a:ext cx="7453616" cy="628989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very sophisticated and informative</a:t>
            </a:r>
            <a:endParaRPr lang="en-US" sz="2000" b="1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73E851E-7E91-4C3E-AB09-1D0CA8427EC4}"/>
              </a:ext>
            </a:extLst>
          </p:cNvPr>
          <p:cNvGrpSpPr/>
          <p:nvPr/>
        </p:nvGrpSpPr>
        <p:grpSpPr>
          <a:xfrm>
            <a:off x="1396068" y="4602810"/>
            <a:ext cx="9680029" cy="1648417"/>
            <a:chOff x="1396068" y="4602810"/>
            <a:chExt cx="9680029" cy="1648417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9BC9DF37-ACAB-4C64-8645-D6B7D5C053A6}"/>
                </a:ext>
              </a:extLst>
            </p:cNvPr>
            <p:cNvGrpSpPr/>
            <p:nvPr/>
          </p:nvGrpSpPr>
          <p:grpSpPr>
            <a:xfrm>
              <a:off x="1396068" y="4602810"/>
              <a:ext cx="7681320" cy="628989"/>
              <a:chOff x="1545104" y="3826740"/>
              <a:chExt cx="7681320" cy="757466"/>
            </a:xfrm>
          </p:grpSpPr>
          <p:sp>
            <p:nvSpPr>
              <p:cNvPr id="59" name="isḻïḋé">
                <a:extLst>
                  <a:ext uri="{FF2B5EF4-FFF2-40B4-BE49-F238E27FC236}">
                    <a16:creationId xmlns:a16="http://schemas.microsoft.com/office/drawing/2014/main" id="{BA67DEFC-6FD2-4E7F-B861-18C601C17019}"/>
                  </a:ext>
                </a:extLst>
              </p:cNvPr>
              <p:cNvSpPr/>
              <p:nvPr/>
            </p:nvSpPr>
            <p:spPr>
              <a:xfrm>
                <a:off x="1545104" y="4115473"/>
                <a:ext cx="144000" cy="1440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 fontScale="25000" lnSpcReduction="20000"/>
              </a:bodyPr>
              <a:lstStyle/>
              <a:p>
                <a:pPr algn="ctr"/>
                <a:endPara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işļïḑê">
                <a:extLst>
                  <a:ext uri="{FF2B5EF4-FFF2-40B4-BE49-F238E27FC236}">
                    <a16:creationId xmlns:a16="http://schemas.microsoft.com/office/drawing/2014/main" id="{6626FE28-FB65-48AB-8B6A-6F464777E84F}"/>
                  </a:ext>
                </a:extLst>
              </p:cNvPr>
              <p:cNvSpPr txBox="1"/>
              <p:nvPr/>
            </p:nvSpPr>
            <p:spPr>
              <a:xfrm flipH="1">
                <a:off x="1772808" y="3826740"/>
                <a:ext cx="7453616" cy="757466"/>
              </a:xfrm>
              <a:prstGeom prst="rect">
                <a:avLst/>
              </a:prstGeom>
            </p:spPr>
            <p:txBody>
              <a:bodyPr vert="horz" wrap="square" lIns="90000" tIns="46800" rIns="90000" bIns="46800" anchor="ctr" anchorCtr="0">
                <a:norm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 changes over time are merely displayed </a:t>
                </a:r>
                <a:r>
                  <a:rPr lang="en-US" sz="1600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(Fig-1)</a:t>
                </a:r>
                <a:endParaRPr lang="en-US" sz="1600" b="1" baseline="30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4B1AEF2B-940B-4D1B-B9C3-D60C3BCD8A3D}"/>
                </a:ext>
              </a:extLst>
            </p:cNvPr>
            <p:cNvGrpSpPr/>
            <p:nvPr/>
          </p:nvGrpSpPr>
          <p:grpSpPr>
            <a:xfrm>
              <a:off x="1396068" y="4934374"/>
              <a:ext cx="9680029" cy="628989"/>
              <a:chOff x="1545104" y="3765565"/>
              <a:chExt cx="9584239" cy="757466"/>
            </a:xfrm>
          </p:grpSpPr>
          <p:sp>
            <p:nvSpPr>
              <p:cNvPr id="62" name="isḻïḋé">
                <a:extLst>
                  <a:ext uri="{FF2B5EF4-FFF2-40B4-BE49-F238E27FC236}">
                    <a16:creationId xmlns:a16="http://schemas.microsoft.com/office/drawing/2014/main" id="{E2B90362-D816-4EBE-AB9A-6DF13FA56CC7}"/>
                  </a:ext>
                </a:extLst>
              </p:cNvPr>
              <p:cNvSpPr/>
              <p:nvPr/>
            </p:nvSpPr>
            <p:spPr>
              <a:xfrm>
                <a:off x="1545104" y="4091003"/>
                <a:ext cx="144000" cy="144001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 fontScale="25000" lnSpcReduction="20000"/>
              </a:bodyPr>
              <a:lstStyle/>
              <a:p>
                <a:pPr algn="ctr"/>
                <a:endPara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3" name="işļïḑê">
                <a:extLst>
                  <a:ext uri="{FF2B5EF4-FFF2-40B4-BE49-F238E27FC236}">
                    <a16:creationId xmlns:a16="http://schemas.microsoft.com/office/drawing/2014/main" id="{2F191AFC-2B0E-4A84-91EE-75E18B2110D2}"/>
                  </a:ext>
                </a:extLst>
              </p:cNvPr>
              <p:cNvSpPr txBox="1"/>
              <p:nvPr/>
            </p:nvSpPr>
            <p:spPr>
              <a:xfrm flipH="1">
                <a:off x="1772807" y="3765565"/>
                <a:ext cx="9356536" cy="757466"/>
              </a:xfrm>
              <a:prstGeom prst="rect">
                <a:avLst/>
              </a:prstGeom>
            </p:spPr>
            <p:txBody>
              <a:bodyPr vert="horz" wrap="square" lIns="90000" tIns="46800" rIns="90000" bIns="46800" anchor="ctr" anchorCtr="0">
                <a:norm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High demand of reading skills. Interface elements grow exponentially over time. </a:t>
                </a:r>
                <a:r>
                  <a:rPr lang="en-US" sz="1600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(Fig-2)</a:t>
                </a:r>
                <a:endParaRPr lang="en-US" sz="1600" b="1" baseline="30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ACB3E76D-638B-4BB9-9916-C4D22BCA7BF6}"/>
                </a:ext>
              </a:extLst>
            </p:cNvPr>
            <p:cNvGrpSpPr/>
            <p:nvPr/>
          </p:nvGrpSpPr>
          <p:grpSpPr>
            <a:xfrm>
              <a:off x="1396068" y="5265938"/>
              <a:ext cx="9680029" cy="628989"/>
              <a:chOff x="1545104" y="3704390"/>
              <a:chExt cx="9584239" cy="757466"/>
            </a:xfrm>
          </p:grpSpPr>
          <p:sp>
            <p:nvSpPr>
              <p:cNvPr id="65" name="isḻïḋé">
                <a:extLst>
                  <a:ext uri="{FF2B5EF4-FFF2-40B4-BE49-F238E27FC236}">
                    <a16:creationId xmlns:a16="http://schemas.microsoft.com/office/drawing/2014/main" id="{0F34B183-7E24-40AA-A072-25D2A165DD99}"/>
                  </a:ext>
                </a:extLst>
              </p:cNvPr>
              <p:cNvSpPr/>
              <p:nvPr/>
            </p:nvSpPr>
            <p:spPr>
              <a:xfrm>
                <a:off x="1545104" y="4029825"/>
                <a:ext cx="144000" cy="144001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 fontScale="25000" lnSpcReduction="20000"/>
              </a:bodyPr>
              <a:lstStyle/>
              <a:p>
                <a:pPr algn="ctr"/>
                <a:endPara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6" name="işļïḑê">
                <a:extLst>
                  <a:ext uri="{FF2B5EF4-FFF2-40B4-BE49-F238E27FC236}">
                    <a16:creationId xmlns:a16="http://schemas.microsoft.com/office/drawing/2014/main" id="{762CEDBD-3707-485E-9AF4-D05463088F7B}"/>
                  </a:ext>
                </a:extLst>
              </p:cNvPr>
              <p:cNvSpPr txBox="1"/>
              <p:nvPr/>
            </p:nvSpPr>
            <p:spPr>
              <a:xfrm flipH="1">
                <a:off x="1772807" y="3704390"/>
                <a:ext cx="9356536" cy="757466"/>
              </a:xfrm>
              <a:prstGeom prst="rect">
                <a:avLst/>
              </a:prstGeom>
            </p:spPr>
            <p:txBody>
              <a:bodyPr vert="horz" wrap="square" lIns="90000" tIns="46800" rIns="90000" bIns="46800" anchor="ctr" anchorCtr="0">
                <a:norm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Animation has worse readability than static image. Comparison only between two adjacent frames </a:t>
                </a:r>
                <a:r>
                  <a:rPr lang="en-US" sz="1600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(Fig-3)</a:t>
                </a:r>
                <a:endParaRPr lang="en-US" sz="1600" b="1" baseline="30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9EB2EE43-630B-4FC6-91F9-04057F502C10}"/>
                </a:ext>
              </a:extLst>
            </p:cNvPr>
            <p:cNvGrpSpPr/>
            <p:nvPr/>
          </p:nvGrpSpPr>
          <p:grpSpPr>
            <a:xfrm>
              <a:off x="1396068" y="5622238"/>
              <a:ext cx="9680029" cy="628989"/>
              <a:chOff x="1545104" y="3704390"/>
              <a:chExt cx="9584239" cy="757466"/>
            </a:xfrm>
          </p:grpSpPr>
          <p:sp>
            <p:nvSpPr>
              <p:cNvPr id="68" name="isḻïḋé">
                <a:extLst>
                  <a:ext uri="{FF2B5EF4-FFF2-40B4-BE49-F238E27FC236}">
                    <a16:creationId xmlns:a16="http://schemas.microsoft.com/office/drawing/2014/main" id="{4F573027-4369-475F-A498-92825D5A3786}"/>
                  </a:ext>
                </a:extLst>
              </p:cNvPr>
              <p:cNvSpPr/>
              <p:nvPr/>
            </p:nvSpPr>
            <p:spPr>
              <a:xfrm>
                <a:off x="1545104" y="4029825"/>
                <a:ext cx="144000" cy="144001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 fontScale="25000" lnSpcReduction="20000"/>
              </a:bodyPr>
              <a:lstStyle/>
              <a:p>
                <a:pPr algn="ctr"/>
                <a:endPara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9" name="işļïḑê">
                <a:extLst>
                  <a:ext uri="{FF2B5EF4-FFF2-40B4-BE49-F238E27FC236}">
                    <a16:creationId xmlns:a16="http://schemas.microsoft.com/office/drawing/2014/main" id="{ADC9ECE0-4E02-48A7-8FDB-F2DB93D586DC}"/>
                  </a:ext>
                </a:extLst>
              </p:cNvPr>
              <p:cNvSpPr txBox="1"/>
              <p:nvPr/>
            </p:nvSpPr>
            <p:spPr>
              <a:xfrm flipH="1">
                <a:off x="1772807" y="3704390"/>
                <a:ext cx="9356536" cy="757466"/>
              </a:xfrm>
              <a:prstGeom prst="rect">
                <a:avLst/>
              </a:prstGeom>
            </p:spPr>
            <p:txBody>
              <a:bodyPr vert="horz" wrap="square" lIns="90000" tIns="46800" rIns="90000" bIns="46800" anchor="ctr" anchorCtr="0">
                <a:norm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Neither general nor specialized</a:t>
                </a:r>
                <a:endParaRPr lang="en-US" sz="1600" b="1" baseline="30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469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9B20C6F2-9D6A-4ABA-B42D-B6619C658F17}"/>
              </a:ext>
            </a:extLst>
          </p:cNvPr>
          <p:cNvSpPr/>
          <p:nvPr/>
        </p:nvSpPr>
        <p:spPr>
          <a:xfrm>
            <a:off x="0" y="0"/>
            <a:ext cx="6428232" cy="6858000"/>
          </a:xfrm>
          <a:prstGeom prst="rect">
            <a:avLst/>
          </a:prstGeom>
          <a:solidFill>
            <a:srgbClr val="96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B64D4DA-6C13-4BA3-AD82-621E297B0CD4}"/>
              </a:ext>
            </a:extLst>
          </p:cNvPr>
          <p:cNvGrpSpPr/>
          <p:nvPr/>
        </p:nvGrpSpPr>
        <p:grpSpPr>
          <a:xfrm>
            <a:off x="482600" y="568256"/>
            <a:ext cx="4569488" cy="320744"/>
            <a:chOff x="482600" y="568256"/>
            <a:chExt cx="4569488" cy="320744"/>
          </a:xfrm>
        </p:grpSpPr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 flipH="1">
              <a:off x="513769" y="56825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</a:rPr>
                <a:t>Specialized Data Based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 flipH="1">
              <a:off x="482600" y="889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E916DFC5-CA63-4F3C-A778-BFAB45D8B0EA}"/>
              </a:ext>
            </a:extLst>
          </p:cNvPr>
          <p:cNvSpPr txBox="1">
            <a:spLocks/>
          </p:cNvSpPr>
          <p:nvPr/>
        </p:nvSpPr>
        <p:spPr>
          <a:xfrm>
            <a:off x="8786812" y="64389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/>
              <a:pPr/>
              <a:t>4</a:t>
            </a:fld>
            <a:endParaRPr lang="zh-CN" altLang="en-US" dirty="0"/>
          </a:p>
        </p:txBody>
      </p:sp>
      <p:sp>
        <p:nvSpPr>
          <p:cNvPr id="54" name="íśľíďe">
            <a:extLst>
              <a:ext uri="{FF2B5EF4-FFF2-40B4-BE49-F238E27FC236}">
                <a16:creationId xmlns:a16="http://schemas.microsoft.com/office/drawing/2014/main" id="{7F75BA4D-6EFB-4D42-8088-BA6DD49745D9}"/>
              </a:ext>
            </a:extLst>
          </p:cNvPr>
          <p:cNvSpPr txBox="1"/>
          <p:nvPr/>
        </p:nvSpPr>
        <p:spPr>
          <a:xfrm flipH="1">
            <a:off x="590639" y="6405728"/>
            <a:ext cx="9632351" cy="427226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[6</a:t>
            </a:r>
            <a:r>
              <a:rPr lang="en-US" sz="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 </a:t>
            </a:r>
            <a:r>
              <a:rPr lang="en-US" sz="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Gemmetto</a:t>
            </a:r>
            <a:r>
              <a:rPr lang="en-US" sz="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V., </a:t>
            </a:r>
            <a:r>
              <a:rPr lang="en-US" sz="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Barrat</a:t>
            </a:r>
            <a:r>
              <a:rPr lang="en-US" sz="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A. &amp; </a:t>
            </a:r>
            <a:r>
              <a:rPr lang="en-US" sz="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Cattuto</a:t>
            </a:r>
            <a:r>
              <a:rPr lang="en-US" sz="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C. (2014). Mitigation of infectious disease at </a:t>
            </a:r>
            <a:r>
              <a:rPr lang="en-US" sz="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school:Targeted</a:t>
            </a:r>
            <a:r>
              <a:rPr lang="en-US" sz="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class closure vs school closure.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002634F-4193-401C-93D6-5286E54A8DA7}"/>
              </a:ext>
            </a:extLst>
          </p:cNvPr>
          <p:cNvGrpSpPr/>
          <p:nvPr/>
        </p:nvGrpSpPr>
        <p:grpSpPr>
          <a:xfrm>
            <a:off x="509359" y="821667"/>
            <a:ext cx="5515521" cy="5741693"/>
            <a:chOff x="509359" y="821667"/>
            <a:chExt cx="5515521" cy="5741693"/>
          </a:xfrm>
        </p:grpSpPr>
        <p:sp>
          <p:nvSpPr>
            <p:cNvPr id="34" name="işļïḑê">
              <a:extLst>
                <a:ext uri="{FF2B5EF4-FFF2-40B4-BE49-F238E27FC236}">
                  <a16:creationId xmlns:a16="http://schemas.microsoft.com/office/drawing/2014/main" id="{E09CA1CA-EE81-4FB2-B73F-1FD42D308047}"/>
                </a:ext>
              </a:extLst>
            </p:cNvPr>
            <p:cNvSpPr txBox="1"/>
            <p:nvPr/>
          </p:nvSpPr>
          <p:spPr>
            <a:xfrm flipH="1">
              <a:off x="509359" y="821667"/>
              <a:ext cx="2727960" cy="5020326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Background:</a:t>
              </a: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	</a:t>
              </a:r>
            </a:p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Time:		</a:t>
              </a: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Location:		</a:t>
              </a: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Entities:		</a:t>
              </a: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Entity features:</a:t>
              </a: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Method:	</a:t>
              </a:r>
            </a:p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	</a:t>
              </a: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altLang="zh-CN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Measurement:	</a:t>
              </a:r>
            </a:p>
            <a:p>
              <a:endParaRPr lang="en-US" altLang="zh-CN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altLang="zh-CN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Research Objective:</a:t>
              </a:r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1" name="işļïḑê">
              <a:extLst>
                <a:ext uri="{FF2B5EF4-FFF2-40B4-BE49-F238E27FC236}">
                  <a16:creationId xmlns:a16="http://schemas.microsoft.com/office/drawing/2014/main" id="{50C37C93-829C-4393-BFF6-AB198690088C}"/>
                </a:ext>
              </a:extLst>
            </p:cNvPr>
            <p:cNvSpPr txBox="1"/>
            <p:nvPr/>
          </p:nvSpPr>
          <p:spPr>
            <a:xfrm flipH="1">
              <a:off x="2495056" y="822963"/>
              <a:ext cx="3529824" cy="5740397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Primary school activity during H1N1 pandemic</a:t>
              </a:r>
              <a:r>
                <a:rPr lang="en-US" sz="1600" baseline="30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[6]</a:t>
              </a: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</a:t>
              </a:r>
              <a:r>
                <a:rPr lang="en-US" sz="1600" baseline="30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st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~ 2</a:t>
              </a:r>
              <a:r>
                <a:rPr lang="en-US" sz="1600" baseline="30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nd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Oct 2009</a:t>
              </a: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Lyon, France</a:t>
              </a: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232 Students and 10 Teachers</a:t>
              </a: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class, gender</a:t>
              </a: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Using wearable proximity sensor, detect the face-to-face contacts with a 20-seconds temporal resolution</a:t>
              </a: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altLang="zh-CN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125,773 records of relations</a:t>
              </a:r>
            </a:p>
            <a:p>
              <a:endParaRPr lang="en-US" altLang="zh-CN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altLang="zh-CN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S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imulate and analyze the spread of infectious diseases in campus that involve the targeted closure of school classes or grades.</a:t>
              </a:r>
              <a:endParaRPr lang="en-US" altLang="zh-CN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32" name="işļïḑê">
            <a:extLst>
              <a:ext uri="{FF2B5EF4-FFF2-40B4-BE49-F238E27FC236}">
                <a16:creationId xmlns:a16="http://schemas.microsoft.com/office/drawing/2014/main" id="{A9EA439F-655E-4245-A856-3820DDDC93CF}"/>
              </a:ext>
            </a:extLst>
          </p:cNvPr>
          <p:cNvSpPr txBox="1"/>
          <p:nvPr/>
        </p:nvSpPr>
        <p:spPr>
          <a:xfrm flipH="1">
            <a:off x="6748311" y="889000"/>
            <a:ext cx="4671146" cy="4654296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Studies of </a:t>
            </a:r>
            <a:r>
              <a:rPr lang="en-US" b="1" dirty="0">
                <a:solidFill>
                  <a:schemeClr val="accent3"/>
                </a:solidFill>
              </a:rPr>
              <a:t>Epidemiology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b="1" dirty="0">
                <a:solidFill>
                  <a:schemeClr val="accent1"/>
                </a:solidFill>
              </a:rPr>
              <a:t>Virology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Population density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Close contact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Cluster infections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Route of transmission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Summary statistics over time</a:t>
            </a: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Practical significance:</a:t>
            </a: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Covid-19 pandemic 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Campus / restaurant closure</a:t>
            </a:r>
          </a:p>
        </p:txBody>
      </p:sp>
      <p:grpSp>
        <p:nvGrpSpPr>
          <p:cNvPr id="37" name="ïṣľîde">
            <a:extLst>
              <a:ext uri="{FF2B5EF4-FFF2-40B4-BE49-F238E27FC236}">
                <a16:creationId xmlns:a16="http://schemas.microsoft.com/office/drawing/2014/main" id="{9FCFA561-5915-4D6A-9982-6D77C0B3EA7A}"/>
              </a:ext>
            </a:extLst>
          </p:cNvPr>
          <p:cNvGrpSpPr/>
          <p:nvPr/>
        </p:nvGrpSpPr>
        <p:grpSpPr>
          <a:xfrm flipH="1">
            <a:off x="10639192" y="1051361"/>
            <a:ext cx="2490640" cy="4778319"/>
            <a:chOff x="-930109" y="1051361"/>
            <a:chExt cx="2490640" cy="4778319"/>
          </a:xfrm>
        </p:grpSpPr>
        <p:sp>
          <p:nvSpPr>
            <p:cNvPr id="38" name="îSľïďe">
              <a:extLst>
                <a:ext uri="{FF2B5EF4-FFF2-40B4-BE49-F238E27FC236}">
                  <a16:creationId xmlns:a16="http://schemas.microsoft.com/office/drawing/2014/main" id="{3384682C-E386-4A7B-BFF1-BC1003A0B90E}"/>
                </a:ext>
              </a:extLst>
            </p:cNvPr>
            <p:cNvSpPr/>
            <p:nvPr/>
          </p:nvSpPr>
          <p:spPr bwMode="auto">
            <a:xfrm rot="13500000">
              <a:off x="-930105" y="3969472"/>
              <a:ext cx="1860208" cy="1860208"/>
            </a:xfrm>
            <a:custGeom>
              <a:avLst/>
              <a:gdLst>
                <a:gd name="connsiteX0" fmla="*/ 0 w 2304255"/>
                <a:gd name="connsiteY0" fmla="*/ 0 h 2304255"/>
                <a:gd name="connsiteX1" fmla="*/ 2304255 w 2304255"/>
                <a:gd name="connsiteY1" fmla="*/ 2304255 h 2304255"/>
                <a:gd name="connsiteX2" fmla="*/ 0 w 2304255"/>
                <a:gd name="connsiteY2" fmla="*/ 2304255 h 2304255"/>
                <a:gd name="connsiteX3" fmla="*/ 0 w 2304255"/>
                <a:gd name="connsiteY3" fmla="*/ 0 h 230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55" h="2304255">
                  <a:moveTo>
                    <a:pt x="0" y="0"/>
                  </a:moveTo>
                  <a:lnTo>
                    <a:pt x="2304255" y="2304255"/>
                  </a:lnTo>
                  <a:lnTo>
                    <a:pt x="0" y="2304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ṡļîḍe">
              <a:extLst>
                <a:ext uri="{FF2B5EF4-FFF2-40B4-BE49-F238E27FC236}">
                  <a16:creationId xmlns:a16="http://schemas.microsoft.com/office/drawing/2014/main" id="{5626D7F4-92EB-4E7E-A962-1D1BF85C8AE0}"/>
                </a:ext>
              </a:extLst>
            </p:cNvPr>
            <p:cNvSpPr/>
            <p:nvPr/>
          </p:nvSpPr>
          <p:spPr bwMode="auto">
            <a:xfrm rot="2700000">
              <a:off x="-930109" y="1051361"/>
              <a:ext cx="1860208" cy="1860208"/>
            </a:xfrm>
            <a:custGeom>
              <a:avLst/>
              <a:gdLst>
                <a:gd name="connsiteX0" fmla="*/ 0 w 1860208"/>
                <a:gd name="connsiteY0" fmla="*/ 0 h 1860208"/>
                <a:gd name="connsiteX1" fmla="*/ 1860208 w 1860208"/>
                <a:gd name="connsiteY1" fmla="*/ 0 h 1860208"/>
                <a:gd name="connsiteX2" fmla="*/ 1860208 w 1860208"/>
                <a:gd name="connsiteY2" fmla="*/ 1860208 h 186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208" h="1860208">
                  <a:moveTo>
                    <a:pt x="0" y="0"/>
                  </a:moveTo>
                  <a:lnTo>
                    <a:pt x="1860208" y="0"/>
                  </a:lnTo>
                  <a:lnTo>
                    <a:pt x="1860208" y="1860208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0" name="ïŝ1ïḋe">
              <a:extLst>
                <a:ext uri="{FF2B5EF4-FFF2-40B4-BE49-F238E27FC236}">
                  <a16:creationId xmlns:a16="http://schemas.microsoft.com/office/drawing/2014/main" id="{196D319D-DD30-48F4-81EA-FE87BCE7BAC9}"/>
                </a:ext>
              </a:extLst>
            </p:cNvPr>
            <p:cNvSpPr/>
            <p:nvPr/>
          </p:nvSpPr>
          <p:spPr bwMode="auto">
            <a:xfrm rot="5400000">
              <a:off x="-780266" y="2648735"/>
              <a:ext cx="3121063" cy="1560531"/>
            </a:xfrm>
            <a:custGeom>
              <a:avLst/>
              <a:gdLst>
                <a:gd name="connsiteX0" fmla="*/ 2367656 w 4735313"/>
                <a:gd name="connsiteY0" fmla="*/ 0 h 2367656"/>
                <a:gd name="connsiteX1" fmla="*/ 4735313 w 4735313"/>
                <a:gd name="connsiteY1" fmla="*/ 2367656 h 2367656"/>
                <a:gd name="connsiteX2" fmla="*/ 3847062 w 4735313"/>
                <a:gd name="connsiteY2" fmla="*/ 2367656 h 2367656"/>
                <a:gd name="connsiteX3" fmla="*/ 2367656 w 4735313"/>
                <a:gd name="connsiteY3" fmla="*/ 888250 h 2367656"/>
                <a:gd name="connsiteX4" fmla="*/ 888250 w 4735313"/>
                <a:gd name="connsiteY4" fmla="*/ 2367656 h 2367656"/>
                <a:gd name="connsiteX5" fmla="*/ 0 w 4735313"/>
                <a:gd name="connsiteY5" fmla="*/ 2367656 h 2367656"/>
                <a:gd name="connsiteX6" fmla="*/ 2367656 w 4735313"/>
                <a:gd name="connsiteY6" fmla="*/ 0 h 236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5313" h="2367656">
                  <a:moveTo>
                    <a:pt x="2367656" y="0"/>
                  </a:moveTo>
                  <a:lnTo>
                    <a:pt x="4735313" y="2367656"/>
                  </a:lnTo>
                  <a:lnTo>
                    <a:pt x="3847062" y="2367656"/>
                  </a:lnTo>
                  <a:lnTo>
                    <a:pt x="2367656" y="888250"/>
                  </a:lnTo>
                  <a:lnTo>
                    <a:pt x="888250" y="2367656"/>
                  </a:lnTo>
                  <a:lnTo>
                    <a:pt x="0" y="2367656"/>
                  </a:lnTo>
                  <a:lnTo>
                    <a:pt x="2367656" y="0"/>
                  </a:lnTo>
                  <a:close/>
                </a:path>
              </a:pathLst>
            </a:custGeom>
            <a:solidFill>
              <a:schemeClr val="tx2">
                <a:alpha val="77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2341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CEFE1940-83B9-46E8-B8A8-0CD7D0692ACC}"/>
              </a:ext>
            </a:extLst>
          </p:cNvPr>
          <p:cNvSpPr/>
          <p:nvPr/>
        </p:nvSpPr>
        <p:spPr>
          <a:xfrm>
            <a:off x="6978122" y="0"/>
            <a:ext cx="5213878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E916DFC5-CA63-4F3C-A778-BFAB45D8B0EA}"/>
              </a:ext>
            </a:extLst>
          </p:cNvPr>
          <p:cNvSpPr txBox="1">
            <a:spLocks/>
          </p:cNvSpPr>
          <p:nvPr/>
        </p:nvSpPr>
        <p:spPr>
          <a:xfrm>
            <a:off x="8786812" y="64389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/>
              <a:pPr/>
              <a:t>5</a:t>
            </a:fld>
            <a:endParaRPr lang="zh-CN" altLang="en-US" dirty="0"/>
          </a:p>
        </p:txBody>
      </p:sp>
      <p:graphicFrame>
        <p:nvGraphicFramePr>
          <p:cNvPr id="39" name="表格 53">
            <a:extLst>
              <a:ext uri="{FF2B5EF4-FFF2-40B4-BE49-F238E27FC236}">
                <a16:creationId xmlns:a16="http://schemas.microsoft.com/office/drawing/2014/main" id="{F9A1AD11-6EF1-4072-AD48-D893BF30F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951515"/>
              </p:ext>
            </p:extLst>
          </p:nvPr>
        </p:nvGraphicFramePr>
        <p:xfrm>
          <a:off x="755231" y="2066619"/>
          <a:ext cx="1651142" cy="2007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71">
                  <a:extLst>
                    <a:ext uri="{9D8B030D-6E8A-4147-A177-3AD203B41FA5}">
                      <a16:colId xmlns:a16="http://schemas.microsoft.com/office/drawing/2014/main" val="152305429"/>
                    </a:ext>
                  </a:extLst>
                </a:gridCol>
                <a:gridCol w="825571">
                  <a:extLst>
                    <a:ext uri="{9D8B030D-6E8A-4147-A177-3AD203B41FA5}">
                      <a16:colId xmlns:a16="http://schemas.microsoft.com/office/drawing/2014/main" val="230137862"/>
                    </a:ext>
                  </a:extLst>
                </a:gridCol>
              </a:tblGrid>
              <a:tr h="2638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Time</a:t>
                      </a:r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Relation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388660"/>
                  </a:ext>
                </a:extLst>
              </a:tr>
              <a:tr h="2638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0,0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97885"/>
                  </a:ext>
                </a:extLst>
              </a:tr>
              <a:tr h="2638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0,1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196755"/>
                  </a:ext>
                </a:extLst>
              </a:tr>
              <a:tr h="17813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vert="eaVert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eaVert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493306"/>
                  </a:ext>
                </a:extLst>
              </a:tr>
              <a:tr h="2638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0,m</a:t>
                      </a:r>
                      <a:r>
                        <a:rPr lang="en-US" sz="1050" baseline="-50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aseline="-5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33823"/>
                  </a:ext>
                </a:extLst>
              </a:tr>
              <a:tr h="2638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1,0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394746"/>
                  </a:ext>
                </a:extLst>
              </a:tr>
              <a:tr h="18296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eaVert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eaVert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483132"/>
                  </a:ext>
                </a:extLst>
              </a:tr>
              <a:tr h="2638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n,m</a:t>
                      </a:r>
                      <a:r>
                        <a:rPr lang="en-US" sz="1050" baseline="-50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200" baseline="-5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472986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334A5300-969A-45AC-A888-C296E9CA0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146857"/>
              </p:ext>
            </p:extLst>
          </p:nvPr>
        </p:nvGraphicFramePr>
        <p:xfrm>
          <a:off x="2708897" y="2066618"/>
          <a:ext cx="1651142" cy="1943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71">
                  <a:extLst>
                    <a:ext uri="{9D8B030D-6E8A-4147-A177-3AD203B41FA5}">
                      <a16:colId xmlns:a16="http://schemas.microsoft.com/office/drawing/2014/main" val="152305429"/>
                    </a:ext>
                  </a:extLst>
                </a:gridCol>
                <a:gridCol w="825571">
                  <a:extLst>
                    <a:ext uri="{9D8B030D-6E8A-4147-A177-3AD203B41FA5}">
                      <a16:colId xmlns:a16="http://schemas.microsoft.com/office/drawing/2014/main" val="230137862"/>
                    </a:ext>
                  </a:extLst>
                </a:gridCol>
              </a:tblGrid>
              <a:tr h="1934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Relation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388660"/>
                  </a:ext>
                </a:extLst>
              </a:tr>
              <a:tr h="19347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0,0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97885"/>
                  </a:ext>
                </a:extLst>
              </a:tr>
              <a:tr h="181456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vert="eaVert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493306"/>
                  </a:ext>
                </a:extLst>
              </a:tr>
              <a:tr h="19347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0,m</a:t>
                      </a:r>
                      <a:r>
                        <a:rPr lang="en-US" sz="1050" baseline="-50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aseline="-5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33823"/>
                  </a:ext>
                </a:extLst>
              </a:tr>
              <a:tr h="213963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eaVert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eaVert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483132"/>
                  </a:ext>
                </a:extLst>
              </a:tr>
              <a:tr h="19347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n,0</a:t>
                      </a:r>
                      <a:endParaRPr lang="en-US" sz="1200" baseline="-5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440233"/>
                  </a:ext>
                </a:extLst>
              </a:tr>
              <a:tr h="1769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eaVert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04443"/>
                  </a:ext>
                </a:extLst>
              </a:tr>
              <a:tr h="19347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n,m</a:t>
                      </a:r>
                      <a:r>
                        <a:rPr lang="en-US" sz="1050" baseline="-50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200" baseline="-5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472986"/>
                  </a:ext>
                </a:extLst>
              </a:tr>
            </a:tbl>
          </a:graphicData>
        </a:graphic>
      </p:graphicFrame>
      <p:graphicFrame>
        <p:nvGraphicFramePr>
          <p:cNvPr id="41" name="表格 53">
            <a:extLst>
              <a:ext uri="{FF2B5EF4-FFF2-40B4-BE49-F238E27FC236}">
                <a16:creationId xmlns:a16="http://schemas.microsoft.com/office/drawing/2014/main" id="{D8C46628-7751-4988-82D2-6CD8D2018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084159"/>
              </p:ext>
            </p:extLst>
          </p:nvPr>
        </p:nvGraphicFramePr>
        <p:xfrm>
          <a:off x="4662565" y="2066618"/>
          <a:ext cx="1651142" cy="1477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71">
                  <a:extLst>
                    <a:ext uri="{9D8B030D-6E8A-4147-A177-3AD203B41FA5}">
                      <a16:colId xmlns:a16="http://schemas.microsoft.com/office/drawing/2014/main" val="152305429"/>
                    </a:ext>
                  </a:extLst>
                </a:gridCol>
                <a:gridCol w="825571">
                  <a:extLst>
                    <a:ext uri="{9D8B030D-6E8A-4147-A177-3AD203B41FA5}">
                      <a16:colId xmlns:a16="http://schemas.microsoft.com/office/drawing/2014/main" val="230137862"/>
                    </a:ext>
                  </a:extLst>
                </a:gridCol>
              </a:tblGrid>
              <a:tr h="2898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Time</a:t>
                      </a:r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388660"/>
                  </a:ext>
                </a:extLst>
              </a:tr>
              <a:tr h="2898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97885"/>
                  </a:ext>
                </a:extLst>
              </a:tr>
              <a:tr h="2898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196755"/>
                  </a:ext>
                </a:extLst>
              </a:tr>
              <a:tr h="318001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eaVert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eaVert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483132"/>
                  </a:ext>
                </a:extLst>
              </a:tr>
              <a:tr h="2898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200" baseline="-5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472986"/>
                  </a:ext>
                </a:extLst>
              </a:tr>
            </a:tbl>
          </a:graphicData>
        </a:graphic>
      </p:graphicFrame>
      <p:sp>
        <p:nvSpPr>
          <p:cNvPr id="2" name="箭头: V 形 1">
            <a:extLst>
              <a:ext uri="{FF2B5EF4-FFF2-40B4-BE49-F238E27FC236}">
                <a16:creationId xmlns:a16="http://schemas.microsoft.com/office/drawing/2014/main" id="{83A0EF81-5E21-4BC1-8CEA-19DC85C85FCD}"/>
              </a:ext>
            </a:extLst>
          </p:cNvPr>
          <p:cNvSpPr/>
          <p:nvPr/>
        </p:nvSpPr>
        <p:spPr>
          <a:xfrm>
            <a:off x="2458575" y="2066618"/>
            <a:ext cx="198120" cy="21335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箭头: V 形 43">
            <a:extLst>
              <a:ext uri="{FF2B5EF4-FFF2-40B4-BE49-F238E27FC236}">
                <a16:creationId xmlns:a16="http://schemas.microsoft.com/office/drawing/2014/main" id="{5009B92F-7367-411F-9D1C-60124096C9DB}"/>
              </a:ext>
            </a:extLst>
          </p:cNvPr>
          <p:cNvSpPr/>
          <p:nvPr/>
        </p:nvSpPr>
        <p:spPr>
          <a:xfrm>
            <a:off x="4412241" y="2066618"/>
            <a:ext cx="198120" cy="21335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B64D4DA-6C13-4BA3-AD82-621E297B0CD4}"/>
              </a:ext>
            </a:extLst>
          </p:cNvPr>
          <p:cNvGrpSpPr/>
          <p:nvPr/>
        </p:nvGrpSpPr>
        <p:grpSpPr>
          <a:xfrm>
            <a:off x="482600" y="568256"/>
            <a:ext cx="4569488" cy="320744"/>
            <a:chOff x="482600" y="568256"/>
            <a:chExt cx="4569488" cy="320744"/>
          </a:xfrm>
        </p:grpSpPr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 flipH="1">
              <a:off x="513769" y="56825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800" dirty="0">
                  <a:solidFill>
                    <a:srgbClr val="698FCE"/>
                  </a:solidFill>
                </a:rPr>
                <a:t>Data Structure</a:t>
              </a:r>
              <a:endParaRPr lang="zh-CN" altLang="en-US" sz="2800" dirty="0">
                <a:solidFill>
                  <a:srgbClr val="698FCE"/>
                </a:solidFill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 flipH="1">
              <a:off x="482600" y="889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işļïḑê">
            <a:extLst>
              <a:ext uri="{FF2B5EF4-FFF2-40B4-BE49-F238E27FC236}">
                <a16:creationId xmlns:a16="http://schemas.microsoft.com/office/drawing/2014/main" id="{85969EAB-D1BE-495A-8340-778B5BF02D01}"/>
              </a:ext>
            </a:extLst>
          </p:cNvPr>
          <p:cNvSpPr txBox="1"/>
          <p:nvPr/>
        </p:nvSpPr>
        <p:spPr>
          <a:xfrm flipH="1">
            <a:off x="572400" y="1317600"/>
            <a:ext cx="4122239" cy="899217"/>
          </a:xfrm>
          <a:prstGeom prst="rect">
            <a:avLst/>
          </a:prstGeom>
        </p:spPr>
        <p:txBody>
          <a:bodyPr vert="horz" wrap="square" lIns="90000" tIns="46800" rIns="90000" bIns="46800" anchor="t" anchorCtr="0"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 Discretization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</a:p>
          <a:p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E1CD034-C81B-4205-9F98-34E3F4626D3F}"/>
              </a:ext>
            </a:extLst>
          </p:cNvPr>
          <p:cNvGrpSpPr/>
          <p:nvPr/>
        </p:nvGrpSpPr>
        <p:grpSpPr>
          <a:xfrm>
            <a:off x="7635702" y="285272"/>
            <a:ext cx="4058350" cy="6179665"/>
            <a:chOff x="7476547" y="583295"/>
            <a:chExt cx="4058350" cy="6179665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010E54A-C933-440B-80C8-F81550920666}"/>
                </a:ext>
              </a:extLst>
            </p:cNvPr>
            <p:cNvGrpSpPr/>
            <p:nvPr/>
          </p:nvGrpSpPr>
          <p:grpSpPr>
            <a:xfrm>
              <a:off x="9994655" y="3451302"/>
              <a:ext cx="1540242" cy="1123748"/>
              <a:chOff x="8198327" y="1959233"/>
              <a:chExt cx="1126648" cy="1004959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FA90D0FB-973B-4C01-9885-7C9624A82F51}"/>
                  </a:ext>
                </a:extLst>
              </p:cNvPr>
              <p:cNvSpPr/>
              <p:nvPr/>
            </p:nvSpPr>
            <p:spPr>
              <a:xfrm>
                <a:off x="8198328" y="1959233"/>
                <a:ext cx="1126647" cy="27866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Node</a:t>
                </a: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F7603D46-F286-40A8-86C3-ED0036C5B16A}"/>
                  </a:ext>
                </a:extLst>
              </p:cNvPr>
              <p:cNvSpPr/>
              <p:nvPr/>
            </p:nvSpPr>
            <p:spPr>
              <a:xfrm>
                <a:off x="8198327" y="2240452"/>
                <a:ext cx="1126647" cy="7237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+ id: int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+ other features …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5F18296-3E78-4F24-ADA0-6A2065A022D9}"/>
                </a:ext>
              </a:extLst>
            </p:cNvPr>
            <p:cNvGrpSpPr/>
            <p:nvPr/>
          </p:nvGrpSpPr>
          <p:grpSpPr>
            <a:xfrm>
              <a:off x="8113463" y="583295"/>
              <a:ext cx="3111867" cy="2036375"/>
              <a:chOff x="7315387" y="3432621"/>
              <a:chExt cx="2181036" cy="1680705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5B703DCD-1E16-4761-9F42-7D5F53226EC4}"/>
                  </a:ext>
                </a:extLst>
              </p:cNvPr>
              <p:cNvGrpSpPr/>
              <p:nvPr/>
            </p:nvGrpSpPr>
            <p:grpSpPr>
              <a:xfrm>
                <a:off x="7315389" y="3432621"/>
                <a:ext cx="2181034" cy="747096"/>
                <a:chOff x="5143690" y="2078772"/>
                <a:chExt cx="1126647" cy="747096"/>
              </a:xfrm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F4F86733-A02C-45FD-AE90-D7AD044C22EA}"/>
                    </a:ext>
                  </a:extLst>
                </p:cNvPr>
                <p:cNvSpPr/>
                <p:nvPr/>
              </p:nvSpPr>
              <p:spPr>
                <a:xfrm>
                  <a:off x="5143690" y="2078772"/>
                  <a:ext cx="1126647" cy="27866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DynamicNetwork</a:t>
                  </a:r>
                  <a:endParaRPr lang="en-US" sz="1200" b="1" dirty="0">
                    <a:solidFill>
                      <a:schemeClr val="tx1"/>
                    </a:solidFill>
                    <a:latin typeface="Avenir Next LT Pro" panose="020B0504020202020204" pitchFamily="34" charset="0"/>
                  </a:endParaRPr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D857D2CF-32C6-49CC-9EC4-4834365A86EB}"/>
                    </a:ext>
                  </a:extLst>
                </p:cNvPr>
                <p:cNvSpPr/>
                <p:nvPr/>
              </p:nvSpPr>
              <p:spPr>
                <a:xfrm>
                  <a:off x="5143690" y="2357439"/>
                  <a:ext cx="1126647" cy="46842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+ relationships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: { time : Graph }</a:t>
                  </a:r>
                </a:p>
              </p:txBody>
            </p:sp>
          </p:grp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5DF4935-409F-4623-B198-101C47427121}"/>
                  </a:ext>
                </a:extLst>
              </p:cNvPr>
              <p:cNvSpPr/>
              <p:nvPr/>
            </p:nvSpPr>
            <p:spPr>
              <a:xfrm>
                <a:off x="7315387" y="4179718"/>
                <a:ext cx="2181036" cy="9336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20000"/>
                  </a:lnSpc>
                </a:pPr>
                <a:endParaRPr lang="en-US" altLang="zh-CN" sz="1200" dirty="0">
                  <a:solidFill>
                    <a:schemeClr val="tx1"/>
                  </a:solidFill>
                  <a:latin typeface="Avenir Next LT Pro" panose="020B0504020202020204" pitchFamily="34" charset="0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A1D5D2D-183E-44BB-8A09-EB5E0BFF1A52}"/>
                </a:ext>
              </a:extLst>
            </p:cNvPr>
            <p:cNvGrpSpPr/>
            <p:nvPr/>
          </p:nvGrpSpPr>
          <p:grpSpPr>
            <a:xfrm>
              <a:off x="8672461" y="2588962"/>
              <a:ext cx="2488268" cy="907281"/>
              <a:chOff x="8723833" y="2886043"/>
              <a:chExt cx="1850447" cy="1139879"/>
            </a:xfrm>
          </p:grpSpPr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8FE046C1-5D1C-4747-B911-DF249CD604B2}"/>
                  </a:ext>
                </a:extLst>
              </p:cNvPr>
              <p:cNvCxnSpPr>
                <a:cxnSpLocks/>
                <a:stCxn id="28" idx="0"/>
              </p:cNvCxnSpPr>
              <p:nvPr/>
            </p:nvCxnSpPr>
            <p:spPr>
              <a:xfrm flipH="1" flipV="1">
                <a:off x="8723833" y="2924624"/>
                <a:ext cx="1" cy="10448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B981AAA-C217-40A3-A87E-01FF94ABBD61}"/>
                  </a:ext>
                </a:extLst>
              </p:cNvPr>
              <p:cNvSpPr txBox="1"/>
              <p:nvPr/>
            </p:nvSpPr>
            <p:spPr>
              <a:xfrm>
                <a:off x="10274198" y="3656590"/>
                <a:ext cx="300082" cy="369332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AC708E5-7D04-4A43-B518-6C313CD20492}"/>
                  </a:ext>
                </a:extLst>
              </p:cNvPr>
              <p:cNvSpPr txBox="1"/>
              <p:nvPr/>
            </p:nvSpPr>
            <p:spPr>
              <a:xfrm>
                <a:off x="10279841" y="2886043"/>
                <a:ext cx="263214" cy="276999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AC48904-B8F7-469E-BBED-EA6022918353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H="1" flipV="1">
              <a:off x="10757187" y="2619670"/>
              <a:ext cx="7590" cy="8316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D7789A4-48A8-4494-A5EF-8668E7BFF010}"/>
                </a:ext>
              </a:extLst>
            </p:cNvPr>
            <p:cNvGrpSpPr/>
            <p:nvPr/>
          </p:nvGrpSpPr>
          <p:grpSpPr>
            <a:xfrm>
              <a:off x="7476547" y="2596775"/>
              <a:ext cx="2391823" cy="4166185"/>
              <a:chOff x="7368395" y="2596775"/>
              <a:chExt cx="2391823" cy="4166185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78DF846F-A66F-4E75-A52E-0D182A4B2A20}"/>
                  </a:ext>
                </a:extLst>
              </p:cNvPr>
              <p:cNvGrpSpPr/>
              <p:nvPr/>
            </p:nvGrpSpPr>
            <p:grpSpPr>
              <a:xfrm>
                <a:off x="7368395" y="3451306"/>
                <a:ext cx="2391823" cy="3311654"/>
                <a:chOff x="7164650" y="3432621"/>
                <a:chExt cx="2331776" cy="2733246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D74880BB-757A-4C65-88AF-E8BA9EA75105}"/>
                    </a:ext>
                  </a:extLst>
                </p:cNvPr>
                <p:cNvGrpSpPr/>
                <p:nvPr/>
              </p:nvGrpSpPr>
              <p:grpSpPr>
                <a:xfrm>
                  <a:off x="7164650" y="3432621"/>
                  <a:ext cx="2331776" cy="747096"/>
                  <a:chOff x="5065823" y="2078772"/>
                  <a:chExt cx="1204515" cy="747096"/>
                </a:xfrm>
              </p:grpSpPr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A023A13C-50B3-44E8-86F3-B121603A1874}"/>
                      </a:ext>
                    </a:extLst>
                  </p:cNvPr>
                  <p:cNvSpPr/>
                  <p:nvPr/>
                </p:nvSpPr>
                <p:spPr>
                  <a:xfrm>
                    <a:off x="5065824" y="2078772"/>
                    <a:ext cx="1204514" cy="27866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</a:rPr>
                      <a:t>Graph</a:t>
                    </a:r>
                  </a:p>
                </p:txBody>
              </p:sp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0EC46DED-61E9-4BAD-B09F-300B201B130C}"/>
                      </a:ext>
                    </a:extLst>
                  </p:cNvPr>
                  <p:cNvSpPr/>
                  <p:nvPr/>
                </p:nvSpPr>
                <p:spPr>
                  <a:xfrm>
                    <a:off x="5065823" y="2357439"/>
                    <a:ext cx="1204513" cy="468429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2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</a:rPr>
                      <a:t>+ edges: { Node.id : [Node.id] }</a:t>
                    </a:r>
                  </a:p>
                  <a:p>
                    <a:r>
                      <a:rPr lang="en-US" sz="12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</a:rPr>
                      <a:t>+ directed: bool</a:t>
                    </a:r>
                  </a:p>
                </p:txBody>
              </p:sp>
            </p:grp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A39B1DBE-FBC9-4066-8F9C-99240B311E13}"/>
                    </a:ext>
                  </a:extLst>
                </p:cNvPr>
                <p:cNvSpPr/>
                <p:nvPr/>
              </p:nvSpPr>
              <p:spPr>
                <a:xfrm>
                  <a:off x="7164650" y="4179718"/>
                  <a:ext cx="2331773" cy="198614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20000"/>
                    </a:lnSpc>
                  </a:pPr>
                  <a:endParaRPr lang="en-US" altLang="zh-CN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endParaRPr>
                </a:p>
              </p:txBody>
            </p:sp>
          </p:grp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BE56957-E03A-44B0-968B-0EBDBA0B54EA}"/>
                  </a:ext>
                </a:extLst>
              </p:cNvPr>
              <p:cNvSpPr txBox="1"/>
              <p:nvPr/>
            </p:nvSpPr>
            <p:spPr>
              <a:xfrm>
                <a:off x="8586750" y="3194766"/>
                <a:ext cx="403514" cy="293968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0F6D5B1-45FA-4C96-AAF4-6ACF8F76A1F7}"/>
                  </a:ext>
                </a:extLst>
              </p:cNvPr>
              <p:cNvSpPr txBox="1"/>
              <p:nvPr/>
            </p:nvSpPr>
            <p:spPr>
              <a:xfrm>
                <a:off x="8586750" y="2596775"/>
                <a:ext cx="353938" cy="220476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01550EC-738A-44E8-AC27-FB64E8480C97}"/>
              </a:ext>
            </a:extLst>
          </p:cNvPr>
          <p:cNvGrpSpPr/>
          <p:nvPr/>
        </p:nvGrpSpPr>
        <p:grpSpPr>
          <a:xfrm>
            <a:off x="801662" y="4341525"/>
            <a:ext cx="5337581" cy="1943959"/>
            <a:chOff x="628942" y="4341525"/>
            <a:chExt cx="5337581" cy="1943959"/>
          </a:xfrm>
        </p:grpSpPr>
        <p:sp>
          <p:nvSpPr>
            <p:cNvPr id="42" name="işļïḑê">
              <a:extLst>
                <a:ext uri="{FF2B5EF4-FFF2-40B4-BE49-F238E27FC236}">
                  <a16:creationId xmlns:a16="http://schemas.microsoft.com/office/drawing/2014/main" id="{01780CE9-D237-4AF2-9B9D-2FF539B4EE98}"/>
                </a:ext>
              </a:extLst>
            </p:cNvPr>
            <p:cNvSpPr txBox="1"/>
            <p:nvPr/>
          </p:nvSpPr>
          <p:spPr>
            <a:xfrm flipH="1">
              <a:off x="755230" y="4341525"/>
              <a:ext cx="5211293" cy="1943959"/>
            </a:xfrm>
            <a:prstGeom prst="rect">
              <a:avLst/>
            </a:prstGeom>
          </p:spPr>
          <p:txBody>
            <a:bodyPr vert="horz" wrap="square" lIns="90000" tIns="46800" rIns="90000" bIns="46800" anchor="t" anchorCtr="0">
              <a:normAutofit/>
            </a:bodyPr>
            <a:lstStyle/>
            <a:p>
              <a:endPara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Vast number of discrete time point </a:t>
              </a: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(3100)</a:t>
              </a:r>
            </a:p>
            <a:p>
              <a:endPara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Relations sparse per undirected graph</a:t>
              </a:r>
            </a:p>
            <a:p>
              <a:endPara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</a:t>
              </a:r>
              <a:r>
                <a:rPr lang="en-US" sz="1500" b="1" dirty="0">
                  <a:solidFill>
                    <a:schemeClr val="accent1"/>
                  </a:solidFill>
                </a:rPr>
                <a:t>Adjacency List  </a:t>
              </a:r>
              <a:r>
                <a:rPr lang="en-US" dirty="0">
                  <a:solidFill>
                    <a:schemeClr val="accent3"/>
                  </a:solidFill>
                </a:rPr>
                <a:t>✔</a:t>
              </a:r>
              <a:endParaRPr lang="en-US" sz="1500" b="1" dirty="0">
                <a:solidFill>
                  <a:schemeClr val="accent3"/>
                </a:solidFill>
              </a:endParaRPr>
            </a:p>
            <a:p>
              <a:endPara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isḻïḋé">
              <a:extLst>
                <a:ext uri="{FF2B5EF4-FFF2-40B4-BE49-F238E27FC236}">
                  <a16:creationId xmlns:a16="http://schemas.microsoft.com/office/drawing/2014/main" id="{5045704F-500E-4CE3-A293-ECEB94692580}"/>
                </a:ext>
              </a:extLst>
            </p:cNvPr>
            <p:cNvSpPr/>
            <p:nvPr/>
          </p:nvSpPr>
          <p:spPr>
            <a:xfrm>
              <a:off x="628942" y="4751583"/>
              <a:ext cx="144000" cy="119576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25000" lnSpcReduction="20000"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9" name="isḻïḋé">
              <a:extLst>
                <a:ext uri="{FF2B5EF4-FFF2-40B4-BE49-F238E27FC236}">
                  <a16:creationId xmlns:a16="http://schemas.microsoft.com/office/drawing/2014/main" id="{FB992AA1-B412-45E7-A6A7-1CC39088F493}"/>
                </a:ext>
              </a:extLst>
            </p:cNvPr>
            <p:cNvSpPr/>
            <p:nvPr/>
          </p:nvSpPr>
          <p:spPr>
            <a:xfrm>
              <a:off x="639102" y="5198623"/>
              <a:ext cx="144000" cy="119576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25000" lnSpcReduction="20000"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2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CEFE1940-83B9-46E8-B8A8-0CD7D0692ACC}"/>
              </a:ext>
            </a:extLst>
          </p:cNvPr>
          <p:cNvSpPr/>
          <p:nvPr/>
        </p:nvSpPr>
        <p:spPr>
          <a:xfrm>
            <a:off x="6978122" y="0"/>
            <a:ext cx="5213878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E916DFC5-CA63-4F3C-A778-BFAB45D8B0EA}"/>
              </a:ext>
            </a:extLst>
          </p:cNvPr>
          <p:cNvSpPr txBox="1">
            <a:spLocks/>
          </p:cNvSpPr>
          <p:nvPr/>
        </p:nvSpPr>
        <p:spPr>
          <a:xfrm>
            <a:off x="8786812" y="64389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/>
              <a:pPr/>
              <a:t>6</a:t>
            </a:fld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B64D4DA-6C13-4BA3-AD82-621E297B0CD4}"/>
              </a:ext>
            </a:extLst>
          </p:cNvPr>
          <p:cNvGrpSpPr/>
          <p:nvPr/>
        </p:nvGrpSpPr>
        <p:grpSpPr>
          <a:xfrm>
            <a:off x="482600" y="568256"/>
            <a:ext cx="4569488" cy="320744"/>
            <a:chOff x="482600" y="568256"/>
            <a:chExt cx="4569488" cy="320744"/>
          </a:xfrm>
        </p:grpSpPr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 flipH="1">
              <a:off x="513769" y="56825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800" dirty="0">
                  <a:solidFill>
                    <a:srgbClr val="698FCE"/>
                  </a:solidFill>
                </a:rPr>
                <a:t>Measurements</a:t>
              </a:r>
              <a:endParaRPr lang="zh-CN" altLang="en-US" sz="2800" dirty="0">
                <a:solidFill>
                  <a:srgbClr val="698FCE"/>
                </a:solidFill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 flipH="1">
              <a:off x="482600" y="889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işļïḑê">
            <a:extLst>
              <a:ext uri="{FF2B5EF4-FFF2-40B4-BE49-F238E27FC236}">
                <a16:creationId xmlns:a16="http://schemas.microsoft.com/office/drawing/2014/main" id="{85969EAB-D1BE-495A-8340-778B5BF02D01}"/>
              </a:ext>
            </a:extLst>
          </p:cNvPr>
          <p:cNvSpPr txBox="1"/>
          <p:nvPr/>
        </p:nvSpPr>
        <p:spPr>
          <a:xfrm flipH="1">
            <a:off x="572926" y="3872383"/>
            <a:ext cx="5857132" cy="2246424"/>
          </a:xfrm>
          <a:prstGeom prst="rect">
            <a:avLst/>
          </a:prstGeom>
        </p:spPr>
        <p:txBody>
          <a:bodyPr vert="horz" wrap="square" lIns="90000" tIns="46800" rIns="90000" bIns="46800" anchor="t" anchorCtr="0"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Merging Graph:</a:t>
            </a:r>
          </a:p>
          <a:p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Total relations from T</a:t>
            </a:r>
            <a:r>
              <a:rPr lang="en-US" sz="13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T</a:t>
            </a:r>
            <a:r>
              <a:rPr lang="en-US" sz="13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i+n :              		</a:t>
            </a:r>
            <a:r>
              <a:rPr lang="en-US" sz="1300" dirty="0">
                <a:solidFill>
                  <a:schemeClr val="accent1"/>
                </a:solidFill>
              </a:rPr>
              <a:t>G’ = G</a:t>
            </a:r>
            <a:r>
              <a:rPr lang="en-US" sz="1300" baseline="-25000" dirty="0">
                <a:solidFill>
                  <a:schemeClr val="accent1"/>
                </a:solidFill>
              </a:rPr>
              <a:t>i</a:t>
            </a:r>
            <a:r>
              <a:rPr lang="en-US" sz="1300" dirty="0">
                <a:solidFill>
                  <a:schemeClr val="accent1"/>
                </a:solidFill>
              </a:rPr>
              <a:t> ∪ G</a:t>
            </a:r>
            <a:r>
              <a:rPr lang="en-US" sz="1300" baseline="-25000" dirty="0">
                <a:solidFill>
                  <a:schemeClr val="accent1"/>
                </a:solidFill>
              </a:rPr>
              <a:t>i+1 </a:t>
            </a:r>
            <a:r>
              <a:rPr lang="en-US" sz="1300" dirty="0">
                <a:solidFill>
                  <a:schemeClr val="accent1"/>
                </a:solidFill>
              </a:rPr>
              <a:t>∪…∪ G</a:t>
            </a:r>
            <a:r>
              <a:rPr lang="en-US" sz="1300" baseline="-25000" dirty="0">
                <a:solidFill>
                  <a:schemeClr val="accent1"/>
                </a:solidFill>
              </a:rPr>
              <a:t>i+n </a:t>
            </a:r>
          </a:p>
          <a:p>
            <a:endParaRPr lang="en-US" sz="1300" dirty="0">
              <a:solidFill>
                <a:schemeClr val="accent1"/>
              </a:solidFill>
            </a:endParaRPr>
          </a:p>
          <a:p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Throughout relations from T</a:t>
            </a:r>
            <a:r>
              <a:rPr lang="en-US" sz="13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T</a:t>
            </a:r>
            <a:r>
              <a:rPr lang="en-US" sz="13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i+n 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		</a:t>
            </a:r>
            <a:r>
              <a:rPr lang="en-US" sz="1300" dirty="0">
                <a:solidFill>
                  <a:schemeClr val="accent1"/>
                </a:solidFill>
              </a:rPr>
              <a:t>G’ = G</a:t>
            </a:r>
            <a:r>
              <a:rPr lang="en-US" sz="1300" baseline="-25000" dirty="0">
                <a:solidFill>
                  <a:schemeClr val="accent1"/>
                </a:solidFill>
              </a:rPr>
              <a:t>i</a:t>
            </a:r>
            <a:r>
              <a:rPr lang="en-US" sz="1300" dirty="0">
                <a:solidFill>
                  <a:schemeClr val="accent1"/>
                </a:solidFill>
              </a:rPr>
              <a:t> ∩ G</a:t>
            </a:r>
            <a:r>
              <a:rPr lang="en-US" sz="1300" baseline="-25000" dirty="0">
                <a:solidFill>
                  <a:schemeClr val="accent1"/>
                </a:solidFill>
              </a:rPr>
              <a:t>i+1 </a:t>
            </a:r>
            <a:r>
              <a:rPr lang="en-US" sz="1300" dirty="0">
                <a:solidFill>
                  <a:schemeClr val="accent1"/>
                </a:solidFill>
              </a:rPr>
              <a:t>∩…∩ G</a:t>
            </a:r>
            <a:r>
              <a:rPr lang="en-US" sz="1300" baseline="-25000" dirty="0">
                <a:solidFill>
                  <a:schemeClr val="accent1"/>
                </a:solidFill>
              </a:rPr>
              <a:t>i+n</a:t>
            </a:r>
          </a:p>
          <a:p>
            <a:endParaRPr lang="en-US" sz="1300" baseline="-25000" dirty="0">
              <a:solidFill>
                <a:schemeClr val="accent1"/>
              </a:solidFill>
            </a:endParaRPr>
          </a:p>
          <a:p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the network </a:t>
            </a:r>
            <a:r>
              <a:rPr lang="en-US" sz="1300" dirty="0">
                <a:solidFill>
                  <a:schemeClr val="accent1"/>
                </a:solidFill>
              </a:rPr>
              <a:t>G 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which over </a:t>
            </a:r>
          </a:p>
          <a:p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certain period of time, what are </a:t>
            </a:r>
          </a:p>
          <a:p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new relations (not in </a:t>
            </a:r>
            <a:r>
              <a:rPr lang="en-US" sz="1300" dirty="0">
                <a:solidFill>
                  <a:srgbClr val="00B050"/>
                </a:solidFill>
              </a:rPr>
              <a:t>G</a:t>
            </a:r>
            <a:r>
              <a:rPr lang="en-US" sz="1300" baseline="50000" dirty="0">
                <a:solidFill>
                  <a:srgbClr val="00B050"/>
                </a:solidFill>
              </a:rPr>
              <a:t>-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or </a:t>
            </a:r>
          </a:p>
          <a:p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are the relations will die out (not in </a:t>
            </a:r>
            <a:r>
              <a:rPr lang="en-US" sz="1300" dirty="0">
                <a:solidFill>
                  <a:srgbClr val="C00000"/>
                </a:solidFill>
              </a:rPr>
              <a:t>G</a:t>
            </a:r>
            <a:r>
              <a:rPr lang="en-US" sz="1300" baseline="50000" dirty="0">
                <a:solidFill>
                  <a:srgbClr val="C00000"/>
                </a:solidFill>
              </a:rPr>
              <a:t>+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), 	</a:t>
            </a:r>
            <a:r>
              <a:rPr lang="en-US" sz="1300" dirty="0">
                <a:solidFill>
                  <a:schemeClr val="accent1"/>
                </a:solidFill>
              </a:rPr>
              <a:t>G’ = G -</a:t>
            </a:r>
            <a:r>
              <a:rPr lang="en-US" sz="1300" dirty="0">
                <a:solidFill>
                  <a:srgbClr val="00B050"/>
                </a:solidFill>
              </a:rPr>
              <a:t> G</a:t>
            </a:r>
            <a:r>
              <a:rPr lang="en-US" sz="1300" baseline="50000" dirty="0">
                <a:solidFill>
                  <a:srgbClr val="00B050"/>
                </a:solidFill>
              </a:rPr>
              <a:t>- </a:t>
            </a:r>
            <a:r>
              <a:rPr lang="en-US" sz="1300" dirty="0">
                <a:solidFill>
                  <a:schemeClr val="accent1"/>
                </a:solidFill>
              </a:rPr>
              <a:t>or G’ = G -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>
                <a:solidFill>
                  <a:srgbClr val="C00000"/>
                </a:solidFill>
              </a:rPr>
              <a:t>G</a:t>
            </a:r>
            <a:r>
              <a:rPr lang="en-US" sz="1300" baseline="50000" dirty="0">
                <a:solidFill>
                  <a:srgbClr val="C00000"/>
                </a:solidFill>
              </a:rPr>
              <a:t>+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E1CD034-C81B-4205-9F98-34E3F4626D3F}"/>
              </a:ext>
            </a:extLst>
          </p:cNvPr>
          <p:cNvGrpSpPr/>
          <p:nvPr/>
        </p:nvGrpSpPr>
        <p:grpSpPr>
          <a:xfrm>
            <a:off x="7635702" y="285272"/>
            <a:ext cx="4058350" cy="6179665"/>
            <a:chOff x="7476547" y="583295"/>
            <a:chExt cx="4058350" cy="6179665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010E54A-C933-440B-80C8-F81550920666}"/>
                </a:ext>
              </a:extLst>
            </p:cNvPr>
            <p:cNvGrpSpPr/>
            <p:nvPr/>
          </p:nvGrpSpPr>
          <p:grpSpPr>
            <a:xfrm>
              <a:off x="9994655" y="3451302"/>
              <a:ext cx="1540242" cy="1123748"/>
              <a:chOff x="8198327" y="1959233"/>
              <a:chExt cx="1126648" cy="1004959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FA90D0FB-973B-4C01-9885-7C9624A82F51}"/>
                  </a:ext>
                </a:extLst>
              </p:cNvPr>
              <p:cNvSpPr/>
              <p:nvPr/>
            </p:nvSpPr>
            <p:spPr>
              <a:xfrm>
                <a:off x="8198328" y="1959233"/>
                <a:ext cx="1126647" cy="27866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Node</a:t>
                </a: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F7603D46-F286-40A8-86C3-ED0036C5B16A}"/>
                  </a:ext>
                </a:extLst>
              </p:cNvPr>
              <p:cNvSpPr/>
              <p:nvPr/>
            </p:nvSpPr>
            <p:spPr>
              <a:xfrm>
                <a:off x="8198327" y="2240452"/>
                <a:ext cx="1126647" cy="7237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+ id: int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+ other features …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5F18296-3E78-4F24-ADA0-6A2065A022D9}"/>
                </a:ext>
              </a:extLst>
            </p:cNvPr>
            <p:cNvGrpSpPr/>
            <p:nvPr/>
          </p:nvGrpSpPr>
          <p:grpSpPr>
            <a:xfrm>
              <a:off x="8113463" y="583295"/>
              <a:ext cx="3111867" cy="2036375"/>
              <a:chOff x="7315387" y="3432621"/>
              <a:chExt cx="2181036" cy="1680705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5B703DCD-1E16-4761-9F42-7D5F53226EC4}"/>
                  </a:ext>
                </a:extLst>
              </p:cNvPr>
              <p:cNvGrpSpPr/>
              <p:nvPr/>
            </p:nvGrpSpPr>
            <p:grpSpPr>
              <a:xfrm>
                <a:off x="7315389" y="3432621"/>
                <a:ext cx="2181034" cy="747096"/>
                <a:chOff x="5143690" y="2078772"/>
                <a:chExt cx="1126647" cy="747096"/>
              </a:xfrm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F4F86733-A02C-45FD-AE90-D7AD044C22EA}"/>
                    </a:ext>
                  </a:extLst>
                </p:cNvPr>
                <p:cNvSpPr/>
                <p:nvPr/>
              </p:nvSpPr>
              <p:spPr>
                <a:xfrm>
                  <a:off x="5143690" y="2078772"/>
                  <a:ext cx="1126647" cy="27866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DynamicNetwork</a:t>
                  </a:r>
                  <a:endParaRPr lang="en-US" sz="1200" b="1" dirty="0">
                    <a:solidFill>
                      <a:schemeClr val="tx1"/>
                    </a:solidFill>
                    <a:latin typeface="Avenir Next LT Pro" panose="020B0504020202020204" pitchFamily="34" charset="0"/>
                  </a:endParaRPr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D857D2CF-32C6-49CC-9EC4-4834365A86EB}"/>
                    </a:ext>
                  </a:extLst>
                </p:cNvPr>
                <p:cNvSpPr/>
                <p:nvPr/>
              </p:nvSpPr>
              <p:spPr>
                <a:xfrm>
                  <a:off x="5143690" y="2357439"/>
                  <a:ext cx="1126647" cy="46842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+ relationships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: { time : Graph }</a:t>
                  </a:r>
                </a:p>
              </p:txBody>
            </p:sp>
          </p:grp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5DF4935-409F-4623-B198-101C47427121}"/>
                  </a:ext>
                </a:extLst>
              </p:cNvPr>
              <p:cNvSpPr/>
              <p:nvPr/>
            </p:nvSpPr>
            <p:spPr>
              <a:xfrm>
                <a:off x="7315387" y="4179718"/>
                <a:ext cx="2181036" cy="9336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200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unionGraph</a:t>
                </a:r>
                <a:r>
                  <a:rPr lang="en-US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(time, time): Graph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+ </a:t>
                </a:r>
                <a:r>
                  <a:rPr lang="en-US" altLang="zh-CN" sz="1200" dirty="0" err="1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intersectionGraph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(time,  time): Graph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+ </a:t>
                </a:r>
                <a:r>
                  <a:rPr lang="en-US" altLang="zh-CN" sz="1200" dirty="0" err="1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differenceGraph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(Graph, Graph): Graph</a:t>
                </a: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A1D5D2D-183E-44BB-8A09-EB5E0BFF1A52}"/>
                </a:ext>
              </a:extLst>
            </p:cNvPr>
            <p:cNvGrpSpPr/>
            <p:nvPr/>
          </p:nvGrpSpPr>
          <p:grpSpPr>
            <a:xfrm>
              <a:off x="8672461" y="2588962"/>
              <a:ext cx="2488268" cy="907281"/>
              <a:chOff x="8723833" y="2886043"/>
              <a:chExt cx="1850447" cy="1139879"/>
            </a:xfrm>
          </p:grpSpPr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8FE046C1-5D1C-4747-B911-DF249CD604B2}"/>
                  </a:ext>
                </a:extLst>
              </p:cNvPr>
              <p:cNvCxnSpPr>
                <a:cxnSpLocks/>
                <a:stCxn id="28" idx="0"/>
              </p:cNvCxnSpPr>
              <p:nvPr/>
            </p:nvCxnSpPr>
            <p:spPr>
              <a:xfrm flipH="1" flipV="1">
                <a:off x="8723833" y="2924624"/>
                <a:ext cx="1" cy="10448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B981AAA-C217-40A3-A87E-01FF94ABBD61}"/>
                  </a:ext>
                </a:extLst>
              </p:cNvPr>
              <p:cNvSpPr txBox="1"/>
              <p:nvPr/>
            </p:nvSpPr>
            <p:spPr>
              <a:xfrm>
                <a:off x="10274198" y="3656590"/>
                <a:ext cx="300082" cy="369332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AC708E5-7D04-4A43-B518-6C313CD20492}"/>
                  </a:ext>
                </a:extLst>
              </p:cNvPr>
              <p:cNvSpPr txBox="1"/>
              <p:nvPr/>
            </p:nvSpPr>
            <p:spPr>
              <a:xfrm>
                <a:off x="10279841" y="2886043"/>
                <a:ext cx="263214" cy="276999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AC48904-B8F7-469E-BBED-EA6022918353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H="1" flipV="1">
              <a:off x="10757187" y="2619670"/>
              <a:ext cx="7590" cy="8316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D7789A4-48A8-4494-A5EF-8668E7BFF010}"/>
                </a:ext>
              </a:extLst>
            </p:cNvPr>
            <p:cNvGrpSpPr/>
            <p:nvPr/>
          </p:nvGrpSpPr>
          <p:grpSpPr>
            <a:xfrm>
              <a:off x="7476547" y="2596775"/>
              <a:ext cx="2391823" cy="4166185"/>
              <a:chOff x="7368395" y="2596775"/>
              <a:chExt cx="2391823" cy="4166185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78DF846F-A66F-4E75-A52E-0D182A4B2A20}"/>
                  </a:ext>
                </a:extLst>
              </p:cNvPr>
              <p:cNvGrpSpPr/>
              <p:nvPr/>
            </p:nvGrpSpPr>
            <p:grpSpPr>
              <a:xfrm>
                <a:off x="7368395" y="3451306"/>
                <a:ext cx="2391823" cy="3311654"/>
                <a:chOff x="7164650" y="3432621"/>
                <a:chExt cx="2331776" cy="2733246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D74880BB-757A-4C65-88AF-E8BA9EA75105}"/>
                    </a:ext>
                  </a:extLst>
                </p:cNvPr>
                <p:cNvGrpSpPr/>
                <p:nvPr/>
              </p:nvGrpSpPr>
              <p:grpSpPr>
                <a:xfrm>
                  <a:off x="7164650" y="3432621"/>
                  <a:ext cx="2331776" cy="747096"/>
                  <a:chOff x="5065823" y="2078772"/>
                  <a:chExt cx="1204515" cy="747096"/>
                </a:xfrm>
              </p:grpSpPr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A023A13C-50B3-44E8-86F3-B121603A1874}"/>
                      </a:ext>
                    </a:extLst>
                  </p:cNvPr>
                  <p:cNvSpPr/>
                  <p:nvPr/>
                </p:nvSpPr>
                <p:spPr>
                  <a:xfrm>
                    <a:off x="5065824" y="2078772"/>
                    <a:ext cx="1204514" cy="27866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</a:rPr>
                      <a:t>Graph</a:t>
                    </a:r>
                  </a:p>
                </p:txBody>
              </p:sp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0EC46DED-61E9-4BAD-B09F-300B201B130C}"/>
                      </a:ext>
                    </a:extLst>
                  </p:cNvPr>
                  <p:cNvSpPr/>
                  <p:nvPr/>
                </p:nvSpPr>
                <p:spPr>
                  <a:xfrm>
                    <a:off x="5065823" y="2357439"/>
                    <a:ext cx="1204513" cy="468429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2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</a:rPr>
                      <a:t>+ edges: { Node.id : [Node.id] }</a:t>
                    </a:r>
                  </a:p>
                  <a:p>
                    <a:r>
                      <a:rPr lang="en-US" sz="12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</a:rPr>
                      <a:t>+ directed: bool</a:t>
                    </a:r>
                  </a:p>
                </p:txBody>
              </p:sp>
            </p:grp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A39B1DBE-FBC9-4066-8F9C-99240B311E13}"/>
                    </a:ext>
                  </a:extLst>
                </p:cNvPr>
                <p:cNvSpPr/>
                <p:nvPr/>
              </p:nvSpPr>
              <p:spPr>
                <a:xfrm>
                  <a:off x="7164650" y="4179718"/>
                  <a:ext cx="2331773" cy="198614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+ </a:t>
                  </a:r>
                  <a:r>
                    <a:rPr lang="en-US" sz="1200" dirty="0" err="1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countNodes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(): int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+ </a:t>
                  </a:r>
                  <a:r>
                    <a:rPr lang="en-US" sz="1200" dirty="0" err="1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countEdges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(): int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+ density(): float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+ </a:t>
                  </a:r>
                  <a:r>
                    <a:rPr lang="en-US" sz="1200" dirty="0" err="1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maximalCliques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(): [[int]]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+ </a:t>
                  </a:r>
                  <a:r>
                    <a:rPr lang="en-US" sz="1200" dirty="0" err="1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dijkstra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():[[int]]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+ </a:t>
                  </a:r>
                  <a:r>
                    <a:rPr lang="en-US" sz="1200" dirty="0" err="1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nodeBetweenness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():[float]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+ </a:t>
                  </a:r>
                  <a:r>
                    <a:rPr lang="en-US" sz="1200" dirty="0" err="1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edgeBetweenness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():[float]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sz="1200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+ union(Graph): Graph</a:t>
                  </a:r>
                  <a:endParaRPr lang="en-US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sz="1200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+ intersection(Graph): Graph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+ difference(Graph):Graph</a:t>
                  </a:r>
                  <a:endParaRPr lang="en-US" altLang="zh-CN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endParaRPr>
                </a:p>
              </p:txBody>
            </p:sp>
          </p:grp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BE56957-E03A-44B0-968B-0EBDBA0B54EA}"/>
                  </a:ext>
                </a:extLst>
              </p:cNvPr>
              <p:cNvSpPr txBox="1"/>
              <p:nvPr/>
            </p:nvSpPr>
            <p:spPr>
              <a:xfrm>
                <a:off x="8586750" y="3194766"/>
                <a:ext cx="403514" cy="293968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0F6D5B1-45FA-4C96-AAF4-6ACF8F76A1F7}"/>
                  </a:ext>
                </a:extLst>
              </p:cNvPr>
              <p:cNvSpPr txBox="1"/>
              <p:nvPr/>
            </p:nvSpPr>
            <p:spPr>
              <a:xfrm>
                <a:off x="8586750" y="2596775"/>
                <a:ext cx="353938" cy="220476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</p:grpSp>
      </p:grpSp>
      <p:sp>
        <p:nvSpPr>
          <p:cNvPr id="42" name="işļïḑê">
            <a:extLst>
              <a:ext uri="{FF2B5EF4-FFF2-40B4-BE49-F238E27FC236}">
                <a16:creationId xmlns:a16="http://schemas.microsoft.com/office/drawing/2014/main" id="{E1C2F353-E496-40BF-BC55-EF6EDC112796}"/>
              </a:ext>
            </a:extLst>
          </p:cNvPr>
          <p:cNvSpPr txBox="1"/>
          <p:nvPr/>
        </p:nvSpPr>
        <p:spPr>
          <a:xfrm flipH="1">
            <a:off x="572926" y="1318959"/>
            <a:ext cx="6572238" cy="1943959"/>
          </a:xfrm>
          <a:prstGeom prst="rect">
            <a:avLst/>
          </a:prstGeom>
        </p:spPr>
        <p:txBody>
          <a:bodyPr vert="horz" wrap="square" lIns="90000" tIns="46800" rIns="90000" bIns="46800" anchor="t" anchorCtr="0">
            <a:normAutofit fontScale="70000" lnSpcReduction="20000"/>
          </a:bodyPr>
          <a:lstStyle/>
          <a:p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Summary Statistics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Number of active entities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Number of contacts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Density of network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Cluster infections (</a:t>
            </a:r>
            <a:r>
              <a:rPr 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Bron-Kerbosch</a:t>
            </a: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algorithm)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Critical entity and relation on spreading (Dijkstra, Girvan–Newman algorithm)</a:t>
            </a:r>
            <a:endParaRPr lang="en-US" sz="1900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71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FFDC31-8CAE-491A-97F5-AC91F9D358F3}"/>
              </a:ext>
            </a:extLst>
          </p:cNvPr>
          <p:cNvSpPr/>
          <p:nvPr/>
        </p:nvSpPr>
        <p:spPr>
          <a:xfrm>
            <a:off x="482600" y="1615454"/>
            <a:ext cx="6375400" cy="4353541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6D2B13E-D5B1-49DE-AC13-363CB36353C9}"/>
              </a:ext>
            </a:extLst>
          </p:cNvPr>
          <p:cNvSpPr/>
          <p:nvPr/>
        </p:nvSpPr>
        <p:spPr>
          <a:xfrm>
            <a:off x="6892725" y="0"/>
            <a:ext cx="5299276" cy="6858000"/>
          </a:xfrm>
          <a:prstGeom prst="rect">
            <a:avLst/>
          </a:prstGeom>
          <a:solidFill>
            <a:srgbClr val="96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E916DFC5-CA63-4F3C-A778-BFAB45D8B0EA}"/>
              </a:ext>
            </a:extLst>
          </p:cNvPr>
          <p:cNvSpPr txBox="1">
            <a:spLocks/>
          </p:cNvSpPr>
          <p:nvPr/>
        </p:nvSpPr>
        <p:spPr>
          <a:xfrm>
            <a:off x="8786812" y="64389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/>
              <a:pPr/>
              <a:t>7</a:t>
            </a:fld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B64D4DA-6C13-4BA3-AD82-621E297B0CD4}"/>
              </a:ext>
            </a:extLst>
          </p:cNvPr>
          <p:cNvGrpSpPr/>
          <p:nvPr/>
        </p:nvGrpSpPr>
        <p:grpSpPr>
          <a:xfrm>
            <a:off x="482600" y="568256"/>
            <a:ext cx="4569488" cy="320744"/>
            <a:chOff x="482600" y="568256"/>
            <a:chExt cx="4569488" cy="320744"/>
          </a:xfrm>
        </p:grpSpPr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 flipH="1">
              <a:off x="513769" y="56825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800" dirty="0">
                  <a:solidFill>
                    <a:srgbClr val="698FCE"/>
                  </a:solidFill>
                </a:rPr>
                <a:t>Draft Deliverable</a:t>
              </a:r>
              <a:endParaRPr lang="zh-CN" altLang="en-US" sz="2800" dirty="0">
                <a:solidFill>
                  <a:srgbClr val="698FCE"/>
                </a:solidFill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 flipH="1">
              <a:off x="482600" y="889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0F4E611-DD3A-4603-AD3F-E2BE6C99B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44" y="1825673"/>
            <a:ext cx="5942911" cy="3935919"/>
          </a:xfrm>
          <a:prstGeom prst="rect">
            <a:avLst/>
          </a:prstGeom>
        </p:spPr>
      </p:pic>
      <p:sp>
        <p:nvSpPr>
          <p:cNvPr id="47" name="js-file-format-symbol_29621">
            <a:extLst>
              <a:ext uri="{FF2B5EF4-FFF2-40B4-BE49-F238E27FC236}">
                <a16:creationId xmlns:a16="http://schemas.microsoft.com/office/drawing/2014/main" id="{B39D7518-6BDE-4BEE-9C19-2601B57FB2F2}"/>
              </a:ext>
            </a:extLst>
          </p:cNvPr>
          <p:cNvSpPr/>
          <p:nvPr/>
        </p:nvSpPr>
        <p:spPr>
          <a:xfrm>
            <a:off x="1209040" y="1190638"/>
            <a:ext cx="442955" cy="609685"/>
          </a:xfrm>
          <a:custGeom>
            <a:avLst/>
            <a:gdLst>
              <a:gd name="T0" fmla="*/ 121763 h 600884"/>
              <a:gd name="T1" fmla="*/ 121763 h 600884"/>
              <a:gd name="T2" fmla="*/ 121763 h 600884"/>
              <a:gd name="T3" fmla="*/ 121763 h 600884"/>
              <a:gd name="T4" fmla="*/ 121763 h 600884"/>
              <a:gd name="T5" fmla="*/ 121763 h 600884"/>
              <a:gd name="T6" fmla="*/ 121763 h 600884"/>
              <a:gd name="T7" fmla="*/ 121763 h 600884"/>
              <a:gd name="T8" fmla="*/ 121763 h 600884"/>
              <a:gd name="T9" fmla="*/ 121763 h 600884"/>
              <a:gd name="T10" fmla="*/ 121763 h 600884"/>
              <a:gd name="T11" fmla="*/ 121763 h 600884"/>
              <a:gd name="T12" fmla="*/ 121763 h 600884"/>
              <a:gd name="T13" fmla="*/ 121763 h 600884"/>
              <a:gd name="T14" fmla="*/ 121763 h 600884"/>
              <a:gd name="T15" fmla="*/ 121763 h 600884"/>
              <a:gd name="T16" fmla="*/ 121763 h 600884"/>
              <a:gd name="T17" fmla="*/ 121763 h 600884"/>
              <a:gd name="T18" fmla="*/ 121763 h 600884"/>
              <a:gd name="T19" fmla="*/ 121763 h 600884"/>
              <a:gd name="T20" fmla="*/ 121763 h 600884"/>
              <a:gd name="T21" fmla="*/ 121763 h 600884"/>
              <a:gd name="T22" fmla="*/ 121763 h 600884"/>
              <a:gd name="T23" fmla="*/ 121763 h 600884"/>
              <a:gd name="T24" fmla="*/ 121763 h 600884"/>
              <a:gd name="T25" fmla="*/ 121763 h 600884"/>
              <a:gd name="T26" fmla="*/ 121763 h 600884"/>
              <a:gd name="T27" fmla="*/ 121763 h 600884"/>
              <a:gd name="T28" fmla="*/ 121763 h 600884"/>
              <a:gd name="T29" fmla="*/ 121763 h 600884"/>
              <a:gd name="T30" fmla="*/ 121763 h 600884"/>
              <a:gd name="T31" fmla="*/ 121763 h 600884"/>
              <a:gd name="T32" fmla="*/ 121763 h 600884"/>
              <a:gd name="T33" fmla="*/ 121763 h 600884"/>
              <a:gd name="T34" fmla="*/ 121763 h 600884"/>
              <a:gd name="T35" fmla="*/ 121763 h 600884"/>
              <a:gd name="T36" fmla="*/ 121763 h 600884"/>
              <a:gd name="T37" fmla="*/ 121763 h 600884"/>
              <a:gd name="T38" fmla="*/ 121763 h 600884"/>
              <a:gd name="T39" fmla="*/ 121763 h 600884"/>
              <a:gd name="T40" fmla="*/ 121763 h 600884"/>
              <a:gd name="T41" fmla="*/ 121763 h 600884"/>
              <a:gd name="T42" fmla="*/ 121763 h 600884"/>
              <a:gd name="T43" fmla="*/ 121763 h 600884"/>
              <a:gd name="T44" fmla="*/ 121763 h 600884"/>
              <a:gd name="T45" fmla="*/ 121763 h 600884"/>
              <a:gd name="T46" fmla="*/ 121763 h 600884"/>
              <a:gd name="T47" fmla="*/ 121763 h 600884"/>
              <a:gd name="T48" fmla="*/ 121763 h 600884"/>
              <a:gd name="T49" fmla="*/ 121763 h 600884"/>
              <a:gd name="T50" fmla="*/ 121763 h 600884"/>
              <a:gd name="T51" fmla="*/ 121763 h 600884"/>
              <a:gd name="T52" fmla="*/ 121763 h 600884"/>
              <a:gd name="T53" fmla="*/ 121763 h 600884"/>
              <a:gd name="T54" fmla="*/ 121763 h 600884"/>
              <a:gd name="T55" fmla="*/ 121763 h 600884"/>
              <a:gd name="T56" fmla="*/ 121763 h 600884"/>
              <a:gd name="T57" fmla="*/ 121763 h 600884"/>
              <a:gd name="T58" fmla="*/ 121763 h 600884"/>
              <a:gd name="T59" fmla="*/ 121763 h 600884"/>
              <a:gd name="T60" fmla="*/ 121763 h 600884"/>
              <a:gd name="T61" fmla="*/ 121763 h 600884"/>
              <a:gd name="T62" fmla="*/ 121763 h 600884"/>
              <a:gd name="T63" fmla="*/ 121763 h 600884"/>
              <a:gd name="T64" fmla="*/ 121763 h 600884"/>
              <a:gd name="T65" fmla="*/ 121763 h 600884"/>
              <a:gd name="T66" fmla="*/ 121763 h 600884"/>
              <a:gd name="T67" fmla="*/ 121763 h 600884"/>
              <a:gd name="T68" fmla="*/ 121763 h 600884"/>
              <a:gd name="T69" fmla="*/ 121763 h 600884"/>
              <a:gd name="T70" fmla="*/ 121763 h 600884"/>
              <a:gd name="T71" fmla="*/ 121763 h 600884"/>
              <a:gd name="T72" fmla="*/ 121763 h 600884"/>
              <a:gd name="T73" fmla="*/ 121763 h 600884"/>
              <a:gd name="T74" fmla="*/ 121763 h 600884"/>
              <a:gd name="T75" fmla="*/ 121763 h 600884"/>
              <a:gd name="T76" fmla="*/ 121763 h 600884"/>
              <a:gd name="T77" fmla="*/ 121763 h 600884"/>
              <a:gd name="T78" fmla="*/ 121763 h 600884"/>
              <a:gd name="T79" fmla="*/ 121763 h 600884"/>
              <a:gd name="T80" fmla="*/ 121763 h 600884"/>
              <a:gd name="T81" fmla="*/ 121763 h 600884"/>
              <a:gd name="T82" fmla="*/ 121763 h 600884"/>
              <a:gd name="T83" fmla="*/ 121763 h 600884"/>
              <a:gd name="T84" fmla="*/ 121763 h 600884"/>
              <a:gd name="T85" fmla="*/ 121763 h 600884"/>
              <a:gd name="T86" fmla="*/ 121763 h 600884"/>
              <a:gd name="T87" fmla="*/ 121763 h 600884"/>
              <a:gd name="T88" fmla="*/ 121763 h 600884"/>
              <a:gd name="T89" fmla="*/ 121763 h 600884"/>
              <a:gd name="T90" fmla="*/ 121763 h 600884"/>
              <a:gd name="T91" fmla="*/ 121763 h 600884"/>
              <a:gd name="T92" fmla="*/ 121763 h 600884"/>
              <a:gd name="T93" fmla="*/ 121763 h 600884"/>
              <a:gd name="T94" fmla="*/ 121763 h 600884"/>
              <a:gd name="T95" fmla="*/ 121763 h 600884"/>
              <a:gd name="T96" fmla="*/ 121763 h 600884"/>
              <a:gd name="T97" fmla="*/ 121763 h 600884"/>
              <a:gd name="T98" fmla="*/ 121763 h 600884"/>
              <a:gd name="T99" fmla="*/ 121763 h 600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328" h="7344">
                <a:moveTo>
                  <a:pt x="5326" y="1760"/>
                </a:moveTo>
                <a:cubicBezTo>
                  <a:pt x="5326" y="1726"/>
                  <a:pt x="5315" y="1693"/>
                  <a:pt x="5292" y="1667"/>
                </a:cubicBezTo>
                <a:lnTo>
                  <a:pt x="3876" y="49"/>
                </a:lnTo>
                <a:cubicBezTo>
                  <a:pt x="3876" y="49"/>
                  <a:pt x="3875" y="49"/>
                  <a:pt x="3875" y="48"/>
                </a:cubicBezTo>
                <a:cubicBezTo>
                  <a:pt x="3867" y="39"/>
                  <a:pt x="3857" y="31"/>
                  <a:pt x="3847" y="24"/>
                </a:cubicBezTo>
                <a:cubicBezTo>
                  <a:pt x="3843" y="22"/>
                  <a:pt x="3840" y="20"/>
                  <a:pt x="3837" y="19"/>
                </a:cubicBezTo>
                <a:cubicBezTo>
                  <a:pt x="3828" y="14"/>
                  <a:pt x="3819" y="10"/>
                  <a:pt x="3809" y="7"/>
                </a:cubicBezTo>
                <a:cubicBezTo>
                  <a:pt x="3806" y="6"/>
                  <a:pt x="3804" y="5"/>
                  <a:pt x="3801" y="4"/>
                </a:cubicBezTo>
                <a:cubicBezTo>
                  <a:pt x="3790" y="2"/>
                  <a:pt x="3779" y="0"/>
                  <a:pt x="3768" y="0"/>
                </a:cubicBezTo>
                <a:lnTo>
                  <a:pt x="288" y="0"/>
                </a:lnTo>
                <a:cubicBezTo>
                  <a:pt x="129" y="0"/>
                  <a:pt x="0" y="129"/>
                  <a:pt x="0" y="288"/>
                </a:cubicBezTo>
                <a:lnTo>
                  <a:pt x="0" y="7056"/>
                </a:lnTo>
                <a:cubicBezTo>
                  <a:pt x="0" y="7215"/>
                  <a:pt x="129" y="7344"/>
                  <a:pt x="288" y="7344"/>
                </a:cubicBezTo>
                <a:lnTo>
                  <a:pt x="5040" y="7344"/>
                </a:lnTo>
                <a:cubicBezTo>
                  <a:pt x="5199" y="7344"/>
                  <a:pt x="5328" y="7215"/>
                  <a:pt x="5328" y="7056"/>
                </a:cubicBezTo>
                <a:lnTo>
                  <a:pt x="5328" y="1776"/>
                </a:lnTo>
                <a:cubicBezTo>
                  <a:pt x="5328" y="1771"/>
                  <a:pt x="5327" y="1765"/>
                  <a:pt x="5326" y="1760"/>
                </a:cubicBezTo>
                <a:close/>
                <a:moveTo>
                  <a:pt x="1713" y="6949"/>
                </a:moveTo>
                <a:cubicBezTo>
                  <a:pt x="1620" y="6949"/>
                  <a:pt x="1499" y="6933"/>
                  <a:pt x="1419" y="6906"/>
                </a:cubicBezTo>
                <a:lnTo>
                  <a:pt x="1464" y="6581"/>
                </a:lnTo>
                <a:cubicBezTo>
                  <a:pt x="1520" y="6600"/>
                  <a:pt x="1591" y="6613"/>
                  <a:pt x="1670" y="6613"/>
                </a:cubicBezTo>
                <a:cubicBezTo>
                  <a:pt x="1839" y="6613"/>
                  <a:pt x="1945" y="6536"/>
                  <a:pt x="1945" y="6259"/>
                </a:cubicBezTo>
                <a:lnTo>
                  <a:pt x="1945" y="5139"/>
                </a:lnTo>
                <a:lnTo>
                  <a:pt x="2347" y="5139"/>
                </a:lnTo>
                <a:lnTo>
                  <a:pt x="2347" y="6264"/>
                </a:lnTo>
                <a:lnTo>
                  <a:pt x="2347" y="6264"/>
                </a:lnTo>
                <a:cubicBezTo>
                  <a:pt x="2347" y="6772"/>
                  <a:pt x="2104" y="6949"/>
                  <a:pt x="1713" y="6949"/>
                </a:cubicBezTo>
                <a:close/>
                <a:moveTo>
                  <a:pt x="3118" y="6946"/>
                </a:moveTo>
                <a:cubicBezTo>
                  <a:pt x="2915" y="6946"/>
                  <a:pt x="2714" y="6893"/>
                  <a:pt x="2614" y="6838"/>
                </a:cubicBezTo>
                <a:lnTo>
                  <a:pt x="2695" y="6505"/>
                </a:lnTo>
                <a:cubicBezTo>
                  <a:pt x="2804" y="6560"/>
                  <a:pt x="2970" y="6616"/>
                  <a:pt x="3142" y="6616"/>
                </a:cubicBezTo>
                <a:cubicBezTo>
                  <a:pt x="3327" y="6616"/>
                  <a:pt x="3424" y="6539"/>
                  <a:pt x="3424" y="6423"/>
                </a:cubicBezTo>
                <a:cubicBezTo>
                  <a:pt x="3424" y="6312"/>
                  <a:pt x="3340" y="6249"/>
                  <a:pt x="3126" y="6172"/>
                </a:cubicBezTo>
                <a:cubicBezTo>
                  <a:pt x="2830" y="6069"/>
                  <a:pt x="2637" y="5905"/>
                  <a:pt x="2637" y="5646"/>
                </a:cubicBezTo>
                <a:cubicBezTo>
                  <a:pt x="2637" y="5343"/>
                  <a:pt x="2891" y="5110"/>
                  <a:pt x="3311" y="5110"/>
                </a:cubicBezTo>
                <a:cubicBezTo>
                  <a:pt x="3512" y="5110"/>
                  <a:pt x="3660" y="5152"/>
                  <a:pt x="3765" y="5200"/>
                </a:cubicBezTo>
                <a:lnTo>
                  <a:pt x="3676" y="5525"/>
                </a:lnTo>
                <a:cubicBezTo>
                  <a:pt x="3604" y="5491"/>
                  <a:pt x="3478" y="5440"/>
                  <a:pt x="3303" y="5440"/>
                </a:cubicBezTo>
                <a:cubicBezTo>
                  <a:pt x="3129" y="5440"/>
                  <a:pt x="3044" y="5520"/>
                  <a:pt x="3044" y="5612"/>
                </a:cubicBezTo>
                <a:cubicBezTo>
                  <a:pt x="3044" y="5726"/>
                  <a:pt x="3145" y="5776"/>
                  <a:pt x="3374" y="5863"/>
                </a:cubicBezTo>
                <a:cubicBezTo>
                  <a:pt x="3689" y="5979"/>
                  <a:pt x="3837" y="6143"/>
                  <a:pt x="3837" y="6394"/>
                </a:cubicBezTo>
                <a:cubicBezTo>
                  <a:pt x="3837" y="6692"/>
                  <a:pt x="3607" y="6946"/>
                  <a:pt x="3118" y="6946"/>
                </a:cubicBezTo>
                <a:close/>
                <a:moveTo>
                  <a:pt x="5040" y="4890"/>
                </a:moveTo>
                <a:lnTo>
                  <a:pt x="288" y="4890"/>
                </a:lnTo>
                <a:lnTo>
                  <a:pt x="288" y="288"/>
                </a:lnTo>
                <a:lnTo>
                  <a:pt x="3624" y="288"/>
                </a:lnTo>
                <a:lnTo>
                  <a:pt x="3624" y="1761"/>
                </a:lnTo>
                <a:cubicBezTo>
                  <a:pt x="3624" y="1841"/>
                  <a:pt x="3688" y="1905"/>
                  <a:pt x="3768" y="1905"/>
                </a:cubicBezTo>
                <a:lnTo>
                  <a:pt x="5040" y="1905"/>
                </a:lnTo>
                <a:lnTo>
                  <a:pt x="5040" y="4890"/>
                </a:lnTo>
                <a:close/>
                <a:moveTo>
                  <a:pt x="3760" y="3077"/>
                </a:moveTo>
                <a:cubicBezTo>
                  <a:pt x="3793" y="3146"/>
                  <a:pt x="3808" y="3216"/>
                  <a:pt x="3808" y="3305"/>
                </a:cubicBezTo>
                <a:cubicBezTo>
                  <a:pt x="3808" y="3444"/>
                  <a:pt x="3764" y="3556"/>
                  <a:pt x="3675" y="3642"/>
                </a:cubicBezTo>
                <a:cubicBezTo>
                  <a:pt x="3591" y="3723"/>
                  <a:pt x="3483" y="3771"/>
                  <a:pt x="3339" y="3791"/>
                </a:cubicBezTo>
                <a:cubicBezTo>
                  <a:pt x="3281" y="3799"/>
                  <a:pt x="3169" y="3799"/>
                  <a:pt x="3109" y="3791"/>
                </a:cubicBezTo>
                <a:cubicBezTo>
                  <a:pt x="2880" y="3760"/>
                  <a:pt x="2711" y="3653"/>
                  <a:pt x="2602" y="3471"/>
                </a:cubicBezTo>
                <a:cubicBezTo>
                  <a:pt x="2588" y="3448"/>
                  <a:pt x="2585" y="3440"/>
                  <a:pt x="2589" y="3437"/>
                </a:cubicBezTo>
                <a:cubicBezTo>
                  <a:pt x="2595" y="3432"/>
                  <a:pt x="2866" y="3275"/>
                  <a:pt x="2869" y="3275"/>
                </a:cubicBezTo>
                <a:cubicBezTo>
                  <a:pt x="2871" y="3275"/>
                  <a:pt x="2881" y="3289"/>
                  <a:pt x="2893" y="3305"/>
                </a:cubicBezTo>
                <a:cubicBezTo>
                  <a:pt x="2976" y="3429"/>
                  <a:pt x="3080" y="3486"/>
                  <a:pt x="3219" y="3486"/>
                </a:cubicBezTo>
                <a:cubicBezTo>
                  <a:pt x="3301" y="3486"/>
                  <a:pt x="3368" y="3463"/>
                  <a:pt x="3410" y="3421"/>
                </a:cubicBezTo>
                <a:cubicBezTo>
                  <a:pt x="3422" y="3408"/>
                  <a:pt x="3436" y="3390"/>
                  <a:pt x="3441" y="3379"/>
                </a:cubicBezTo>
                <a:cubicBezTo>
                  <a:pt x="3469" y="3322"/>
                  <a:pt x="3457" y="3247"/>
                  <a:pt x="3413" y="3200"/>
                </a:cubicBezTo>
                <a:cubicBezTo>
                  <a:pt x="3378" y="3163"/>
                  <a:pt x="3323" y="3132"/>
                  <a:pt x="3174" y="3068"/>
                </a:cubicBezTo>
                <a:cubicBezTo>
                  <a:pt x="3065" y="3021"/>
                  <a:pt x="3002" y="2991"/>
                  <a:pt x="2955" y="2963"/>
                </a:cubicBezTo>
                <a:cubicBezTo>
                  <a:pt x="2773" y="2853"/>
                  <a:pt x="2691" y="2714"/>
                  <a:pt x="2691" y="2515"/>
                </a:cubicBezTo>
                <a:cubicBezTo>
                  <a:pt x="2691" y="2382"/>
                  <a:pt x="2733" y="2277"/>
                  <a:pt x="2819" y="2191"/>
                </a:cubicBezTo>
                <a:cubicBezTo>
                  <a:pt x="2904" y="2107"/>
                  <a:pt x="3017" y="2059"/>
                  <a:pt x="3151" y="2048"/>
                </a:cubicBezTo>
                <a:cubicBezTo>
                  <a:pt x="3202" y="2044"/>
                  <a:pt x="3210" y="2044"/>
                  <a:pt x="3264" y="2049"/>
                </a:cubicBezTo>
                <a:cubicBezTo>
                  <a:pt x="3374" y="2057"/>
                  <a:pt x="3458" y="2084"/>
                  <a:pt x="3537" y="2136"/>
                </a:cubicBezTo>
                <a:cubicBezTo>
                  <a:pt x="3579" y="2164"/>
                  <a:pt x="3641" y="2228"/>
                  <a:pt x="3675" y="2279"/>
                </a:cubicBezTo>
                <a:cubicBezTo>
                  <a:pt x="3691" y="2304"/>
                  <a:pt x="3704" y="2324"/>
                  <a:pt x="3704" y="2326"/>
                </a:cubicBezTo>
                <a:cubicBezTo>
                  <a:pt x="3704" y="2328"/>
                  <a:pt x="3445" y="2496"/>
                  <a:pt x="3436" y="2500"/>
                </a:cubicBezTo>
                <a:cubicBezTo>
                  <a:pt x="3433" y="2501"/>
                  <a:pt x="3425" y="2491"/>
                  <a:pt x="3414" y="2474"/>
                </a:cubicBezTo>
                <a:cubicBezTo>
                  <a:pt x="3404" y="2459"/>
                  <a:pt x="3383" y="2433"/>
                  <a:pt x="3367" y="2418"/>
                </a:cubicBezTo>
                <a:cubicBezTo>
                  <a:pt x="3322" y="2372"/>
                  <a:pt x="3277" y="2354"/>
                  <a:pt x="3208" y="2354"/>
                </a:cubicBezTo>
                <a:cubicBezTo>
                  <a:pt x="3148" y="2354"/>
                  <a:pt x="3109" y="2369"/>
                  <a:pt x="3075" y="2406"/>
                </a:cubicBezTo>
                <a:cubicBezTo>
                  <a:pt x="3051" y="2431"/>
                  <a:pt x="3041" y="2457"/>
                  <a:pt x="3038" y="2496"/>
                </a:cubicBezTo>
                <a:cubicBezTo>
                  <a:pt x="3035" y="2544"/>
                  <a:pt x="3048" y="2583"/>
                  <a:pt x="3079" y="2616"/>
                </a:cubicBezTo>
                <a:cubicBezTo>
                  <a:pt x="3112" y="2651"/>
                  <a:pt x="3161" y="2678"/>
                  <a:pt x="3308" y="2741"/>
                </a:cubicBezTo>
                <a:cubicBezTo>
                  <a:pt x="3502" y="2824"/>
                  <a:pt x="3600" y="2882"/>
                  <a:pt x="3675" y="2959"/>
                </a:cubicBezTo>
                <a:cubicBezTo>
                  <a:pt x="3714" y="2999"/>
                  <a:pt x="3737" y="3030"/>
                  <a:pt x="3760" y="3077"/>
                </a:cubicBezTo>
                <a:close/>
                <a:moveTo>
                  <a:pt x="2217" y="2066"/>
                </a:moveTo>
                <a:lnTo>
                  <a:pt x="2392" y="2066"/>
                </a:lnTo>
                <a:lnTo>
                  <a:pt x="2392" y="2698"/>
                </a:lnTo>
                <a:cubicBezTo>
                  <a:pt x="2392" y="3118"/>
                  <a:pt x="2390" y="3341"/>
                  <a:pt x="2388" y="3361"/>
                </a:cubicBezTo>
                <a:cubicBezTo>
                  <a:pt x="2363" y="3558"/>
                  <a:pt x="2270" y="3691"/>
                  <a:pt x="2112" y="3755"/>
                </a:cubicBezTo>
                <a:cubicBezTo>
                  <a:pt x="1979" y="3808"/>
                  <a:pt x="1799" y="3812"/>
                  <a:pt x="1658" y="3766"/>
                </a:cubicBezTo>
                <a:cubicBezTo>
                  <a:pt x="1525" y="3721"/>
                  <a:pt x="1415" y="3625"/>
                  <a:pt x="1351" y="3498"/>
                </a:cubicBezTo>
                <a:lnTo>
                  <a:pt x="1340" y="3476"/>
                </a:lnTo>
                <a:lnTo>
                  <a:pt x="1481" y="3391"/>
                </a:lnTo>
                <a:cubicBezTo>
                  <a:pt x="1558" y="3344"/>
                  <a:pt x="1623" y="3305"/>
                  <a:pt x="1624" y="3305"/>
                </a:cubicBezTo>
                <a:cubicBezTo>
                  <a:pt x="1625" y="3304"/>
                  <a:pt x="1635" y="3318"/>
                  <a:pt x="1645" y="3335"/>
                </a:cubicBezTo>
                <a:cubicBezTo>
                  <a:pt x="1709" y="3444"/>
                  <a:pt x="1764" y="3483"/>
                  <a:pt x="1856" y="3483"/>
                </a:cubicBezTo>
                <a:cubicBezTo>
                  <a:pt x="1920" y="3483"/>
                  <a:pt x="1958" y="3470"/>
                  <a:pt x="1988" y="3440"/>
                </a:cubicBezTo>
                <a:cubicBezTo>
                  <a:pt x="2010" y="3419"/>
                  <a:pt x="2022" y="3395"/>
                  <a:pt x="2032" y="3357"/>
                </a:cubicBezTo>
                <a:lnTo>
                  <a:pt x="2040" y="3327"/>
                </a:lnTo>
                <a:lnTo>
                  <a:pt x="2041" y="2696"/>
                </a:lnTo>
                <a:lnTo>
                  <a:pt x="2042" y="2066"/>
                </a:lnTo>
                <a:lnTo>
                  <a:pt x="2217" y="20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D7BB414-6D22-4696-924A-70309F90A2D4}"/>
              </a:ext>
            </a:extLst>
          </p:cNvPr>
          <p:cNvSpPr/>
          <p:nvPr/>
        </p:nvSpPr>
        <p:spPr>
          <a:xfrm>
            <a:off x="2925833" y="1416584"/>
            <a:ext cx="1488932" cy="303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28862F2-D6E4-4D13-A022-826DCB94BEE1}"/>
              </a:ext>
            </a:extLst>
          </p:cNvPr>
          <p:cNvSpPr/>
          <p:nvPr/>
        </p:nvSpPr>
        <p:spPr>
          <a:xfrm>
            <a:off x="7772414" y="3024443"/>
            <a:ext cx="3762878" cy="9733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Server (Flask)</a:t>
            </a:r>
          </a:p>
        </p:txBody>
      </p:sp>
      <p:sp>
        <p:nvSpPr>
          <p:cNvPr id="50" name="Rectangle 1">
            <a:extLst>
              <a:ext uri="{FF2B5EF4-FFF2-40B4-BE49-F238E27FC236}">
                <a16:creationId xmlns:a16="http://schemas.microsoft.com/office/drawing/2014/main" id="{0F6D2300-9F36-410F-9867-2743910C30C0}"/>
              </a:ext>
            </a:extLst>
          </p:cNvPr>
          <p:cNvSpPr/>
          <p:nvPr/>
        </p:nvSpPr>
        <p:spPr>
          <a:xfrm>
            <a:off x="8083865" y="4727255"/>
            <a:ext cx="918040" cy="870155"/>
          </a:xfrm>
          <a:custGeom>
            <a:avLst/>
            <a:gdLst>
              <a:gd name="connsiteX0" fmla="*/ 50466 w 578072"/>
              <a:gd name="connsiteY0" fmla="*/ 523866 h 605028"/>
              <a:gd name="connsiteX1" fmla="*/ 70402 w 578072"/>
              <a:gd name="connsiteY1" fmla="*/ 533587 h 605028"/>
              <a:gd name="connsiteX2" fmla="*/ 100893 w 578072"/>
              <a:gd name="connsiteY2" fmla="*/ 567785 h 605028"/>
              <a:gd name="connsiteX3" fmla="*/ 146747 w 578072"/>
              <a:gd name="connsiteY3" fmla="*/ 570361 h 605028"/>
              <a:gd name="connsiteX4" fmla="*/ 166683 w 578072"/>
              <a:gd name="connsiteY4" fmla="*/ 579965 h 605028"/>
              <a:gd name="connsiteX5" fmla="*/ 156950 w 578072"/>
              <a:gd name="connsiteY5" fmla="*/ 599875 h 605028"/>
              <a:gd name="connsiteX6" fmla="*/ 126928 w 578072"/>
              <a:gd name="connsiteY6" fmla="*/ 605028 h 605028"/>
              <a:gd name="connsiteX7" fmla="*/ 87290 w 578072"/>
              <a:gd name="connsiteY7" fmla="*/ 595893 h 605028"/>
              <a:gd name="connsiteX8" fmla="*/ 40849 w 578072"/>
              <a:gd name="connsiteY8" fmla="*/ 543776 h 605028"/>
              <a:gd name="connsiteX9" fmla="*/ 50466 w 578072"/>
              <a:gd name="connsiteY9" fmla="*/ 523866 h 605028"/>
              <a:gd name="connsiteX10" fmla="*/ 240154 w 578072"/>
              <a:gd name="connsiteY10" fmla="*/ 345233 h 605028"/>
              <a:gd name="connsiteX11" fmla="*/ 240154 w 578072"/>
              <a:gd name="connsiteY11" fmla="*/ 530515 h 605028"/>
              <a:gd name="connsiteX12" fmla="*/ 517059 w 578072"/>
              <a:gd name="connsiteY12" fmla="*/ 530515 h 605028"/>
              <a:gd name="connsiteX13" fmla="*/ 517059 w 578072"/>
              <a:gd name="connsiteY13" fmla="*/ 345233 h 605028"/>
              <a:gd name="connsiteX14" fmla="*/ 218683 w 578072"/>
              <a:gd name="connsiteY14" fmla="*/ 312323 h 605028"/>
              <a:gd name="connsiteX15" fmla="*/ 538414 w 578072"/>
              <a:gd name="connsiteY15" fmla="*/ 312323 h 605028"/>
              <a:gd name="connsiteX16" fmla="*/ 553667 w 578072"/>
              <a:gd name="connsiteY16" fmla="*/ 327431 h 605028"/>
              <a:gd name="connsiteX17" fmla="*/ 553667 w 578072"/>
              <a:gd name="connsiteY17" fmla="*/ 527704 h 605028"/>
              <a:gd name="connsiteX18" fmla="*/ 559651 w 578072"/>
              <a:gd name="connsiteY18" fmla="*/ 529109 h 605028"/>
              <a:gd name="connsiteX19" fmla="*/ 578072 w 578072"/>
              <a:gd name="connsiteY19" fmla="*/ 552416 h 605028"/>
              <a:gd name="connsiteX20" fmla="*/ 554136 w 578072"/>
              <a:gd name="connsiteY20" fmla="*/ 576308 h 605028"/>
              <a:gd name="connsiteX21" fmla="*/ 203077 w 578072"/>
              <a:gd name="connsiteY21" fmla="*/ 576308 h 605028"/>
              <a:gd name="connsiteX22" fmla="*/ 179024 w 578072"/>
              <a:gd name="connsiteY22" fmla="*/ 552416 h 605028"/>
              <a:gd name="connsiteX23" fmla="*/ 197445 w 578072"/>
              <a:gd name="connsiteY23" fmla="*/ 529109 h 605028"/>
              <a:gd name="connsiteX24" fmla="*/ 203547 w 578072"/>
              <a:gd name="connsiteY24" fmla="*/ 527704 h 605028"/>
              <a:gd name="connsiteX25" fmla="*/ 203547 w 578072"/>
              <a:gd name="connsiteY25" fmla="*/ 327431 h 605028"/>
              <a:gd name="connsiteX26" fmla="*/ 218683 w 578072"/>
              <a:gd name="connsiteY26" fmla="*/ 312323 h 605028"/>
              <a:gd name="connsiteX27" fmla="*/ 395646 w 578072"/>
              <a:gd name="connsiteY27" fmla="*/ 182059 h 605028"/>
              <a:gd name="connsiteX28" fmla="*/ 395763 w 578072"/>
              <a:gd name="connsiteY28" fmla="*/ 182059 h 605028"/>
              <a:gd name="connsiteX29" fmla="*/ 486220 w 578072"/>
              <a:gd name="connsiteY29" fmla="*/ 273861 h 605028"/>
              <a:gd name="connsiteX30" fmla="*/ 470616 w 578072"/>
              <a:gd name="connsiteY30" fmla="*/ 289318 h 605028"/>
              <a:gd name="connsiteX31" fmla="*/ 470498 w 578072"/>
              <a:gd name="connsiteY31" fmla="*/ 289318 h 605028"/>
              <a:gd name="connsiteX32" fmla="*/ 455012 w 578072"/>
              <a:gd name="connsiteY32" fmla="*/ 273627 h 605028"/>
              <a:gd name="connsiteX33" fmla="*/ 395528 w 578072"/>
              <a:gd name="connsiteY33" fmla="*/ 213206 h 605028"/>
              <a:gd name="connsiteX34" fmla="*/ 379924 w 578072"/>
              <a:gd name="connsiteY34" fmla="*/ 197515 h 605028"/>
              <a:gd name="connsiteX35" fmla="*/ 395646 w 578072"/>
              <a:gd name="connsiteY35" fmla="*/ 182059 h 605028"/>
              <a:gd name="connsiteX36" fmla="*/ 48693 w 578072"/>
              <a:gd name="connsiteY36" fmla="*/ 177340 h 605028"/>
              <a:gd name="connsiteX37" fmla="*/ 39658 w 578072"/>
              <a:gd name="connsiteY37" fmla="*/ 190225 h 605028"/>
              <a:gd name="connsiteX38" fmla="*/ 179872 w 578072"/>
              <a:gd name="connsiteY38" fmla="*/ 234385 h 605028"/>
              <a:gd name="connsiteX39" fmla="*/ 320202 w 578072"/>
              <a:gd name="connsiteY39" fmla="*/ 190225 h 605028"/>
              <a:gd name="connsiteX40" fmla="*/ 311050 w 578072"/>
              <a:gd name="connsiteY40" fmla="*/ 177340 h 605028"/>
              <a:gd name="connsiteX41" fmla="*/ 179872 w 578072"/>
              <a:gd name="connsiteY41" fmla="*/ 202290 h 605028"/>
              <a:gd name="connsiteX42" fmla="*/ 48693 w 578072"/>
              <a:gd name="connsiteY42" fmla="*/ 177340 h 605028"/>
              <a:gd name="connsiteX43" fmla="*/ 179872 w 578072"/>
              <a:gd name="connsiteY43" fmla="*/ 39591 h 605028"/>
              <a:gd name="connsiteX44" fmla="*/ 39658 w 578072"/>
              <a:gd name="connsiteY44" fmla="*/ 83751 h 605028"/>
              <a:gd name="connsiteX45" fmla="*/ 179872 w 578072"/>
              <a:gd name="connsiteY45" fmla="*/ 127793 h 605028"/>
              <a:gd name="connsiteX46" fmla="*/ 320202 w 578072"/>
              <a:gd name="connsiteY46" fmla="*/ 83751 h 605028"/>
              <a:gd name="connsiteX47" fmla="*/ 179872 w 578072"/>
              <a:gd name="connsiteY47" fmla="*/ 39591 h 605028"/>
              <a:gd name="connsiteX48" fmla="*/ 179872 w 578072"/>
              <a:gd name="connsiteY48" fmla="*/ 0 h 605028"/>
              <a:gd name="connsiteX49" fmla="*/ 359743 w 578072"/>
              <a:gd name="connsiteY49" fmla="*/ 83751 h 605028"/>
              <a:gd name="connsiteX50" fmla="*/ 359743 w 578072"/>
              <a:gd name="connsiteY50" fmla="*/ 127793 h 605028"/>
              <a:gd name="connsiteX51" fmla="*/ 344490 w 578072"/>
              <a:gd name="connsiteY51" fmla="*/ 154851 h 605028"/>
              <a:gd name="connsiteX52" fmla="*/ 359743 w 578072"/>
              <a:gd name="connsiteY52" fmla="*/ 190225 h 605028"/>
              <a:gd name="connsiteX53" fmla="*/ 359743 w 578072"/>
              <a:gd name="connsiteY53" fmla="*/ 234267 h 605028"/>
              <a:gd name="connsiteX54" fmla="*/ 344490 w 578072"/>
              <a:gd name="connsiteY54" fmla="*/ 261325 h 605028"/>
              <a:gd name="connsiteX55" fmla="*/ 359626 w 578072"/>
              <a:gd name="connsiteY55" fmla="*/ 292717 h 605028"/>
              <a:gd name="connsiteX56" fmla="*/ 319029 w 578072"/>
              <a:gd name="connsiteY56" fmla="*/ 292717 h 605028"/>
              <a:gd name="connsiteX57" fmla="*/ 311050 w 578072"/>
              <a:gd name="connsiteY57" fmla="*/ 283815 h 605028"/>
              <a:gd name="connsiteX58" fmla="*/ 288522 w 578072"/>
              <a:gd name="connsiteY58" fmla="*/ 292717 h 605028"/>
              <a:gd name="connsiteX59" fmla="*/ 218709 w 578072"/>
              <a:gd name="connsiteY59" fmla="*/ 292717 h 605028"/>
              <a:gd name="connsiteX60" fmla="*/ 189493 w 578072"/>
              <a:gd name="connsiteY60" fmla="*/ 308765 h 605028"/>
              <a:gd name="connsiteX61" fmla="*/ 179872 w 578072"/>
              <a:gd name="connsiteY61" fmla="*/ 308882 h 605028"/>
              <a:gd name="connsiteX62" fmla="*/ 48693 w 578072"/>
              <a:gd name="connsiteY62" fmla="*/ 283815 h 605028"/>
              <a:gd name="connsiteX63" fmla="*/ 39658 w 578072"/>
              <a:gd name="connsiteY63" fmla="*/ 296817 h 605028"/>
              <a:gd name="connsiteX64" fmla="*/ 179872 w 578072"/>
              <a:gd name="connsiteY64" fmla="*/ 340977 h 605028"/>
              <a:gd name="connsiteX65" fmla="*/ 183978 w 578072"/>
              <a:gd name="connsiteY65" fmla="*/ 340859 h 605028"/>
              <a:gd name="connsiteX66" fmla="*/ 183978 w 578072"/>
              <a:gd name="connsiteY66" fmla="*/ 415356 h 605028"/>
              <a:gd name="connsiteX67" fmla="*/ 179872 w 578072"/>
              <a:gd name="connsiteY67" fmla="*/ 415356 h 605028"/>
              <a:gd name="connsiteX68" fmla="*/ 48693 w 578072"/>
              <a:gd name="connsiteY68" fmla="*/ 390407 h 605028"/>
              <a:gd name="connsiteX69" fmla="*/ 39658 w 578072"/>
              <a:gd name="connsiteY69" fmla="*/ 403292 h 605028"/>
              <a:gd name="connsiteX70" fmla="*/ 179872 w 578072"/>
              <a:gd name="connsiteY70" fmla="*/ 447451 h 605028"/>
              <a:gd name="connsiteX71" fmla="*/ 183978 w 578072"/>
              <a:gd name="connsiteY71" fmla="*/ 447451 h 605028"/>
              <a:gd name="connsiteX72" fmla="*/ 183978 w 578072"/>
              <a:gd name="connsiteY72" fmla="*/ 513397 h 605028"/>
              <a:gd name="connsiteX73" fmla="*/ 172245 w 578072"/>
              <a:gd name="connsiteY73" fmla="*/ 521831 h 605028"/>
              <a:gd name="connsiteX74" fmla="*/ 117 w 578072"/>
              <a:gd name="connsiteY74" fmla="*/ 447334 h 605028"/>
              <a:gd name="connsiteX75" fmla="*/ 0 w 578072"/>
              <a:gd name="connsiteY75" fmla="*/ 446514 h 605028"/>
              <a:gd name="connsiteX76" fmla="*/ 0 w 578072"/>
              <a:gd name="connsiteY76" fmla="*/ 403292 h 605028"/>
              <a:gd name="connsiteX77" fmla="*/ 15370 w 578072"/>
              <a:gd name="connsiteY77" fmla="*/ 367800 h 605028"/>
              <a:gd name="connsiteX78" fmla="*/ 117 w 578072"/>
              <a:gd name="connsiteY78" fmla="*/ 340859 h 605028"/>
              <a:gd name="connsiteX79" fmla="*/ 0 w 578072"/>
              <a:gd name="connsiteY79" fmla="*/ 339922 h 605028"/>
              <a:gd name="connsiteX80" fmla="*/ 0 w 578072"/>
              <a:gd name="connsiteY80" fmla="*/ 296817 h 605028"/>
              <a:gd name="connsiteX81" fmla="*/ 15370 w 578072"/>
              <a:gd name="connsiteY81" fmla="*/ 261325 h 605028"/>
              <a:gd name="connsiteX82" fmla="*/ 117 w 578072"/>
              <a:gd name="connsiteY82" fmla="*/ 234267 h 605028"/>
              <a:gd name="connsiteX83" fmla="*/ 0 w 578072"/>
              <a:gd name="connsiteY83" fmla="*/ 233330 h 605028"/>
              <a:gd name="connsiteX84" fmla="*/ 0 w 578072"/>
              <a:gd name="connsiteY84" fmla="*/ 190225 h 605028"/>
              <a:gd name="connsiteX85" fmla="*/ 15370 w 578072"/>
              <a:gd name="connsiteY85" fmla="*/ 154734 h 605028"/>
              <a:gd name="connsiteX86" fmla="*/ 117 w 578072"/>
              <a:gd name="connsiteY86" fmla="*/ 127793 h 605028"/>
              <a:gd name="connsiteX87" fmla="*/ 0 w 578072"/>
              <a:gd name="connsiteY87" fmla="*/ 126856 h 605028"/>
              <a:gd name="connsiteX88" fmla="*/ 0 w 578072"/>
              <a:gd name="connsiteY88" fmla="*/ 83751 h 605028"/>
              <a:gd name="connsiteX89" fmla="*/ 179872 w 578072"/>
              <a:gd name="connsiteY89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578072" h="605028">
                <a:moveTo>
                  <a:pt x="50466" y="523866"/>
                </a:moveTo>
                <a:cubicBezTo>
                  <a:pt x="58675" y="521055"/>
                  <a:pt x="67588" y="525388"/>
                  <a:pt x="70402" y="533587"/>
                </a:cubicBezTo>
                <a:cubicBezTo>
                  <a:pt x="75679" y="548578"/>
                  <a:pt x="86469" y="560758"/>
                  <a:pt x="100893" y="567785"/>
                </a:cubicBezTo>
                <a:cubicBezTo>
                  <a:pt x="115318" y="574695"/>
                  <a:pt x="131619" y="575632"/>
                  <a:pt x="146747" y="570361"/>
                </a:cubicBezTo>
                <a:cubicBezTo>
                  <a:pt x="154839" y="567551"/>
                  <a:pt x="163751" y="571884"/>
                  <a:pt x="166683" y="579965"/>
                </a:cubicBezTo>
                <a:cubicBezTo>
                  <a:pt x="169498" y="588163"/>
                  <a:pt x="165159" y="597064"/>
                  <a:pt x="156950" y="599875"/>
                </a:cubicBezTo>
                <a:cubicBezTo>
                  <a:pt x="147216" y="603271"/>
                  <a:pt x="137013" y="605028"/>
                  <a:pt x="126928" y="605028"/>
                </a:cubicBezTo>
                <a:cubicBezTo>
                  <a:pt x="113441" y="605028"/>
                  <a:pt x="99838" y="601983"/>
                  <a:pt x="87290" y="595893"/>
                </a:cubicBezTo>
                <a:cubicBezTo>
                  <a:pt x="65359" y="585235"/>
                  <a:pt x="48824" y="566731"/>
                  <a:pt x="40849" y="543776"/>
                </a:cubicBezTo>
                <a:cubicBezTo>
                  <a:pt x="38035" y="535695"/>
                  <a:pt x="42374" y="526794"/>
                  <a:pt x="50466" y="523866"/>
                </a:cubicBezTo>
                <a:close/>
                <a:moveTo>
                  <a:pt x="240154" y="345233"/>
                </a:moveTo>
                <a:lnTo>
                  <a:pt x="240154" y="530515"/>
                </a:lnTo>
                <a:lnTo>
                  <a:pt x="517059" y="530515"/>
                </a:lnTo>
                <a:lnTo>
                  <a:pt x="517059" y="345233"/>
                </a:lnTo>
                <a:close/>
                <a:moveTo>
                  <a:pt x="218683" y="312323"/>
                </a:moveTo>
                <a:lnTo>
                  <a:pt x="538414" y="312323"/>
                </a:lnTo>
                <a:cubicBezTo>
                  <a:pt x="546862" y="312323"/>
                  <a:pt x="553667" y="319116"/>
                  <a:pt x="553667" y="327431"/>
                </a:cubicBezTo>
                <a:lnTo>
                  <a:pt x="553667" y="527704"/>
                </a:lnTo>
                <a:lnTo>
                  <a:pt x="559651" y="529109"/>
                </a:lnTo>
                <a:cubicBezTo>
                  <a:pt x="570446" y="531686"/>
                  <a:pt x="578072" y="541290"/>
                  <a:pt x="578072" y="552416"/>
                </a:cubicBezTo>
                <a:cubicBezTo>
                  <a:pt x="578072" y="565650"/>
                  <a:pt x="567278" y="576308"/>
                  <a:pt x="554136" y="576308"/>
                </a:cubicBezTo>
                <a:lnTo>
                  <a:pt x="203077" y="576308"/>
                </a:lnTo>
                <a:cubicBezTo>
                  <a:pt x="189819" y="576308"/>
                  <a:pt x="179024" y="565650"/>
                  <a:pt x="179024" y="552416"/>
                </a:cubicBezTo>
                <a:cubicBezTo>
                  <a:pt x="179024" y="541290"/>
                  <a:pt x="186651" y="531686"/>
                  <a:pt x="197445" y="529109"/>
                </a:cubicBezTo>
                <a:lnTo>
                  <a:pt x="203547" y="527704"/>
                </a:lnTo>
                <a:lnTo>
                  <a:pt x="203547" y="327431"/>
                </a:lnTo>
                <a:cubicBezTo>
                  <a:pt x="203547" y="319116"/>
                  <a:pt x="210352" y="312323"/>
                  <a:pt x="218683" y="312323"/>
                </a:cubicBezTo>
                <a:close/>
                <a:moveTo>
                  <a:pt x="395646" y="182059"/>
                </a:moveTo>
                <a:lnTo>
                  <a:pt x="395763" y="182059"/>
                </a:lnTo>
                <a:cubicBezTo>
                  <a:pt x="446095" y="182410"/>
                  <a:pt x="486689" y="223628"/>
                  <a:pt x="486220" y="273861"/>
                </a:cubicBezTo>
                <a:cubicBezTo>
                  <a:pt x="486220" y="282409"/>
                  <a:pt x="479180" y="289318"/>
                  <a:pt x="470616" y="289318"/>
                </a:cubicBezTo>
                <a:lnTo>
                  <a:pt x="470498" y="289318"/>
                </a:lnTo>
                <a:cubicBezTo>
                  <a:pt x="461816" y="289318"/>
                  <a:pt x="454894" y="282175"/>
                  <a:pt x="455012" y="273627"/>
                </a:cubicBezTo>
                <a:cubicBezTo>
                  <a:pt x="455246" y="240606"/>
                  <a:pt x="428614" y="213557"/>
                  <a:pt x="395528" y="213206"/>
                </a:cubicBezTo>
                <a:cubicBezTo>
                  <a:pt x="386846" y="213206"/>
                  <a:pt x="379924" y="206181"/>
                  <a:pt x="379924" y="197515"/>
                </a:cubicBezTo>
                <a:cubicBezTo>
                  <a:pt x="380041" y="188968"/>
                  <a:pt x="387081" y="182059"/>
                  <a:pt x="395646" y="182059"/>
                </a:cubicBezTo>
                <a:close/>
                <a:moveTo>
                  <a:pt x="48693" y="177340"/>
                </a:moveTo>
                <a:cubicBezTo>
                  <a:pt x="42826" y="182026"/>
                  <a:pt x="39658" y="186477"/>
                  <a:pt x="39658" y="190225"/>
                </a:cubicBezTo>
                <a:cubicBezTo>
                  <a:pt x="39658" y="205804"/>
                  <a:pt x="92928" y="234385"/>
                  <a:pt x="179872" y="234385"/>
                </a:cubicBezTo>
                <a:cubicBezTo>
                  <a:pt x="266933" y="234385"/>
                  <a:pt x="320202" y="205804"/>
                  <a:pt x="320202" y="190225"/>
                </a:cubicBezTo>
                <a:cubicBezTo>
                  <a:pt x="320202" y="186477"/>
                  <a:pt x="317034" y="182026"/>
                  <a:pt x="311050" y="177340"/>
                </a:cubicBezTo>
                <a:cubicBezTo>
                  <a:pt x="275967" y="193856"/>
                  <a:pt x="226805" y="202290"/>
                  <a:pt x="179872" y="202290"/>
                </a:cubicBezTo>
                <a:cubicBezTo>
                  <a:pt x="132938" y="202290"/>
                  <a:pt x="83893" y="193856"/>
                  <a:pt x="48693" y="177340"/>
                </a:cubicBezTo>
                <a:close/>
                <a:moveTo>
                  <a:pt x="179872" y="39591"/>
                </a:moveTo>
                <a:cubicBezTo>
                  <a:pt x="92928" y="39591"/>
                  <a:pt x="39658" y="68172"/>
                  <a:pt x="39658" y="83751"/>
                </a:cubicBezTo>
                <a:cubicBezTo>
                  <a:pt x="39658" y="99329"/>
                  <a:pt x="92928" y="127793"/>
                  <a:pt x="179872" y="127793"/>
                </a:cubicBezTo>
                <a:cubicBezTo>
                  <a:pt x="266933" y="127793"/>
                  <a:pt x="320202" y="99329"/>
                  <a:pt x="320202" y="83751"/>
                </a:cubicBezTo>
                <a:cubicBezTo>
                  <a:pt x="320202" y="68172"/>
                  <a:pt x="266933" y="39591"/>
                  <a:pt x="179872" y="39591"/>
                </a:cubicBezTo>
                <a:close/>
                <a:moveTo>
                  <a:pt x="179872" y="0"/>
                </a:moveTo>
                <a:cubicBezTo>
                  <a:pt x="267050" y="0"/>
                  <a:pt x="359743" y="29283"/>
                  <a:pt x="359743" y="83751"/>
                </a:cubicBezTo>
                <a:lnTo>
                  <a:pt x="359743" y="127793"/>
                </a:lnTo>
                <a:cubicBezTo>
                  <a:pt x="357748" y="137749"/>
                  <a:pt x="352351" y="146769"/>
                  <a:pt x="344490" y="154851"/>
                </a:cubicBezTo>
                <a:cubicBezTo>
                  <a:pt x="354228" y="165041"/>
                  <a:pt x="359743" y="176872"/>
                  <a:pt x="359743" y="190225"/>
                </a:cubicBezTo>
                <a:lnTo>
                  <a:pt x="359743" y="234267"/>
                </a:lnTo>
                <a:cubicBezTo>
                  <a:pt x="357748" y="244341"/>
                  <a:pt x="352351" y="253360"/>
                  <a:pt x="344490" y="261325"/>
                </a:cubicBezTo>
                <a:cubicBezTo>
                  <a:pt x="353172" y="270579"/>
                  <a:pt x="358570" y="281004"/>
                  <a:pt x="359626" y="292717"/>
                </a:cubicBezTo>
                <a:lnTo>
                  <a:pt x="319029" y="292717"/>
                </a:lnTo>
                <a:cubicBezTo>
                  <a:pt x="317621" y="289906"/>
                  <a:pt x="315039" y="286978"/>
                  <a:pt x="311050" y="283815"/>
                </a:cubicBezTo>
                <a:cubicBezTo>
                  <a:pt x="304127" y="287095"/>
                  <a:pt x="296501" y="290140"/>
                  <a:pt x="288522" y="292717"/>
                </a:cubicBezTo>
                <a:lnTo>
                  <a:pt x="218709" y="292717"/>
                </a:lnTo>
                <a:cubicBezTo>
                  <a:pt x="206506" y="292717"/>
                  <a:pt x="195712" y="299160"/>
                  <a:pt x="189493" y="308765"/>
                </a:cubicBezTo>
                <a:cubicBezTo>
                  <a:pt x="186325" y="308765"/>
                  <a:pt x="183040" y="308882"/>
                  <a:pt x="179872" y="308882"/>
                </a:cubicBezTo>
                <a:cubicBezTo>
                  <a:pt x="132938" y="308882"/>
                  <a:pt x="83893" y="300331"/>
                  <a:pt x="48693" y="283815"/>
                </a:cubicBezTo>
                <a:cubicBezTo>
                  <a:pt x="42826" y="288500"/>
                  <a:pt x="39658" y="293069"/>
                  <a:pt x="39658" y="296817"/>
                </a:cubicBezTo>
                <a:cubicBezTo>
                  <a:pt x="39658" y="312396"/>
                  <a:pt x="92928" y="340977"/>
                  <a:pt x="179872" y="340977"/>
                </a:cubicBezTo>
                <a:cubicBezTo>
                  <a:pt x="181280" y="340977"/>
                  <a:pt x="182570" y="340859"/>
                  <a:pt x="183978" y="340859"/>
                </a:cubicBezTo>
                <a:lnTo>
                  <a:pt x="183978" y="415356"/>
                </a:lnTo>
                <a:cubicBezTo>
                  <a:pt x="182570" y="415356"/>
                  <a:pt x="181280" y="415356"/>
                  <a:pt x="179872" y="415356"/>
                </a:cubicBezTo>
                <a:cubicBezTo>
                  <a:pt x="132938" y="415356"/>
                  <a:pt x="83893" y="406923"/>
                  <a:pt x="48693" y="390407"/>
                </a:cubicBezTo>
                <a:cubicBezTo>
                  <a:pt x="42826" y="395092"/>
                  <a:pt x="39658" y="399543"/>
                  <a:pt x="39658" y="403292"/>
                </a:cubicBezTo>
                <a:cubicBezTo>
                  <a:pt x="39658" y="418870"/>
                  <a:pt x="92928" y="447451"/>
                  <a:pt x="179872" y="447451"/>
                </a:cubicBezTo>
                <a:cubicBezTo>
                  <a:pt x="181280" y="447451"/>
                  <a:pt x="182570" y="447451"/>
                  <a:pt x="183978" y="447451"/>
                </a:cubicBezTo>
                <a:lnTo>
                  <a:pt x="183978" y="513397"/>
                </a:lnTo>
                <a:cubicBezTo>
                  <a:pt x="179637" y="515506"/>
                  <a:pt x="175647" y="518434"/>
                  <a:pt x="172245" y="521831"/>
                </a:cubicBezTo>
                <a:cubicBezTo>
                  <a:pt x="92810" y="520308"/>
                  <a:pt x="9973" y="494773"/>
                  <a:pt x="117" y="447334"/>
                </a:cubicBezTo>
                <a:lnTo>
                  <a:pt x="0" y="446514"/>
                </a:lnTo>
                <a:lnTo>
                  <a:pt x="0" y="403292"/>
                </a:lnTo>
                <a:cubicBezTo>
                  <a:pt x="0" y="389938"/>
                  <a:pt x="5632" y="378108"/>
                  <a:pt x="15370" y="367800"/>
                </a:cubicBezTo>
                <a:cubicBezTo>
                  <a:pt x="7509" y="359835"/>
                  <a:pt x="2229" y="350816"/>
                  <a:pt x="117" y="340859"/>
                </a:cubicBezTo>
                <a:lnTo>
                  <a:pt x="0" y="339922"/>
                </a:lnTo>
                <a:lnTo>
                  <a:pt x="0" y="296817"/>
                </a:lnTo>
                <a:cubicBezTo>
                  <a:pt x="0" y="283464"/>
                  <a:pt x="5632" y="271633"/>
                  <a:pt x="15370" y="261325"/>
                </a:cubicBezTo>
                <a:cubicBezTo>
                  <a:pt x="7509" y="253243"/>
                  <a:pt x="2229" y="244341"/>
                  <a:pt x="117" y="234267"/>
                </a:cubicBezTo>
                <a:lnTo>
                  <a:pt x="0" y="233330"/>
                </a:lnTo>
                <a:lnTo>
                  <a:pt x="0" y="190225"/>
                </a:lnTo>
                <a:cubicBezTo>
                  <a:pt x="0" y="176872"/>
                  <a:pt x="5632" y="165041"/>
                  <a:pt x="15370" y="154734"/>
                </a:cubicBezTo>
                <a:cubicBezTo>
                  <a:pt x="7509" y="146769"/>
                  <a:pt x="2229" y="137749"/>
                  <a:pt x="117" y="127793"/>
                </a:cubicBezTo>
                <a:lnTo>
                  <a:pt x="0" y="126856"/>
                </a:lnTo>
                <a:lnTo>
                  <a:pt x="0" y="83751"/>
                </a:lnTo>
                <a:cubicBezTo>
                  <a:pt x="0" y="29283"/>
                  <a:pt x="92693" y="0"/>
                  <a:pt x="17987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1" name="python-file-symbol_28884">
            <a:extLst>
              <a:ext uri="{FF2B5EF4-FFF2-40B4-BE49-F238E27FC236}">
                <a16:creationId xmlns:a16="http://schemas.microsoft.com/office/drawing/2014/main" id="{4BA7A5C6-A0FC-4336-9274-E1D674693D06}"/>
              </a:ext>
            </a:extLst>
          </p:cNvPr>
          <p:cNvSpPr/>
          <p:nvPr/>
        </p:nvSpPr>
        <p:spPr>
          <a:xfrm>
            <a:off x="10098068" y="4757959"/>
            <a:ext cx="623072" cy="808746"/>
          </a:xfrm>
          <a:custGeom>
            <a:avLst/>
            <a:gdLst>
              <a:gd name="connsiteX0" fmla="*/ 153811 w 441669"/>
              <a:gd name="connsiteY0" fmla="*/ 456276 h 607780"/>
              <a:gd name="connsiteX1" fmla="*/ 177895 w 441669"/>
              <a:gd name="connsiteY1" fmla="*/ 476252 h 607780"/>
              <a:gd name="connsiteX2" fmla="*/ 151394 w 441669"/>
              <a:gd name="connsiteY2" fmla="*/ 498474 h 607780"/>
              <a:gd name="connsiteX3" fmla="*/ 141060 w 441669"/>
              <a:gd name="connsiteY3" fmla="*/ 497642 h 607780"/>
              <a:gd name="connsiteX4" fmla="*/ 141060 w 441669"/>
              <a:gd name="connsiteY4" fmla="*/ 457441 h 607780"/>
              <a:gd name="connsiteX5" fmla="*/ 153811 w 441669"/>
              <a:gd name="connsiteY5" fmla="*/ 456276 h 607780"/>
              <a:gd name="connsiteX6" fmla="*/ 212507 w 441669"/>
              <a:gd name="connsiteY6" fmla="*/ 434117 h 607780"/>
              <a:gd name="connsiteX7" fmla="*/ 255558 w 441669"/>
              <a:gd name="connsiteY7" fmla="*/ 514423 h 607780"/>
              <a:gd name="connsiteX8" fmla="*/ 255558 w 441669"/>
              <a:gd name="connsiteY8" fmla="*/ 570121 h 607780"/>
              <a:gd name="connsiteX9" fmla="*/ 286285 w 441669"/>
              <a:gd name="connsiteY9" fmla="*/ 570121 h 607780"/>
              <a:gd name="connsiteX10" fmla="*/ 286285 w 441669"/>
              <a:gd name="connsiteY10" fmla="*/ 513425 h 607780"/>
              <a:gd name="connsiteX11" fmla="*/ 331168 w 441669"/>
              <a:gd name="connsiteY11" fmla="*/ 434117 h 607780"/>
              <a:gd name="connsiteX12" fmla="*/ 296611 w 441669"/>
              <a:gd name="connsiteY12" fmla="*/ 434117 h 607780"/>
              <a:gd name="connsiteX13" fmla="*/ 282871 w 441669"/>
              <a:gd name="connsiteY13" fmla="*/ 466788 h 607780"/>
              <a:gd name="connsiteX14" fmla="*/ 272546 w 441669"/>
              <a:gd name="connsiteY14" fmla="*/ 492808 h 607780"/>
              <a:gd name="connsiteX15" fmla="*/ 272129 w 441669"/>
              <a:gd name="connsiteY15" fmla="*/ 492808 h 607780"/>
              <a:gd name="connsiteX16" fmla="*/ 261637 w 441669"/>
              <a:gd name="connsiteY16" fmla="*/ 466788 h 607780"/>
              <a:gd name="connsiteX17" fmla="*/ 247648 w 441669"/>
              <a:gd name="connsiteY17" fmla="*/ 434117 h 607780"/>
              <a:gd name="connsiteX18" fmla="*/ 152219 w 441669"/>
              <a:gd name="connsiteY18" fmla="*/ 433036 h 607780"/>
              <a:gd name="connsiteX19" fmla="*/ 110584 w 441669"/>
              <a:gd name="connsiteY19" fmla="*/ 435863 h 607780"/>
              <a:gd name="connsiteX20" fmla="*/ 110584 w 441669"/>
              <a:gd name="connsiteY20" fmla="*/ 570121 h 607780"/>
              <a:gd name="connsiteX21" fmla="*/ 141061 w 441669"/>
              <a:gd name="connsiteY21" fmla="*/ 570121 h 607780"/>
              <a:gd name="connsiteX22" fmla="*/ 141061 w 441669"/>
              <a:gd name="connsiteY22" fmla="*/ 521489 h 607780"/>
              <a:gd name="connsiteX23" fmla="*/ 151636 w 441669"/>
              <a:gd name="connsiteY23" fmla="*/ 522071 h 607780"/>
              <a:gd name="connsiteX24" fmla="*/ 195853 w 441669"/>
              <a:gd name="connsiteY24" fmla="*/ 507772 h 607780"/>
              <a:gd name="connsiteX25" fmla="*/ 208427 w 441669"/>
              <a:gd name="connsiteY25" fmla="*/ 475434 h 607780"/>
              <a:gd name="connsiteX26" fmla="*/ 193855 w 441669"/>
              <a:gd name="connsiteY26" fmla="*/ 443927 h 607780"/>
              <a:gd name="connsiteX27" fmla="*/ 152219 w 441669"/>
              <a:gd name="connsiteY27" fmla="*/ 433036 h 607780"/>
              <a:gd name="connsiteX28" fmla="*/ 243888 w 441669"/>
              <a:gd name="connsiteY28" fmla="*/ 314203 h 607780"/>
              <a:gd name="connsiteX29" fmla="*/ 232564 w 441669"/>
              <a:gd name="connsiteY29" fmla="*/ 325675 h 607780"/>
              <a:gd name="connsiteX30" fmla="*/ 243888 w 441669"/>
              <a:gd name="connsiteY30" fmla="*/ 336814 h 607780"/>
              <a:gd name="connsiteX31" fmla="*/ 255212 w 441669"/>
              <a:gd name="connsiteY31" fmla="*/ 325176 h 607780"/>
              <a:gd name="connsiteX32" fmla="*/ 243888 w 441669"/>
              <a:gd name="connsiteY32" fmla="*/ 314203 h 607780"/>
              <a:gd name="connsiteX33" fmla="*/ 280524 w 441669"/>
              <a:gd name="connsiteY33" fmla="*/ 180038 h 607780"/>
              <a:gd name="connsiteX34" fmla="*/ 297509 w 441669"/>
              <a:gd name="connsiteY34" fmla="*/ 180204 h 607780"/>
              <a:gd name="connsiteX35" fmla="*/ 319491 w 441669"/>
              <a:gd name="connsiteY35" fmla="*/ 194585 h 607780"/>
              <a:gd name="connsiteX36" fmla="*/ 328400 w 441669"/>
              <a:gd name="connsiteY36" fmla="*/ 230080 h 607780"/>
              <a:gd name="connsiteX37" fmla="*/ 324736 w 441669"/>
              <a:gd name="connsiteY37" fmla="*/ 264660 h 607780"/>
              <a:gd name="connsiteX38" fmla="*/ 289350 w 441669"/>
              <a:gd name="connsiteY38" fmla="*/ 292508 h 607780"/>
              <a:gd name="connsiteX39" fmla="*/ 217244 w 441669"/>
              <a:gd name="connsiteY39" fmla="*/ 292508 h 607780"/>
              <a:gd name="connsiteX40" fmla="*/ 211332 w 441669"/>
              <a:gd name="connsiteY40" fmla="*/ 296414 h 607780"/>
              <a:gd name="connsiteX41" fmla="*/ 215828 w 441669"/>
              <a:gd name="connsiteY41" fmla="*/ 301070 h 607780"/>
              <a:gd name="connsiteX42" fmla="*/ 261873 w 441669"/>
              <a:gd name="connsiteY42" fmla="*/ 300986 h 607780"/>
              <a:gd name="connsiteX43" fmla="*/ 267951 w 441669"/>
              <a:gd name="connsiteY43" fmla="*/ 306805 h 607780"/>
              <a:gd name="connsiteX44" fmla="*/ 267618 w 441669"/>
              <a:gd name="connsiteY44" fmla="*/ 326257 h 607780"/>
              <a:gd name="connsiteX45" fmla="*/ 251881 w 441669"/>
              <a:gd name="connsiteY45" fmla="*/ 347288 h 607780"/>
              <a:gd name="connsiteX46" fmla="*/ 227485 w 441669"/>
              <a:gd name="connsiteY46" fmla="*/ 351943 h 607780"/>
              <a:gd name="connsiteX47" fmla="*/ 182690 w 441669"/>
              <a:gd name="connsiteY47" fmla="*/ 350031 h 607780"/>
              <a:gd name="connsiteX48" fmla="*/ 156878 w 441669"/>
              <a:gd name="connsiteY48" fmla="*/ 328667 h 607780"/>
              <a:gd name="connsiteX49" fmla="*/ 156046 w 441669"/>
              <a:gd name="connsiteY49" fmla="*/ 322267 h 607780"/>
              <a:gd name="connsiteX50" fmla="*/ 155962 w 441669"/>
              <a:gd name="connsiteY50" fmla="*/ 294752 h 607780"/>
              <a:gd name="connsiteX51" fmla="*/ 156046 w 441669"/>
              <a:gd name="connsiteY51" fmla="*/ 267320 h 607780"/>
              <a:gd name="connsiteX52" fmla="*/ 181441 w 441669"/>
              <a:gd name="connsiteY52" fmla="*/ 240886 h 607780"/>
              <a:gd name="connsiteX53" fmla="*/ 236977 w 441669"/>
              <a:gd name="connsiteY53" fmla="*/ 240720 h 607780"/>
              <a:gd name="connsiteX54" fmla="*/ 270699 w 441669"/>
              <a:gd name="connsiteY54" fmla="*/ 223762 h 607780"/>
              <a:gd name="connsiteX55" fmla="*/ 276361 w 441669"/>
              <a:gd name="connsiteY55" fmla="*/ 205474 h 607780"/>
              <a:gd name="connsiteX56" fmla="*/ 276277 w 441669"/>
              <a:gd name="connsiteY56" fmla="*/ 184526 h 607780"/>
              <a:gd name="connsiteX57" fmla="*/ 280524 w 441669"/>
              <a:gd name="connsiteY57" fmla="*/ 180038 h 607780"/>
              <a:gd name="connsiteX58" fmla="*/ 176887 w 441669"/>
              <a:gd name="connsiteY58" fmla="*/ 133227 h 607780"/>
              <a:gd name="connsiteX59" fmla="*/ 165647 w 441669"/>
              <a:gd name="connsiteY59" fmla="*/ 144869 h 607780"/>
              <a:gd name="connsiteX60" fmla="*/ 176887 w 441669"/>
              <a:gd name="connsiteY60" fmla="*/ 155845 h 607780"/>
              <a:gd name="connsiteX61" fmla="*/ 188210 w 441669"/>
              <a:gd name="connsiteY61" fmla="*/ 144370 h 607780"/>
              <a:gd name="connsiteX62" fmla="*/ 176887 w 441669"/>
              <a:gd name="connsiteY62" fmla="*/ 133227 h 607780"/>
              <a:gd name="connsiteX63" fmla="*/ 193289 w 441669"/>
              <a:gd name="connsiteY63" fmla="*/ 118093 h 607780"/>
              <a:gd name="connsiteX64" fmla="*/ 238164 w 441669"/>
              <a:gd name="connsiteY64" fmla="*/ 120006 h 607780"/>
              <a:gd name="connsiteX65" fmla="*/ 263974 w 441669"/>
              <a:gd name="connsiteY65" fmla="*/ 141376 h 607780"/>
              <a:gd name="connsiteX66" fmla="*/ 264806 w 441669"/>
              <a:gd name="connsiteY66" fmla="*/ 147779 h 607780"/>
              <a:gd name="connsiteX67" fmla="*/ 264806 w 441669"/>
              <a:gd name="connsiteY67" fmla="*/ 175303 h 607780"/>
              <a:gd name="connsiteX68" fmla="*/ 264806 w 441669"/>
              <a:gd name="connsiteY68" fmla="*/ 202745 h 607780"/>
              <a:gd name="connsiteX69" fmla="*/ 239413 w 441669"/>
              <a:gd name="connsiteY69" fmla="*/ 229188 h 607780"/>
              <a:gd name="connsiteX70" fmla="*/ 183797 w 441669"/>
              <a:gd name="connsiteY70" fmla="*/ 229354 h 607780"/>
              <a:gd name="connsiteX71" fmla="*/ 150078 w 441669"/>
              <a:gd name="connsiteY71" fmla="*/ 246318 h 607780"/>
              <a:gd name="connsiteX72" fmla="*/ 144500 w 441669"/>
              <a:gd name="connsiteY72" fmla="*/ 264612 h 607780"/>
              <a:gd name="connsiteX73" fmla="*/ 144583 w 441669"/>
              <a:gd name="connsiteY73" fmla="*/ 285650 h 607780"/>
              <a:gd name="connsiteX74" fmla="*/ 140337 w 441669"/>
              <a:gd name="connsiteY74" fmla="*/ 290057 h 607780"/>
              <a:gd name="connsiteX75" fmla="*/ 123269 w 441669"/>
              <a:gd name="connsiteY75" fmla="*/ 289974 h 607780"/>
              <a:gd name="connsiteX76" fmla="*/ 101373 w 441669"/>
              <a:gd name="connsiteY76" fmla="*/ 275505 h 607780"/>
              <a:gd name="connsiteX77" fmla="*/ 92381 w 441669"/>
              <a:gd name="connsiteY77" fmla="*/ 239998 h 607780"/>
              <a:gd name="connsiteX78" fmla="*/ 96128 w 441669"/>
              <a:gd name="connsiteY78" fmla="*/ 205406 h 607780"/>
              <a:gd name="connsiteX79" fmla="*/ 131512 w 441669"/>
              <a:gd name="connsiteY79" fmla="*/ 177549 h 607780"/>
              <a:gd name="connsiteX80" fmla="*/ 203613 w 441669"/>
              <a:gd name="connsiteY80" fmla="*/ 177549 h 607780"/>
              <a:gd name="connsiteX81" fmla="*/ 209441 w 441669"/>
              <a:gd name="connsiteY81" fmla="*/ 173640 h 607780"/>
              <a:gd name="connsiteX82" fmla="*/ 204945 w 441669"/>
              <a:gd name="connsiteY82" fmla="*/ 168984 h 607780"/>
              <a:gd name="connsiteX83" fmla="*/ 158903 w 441669"/>
              <a:gd name="connsiteY83" fmla="*/ 169150 h 607780"/>
              <a:gd name="connsiteX84" fmla="*/ 152826 w 441669"/>
              <a:gd name="connsiteY84" fmla="*/ 163246 h 607780"/>
              <a:gd name="connsiteX85" fmla="*/ 153242 w 441669"/>
              <a:gd name="connsiteY85" fmla="*/ 143788 h 607780"/>
              <a:gd name="connsiteX86" fmla="*/ 168894 w 441669"/>
              <a:gd name="connsiteY86" fmla="*/ 122750 h 607780"/>
              <a:gd name="connsiteX87" fmla="*/ 193289 w 441669"/>
              <a:gd name="connsiteY87" fmla="*/ 118093 h 607780"/>
              <a:gd name="connsiteX88" fmla="*/ 23899 w 441669"/>
              <a:gd name="connsiteY88" fmla="*/ 23859 h 607780"/>
              <a:gd name="connsiteX89" fmla="*/ 23899 w 441669"/>
              <a:gd name="connsiteY89" fmla="*/ 404688 h 607780"/>
              <a:gd name="connsiteX90" fmla="*/ 417853 w 441669"/>
              <a:gd name="connsiteY90" fmla="*/ 404688 h 607780"/>
              <a:gd name="connsiteX91" fmla="*/ 417770 w 441669"/>
              <a:gd name="connsiteY91" fmla="*/ 157702 h 607780"/>
              <a:gd name="connsiteX92" fmla="*/ 312349 w 441669"/>
              <a:gd name="connsiteY92" fmla="*/ 157702 h 607780"/>
              <a:gd name="connsiteX93" fmla="*/ 300441 w 441669"/>
              <a:gd name="connsiteY93" fmla="*/ 145814 h 607780"/>
              <a:gd name="connsiteX94" fmla="*/ 300441 w 441669"/>
              <a:gd name="connsiteY94" fmla="*/ 23859 h 607780"/>
              <a:gd name="connsiteX95" fmla="*/ 23899 w 441669"/>
              <a:gd name="connsiteY95" fmla="*/ 0 h 607780"/>
              <a:gd name="connsiteX96" fmla="*/ 312349 w 441669"/>
              <a:gd name="connsiteY96" fmla="*/ 0 h 607780"/>
              <a:gd name="connsiteX97" fmla="*/ 315097 w 441669"/>
              <a:gd name="connsiteY97" fmla="*/ 332 h 607780"/>
              <a:gd name="connsiteX98" fmla="*/ 315763 w 441669"/>
              <a:gd name="connsiteY98" fmla="*/ 582 h 607780"/>
              <a:gd name="connsiteX99" fmla="*/ 318095 w 441669"/>
              <a:gd name="connsiteY99" fmla="*/ 1496 h 607780"/>
              <a:gd name="connsiteX100" fmla="*/ 318928 w 441669"/>
              <a:gd name="connsiteY100" fmla="*/ 1995 h 607780"/>
              <a:gd name="connsiteX101" fmla="*/ 321259 w 441669"/>
              <a:gd name="connsiteY101" fmla="*/ 3990 h 607780"/>
              <a:gd name="connsiteX102" fmla="*/ 321343 w 441669"/>
              <a:gd name="connsiteY102" fmla="*/ 4073 h 607780"/>
              <a:gd name="connsiteX103" fmla="*/ 438755 w 441669"/>
              <a:gd name="connsiteY103" fmla="*/ 137916 h 607780"/>
              <a:gd name="connsiteX104" fmla="*/ 441586 w 441669"/>
              <a:gd name="connsiteY104" fmla="*/ 145647 h 607780"/>
              <a:gd name="connsiteX105" fmla="*/ 441669 w 441669"/>
              <a:gd name="connsiteY105" fmla="*/ 146978 h 607780"/>
              <a:gd name="connsiteX106" fmla="*/ 441669 w 441669"/>
              <a:gd name="connsiteY106" fmla="*/ 583921 h 607780"/>
              <a:gd name="connsiteX107" fmla="*/ 417770 w 441669"/>
              <a:gd name="connsiteY107" fmla="*/ 607780 h 607780"/>
              <a:gd name="connsiteX108" fmla="*/ 23899 w 441669"/>
              <a:gd name="connsiteY108" fmla="*/ 607780 h 607780"/>
              <a:gd name="connsiteX109" fmla="*/ 0 w 441669"/>
              <a:gd name="connsiteY109" fmla="*/ 583921 h 607780"/>
              <a:gd name="connsiteX110" fmla="*/ 0 w 441669"/>
              <a:gd name="connsiteY110" fmla="*/ 23859 h 607780"/>
              <a:gd name="connsiteX111" fmla="*/ 23899 w 441669"/>
              <a:gd name="connsiteY111" fmla="*/ 0 h 60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41669" h="607780">
                <a:moveTo>
                  <a:pt x="153811" y="456276"/>
                </a:moveTo>
                <a:cubicBezTo>
                  <a:pt x="169228" y="456276"/>
                  <a:pt x="177895" y="463767"/>
                  <a:pt x="177895" y="476252"/>
                </a:cubicBezTo>
                <a:cubicBezTo>
                  <a:pt x="177895" y="490234"/>
                  <a:pt x="167811" y="498474"/>
                  <a:pt x="151394" y="498474"/>
                </a:cubicBezTo>
                <a:cubicBezTo>
                  <a:pt x="146977" y="498474"/>
                  <a:pt x="143727" y="498308"/>
                  <a:pt x="141060" y="497642"/>
                </a:cubicBezTo>
                <a:lnTo>
                  <a:pt x="141060" y="457441"/>
                </a:lnTo>
                <a:cubicBezTo>
                  <a:pt x="143310" y="456859"/>
                  <a:pt x="147560" y="456276"/>
                  <a:pt x="153811" y="456276"/>
                </a:cubicBezTo>
                <a:close/>
                <a:moveTo>
                  <a:pt x="212507" y="434117"/>
                </a:moveTo>
                <a:lnTo>
                  <a:pt x="255558" y="514423"/>
                </a:lnTo>
                <a:lnTo>
                  <a:pt x="255558" y="570121"/>
                </a:lnTo>
                <a:lnTo>
                  <a:pt x="286285" y="570121"/>
                </a:lnTo>
                <a:lnTo>
                  <a:pt x="286285" y="513425"/>
                </a:lnTo>
                <a:lnTo>
                  <a:pt x="331168" y="434117"/>
                </a:lnTo>
                <a:lnTo>
                  <a:pt x="296611" y="434117"/>
                </a:lnTo>
                <a:lnTo>
                  <a:pt x="282871" y="466788"/>
                </a:lnTo>
                <a:cubicBezTo>
                  <a:pt x="278791" y="476431"/>
                  <a:pt x="275543" y="484329"/>
                  <a:pt x="272546" y="492808"/>
                </a:cubicBezTo>
                <a:lnTo>
                  <a:pt x="272129" y="492808"/>
                </a:lnTo>
                <a:cubicBezTo>
                  <a:pt x="268715" y="483913"/>
                  <a:pt x="265884" y="476681"/>
                  <a:pt x="261637" y="466788"/>
                </a:cubicBezTo>
                <a:lnTo>
                  <a:pt x="247648" y="434117"/>
                </a:lnTo>
                <a:close/>
                <a:moveTo>
                  <a:pt x="152219" y="433036"/>
                </a:moveTo>
                <a:cubicBezTo>
                  <a:pt x="133400" y="433036"/>
                  <a:pt x="120077" y="434283"/>
                  <a:pt x="110584" y="435863"/>
                </a:cubicBezTo>
                <a:lnTo>
                  <a:pt x="110584" y="570121"/>
                </a:lnTo>
                <a:lnTo>
                  <a:pt x="141061" y="570121"/>
                </a:lnTo>
                <a:lnTo>
                  <a:pt x="141061" y="521489"/>
                </a:lnTo>
                <a:cubicBezTo>
                  <a:pt x="143892" y="521905"/>
                  <a:pt x="147556" y="522071"/>
                  <a:pt x="151636" y="522071"/>
                </a:cubicBezTo>
                <a:cubicBezTo>
                  <a:pt x="169789" y="522071"/>
                  <a:pt x="185361" y="517665"/>
                  <a:pt x="195853" y="507772"/>
                </a:cubicBezTo>
                <a:cubicBezTo>
                  <a:pt x="203931" y="500041"/>
                  <a:pt x="208427" y="488735"/>
                  <a:pt x="208427" y="475434"/>
                </a:cubicBezTo>
                <a:cubicBezTo>
                  <a:pt x="208427" y="462133"/>
                  <a:pt x="202515" y="450827"/>
                  <a:pt x="193855" y="443927"/>
                </a:cubicBezTo>
                <a:cubicBezTo>
                  <a:pt x="184778" y="436694"/>
                  <a:pt x="171205" y="433036"/>
                  <a:pt x="152219" y="433036"/>
                </a:cubicBezTo>
                <a:close/>
                <a:moveTo>
                  <a:pt x="243888" y="314203"/>
                </a:moveTo>
                <a:cubicBezTo>
                  <a:pt x="237643" y="314203"/>
                  <a:pt x="232398" y="319440"/>
                  <a:pt x="232564" y="325675"/>
                </a:cubicBezTo>
                <a:cubicBezTo>
                  <a:pt x="232731" y="331494"/>
                  <a:pt x="238143" y="336814"/>
                  <a:pt x="243888" y="336814"/>
                </a:cubicBezTo>
                <a:cubicBezTo>
                  <a:pt x="249966" y="336814"/>
                  <a:pt x="255295" y="331328"/>
                  <a:pt x="255212" y="325176"/>
                </a:cubicBezTo>
                <a:cubicBezTo>
                  <a:pt x="255128" y="319191"/>
                  <a:pt x="250049" y="314203"/>
                  <a:pt x="243888" y="314203"/>
                </a:cubicBezTo>
                <a:close/>
                <a:moveTo>
                  <a:pt x="280524" y="180038"/>
                </a:moveTo>
                <a:cubicBezTo>
                  <a:pt x="286186" y="180204"/>
                  <a:pt x="291847" y="179871"/>
                  <a:pt x="297509" y="180204"/>
                </a:cubicBezTo>
                <a:cubicBezTo>
                  <a:pt x="307501" y="180786"/>
                  <a:pt x="314745" y="186023"/>
                  <a:pt x="319491" y="194585"/>
                </a:cubicBezTo>
                <a:cubicBezTo>
                  <a:pt x="325652" y="205557"/>
                  <a:pt x="327317" y="217860"/>
                  <a:pt x="328400" y="230080"/>
                </a:cubicBezTo>
                <a:cubicBezTo>
                  <a:pt x="329399" y="241800"/>
                  <a:pt x="327401" y="253272"/>
                  <a:pt x="324736" y="264660"/>
                </a:cubicBezTo>
                <a:cubicBezTo>
                  <a:pt x="321073" y="280288"/>
                  <a:pt x="307667" y="292840"/>
                  <a:pt x="289350" y="292508"/>
                </a:cubicBezTo>
                <a:cubicBezTo>
                  <a:pt x="265287" y="292009"/>
                  <a:pt x="241224" y="292424"/>
                  <a:pt x="217244" y="292508"/>
                </a:cubicBezTo>
                <a:cubicBezTo>
                  <a:pt x="214496" y="292508"/>
                  <a:pt x="211332" y="291759"/>
                  <a:pt x="211332" y="296414"/>
                </a:cubicBezTo>
                <a:cubicBezTo>
                  <a:pt x="211332" y="299739"/>
                  <a:pt x="212248" y="301070"/>
                  <a:pt x="215828" y="301070"/>
                </a:cubicBezTo>
                <a:cubicBezTo>
                  <a:pt x="231232" y="300903"/>
                  <a:pt x="246552" y="301153"/>
                  <a:pt x="261873" y="300986"/>
                </a:cubicBezTo>
                <a:cubicBezTo>
                  <a:pt x="266452" y="300903"/>
                  <a:pt x="268284" y="302067"/>
                  <a:pt x="267951" y="306805"/>
                </a:cubicBezTo>
                <a:cubicBezTo>
                  <a:pt x="267618" y="313289"/>
                  <a:pt x="267868" y="319773"/>
                  <a:pt x="267618" y="326257"/>
                </a:cubicBezTo>
                <a:cubicBezTo>
                  <a:pt x="267202" y="337645"/>
                  <a:pt x="262872" y="343963"/>
                  <a:pt x="251881" y="347288"/>
                </a:cubicBezTo>
                <a:cubicBezTo>
                  <a:pt x="243971" y="349615"/>
                  <a:pt x="235645" y="351777"/>
                  <a:pt x="227485" y="351943"/>
                </a:cubicBezTo>
                <a:cubicBezTo>
                  <a:pt x="212581" y="352192"/>
                  <a:pt x="197510" y="351777"/>
                  <a:pt x="182690" y="350031"/>
                </a:cubicBezTo>
                <a:cubicBezTo>
                  <a:pt x="170283" y="348452"/>
                  <a:pt x="160792" y="341386"/>
                  <a:pt x="156878" y="328667"/>
                </a:cubicBezTo>
                <a:cubicBezTo>
                  <a:pt x="156212" y="326589"/>
                  <a:pt x="156046" y="324428"/>
                  <a:pt x="156046" y="322267"/>
                </a:cubicBezTo>
                <a:cubicBezTo>
                  <a:pt x="155879" y="313123"/>
                  <a:pt x="155962" y="303979"/>
                  <a:pt x="155962" y="294752"/>
                </a:cubicBezTo>
                <a:cubicBezTo>
                  <a:pt x="155962" y="285608"/>
                  <a:pt x="155879" y="276464"/>
                  <a:pt x="156046" y="267320"/>
                </a:cubicBezTo>
                <a:cubicBezTo>
                  <a:pt x="156212" y="253106"/>
                  <a:pt x="167203" y="241302"/>
                  <a:pt x="181441" y="240886"/>
                </a:cubicBezTo>
                <a:cubicBezTo>
                  <a:pt x="199925" y="240387"/>
                  <a:pt x="218493" y="240720"/>
                  <a:pt x="236977" y="240720"/>
                </a:cubicBezTo>
                <a:cubicBezTo>
                  <a:pt x="251132" y="240720"/>
                  <a:pt x="262705" y="235732"/>
                  <a:pt x="270699" y="223762"/>
                </a:cubicBezTo>
                <a:cubicBezTo>
                  <a:pt x="274362" y="218276"/>
                  <a:pt x="276444" y="212207"/>
                  <a:pt x="276361" y="205474"/>
                </a:cubicBezTo>
                <a:cubicBezTo>
                  <a:pt x="276194" y="198492"/>
                  <a:pt x="276444" y="191509"/>
                  <a:pt x="276277" y="184526"/>
                </a:cubicBezTo>
                <a:cubicBezTo>
                  <a:pt x="276194" y="181368"/>
                  <a:pt x="277110" y="179871"/>
                  <a:pt x="280524" y="180038"/>
                </a:cubicBezTo>
                <a:close/>
                <a:moveTo>
                  <a:pt x="176887" y="133227"/>
                </a:moveTo>
                <a:cubicBezTo>
                  <a:pt x="170809" y="133227"/>
                  <a:pt x="165564" y="138715"/>
                  <a:pt x="165647" y="144869"/>
                </a:cubicBezTo>
                <a:cubicBezTo>
                  <a:pt x="165731" y="150856"/>
                  <a:pt x="170809" y="155845"/>
                  <a:pt x="176887" y="155845"/>
                </a:cubicBezTo>
                <a:cubicBezTo>
                  <a:pt x="183215" y="155845"/>
                  <a:pt x="188376" y="150607"/>
                  <a:pt x="188210" y="144370"/>
                </a:cubicBezTo>
                <a:cubicBezTo>
                  <a:pt x="188127" y="138549"/>
                  <a:pt x="182632" y="133227"/>
                  <a:pt x="176887" y="133227"/>
                </a:cubicBezTo>
                <a:close/>
                <a:moveTo>
                  <a:pt x="193289" y="118093"/>
                </a:moveTo>
                <a:cubicBezTo>
                  <a:pt x="208275" y="117844"/>
                  <a:pt x="223344" y="118260"/>
                  <a:pt x="238164" y="120006"/>
                </a:cubicBezTo>
                <a:cubicBezTo>
                  <a:pt x="250570" y="121586"/>
                  <a:pt x="260061" y="128654"/>
                  <a:pt x="263974" y="141376"/>
                </a:cubicBezTo>
                <a:cubicBezTo>
                  <a:pt x="264557" y="143455"/>
                  <a:pt x="264806" y="145617"/>
                  <a:pt x="264806" y="147779"/>
                </a:cubicBezTo>
                <a:cubicBezTo>
                  <a:pt x="264890" y="156926"/>
                  <a:pt x="264806" y="166073"/>
                  <a:pt x="264806" y="175303"/>
                </a:cubicBezTo>
                <a:cubicBezTo>
                  <a:pt x="264806" y="184451"/>
                  <a:pt x="264973" y="193598"/>
                  <a:pt x="264806" y="202745"/>
                </a:cubicBezTo>
                <a:cubicBezTo>
                  <a:pt x="264557" y="216964"/>
                  <a:pt x="253567" y="228772"/>
                  <a:pt x="239413" y="229188"/>
                </a:cubicBezTo>
                <a:cubicBezTo>
                  <a:pt x="220847" y="229687"/>
                  <a:pt x="202364" y="229354"/>
                  <a:pt x="183797" y="229354"/>
                </a:cubicBezTo>
                <a:cubicBezTo>
                  <a:pt x="169727" y="229354"/>
                  <a:pt x="158071" y="234343"/>
                  <a:pt x="150078" y="246318"/>
                </a:cubicBezTo>
                <a:cubicBezTo>
                  <a:pt x="146415" y="251806"/>
                  <a:pt x="144333" y="257876"/>
                  <a:pt x="144500" y="264612"/>
                </a:cubicBezTo>
                <a:cubicBezTo>
                  <a:pt x="144583" y="271597"/>
                  <a:pt x="144417" y="278665"/>
                  <a:pt x="144583" y="285650"/>
                </a:cubicBezTo>
                <a:cubicBezTo>
                  <a:pt x="144667" y="288726"/>
                  <a:pt x="143667" y="290223"/>
                  <a:pt x="140337" y="290057"/>
                </a:cubicBezTo>
                <a:cubicBezTo>
                  <a:pt x="134676" y="289890"/>
                  <a:pt x="128931" y="290306"/>
                  <a:pt x="123269" y="289974"/>
                </a:cubicBezTo>
                <a:cubicBezTo>
                  <a:pt x="113279" y="289392"/>
                  <a:pt x="106119" y="284070"/>
                  <a:pt x="101373" y="275505"/>
                </a:cubicBezTo>
                <a:cubicBezTo>
                  <a:pt x="95212" y="264528"/>
                  <a:pt x="93463" y="252305"/>
                  <a:pt x="92381" y="239998"/>
                </a:cubicBezTo>
                <a:cubicBezTo>
                  <a:pt x="91382" y="228273"/>
                  <a:pt x="93380" y="216798"/>
                  <a:pt x="96128" y="205406"/>
                </a:cubicBezTo>
                <a:cubicBezTo>
                  <a:pt x="99791" y="189773"/>
                  <a:pt x="113195" y="177216"/>
                  <a:pt x="131512" y="177549"/>
                </a:cubicBezTo>
                <a:cubicBezTo>
                  <a:pt x="155573" y="178047"/>
                  <a:pt x="179551" y="177632"/>
                  <a:pt x="203613" y="177549"/>
                </a:cubicBezTo>
                <a:cubicBezTo>
                  <a:pt x="206277" y="177549"/>
                  <a:pt x="209441" y="178297"/>
                  <a:pt x="209441" y="173640"/>
                </a:cubicBezTo>
                <a:cubicBezTo>
                  <a:pt x="209441" y="170314"/>
                  <a:pt x="208608" y="168984"/>
                  <a:pt x="204945" y="168984"/>
                </a:cubicBezTo>
                <a:cubicBezTo>
                  <a:pt x="189625" y="169150"/>
                  <a:pt x="174306" y="168900"/>
                  <a:pt x="158903" y="169150"/>
                </a:cubicBezTo>
                <a:cubicBezTo>
                  <a:pt x="154408" y="169150"/>
                  <a:pt x="152576" y="167986"/>
                  <a:pt x="152826" y="163246"/>
                </a:cubicBezTo>
                <a:cubicBezTo>
                  <a:pt x="153242" y="156760"/>
                  <a:pt x="152992" y="150274"/>
                  <a:pt x="153242" y="143788"/>
                </a:cubicBezTo>
                <a:cubicBezTo>
                  <a:pt x="153658" y="132396"/>
                  <a:pt x="157904" y="126076"/>
                  <a:pt x="168894" y="122750"/>
                </a:cubicBezTo>
                <a:cubicBezTo>
                  <a:pt x="176804" y="120422"/>
                  <a:pt x="185129" y="118260"/>
                  <a:pt x="193289" y="118093"/>
                </a:cubicBezTo>
                <a:close/>
                <a:moveTo>
                  <a:pt x="23899" y="23859"/>
                </a:moveTo>
                <a:lnTo>
                  <a:pt x="23899" y="404688"/>
                </a:lnTo>
                <a:lnTo>
                  <a:pt x="417853" y="404688"/>
                </a:lnTo>
                <a:lnTo>
                  <a:pt x="417770" y="157702"/>
                </a:lnTo>
                <a:lnTo>
                  <a:pt x="312349" y="157702"/>
                </a:lnTo>
                <a:cubicBezTo>
                  <a:pt x="305771" y="157702"/>
                  <a:pt x="300441" y="152381"/>
                  <a:pt x="300441" y="145814"/>
                </a:cubicBezTo>
                <a:lnTo>
                  <a:pt x="300441" y="23859"/>
                </a:lnTo>
                <a:close/>
                <a:moveTo>
                  <a:pt x="23899" y="0"/>
                </a:moveTo>
                <a:lnTo>
                  <a:pt x="312349" y="0"/>
                </a:lnTo>
                <a:cubicBezTo>
                  <a:pt x="313265" y="0"/>
                  <a:pt x="314181" y="166"/>
                  <a:pt x="315097" y="332"/>
                </a:cubicBezTo>
                <a:cubicBezTo>
                  <a:pt x="315347" y="415"/>
                  <a:pt x="315514" y="499"/>
                  <a:pt x="315763" y="582"/>
                </a:cubicBezTo>
                <a:cubicBezTo>
                  <a:pt x="316596" y="831"/>
                  <a:pt x="317345" y="1164"/>
                  <a:pt x="318095" y="1496"/>
                </a:cubicBezTo>
                <a:cubicBezTo>
                  <a:pt x="318345" y="1662"/>
                  <a:pt x="318595" y="1829"/>
                  <a:pt x="318928" y="1995"/>
                </a:cubicBezTo>
                <a:cubicBezTo>
                  <a:pt x="319760" y="2577"/>
                  <a:pt x="320593" y="3242"/>
                  <a:pt x="321259" y="3990"/>
                </a:cubicBezTo>
                <a:cubicBezTo>
                  <a:pt x="321259" y="3990"/>
                  <a:pt x="321343" y="4073"/>
                  <a:pt x="321343" y="4073"/>
                </a:cubicBezTo>
                <a:lnTo>
                  <a:pt x="438755" y="137916"/>
                </a:lnTo>
                <a:cubicBezTo>
                  <a:pt x="440670" y="140078"/>
                  <a:pt x="441502" y="142821"/>
                  <a:pt x="441586" y="145647"/>
                </a:cubicBezTo>
                <a:cubicBezTo>
                  <a:pt x="441586" y="146063"/>
                  <a:pt x="441669" y="146562"/>
                  <a:pt x="441669" y="146978"/>
                </a:cubicBezTo>
                <a:lnTo>
                  <a:pt x="441669" y="583921"/>
                </a:lnTo>
                <a:cubicBezTo>
                  <a:pt x="441669" y="597056"/>
                  <a:pt x="431010" y="607780"/>
                  <a:pt x="417770" y="607780"/>
                </a:cubicBezTo>
                <a:lnTo>
                  <a:pt x="23899" y="607780"/>
                </a:lnTo>
                <a:cubicBezTo>
                  <a:pt x="10742" y="607780"/>
                  <a:pt x="0" y="597056"/>
                  <a:pt x="0" y="583921"/>
                </a:cubicBezTo>
                <a:lnTo>
                  <a:pt x="0" y="23859"/>
                </a:lnTo>
                <a:cubicBezTo>
                  <a:pt x="0" y="10724"/>
                  <a:pt x="10742" y="0"/>
                  <a:pt x="2389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06432C7-52CB-43DD-8DA2-9E6884556185}"/>
              </a:ext>
            </a:extLst>
          </p:cNvPr>
          <p:cNvCxnSpPr>
            <a:cxnSpLocks/>
          </p:cNvCxnSpPr>
          <p:nvPr/>
        </p:nvCxnSpPr>
        <p:spPr>
          <a:xfrm flipV="1">
            <a:off x="10612804" y="3997837"/>
            <a:ext cx="0" cy="729416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E17BE56-D426-43BF-AB57-967E227AFD6B}"/>
              </a:ext>
            </a:extLst>
          </p:cNvPr>
          <p:cNvCxnSpPr>
            <a:cxnSpLocks/>
          </p:cNvCxnSpPr>
          <p:nvPr/>
        </p:nvCxnSpPr>
        <p:spPr>
          <a:xfrm flipH="1">
            <a:off x="6945596" y="3317264"/>
            <a:ext cx="794290" cy="0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1274D41-9874-47CA-85A3-506476DCC891}"/>
              </a:ext>
            </a:extLst>
          </p:cNvPr>
          <p:cNvCxnSpPr>
            <a:cxnSpLocks/>
          </p:cNvCxnSpPr>
          <p:nvPr/>
        </p:nvCxnSpPr>
        <p:spPr>
          <a:xfrm>
            <a:off x="9001905" y="5360213"/>
            <a:ext cx="1096163" cy="0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2ABF7B8-0E5A-44C9-9494-E61829B051B8}"/>
              </a:ext>
            </a:extLst>
          </p:cNvPr>
          <p:cNvCxnSpPr>
            <a:cxnSpLocks/>
          </p:cNvCxnSpPr>
          <p:nvPr/>
        </p:nvCxnSpPr>
        <p:spPr>
          <a:xfrm>
            <a:off x="10140971" y="4028543"/>
            <a:ext cx="0" cy="698710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84A6826-451E-4157-81A4-393612570674}"/>
              </a:ext>
            </a:extLst>
          </p:cNvPr>
          <p:cNvCxnSpPr>
            <a:cxnSpLocks/>
          </p:cNvCxnSpPr>
          <p:nvPr/>
        </p:nvCxnSpPr>
        <p:spPr>
          <a:xfrm flipH="1">
            <a:off x="8900933" y="4942390"/>
            <a:ext cx="1119916" cy="0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0842AA7-2CF0-440C-BBA3-834F5F32EAC1}"/>
              </a:ext>
            </a:extLst>
          </p:cNvPr>
          <p:cNvCxnSpPr>
            <a:cxnSpLocks/>
          </p:cNvCxnSpPr>
          <p:nvPr/>
        </p:nvCxnSpPr>
        <p:spPr>
          <a:xfrm>
            <a:off x="6989697" y="3688052"/>
            <a:ext cx="794292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işļïḑê">
            <a:extLst>
              <a:ext uri="{FF2B5EF4-FFF2-40B4-BE49-F238E27FC236}">
                <a16:creationId xmlns:a16="http://schemas.microsoft.com/office/drawing/2014/main" id="{D58E7774-08ED-48F9-B843-EC8EF31A86AB}"/>
              </a:ext>
            </a:extLst>
          </p:cNvPr>
          <p:cNvSpPr txBox="1"/>
          <p:nvPr/>
        </p:nvSpPr>
        <p:spPr>
          <a:xfrm flipH="1">
            <a:off x="6973167" y="3740419"/>
            <a:ext cx="976573" cy="622125"/>
          </a:xfrm>
          <a:prstGeom prst="rect">
            <a:avLst/>
          </a:prstGeom>
        </p:spPr>
        <p:txBody>
          <a:bodyPr vert="horz" wrap="square" lIns="90000" tIns="46800" rIns="90000" bIns="46800" anchor="t" anchorCtr="0">
            <a:normAutofit/>
          </a:bodyPr>
          <a:lstStyle/>
          <a:p>
            <a:r>
              <a:rPr lang="en-US" sz="14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Future work</a:t>
            </a:r>
            <a:endParaRPr lang="en-US" sz="1100" i="1" baseline="-25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işļïḑê">
            <a:extLst>
              <a:ext uri="{FF2B5EF4-FFF2-40B4-BE49-F238E27FC236}">
                <a16:creationId xmlns:a16="http://schemas.microsoft.com/office/drawing/2014/main" id="{9D27CB6E-7F10-4AA3-8DB7-B6B58F438830}"/>
              </a:ext>
            </a:extLst>
          </p:cNvPr>
          <p:cNvSpPr txBox="1"/>
          <p:nvPr/>
        </p:nvSpPr>
        <p:spPr>
          <a:xfrm flipH="1">
            <a:off x="7895329" y="1260590"/>
            <a:ext cx="3801371" cy="1073242"/>
          </a:xfrm>
          <a:prstGeom prst="rect">
            <a:avLst/>
          </a:prstGeom>
        </p:spPr>
        <p:txBody>
          <a:bodyPr vert="horz" wrap="square" lIns="90000" tIns="46800" rIns="90000" bIns="46800" anchor="t" anchorCtr="0">
            <a:normAutofit/>
          </a:bodyPr>
          <a:lstStyle/>
          <a:p>
            <a:r>
              <a:rPr lang="en-US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Web-based application</a:t>
            </a:r>
            <a:endParaRPr lang="en-US" sz="1900" baseline="-25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FA70903-B945-463E-8725-3891B6B45D16}"/>
              </a:ext>
            </a:extLst>
          </p:cNvPr>
          <p:cNvSpPr/>
          <p:nvPr/>
        </p:nvSpPr>
        <p:spPr>
          <a:xfrm>
            <a:off x="7739886" y="4431578"/>
            <a:ext cx="3795399" cy="1374361"/>
          </a:xfrm>
          <a:prstGeom prst="roundRect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275894E-037C-47E8-999B-979E6FF10190}"/>
              </a:ext>
            </a:extLst>
          </p:cNvPr>
          <p:cNvSpPr/>
          <p:nvPr/>
        </p:nvSpPr>
        <p:spPr>
          <a:xfrm>
            <a:off x="8920672" y="5668283"/>
            <a:ext cx="1488932" cy="4818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Data parsing &amp; preprocessing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17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E916DFC5-CA63-4F3C-A778-BFAB45D8B0EA}"/>
              </a:ext>
            </a:extLst>
          </p:cNvPr>
          <p:cNvSpPr txBox="1">
            <a:spLocks/>
          </p:cNvSpPr>
          <p:nvPr/>
        </p:nvSpPr>
        <p:spPr>
          <a:xfrm>
            <a:off x="8786812" y="64389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/>
              <a:pPr/>
              <a:t>8</a:t>
            </a:fld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B64D4DA-6C13-4BA3-AD82-621E297B0CD4}"/>
              </a:ext>
            </a:extLst>
          </p:cNvPr>
          <p:cNvGrpSpPr/>
          <p:nvPr/>
        </p:nvGrpSpPr>
        <p:grpSpPr>
          <a:xfrm>
            <a:off x="482600" y="568256"/>
            <a:ext cx="4569488" cy="320744"/>
            <a:chOff x="482600" y="568256"/>
            <a:chExt cx="4569488" cy="320744"/>
          </a:xfrm>
        </p:grpSpPr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 flipH="1">
              <a:off x="513769" y="56825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800" dirty="0">
                  <a:solidFill>
                    <a:srgbClr val="698FCE"/>
                  </a:solidFill>
                </a:rPr>
                <a:t>Visualization Components</a:t>
              </a:r>
              <a:endParaRPr lang="zh-CN" altLang="en-US" sz="2800" dirty="0">
                <a:solidFill>
                  <a:srgbClr val="698FCE"/>
                </a:solidFill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 flipH="1">
              <a:off x="482600" y="889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işļïḑê">
            <a:extLst>
              <a:ext uri="{FF2B5EF4-FFF2-40B4-BE49-F238E27FC236}">
                <a16:creationId xmlns:a16="http://schemas.microsoft.com/office/drawing/2014/main" id="{1DE2F9B9-355E-4564-B634-09A4CB5FD755}"/>
              </a:ext>
            </a:extLst>
          </p:cNvPr>
          <p:cNvSpPr txBox="1"/>
          <p:nvPr/>
        </p:nvSpPr>
        <p:spPr>
          <a:xfrm flipH="1">
            <a:off x="581680" y="1192776"/>
            <a:ext cx="4925049" cy="567707"/>
          </a:xfrm>
          <a:prstGeom prst="rect">
            <a:avLst/>
          </a:prstGeom>
        </p:spPr>
        <p:txBody>
          <a:bodyPr vert="horz" wrap="square" lIns="90000" tIns="46800" rIns="90000" bIns="46800" anchor="t" anchorCtr="0"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Summary Statistics: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FCB22B4-BF0E-4783-A1B9-D5D6798C0DAB}"/>
              </a:ext>
            </a:extLst>
          </p:cNvPr>
          <p:cNvGrpSpPr/>
          <p:nvPr/>
        </p:nvGrpSpPr>
        <p:grpSpPr>
          <a:xfrm>
            <a:off x="513769" y="1602813"/>
            <a:ext cx="11182931" cy="2216090"/>
            <a:chOff x="513769" y="2216134"/>
            <a:chExt cx="11182931" cy="2216090"/>
          </a:xfrm>
        </p:grpSpPr>
        <p:sp>
          <p:nvSpPr>
            <p:cNvPr id="60" name="işļïḑê">
              <a:extLst>
                <a:ext uri="{FF2B5EF4-FFF2-40B4-BE49-F238E27FC236}">
                  <a16:creationId xmlns:a16="http://schemas.microsoft.com/office/drawing/2014/main" id="{68213BF9-48B5-44B2-853D-719FAB51269D}"/>
                </a:ext>
              </a:extLst>
            </p:cNvPr>
            <p:cNvSpPr txBox="1"/>
            <p:nvPr/>
          </p:nvSpPr>
          <p:spPr>
            <a:xfrm flipH="1">
              <a:off x="4288536" y="4163217"/>
              <a:ext cx="896113" cy="269007"/>
            </a:xfrm>
            <a:prstGeom prst="rect">
              <a:avLst/>
            </a:prstGeom>
          </p:spPr>
          <p:txBody>
            <a:bodyPr vert="horz" wrap="square" lIns="90000" tIns="46800" rIns="90000" bIns="46800" anchor="t" anchorCtr="0">
              <a:normAutofit fontScale="92500"/>
            </a:bodyPr>
            <a:lstStyle/>
            <a:p>
              <a:r>
                <a:rPr lang="en-US" sz="1200" u="sng" dirty="0">
                  <a:solidFill>
                    <a:srgbClr val="7030A0"/>
                  </a:solidFill>
                </a:rPr>
                <a:t>Data zoom</a:t>
              </a: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94E63FC-3637-4696-A6E6-3F10F29C6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769" y="2216134"/>
              <a:ext cx="11182931" cy="2020185"/>
            </a:xfrm>
            <a:prstGeom prst="rect">
              <a:avLst/>
            </a:prstGeom>
          </p:spPr>
        </p:pic>
        <p:sp>
          <p:nvSpPr>
            <p:cNvPr id="25" name="işļïḑê">
              <a:extLst>
                <a:ext uri="{FF2B5EF4-FFF2-40B4-BE49-F238E27FC236}">
                  <a16:creationId xmlns:a16="http://schemas.microsoft.com/office/drawing/2014/main" id="{0935FD41-927D-4B98-B8B7-0382473603EC}"/>
                </a:ext>
              </a:extLst>
            </p:cNvPr>
            <p:cNvSpPr txBox="1"/>
            <p:nvPr/>
          </p:nvSpPr>
          <p:spPr>
            <a:xfrm flipH="1">
              <a:off x="1003843" y="2226993"/>
              <a:ext cx="2982426" cy="283853"/>
            </a:xfrm>
            <a:prstGeom prst="rect">
              <a:avLst/>
            </a:prstGeom>
          </p:spPr>
          <p:txBody>
            <a:bodyPr vert="horz" wrap="square" lIns="90000" tIns="46800" rIns="90000" bIns="46800" anchor="t" anchorCtr="0">
              <a:normAutofit/>
            </a:bodyPr>
            <a:lstStyle/>
            <a:p>
              <a:r>
                <a:rPr lang="en-US" sz="1200" u="sng" dirty="0">
                  <a:solidFill>
                    <a:schemeClr val="accent3"/>
                  </a:solidFill>
                </a:rPr>
                <a:t>Optional measurements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8A051AE-D6F6-4FBF-950C-20546EAC4C7B}"/>
                </a:ext>
              </a:extLst>
            </p:cNvPr>
            <p:cNvCxnSpPr>
              <a:cxnSpLocks/>
            </p:cNvCxnSpPr>
            <p:nvPr/>
          </p:nvCxnSpPr>
          <p:spPr>
            <a:xfrm>
              <a:off x="1527858" y="2453640"/>
              <a:ext cx="0" cy="25046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DE3747D-5291-4CD6-89E3-4F16E18E8B26}"/>
                </a:ext>
              </a:extLst>
            </p:cNvPr>
            <p:cNvSpPr/>
            <p:nvPr/>
          </p:nvSpPr>
          <p:spPr>
            <a:xfrm>
              <a:off x="1036321" y="2704104"/>
              <a:ext cx="4015768" cy="283855"/>
            </a:xfrm>
            <a:prstGeom prst="roundRect">
              <a:avLst/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B2B9A5C6-38BC-468F-BEBE-24150B79AACC}"/>
                </a:ext>
              </a:extLst>
            </p:cNvPr>
            <p:cNvSpPr/>
            <p:nvPr/>
          </p:nvSpPr>
          <p:spPr>
            <a:xfrm>
              <a:off x="10442452" y="2704104"/>
              <a:ext cx="426715" cy="311433"/>
            </a:xfrm>
            <a:prstGeom prst="roundRect">
              <a:avLst/>
            </a:prstGeom>
            <a:no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EEA58A3-CD6E-42DB-BE77-DD3D6F36CEB5}"/>
                </a:ext>
              </a:extLst>
            </p:cNvPr>
            <p:cNvGrpSpPr/>
            <p:nvPr/>
          </p:nvGrpSpPr>
          <p:grpSpPr>
            <a:xfrm>
              <a:off x="10355295" y="2264719"/>
              <a:ext cx="617693" cy="453360"/>
              <a:chOff x="10355295" y="2264719"/>
              <a:chExt cx="617693" cy="453360"/>
            </a:xfrm>
          </p:grpSpPr>
          <p:sp>
            <p:nvSpPr>
              <p:cNvPr id="43" name="işļïḑê">
                <a:extLst>
                  <a:ext uri="{FF2B5EF4-FFF2-40B4-BE49-F238E27FC236}">
                    <a16:creationId xmlns:a16="http://schemas.microsoft.com/office/drawing/2014/main" id="{59801FB7-AB59-4577-8104-FFEDE3AE3249}"/>
                  </a:ext>
                </a:extLst>
              </p:cNvPr>
              <p:cNvSpPr txBox="1"/>
              <p:nvPr/>
            </p:nvSpPr>
            <p:spPr>
              <a:xfrm flipH="1">
                <a:off x="10355295" y="2264719"/>
                <a:ext cx="617693" cy="283853"/>
              </a:xfrm>
              <a:prstGeom prst="rect">
                <a:avLst/>
              </a:prstGeom>
            </p:spPr>
            <p:txBody>
              <a:bodyPr vert="horz" wrap="square" lIns="90000" tIns="46800" rIns="90000" bIns="46800" anchor="t" anchorCtr="0">
                <a:normAutofit/>
              </a:bodyPr>
              <a:lstStyle/>
              <a:p>
                <a:r>
                  <a:rPr lang="en-US" sz="1200" u="sng" dirty="0">
                    <a:solidFill>
                      <a:srgbClr val="FFC000"/>
                    </a:solidFill>
                  </a:rPr>
                  <a:t>Brush</a:t>
                </a:r>
              </a:p>
            </p:txBody>
          </p: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3C5DAD99-B082-455D-84DB-F6358FF554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0191" y="2467615"/>
                <a:ext cx="0" cy="250464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0C154A7D-41E5-41CE-BE55-C743E4616E4E}"/>
                </a:ext>
              </a:extLst>
            </p:cNvPr>
            <p:cNvSpPr/>
            <p:nvPr/>
          </p:nvSpPr>
          <p:spPr>
            <a:xfrm>
              <a:off x="11069576" y="2923770"/>
              <a:ext cx="426715" cy="959382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EA8EC188-8996-4656-A1C2-67CB6E19DB9A}"/>
                </a:ext>
              </a:extLst>
            </p:cNvPr>
            <p:cNvGrpSpPr/>
            <p:nvPr/>
          </p:nvGrpSpPr>
          <p:grpSpPr>
            <a:xfrm>
              <a:off x="10869167" y="2264719"/>
              <a:ext cx="827532" cy="659051"/>
              <a:chOff x="10251474" y="2061823"/>
              <a:chExt cx="827532" cy="659051"/>
            </a:xfrm>
          </p:grpSpPr>
          <p:sp>
            <p:nvSpPr>
              <p:cNvPr id="55" name="işļïḑê">
                <a:extLst>
                  <a:ext uri="{FF2B5EF4-FFF2-40B4-BE49-F238E27FC236}">
                    <a16:creationId xmlns:a16="http://schemas.microsoft.com/office/drawing/2014/main" id="{D4623515-7C9D-4087-87A9-1CA36CBC4876}"/>
                  </a:ext>
                </a:extLst>
              </p:cNvPr>
              <p:cNvSpPr txBox="1"/>
              <p:nvPr/>
            </p:nvSpPr>
            <p:spPr>
              <a:xfrm flipH="1">
                <a:off x="10251474" y="2061823"/>
                <a:ext cx="827532" cy="283853"/>
              </a:xfrm>
              <a:prstGeom prst="rect">
                <a:avLst/>
              </a:prstGeom>
            </p:spPr>
            <p:txBody>
              <a:bodyPr vert="horz" wrap="square" lIns="90000" tIns="46800" rIns="90000" bIns="46800" anchor="t" anchorCtr="0">
                <a:normAutofit fontScale="92500"/>
              </a:bodyPr>
              <a:lstStyle/>
              <a:p>
                <a:r>
                  <a:rPr lang="en-US" sz="1200" u="sng" dirty="0">
                    <a:solidFill>
                      <a:srgbClr val="FF0000"/>
                    </a:solidFill>
                  </a:rPr>
                  <a:t>Local max</a:t>
                </a:r>
              </a:p>
            </p:txBody>
          </p: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90DEA7B5-8A2F-4046-812B-98EEA71C6BE8}"/>
                  </a:ext>
                </a:extLst>
              </p:cNvPr>
              <p:cNvCxnSpPr>
                <a:cxnSpLocks/>
                <a:stCxn id="55" idx="2"/>
              </p:cNvCxnSpPr>
              <p:nvPr/>
            </p:nvCxnSpPr>
            <p:spPr>
              <a:xfrm flipH="1">
                <a:off x="10664142" y="2345676"/>
                <a:ext cx="1098" cy="37519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1280B8F9-94D3-42E3-AA1D-8E9F202617D8}"/>
                </a:ext>
              </a:extLst>
            </p:cNvPr>
            <p:cNvSpPr/>
            <p:nvPr/>
          </p:nvSpPr>
          <p:spPr>
            <a:xfrm>
              <a:off x="1892807" y="3851011"/>
              <a:ext cx="2093461" cy="396168"/>
            </a:xfrm>
            <a:prstGeom prst="round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8DA30870-619A-46E6-9907-F41C3D279C57}"/>
                </a:ext>
              </a:extLst>
            </p:cNvPr>
            <p:cNvCxnSpPr>
              <a:cxnSpLocks/>
              <a:stCxn id="60" idx="3"/>
            </p:cNvCxnSpPr>
            <p:nvPr/>
          </p:nvCxnSpPr>
          <p:spPr>
            <a:xfrm flipH="1" flipV="1">
              <a:off x="3986268" y="4049097"/>
              <a:ext cx="302268" cy="248624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işļïḑê">
            <a:extLst>
              <a:ext uri="{FF2B5EF4-FFF2-40B4-BE49-F238E27FC236}">
                <a16:creationId xmlns:a16="http://schemas.microsoft.com/office/drawing/2014/main" id="{E5D240ED-5F95-4045-8781-C50DAE5FE1A6}"/>
              </a:ext>
            </a:extLst>
          </p:cNvPr>
          <p:cNvSpPr txBox="1"/>
          <p:nvPr/>
        </p:nvSpPr>
        <p:spPr>
          <a:xfrm flipH="1">
            <a:off x="585480" y="3963324"/>
            <a:ext cx="4925049" cy="567707"/>
          </a:xfrm>
          <a:prstGeom prst="rect">
            <a:avLst/>
          </a:prstGeom>
        </p:spPr>
        <p:txBody>
          <a:bodyPr vert="horz" wrap="square" lIns="90000" tIns="46800" rIns="90000" bIns="46800" anchor="t" anchorCtr="0"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Slider: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179901C5-9EEA-4A90-8546-96AC920B0D1E}"/>
              </a:ext>
            </a:extLst>
          </p:cNvPr>
          <p:cNvGrpSpPr/>
          <p:nvPr/>
        </p:nvGrpSpPr>
        <p:grpSpPr>
          <a:xfrm>
            <a:off x="500889" y="4237383"/>
            <a:ext cx="11195811" cy="1731600"/>
            <a:chOff x="500889" y="4237383"/>
            <a:chExt cx="11195811" cy="1731600"/>
          </a:xfrm>
        </p:grpSpPr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2B5CA96E-1274-463F-836E-2BDEFC09E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769" y="4595806"/>
              <a:ext cx="11182931" cy="543655"/>
            </a:xfrm>
            <a:prstGeom prst="rect">
              <a:avLst/>
            </a:prstGeom>
          </p:spPr>
        </p:pic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18BF7950-C8E1-47F9-B0A4-930D3FCF1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386"/>
            <a:stretch/>
          </p:blipFill>
          <p:spPr>
            <a:xfrm>
              <a:off x="500889" y="5318579"/>
              <a:ext cx="11195810" cy="525661"/>
            </a:xfrm>
            <a:prstGeom prst="rect">
              <a:avLst/>
            </a:prstGeom>
          </p:spPr>
        </p:pic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2FD5EE56-BB2C-489D-97D0-E3C5D0E4B84A}"/>
                </a:ext>
              </a:extLst>
            </p:cNvPr>
            <p:cNvSpPr/>
            <p:nvPr/>
          </p:nvSpPr>
          <p:spPr>
            <a:xfrm>
              <a:off x="923544" y="4453129"/>
              <a:ext cx="283464" cy="1515854"/>
            </a:xfrm>
            <a:prstGeom prst="round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C0952DE8-FA92-4D6A-A147-ACD6EDB192F5}"/>
                </a:ext>
              </a:extLst>
            </p:cNvPr>
            <p:cNvSpPr/>
            <p:nvPr/>
          </p:nvSpPr>
          <p:spPr>
            <a:xfrm>
              <a:off x="10972988" y="4497260"/>
              <a:ext cx="295468" cy="1471723"/>
            </a:xfrm>
            <a:prstGeom prst="round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şļïḑê">
              <a:extLst>
                <a:ext uri="{FF2B5EF4-FFF2-40B4-BE49-F238E27FC236}">
                  <a16:creationId xmlns:a16="http://schemas.microsoft.com/office/drawing/2014/main" id="{3AC550B2-8509-41DD-89F6-4B1B75F6840F}"/>
                </a:ext>
              </a:extLst>
            </p:cNvPr>
            <p:cNvSpPr txBox="1"/>
            <p:nvPr/>
          </p:nvSpPr>
          <p:spPr>
            <a:xfrm flipH="1">
              <a:off x="1396718" y="4237383"/>
              <a:ext cx="2541519" cy="431492"/>
            </a:xfrm>
            <a:prstGeom prst="rect">
              <a:avLst/>
            </a:prstGeom>
          </p:spPr>
          <p:txBody>
            <a:bodyPr vert="horz" wrap="square" lIns="90000" tIns="46800" rIns="90000" bIns="46800" anchor="t" anchorCtr="0">
              <a:normAutofit/>
            </a:bodyPr>
            <a:lstStyle/>
            <a:p>
              <a:r>
                <a:rPr lang="en-US" sz="1100" u="sng" dirty="0">
                  <a:solidFill>
                    <a:srgbClr val="7030A0"/>
                  </a:solidFill>
                </a:rPr>
                <a:t>Range changed by Data zoom</a:t>
              </a:r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82037725-57B3-496B-A2E3-1FBBC6745AFA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 flipH="1">
              <a:off x="1065276" y="4379976"/>
              <a:ext cx="379472" cy="7315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F6F9059A-107C-4C74-8F46-DD64824D217C}"/>
                </a:ext>
              </a:extLst>
            </p:cNvPr>
            <p:cNvSpPr/>
            <p:nvPr/>
          </p:nvSpPr>
          <p:spPr>
            <a:xfrm>
              <a:off x="2121408" y="4675452"/>
              <a:ext cx="1280160" cy="1293531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şļïḑê">
              <a:extLst>
                <a:ext uri="{FF2B5EF4-FFF2-40B4-BE49-F238E27FC236}">
                  <a16:creationId xmlns:a16="http://schemas.microsoft.com/office/drawing/2014/main" id="{E37B1536-4882-48C6-91F9-535CF2BAFD25}"/>
                </a:ext>
              </a:extLst>
            </p:cNvPr>
            <p:cNvSpPr txBox="1"/>
            <p:nvPr/>
          </p:nvSpPr>
          <p:spPr>
            <a:xfrm flipH="1">
              <a:off x="4212906" y="5318579"/>
              <a:ext cx="4476908" cy="431492"/>
            </a:xfrm>
            <a:prstGeom prst="rect">
              <a:avLst/>
            </a:prstGeom>
          </p:spPr>
          <p:txBody>
            <a:bodyPr vert="horz" wrap="square" lIns="90000" tIns="46800" rIns="90000" bIns="46800" anchor="t" anchorCtr="0">
              <a:normAutofit/>
            </a:bodyPr>
            <a:lstStyle/>
            <a:p>
              <a:r>
                <a:rPr lang="en-US" sz="1100" u="sng" dirty="0">
                  <a:solidFill>
                    <a:srgbClr val="FF0000"/>
                  </a:solidFill>
                </a:rPr>
                <a:t>Multiple handlers for Union / Intersection / Difference operation,</a:t>
              </a:r>
            </a:p>
            <a:p>
              <a:r>
                <a:rPr lang="en-US" sz="1100" u="sng" dirty="0" err="1">
                  <a:solidFill>
                    <a:srgbClr val="FF0000"/>
                  </a:solidFill>
                </a:rPr>
                <a:t>Dragable</a:t>
              </a:r>
              <a:r>
                <a:rPr lang="en-US" sz="1100" u="sng" dirty="0">
                  <a:solidFill>
                    <a:srgbClr val="FF0000"/>
                  </a:solidFill>
                </a:rPr>
                <a:t> as range window </a:t>
              </a: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65F375A4-B5A6-427D-9DD6-8595760295E4}"/>
                </a:ext>
              </a:extLst>
            </p:cNvPr>
            <p:cNvCxnSpPr>
              <a:cxnSpLocks/>
              <a:stCxn id="77" idx="3"/>
              <a:endCxn id="76" idx="3"/>
            </p:cNvCxnSpPr>
            <p:nvPr/>
          </p:nvCxnSpPr>
          <p:spPr>
            <a:xfrm flipH="1" flipV="1">
              <a:off x="3401568" y="5322218"/>
              <a:ext cx="811338" cy="2121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834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>
            <a:extLst>
              <a:ext uri="{FF2B5EF4-FFF2-40B4-BE49-F238E27FC236}">
                <a16:creationId xmlns:a16="http://schemas.microsoft.com/office/drawing/2014/main" id="{7B3C2D7A-7940-4EB7-AB44-62F36C4B2CA9}"/>
              </a:ext>
            </a:extLst>
          </p:cNvPr>
          <p:cNvSpPr/>
          <p:nvPr/>
        </p:nvSpPr>
        <p:spPr>
          <a:xfrm>
            <a:off x="0" y="4018082"/>
            <a:ext cx="12192000" cy="28399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E916DFC5-CA63-4F3C-A778-BFAB45D8B0EA}"/>
              </a:ext>
            </a:extLst>
          </p:cNvPr>
          <p:cNvSpPr txBox="1">
            <a:spLocks/>
          </p:cNvSpPr>
          <p:nvPr/>
        </p:nvSpPr>
        <p:spPr>
          <a:xfrm>
            <a:off x="8786812" y="64389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/>
              <a:pPr/>
              <a:t>9</a:t>
            </a:fld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B64D4DA-6C13-4BA3-AD82-621E297B0CD4}"/>
              </a:ext>
            </a:extLst>
          </p:cNvPr>
          <p:cNvGrpSpPr/>
          <p:nvPr/>
        </p:nvGrpSpPr>
        <p:grpSpPr>
          <a:xfrm>
            <a:off x="482600" y="568256"/>
            <a:ext cx="4569488" cy="320744"/>
            <a:chOff x="482600" y="568256"/>
            <a:chExt cx="4569488" cy="320744"/>
          </a:xfrm>
        </p:grpSpPr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 flipH="1">
              <a:off x="513769" y="56825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800" dirty="0">
                  <a:solidFill>
                    <a:srgbClr val="698FCE"/>
                  </a:solidFill>
                </a:rPr>
                <a:t>Visualization Components</a:t>
              </a:r>
              <a:endParaRPr lang="zh-CN" altLang="en-US" sz="2800" dirty="0">
                <a:solidFill>
                  <a:srgbClr val="698FCE"/>
                </a:solidFill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 flipH="1">
              <a:off x="482600" y="889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işļïḑê">
            <a:extLst>
              <a:ext uri="{FF2B5EF4-FFF2-40B4-BE49-F238E27FC236}">
                <a16:creationId xmlns:a16="http://schemas.microsoft.com/office/drawing/2014/main" id="{1DE2F9B9-355E-4564-B634-09A4CB5FD755}"/>
              </a:ext>
            </a:extLst>
          </p:cNvPr>
          <p:cNvSpPr txBox="1"/>
          <p:nvPr/>
        </p:nvSpPr>
        <p:spPr>
          <a:xfrm flipH="1">
            <a:off x="581680" y="1103132"/>
            <a:ext cx="2463272" cy="1068783"/>
          </a:xfrm>
          <a:prstGeom prst="rect">
            <a:avLst/>
          </a:prstGeom>
        </p:spPr>
        <p:txBody>
          <a:bodyPr vert="horz" wrap="square" lIns="90000" tIns="46800" rIns="90000" bIns="46800" anchor="t" anchorCtr="0"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Network plot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DBE37F4-435D-43E3-BC5D-F7ED24E660B2}"/>
              </a:ext>
            </a:extLst>
          </p:cNvPr>
          <p:cNvGrpSpPr/>
          <p:nvPr/>
        </p:nvGrpSpPr>
        <p:grpSpPr>
          <a:xfrm>
            <a:off x="1612328" y="919060"/>
            <a:ext cx="8278862" cy="3012342"/>
            <a:chOff x="-442454" y="1889532"/>
            <a:chExt cx="8278862" cy="301234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8043911-2DE1-4CD6-A892-D782F89AD2F9}"/>
                </a:ext>
              </a:extLst>
            </p:cNvPr>
            <p:cNvGrpSpPr/>
            <p:nvPr/>
          </p:nvGrpSpPr>
          <p:grpSpPr>
            <a:xfrm>
              <a:off x="886968" y="1956126"/>
              <a:ext cx="6949440" cy="2945748"/>
              <a:chOff x="667512" y="2244162"/>
              <a:chExt cx="6949440" cy="2945748"/>
            </a:xfrm>
          </p:grpSpPr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4B410351-ECE0-4BA8-BDEF-084D4089C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7512" y="2335350"/>
                <a:ext cx="6949440" cy="2854560"/>
              </a:xfrm>
              <a:prstGeom prst="rect">
                <a:avLst/>
              </a:prstGeom>
            </p:spPr>
          </p:pic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14F9DFE5-0501-49ED-BC8F-64CB65B821BB}"/>
                  </a:ext>
                </a:extLst>
              </p:cNvPr>
              <p:cNvSpPr/>
              <p:nvPr/>
            </p:nvSpPr>
            <p:spPr>
              <a:xfrm>
                <a:off x="1380743" y="2244162"/>
                <a:ext cx="3191257" cy="302442"/>
              </a:xfrm>
              <a:prstGeom prst="roundRect">
                <a:avLst/>
              </a:prstGeom>
              <a:noFill/>
              <a:ln>
                <a:solidFill>
                  <a:srgbClr val="7030A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işļïḑê">
              <a:extLst>
                <a:ext uri="{FF2B5EF4-FFF2-40B4-BE49-F238E27FC236}">
                  <a16:creationId xmlns:a16="http://schemas.microsoft.com/office/drawing/2014/main" id="{95F8886B-DB01-4164-BD8B-ED8E4E76329B}"/>
                </a:ext>
              </a:extLst>
            </p:cNvPr>
            <p:cNvSpPr txBox="1"/>
            <p:nvPr/>
          </p:nvSpPr>
          <p:spPr>
            <a:xfrm flipH="1">
              <a:off x="-442454" y="2813841"/>
              <a:ext cx="1378190" cy="431492"/>
            </a:xfrm>
            <a:prstGeom prst="rect">
              <a:avLst/>
            </a:prstGeom>
          </p:spPr>
          <p:txBody>
            <a:bodyPr vert="horz" wrap="square" lIns="90000" tIns="46800" rIns="90000" bIns="46800" anchor="t" anchorCtr="0">
              <a:normAutofit/>
            </a:bodyPr>
            <a:lstStyle/>
            <a:p>
              <a:r>
                <a:rPr lang="en-US" sz="1100" u="sng" dirty="0">
                  <a:solidFill>
                    <a:srgbClr val="7030A0"/>
                  </a:solidFill>
                </a:rPr>
                <a:t>Category selection</a:t>
              </a: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6851A9E4-ECB5-4D06-A713-2FD956024C72}"/>
                </a:ext>
              </a:extLst>
            </p:cNvPr>
            <p:cNvCxnSpPr>
              <a:cxnSpLocks/>
              <a:stCxn id="36" idx="1"/>
              <a:endCxn id="34" idx="1"/>
            </p:cNvCxnSpPr>
            <p:nvPr/>
          </p:nvCxnSpPr>
          <p:spPr>
            <a:xfrm flipV="1">
              <a:off x="935736" y="2107347"/>
              <a:ext cx="664463" cy="92224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63C8DF91-5A4D-4EAD-995B-34B586DA03BB}"/>
                </a:ext>
              </a:extLst>
            </p:cNvPr>
            <p:cNvSpPr/>
            <p:nvPr/>
          </p:nvSpPr>
          <p:spPr>
            <a:xfrm>
              <a:off x="5358383" y="1889532"/>
              <a:ext cx="1746506" cy="2115539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şļïḑê">
              <a:extLst>
                <a:ext uri="{FF2B5EF4-FFF2-40B4-BE49-F238E27FC236}">
                  <a16:creationId xmlns:a16="http://schemas.microsoft.com/office/drawing/2014/main" id="{E999D75D-8442-494F-9B45-AE2D2F1A0037}"/>
                </a:ext>
              </a:extLst>
            </p:cNvPr>
            <p:cNvSpPr txBox="1"/>
            <p:nvPr/>
          </p:nvSpPr>
          <p:spPr>
            <a:xfrm flipH="1">
              <a:off x="6162561" y="4291902"/>
              <a:ext cx="1378190" cy="431492"/>
            </a:xfrm>
            <a:prstGeom prst="rect">
              <a:avLst/>
            </a:prstGeom>
          </p:spPr>
          <p:txBody>
            <a:bodyPr vert="horz" wrap="square" lIns="90000" tIns="46800" rIns="90000" bIns="46800" anchor="t" anchorCtr="0">
              <a:normAutofit/>
            </a:bodyPr>
            <a:lstStyle/>
            <a:p>
              <a:r>
                <a:rPr lang="en-US" sz="1100" u="sng" dirty="0">
                  <a:solidFill>
                    <a:srgbClr val="FF0000"/>
                  </a:solidFill>
                </a:rPr>
                <a:t>Options and manually input</a:t>
              </a: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D08A3FF5-96C9-4C48-9188-6A177EADF80D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H="1" flipV="1">
              <a:off x="6231636" y="4005071"/>
              <a:ext cx="251460" cy="2868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işļïḑê">
            <a:extLst>
              <a:ext uri="{FF2B5EF4-FFF2-40B4-BE49-F238E27FC236}">
                <a16:creationId xmlns:a16="http://schemas.microsoft.com/office/drawing/2014/main" id="{6E9E9CBF-A3CC-428F-8F8C-E74EB9322E0D}"/>
              </a:ext>
            </a:extLst>
          </p:cNvPr>
          <p:cNvSpPr txBox="1"/>
          <p:nvPr/>
        </p:nvSpPr>
        <p:spPr>
          <a:xfrm flipH="1">
            <a:off x="581680" y="4152346"/>
            <a:ext cx="2463272" cy="1068783"/>
          </a:xfrm>
          <a:prstGeom prst="rect">
            <a:avLst/>
          </a:prstGeom>
        </p:spPr>
        <p:txBody>
          <a:bodyPr vert="horz" wrap="square" lIns="90000" tIns="46800" rIns="90000" bIns="46800" anchor="t" anchorCtr="0"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Future Work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DAEDB25-B63F-44CB-AEA8-887E29A39461}"/>
              </a:ext>
            </a:extLst>
          </p:cNvPr>
          <p:cNvGrpSpPr/>
          <p:nvPr/>
        </p:nvGrpSpPr>
        <p:grpSpPr>
          <a:xfrm>
            <a:off x="1612328" y="4459970"/>
            <a:ext cx="9680029" cy="2021583"/>
            <a:chOff x="1612328" y="4459970"/>
            <a:chExt cx="9680029" cy="2021583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98BEF0F7-1D96-4DFA-BDE0-2BB11E23E88D}"/>
                </a:ext>
              </a:extLst>
            </p:cNvPr>
            <p:cNvGrpSpPr/>
            <p:nvPr/>
          </p:nvGrpSpPr>
          <p:grpSpPr>
            <a:xfrm>
              <a:off x="1612328" y="4459970"/>
              <a:ext cx="9680029" cy="1648418"/>
              <a:chOff x="1396068" y="4602809"/>
              <a:chExt cx="9680029" cy="1648418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EB75D844-45C9-488E-9477-BFB8538E1C2C}"/>
                  </a:ext>
                </a:extLst>
              </p:cNvPr>
              <p:cNvGrpSpPr/>
              <p:nvPr/>
            </p:nvGrpSpPr>
            <p:grpSpPr>
              <a:xfrm>
                <a:off x="1396068" y="4602809"/>
                <a:ext cx="7681320" cy="628989"/>
                <a:chOff x="1545104" y="3826740"/>
                <a:chExt cx="7681320" cy="757466"/>
              </a:xfrm>
            </p:grpSpPr>
            <p:sp>
              <p:nvSpPr>
                <p:cNvPr id="81" name="işļïḑê">
                  <a:extLst>
                    <a:ext uri="{FF2B5EF4-FFF2-40B4-BE49-F238E27FC236}">
                      <a16:creationId xmlns:a16="http://schemas.microsoft.com/office/drawing/2014/main" id="{17E15802-EADF-46C1-BA83-600BC78F8F39}"/>
                    </a:ext>
                  </a:extLst>
                </p:cNvPr>
                <p:cNvSpPr txBox="1"/>
                <p:nvPr/>
              </p:nvSpPr>
              <p:spPr>
                <a:xfrm flipH="1">
                  <a:off x="1772808" y="3826740"/>
                  <a:ext cx="7453616" cy="757466"/>
                </a:xfrm>
                <a:prstGeom prst="rect">
                  <a:avLst/>
                </a:prstGeom>
              </p:spPr>
              <p:txBody>
                <a:bodyPr vert="horz" wrap="square" lIns="90000" tIns="46800" rIns="90000" bIns="46800" anchor="ctr" anchorCtr="0">
                  <a:normAutofit/>
                </a:bodyPr>
                <a:lstStyle/>
                <a:p>
                  <a:r>
                    <a:rPr lang="en-US" altLang="zh-CN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Display more entities features (e.g., node shape for </a:t>
                  </a:r>
                  <a:r>
                    <a:rPr lang="en-US" altLang="zh-CN" sz="1600" i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gender</a:t>
                  </a:r>
                  <a:r>
                    <a:rPr lang="en-US" altLang="zh-CN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)</a:t>
                  </a:r>
                  <a:endParaRPr lang="en-US" sz="1600" b="1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2" name="isḻïḋé">
                  <a:extLst>
                    <a:ext uri="{FF2B5EF4-FFF2-40B4-BE49-F238E27FC236}">
                      <a16:creationId xmlns:a16="http://schemas.microsoft.com/office/drawing/2014/main" id="{3F3B98A0-EC10-4A1F-B5A6-7145AC4F45C8}"/>
                    </a:ext>
                  </a:extLst>
                </p:cNvPr>
                <p:cNvSpPr/>
                <p:nvPr/>
              </p:nvSpPr>
              <p:spPr>
                <a:xfrm>
                  <a:off x="1545104" y="4148486"/>
                  <a:ext cx="144000" cy="144001"/>
                </a:xfrm>
                <a:prstGeom prst="diamon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0000" tIns="46800" rIns="90000" bIns="46800" anchor="ctr">
                  <a:normAutofit fontScale="25000" lnSpcReduction="20000"/>
                </a:bodyPr>
                <a:lstStyle/>
                <a:p>
                  <a:pPr algn="ctr"/>
                  <a:endPara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endParaRPr>
                </a:p>
              </p:txBody>
            </p: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E17DC101-D874-4643-8BAD-62B29165C791}"/>
                  </a:ext>
                </a:extLst>
              </p:cNvPr>
              <p:cNvGrpSpPr/>
              <p:nvPr/>
            </p:nvGrpSpPr>
            <p:grpSpPr>
              <a:xfrm>
                <a:off x="1396068" y="4934374"/>
                <a:ext cx="9680029" cy="628989"/>
                <a:chOff x="1545104" y="3765565"/>
                <a:chExt cx="9584239" cy="757466"/>
              </a:xfrm>
            </p:grpSpPr>
            <p:sp>
              <p:nvSpPr>
                <p:cNvPr id="75" name="isḻïḋé">
                  <a:extLst>
                    <a:ext uri="{FF2B5EF4-FFF2-40B4-BE49-F238E27FC236}">
                      <a16:creationId xmlns:a16="http://schemas.microsoft.com/office/drawing/2014/main" id="{E915AB78-3DA8-467E-953B-964BD59AB2AF}"/>
                    </a:ext>
                  </a:extLst>
                </p:cNvPr>
                <p:cNvSpPr/>
                <p:nvPr/>
              </p:nvSpPr>
              <p:spPr>
                <a:xfrm>
                  <a:off x="1545104" y="4091003"/>
                  <a:ext cx="144000" cy="144001"/>
                </a:xfrm>
                <a:prstGeom prst="diamon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0000" tIns="46800" rIns="90000" bIns="46800" anchor="ctr">
                  <a:normAutofit fontScale="25000" lnSpcReduction="20000"/>
                </a:bodyPr>
                <a:lstStyle/>
                <a:p>
                  <a:pPr algn="ctr"/>
                  <a:endPara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79" name="işļïḑê">
                  <a:extLst>
                    <a:ext uri="{FF2B5EF4-FFF2-40B4-BE49-F238E27FC236}">
                      <a16:creationId xmlns:a16="http://schemas.microsoft.com/office/drawing/2014/main" id="{A973A85A-E5A5-466E-A5BC-C56418D8BE8F}"/>
                    </a:ext>
                  </a:extLst>
                </p:cNvPr>
                <p:cNvSpPr txBox="1"/>
                <p:nvPr/>
              </p:nvSpPr>
              <p:spPr>
                <a:xfrm flipH="1">
                  <a:off x="1772807" y="3765565"/>
                  <a:ext cx="9356536" cy="757466"/>
                </a:xfrm>
                <a:prstGeom prst="rect">
                  <a:avLst/>
                </a:prstGeom>
              </p:spPr>
              <p:txBody>
                <a:bodyPr vert="horz" wrap="square" lIns="90000" tIns="46800" rIns="90000" bIns="46800" anchor="ctr" anchorCtr="0">
                  <a:normAutofit/>
                </a:bodyPr>
                <a:lstStyle/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Edge coloring base on needs (e.g., maximum clique)</a:t>
                  </a:r>
                  <a:endParaRPr lang="en-US" sz="1600" b="1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C8F4F7CA-AE7C-42E0-8D03-7B82304215E5}"/>
                  </a:ext>
                </a:extLst>
              </p:cNvPr>
              <p:cNvGrpSpPr/>
              <p:nvPr/>
            </p:nvGrpSpPr>
            <p:grpSpPr>
              <a:xfrm>
                <a:off x="1396068" y="5265938"/>
                <a:ext cx="9680029" cy="628989"/>
                <a:chOff x="1545104" y="3704390"/>
                <a:chExt cx="9584239" cy="757466"/>
              </a:xfrm>
            </p:grpSpPr>
            <p:sp>
              <p:nvSpPr>
                <p:cNvPr id="72" name="isḻïḋé">
                  <a:extLst>
                    <a:ext uri="{FF2B5EF4-FFF2-40B4-BE49-F238E27FC236}">
                      <a16:creationId xmlns:a16="http://schemas.microsoft.com/office/drawing/2014/main" id="{B5DE63F0-83EA-4F43-A3B3-5DD968136CB3}"/>
                    </a:ext>
                  </a:extLst>
                </p:cNvPr>
                <p:cNvSpPr/>
                <p:nvPr/>
              </p:nvSpPr>
              <p:spPr>
                <a:xfrm>
                  <a:off x="1545104" y="4029825"/>
                  <a:ext cx="144000" cy="144001"/>
                </a:xfrm>
                <a:prstGeom prst="diamon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0000" tIns="46800" rIns="90000" bIns="46800" anchor="ctr">
                  <a:normAutofit fontScale="25000" lnSpcReduction="20000"/>
                </a:bodyPr>
                <a:lstStyle/>
                <a:p>
                  <a:pPr algn="ctr"/>
                  <a:endPara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74" name="işļïḑê">
                  <a:extLst>
                    <a:ext uri="{FF2B5EF4-FFF2-40B4-BE49-F238E27FC236}">
                      <a16:creationId xmlns:a16="http://schemas.microsoft.com/office/drawing/2014/main" id="{0DE8F8A4-EDB7-4766-84E6-B2908A653FC1}"/>
                    </a:ext>
                  </a:extLst>
                </p:cNvPr>
                <p:cNvSpPr txBox="1"/>
                <p:nvPr/>
              </p:nvSpPr>
              <p:spPr>
                <a:xfrm flipH="1">
                  <a:off x="1772807" y="3704390"/>
                  <a:ext cx="9356536" cy="757466"/>
                </a:xfrm>
                <a:prstGeom prst="rect">
                  <a:avLst/>
                </a:prstGeom>
              </p:spPr>
              <p:txBody>
                <a:bodyPr vert="horz" wrap="square" lIns="90000" tIns="46800" rIns="90000" bIns="46800" anchor="ctr" anchorCtr="0">
                  <a:normAutofit/>
                </a:bodyPr>
                <a:lstStyle/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Labeling for high centrality nodes or edges</a:t>
                  </a:r>
                  <a:endParaRPr lang="en-US" sz="1600" b="1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843AB93F-70C3-43F3-806D-5C5BE14F503F}"/>
                  </a:ext>
                </a:extLst>
              </p:cNvPr>
              <p:cNvGrpSpPr/>
              <p:nvPr/>
            </p:nvGrpSpPr>
            <p:grpSpPr>
              <a:xfrm>
                <a:off x="1396068" y="5622238"/>
                <a:ext cx="9680029" cy="628989"/>
                <a:chOff x="1545104" y="3704390"/>
                <a:chExt cx="9584239" cy="757466"/>
              </a:xfrm>
            </p:grpSpPr>
            <p:sp>
              <p:nvSpPr>
                <p:cNvPr id="67" name="isḻïḋé">
                  <a:extLst>
                    <a:ext uri="{FF2B5EF4-FFF2-40B4-BE49-F238E27FC236}">
                      <a16:creationId xmlns:a16="http://schemas.microsoft.com/office/drawing/2014/main" id="{B7AC7AA7-4388-4A01-94BC-CD040C102DC9}"/>
                    </a:ext>
                  </a:extLst>
                </p:cNvPr>
                <p:cNvSpPr/>
                <p:nvPr/>
              </p:nvSpPr>
              <p:spPr>
                <a:xfrm>
                  <a:off x="1545104" y="4029825"/>
                  <a:ext cx="144000" cy="144001"/>
                </a:xfrm>
                <a:prstGeom prst="diamon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0000" tIns="46800" rIns="90000" bIns="46800" anchor="ctr">
                  <a:normAutofit fontScale="25000" lnSpcReduction="20000"/>
                </a:bodyPr>
                <a:lstStyle/>
                <a:p>
                  <a:pPr algn="ctr"/>
                  <a:endPara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71" name="işļïḑê">
                  <a:extLst>
                    <a:ext uri="{FF2B5EF4-FFF2-40B4-BE49-F238E27FC236}">
                      <a16:creationId xmlns:a16="http://schemas.microsoft.com/office/drawing/2014/main" id="{C5159262-F525-4842-B530-5624AC1FC009}"/>
                    </a:ext>
                  </a:extLst>
                </p:cNvPr>
                <p:cNvSpPr txBox="1"/>
                <p:nvPr/>
              </p:nvSpPr>
              <p:spPr>
                <a:xfrm flipH="1">
                  <a:off x="1772807" y="3704390"/>
                  <a:ext cx="9356536" cy="757466"/>
                </a:xfrm>
                <a:prstGeom prst="rect">
                  <a:avLst/>
                </a:prstGeom>
              </p:spPr>
              <p:txBody>
                <a:bodyPr vert="horz" wrap="square" lIns="90000" tIns="46800" rIns="90000" bIns="46800" anchor="ctr" anchorCtr="0">
                  <a:normAutofit/>
                </a:bodyPr>
                <a:lstStyle/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Complete all functions for multiple handlers</a:t>
                  </a:r>
                  <a:endParaRPr lang="en-US" sz="1600" b="1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E34BE00-BEC8-43BD-B9FB-FECAF263D114}"/>
                </a:ext>
              </a:extLst>
            </p:cNvPr>
            <p:cNvGrpSpPr/>
            <p:nvPr/>
          </p:nvGrpSpPr>
          <p:grpSpPr>
            <a:xfrm>
              <a:off x="1612328" y="5852564"/>
              <a:ext cx="7681320" cy="628989"/>
              <a:chOff x="1703916" y="4930026"/>
              <a:chExt cx="7681320" cy="628989"/>
            </a:xfrm>
          </p:grpSpPr>
          <p:sp>
            <p:nvSpPr>
              <p:cNvPr id="84" name="isḻïḋé">
                <a:extLst>
                  <a:ext uri="{FF2B5EF4-FFF2-40B4-BE49-F238E27FC236}">
                    <a16:creationId xmlns:a16="http://schemas.microsoft.com/office/drawing/2014/main" id="{2441C99E-7FD4-47E9-B4A4-C6E85C0B706C}"/>
                  </a:ext>
                </a:extLst>
              </p:cNvPr>
              <p:cNvSpPr/>
              <p:nvPr/>
            </p:nvSpPr>
            <p:spPr>
              <a:xfrm>
                <a:off x="1703916" y="5169786"/>
                <a:ext cx="144000" cy="119576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 fontScale="25000" lnSpcReduction="20000"/>
              </a:bodyPr>
              <a:lstStyle/>
              <a:p>
                <a:pPr algn="ctr"/>
                <a:endPara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85" name="işļïḑê">
                <a:extLst>
                  <a:ext uri="{FF2B5EF4-FFF2-40B4-BE49-F238E27FC236}">
                    <a16:creationId xmlns:a16="http://schemas.microsoft.com/office/drawing/2014/main" id="{8DDEAFFD-9706-4E64-B7D5-C582CE1DE0AA}"/>
                  </a:ext>
                </a:extLst>
              </p:cNvPr>
              <p:cNvSpPr txBox="1"/>
              <p:nvPr/>
            </p:nvSpPr>
            <p:spPr>
              <a:xfrm flipH="1">
                <a:off x="1931620" y="4930026"/>
                <a:ext cx="7453616" cy="628989"/>
              </a:xfrm>
              <a:prstGeom prst="rect">
                <a:avLst/>
              </a:prstGeom>
            </p:spPr>
            <p:txBody>
              <a:bodyPr vert="horz" wrap="square" lIns="90000" tIns="46800" rIns="90000" bIns="46800" anchor="ctr" anchorCtr="0">
                <a:norm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Extension of Input panel</a:t>
                </a:r>
                <a:endParaRPr lang="en-US" sz="1600" b="1" baseline="30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86" name="işļïḑê">
            <a:extLst>
              <a:ext uri="{FF2B5EF4-FFF2-40B4-BE49-F238E27FC236}">
                <a16:creationId xmlns:a16="http://schemas.microsoft.com/office/drawing/2014/main" id="{B4E5A187-448B-4A46-BC25-6CBE25AD2C5D}"/>
              </a:ext>
            </a:extLst>
          </p:cNvPr>
          <p:cNvSpPr txBox="1"/>
          <p:nvPr/>
        </p:nvSpPr>
        <p:spPr>
          <a:xfrm flipH="1">
            <a:off x="10241756" y="1103132"/>
            <a:ext cx="1454944" cy="1068783"/>
          </a:xfrm>
          <a:prstGeom prst="rect">
            <a:avLst/>
          </a:prstGeom>
        </p:spPr>
        <p:txBody>
          <a:bodyPr vert="horz" wrap="square" lIns="90000" tIns="46800" rIns="90000" bIns="46800" anchor="t" anchorCtr="0"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Input panel</a:t>
            </a:r>
          </a:p>
        </p:txBody>
      </p:sp>
    </p:spTree>
    <p:extLst>
      <p:ext uri="{BB962C8B-B14F-4D97-AF65-F5344CB8AC3E}">
        <p14:creationId xmlns:p14="http://schemas.microsoft.com/office/powerpoint/2010/main" val="6309297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  <p:tag name="ISLIDE.GUIDESSETTING" val="{&quot;Id&quot;:&quot;GuidesStyle_Moderate&quot;,&quot;Name&quot;:&quot;适中&quot;,&quot;Kind&quot;:&quot;System&quot;,&quot;OldGuidesSetting&quot;:{&quot;HeaderHeight&quot;:13.0,&quot;FooterHeight&quot;:6.0,&quot;SideMargin&quot;:4.0,&quot;TopMargin&quot;:0.0,&quot;BottomMargin&quot;:0.0,&quot;IntervalMargin&quot;:1.5}}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720</TotalTime>
  <Words>987</Words>
  <Application>Microsoft Office PowerPoint</Application>
  <PresentationFormat>宽屏</PresentationFormat>
  <Paragraphs>213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Impact</vt:lpstr>
      <vt:lpstr>主题5</vt:lpstr>
      <vt:lpstr>Visualizing Dynamic Network Structure by interactively slicing data on time-dimension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ANY QUESTIONS ?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51PPT模板网</cp:keywords>
  <cp:lastModifiedBy>Yichen</cp:lastModifiedBy>
  <cp:revision>110</cp:revision>
  <cp:lastPrinted>2018-02-05T16:00:00Z</cp:lastPrinted>
  <dcterms:created xsi:type="dcterms:W3CDTF">2018-02-05T16:00:00Z</dcterms:created>
  <dcterms:modified xsi:type="dcterms:W3CDTF">2021-04-27T17:55:45Z</dcterms:modified>
  <cp:category>www.51pptmoban.com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</Properties>
</file>