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61" r:id="rId4"/>
    <p:sldId id="313" r:id="rId5"/>
    <p:sldId id="320" r:id="rId6"/>
    <p:sldId id="322" r:id="rId7"/>
    <p:sldId id="326" r:id="rId8"/>
    <p:sldId id="323" r:id="rId9"/>
    <p:sldId id="325" r:id="rId10"/>
    <p:sldId id="324" r:id="rId11"/>
    <p:sldId id="327" r:id="rId12"/>
    <p:sldId id="329" r:id="rId13"/>
    <p:sldId id="328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42" r:id="rId24"/>
    <p:sldId id="343" r:id="rId25"/>
    <p:sldId id="344" r:id="rId26"/>
    <p:sldId id="339" r:id="rId27"/>
    <p:sldId id="340" r:id="rId28"/>
    <p:sldId id="341" r:id="rId29"/>
    <p:sldId id="345" r:id="rId30"/>
    <p:sldId id="346" r:id="rId31"/>
    <p:sldId id="347" r:id="rId32"/>
    <p:sldId id="348" r:id="rId33"/>
    <p:sldId id="349" r:id="rId34"/>
    <p:sldId id="351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3616" y="-25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15. 2. 23.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Java </a:t>
            </a:r>
            <a:r>
              <a:rPr kumimoji="1" lang="en-US" altLang="ko-KR" sz="2400" kern="0" dirty="0">
                <a:latin typeface="HY견고딕"/>
                <a:ea typeface="HY견고딕"/>
                <a:cs typeface="+mj-cs"/>
              </a:rPr>
              <a:t>Study </a:t>
            </a: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2</a:t>
            </a:r>
            <a:r>
              <a:rPr kumimoji="1" lang="ko-KR" altLang="en-US" sz="2400" kern="0" dirty="0" smtClean="0">
                <a:latin typeface="HY견고딕"/>
                <a:ea typeface="HY견고딕"/>
                <a:cs typeface="+mj-cs"/>
              </a:rPr>
              <a:t>차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2015.02.25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lang="en-US" altLang="ko-KR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MIS </a:t>
            </a:r>
            <a:r>
              <a:rPr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Enum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을 이용한 상수 정의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DAY {</a:t>
            </a:r>
          </a:p>
          <a:p>
            <a:pPr lvl="2"/>
            <a:r>
              <a:rPr lang="en-US" altLang="ko-KR" sz="2000" dirty="0"/>
              <a:t>	MONDAY(1),</a:t>
            </a:r>
          </a:p>
          <a:p>
            <a:pPr lvl="2"/>
            <a:r>
              <a:rPr lang="en-US" altLang="ko-KR" sz="2000" dirty="0"/>
              <a:t>	TUESDAY(2);</a:t>
            </a:r>
          </a:p>
          <a:p>
            <a:pPr lvl="2"/>
            <a:r>
              <a:rPr lang="en-US" altLang="ko-KR" sz="2000" dirty="0"/>
              <a:t>	...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MONTH {</a:t>
            </a:r>
          </a:p>
          <a:p>
            <a:pPr lvl="2"/>
            <a:r>
              <a:rPr lang="en-US" altLang="ko-KR" sz="2000" dirty="0"/>
              <a:t>	JANUARY(1),</a:t>
            </a:r>
          </a:p>
          <a:p>
            <a:pPr lvl="2"/>
            <a:r>
              <a:rPr lang="en-US" altLang="ko-KR" sz="2000" dirty="0"/>
              <a:t>	FEBRUARY(2);</a:t>
            </a:r>
          </a:p>
          <a:p>
            <a:pPr lvl="2"/>
            <a:r>
              <a:rPr lang="en-US" altLang="ko-KR" sz="2000" dirty="0"/>
              <a:t>	...</a:t>
            </a:r>
          </a:p>
          <a:p>
            <a:pPr lvl="2"/>
            <a:r>
              <a:rPr lang="en-US" altLang="ko-KR" sz="2000" dirty="0"/>
              <a:t>}</a:t>
            </a:r>
            <a:endParaRPr lang="en-US" altLang="ko-KR" sz="2000" dirty="0" smtClean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21502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상수 비교 차이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 = false;</a:t>
            </a:r>
          </a:p>
          <a:p>
            <a:pPr lvl="2"/>
            <a:r>
              <a:rPr lang="en-US" altLang="ko-KR" sz="2000" dirty="0"/>
              <a:t>if (</a:t>
            </a:r>
            <a:r>
              <a:rPr lang="en-US" altLang="ko-KR" sz="2000" dirty="0" err="1"/>
              <a:t>DAY.MONDAY.equals</a:t>
            </a:r>
            <a:r>
              <a:rPr lang="en-US" altLang="ko-KR" sz="2000" dirty="0"/>
              <a:t>(MONTH.JANUARY)) {</a:t>
            </a:r>
          </a:p>
          <a:p>
            <a:pPr lvl="2"/>
            <a:r>
              <a:rPr lang="en-US" altLang="ko-KR" sz="2000" dirty="0"/>
              <a:t>	actual = true;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isFalse</a:t>
            </a:r>
            <a:r>
              <a:rPr lang="en-US" altLang="ko-KR" sz="2000" dirty="0"/>
              <a:t>();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402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DAY {</a:t>
            </a:r>
          </a:p>
          <a:p>
            <a:pPr lvl="2"/>
            <a:r>
              <a:rPr lang="en-US" altLang="ko-KR" sz="2000" dirty="0"/>
              <a:t>	MONDAY(1),</a:t>
            </a:r>
          </a:p>
          <a:p>
            <a:pPr lvl="2"/>
            <a:r>
              <a:rPr lang="en-US" altLang="ko-KR" sz="2000" dirty="0"/>
              <a:t>	TUESDAY(2),</a:t>
            </a:r>
          </a:p>
          <a:p>
            <a:pPr lvl="2"/>
            <a:r>
              <a:rPr lang="en-US" altLang="ko-KR" sz="2000" dirty="0"/>
              <a:t>	WEDNESDAY(3),</a:t>
            </a:r>
          </a:p>
          <a:p>
            <a:pPr lvl="2"/>
            <a:r>
              <a:rPr lang="en-US" altLang="ko-KR" sz="2000" dirty="0"/>
              <a:t>	THURSDAY(4),</a:t>
            </a:r>
          </a:p>
          <a:p>
            <a:pPr lvl="2"/>
            <a:r>
              <a:rPr lang="en-US" altLang="ko-KR" sz="2000" dirty="0"/>
              <a:t>	FRIDAY(5),</a:t>
            </a:r>
          </a:p>
          <a:p>
            <a:pPr lvl="2"/>
            <a:r>
              <a:rPr lang="en-US" altLang="ko-KR" sz="2000" dirty="0"/>
              <a:t>	SATURDAY(6),</a:t>
            </a:r>
          </a:p>
          <a:p>
            <a:pPr lvl="2"/>
            <a:r>
              <a:rPr lang="en-US" altLang="ko-KR" sz="2000" dirty="0"/>
              <a:t>	SUNDAY(7)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	</a:t>
            </a:r>
            <a:r>
              <a:rPr lang="en-US" altLang="ko-KR" sz="2000" dirty="0" smtClean="0"/>
              <a:t>…</a:t>
            </a:r>
          </a:p>
          <a:p>
            <a:pPr lvl="2"/>
            <a:r>
              <a:rPr lang="en-US" altLang="ko-KR" sz="2000" dirty="0" smtClean="0"/>
              <a:t>}</a:t>
            </a:r>
            <a:endParaRPr lang="en-US" altLang="ko-KR" sz="2000" dirty="0" smtClean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321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static E[] values(</a:t>
            </a:r>
            <a:r>
              <a:rPr lang="en-US" altLang="ko-KR" sz="2000" dirty="0" smtClean="0">
                <a:ea typeface="돋움" pitchFamily="50" charset="-127"/>
              </a:rPr>
              <a:t>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Java </a:t>
            </a:r>
            <a:r>
              <a:rPr lang="ko-KR" altLang="en-US" sz="2000" dirty="0" smtClean="0"/>
              <a:t>컴파일러에서 제공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에 속한 항목을 배열로 제공한다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DAY[] day = </a:t>
            </a:r>
            <a:r>
              <a:rPr lang="en-US" altLang="ko-KR" sz="2000" dirty="0" err="1"/>
              <a:t>DAY.values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actual = </a:t>
            </a:r>
            <a:r>
              <a:rPr lang="en-US" altLang="ko-KR" sz="2000" dirty="0" err="1"/>
              <a:t>day.length</a:t>
            </a:r>
            <a:r>
              <a:rPr lang="en-US" altLang="ko-KR" sz="2000" dirty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(7)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DAY.values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r>
              <a:rPr lang="en-US" altLang="ko-KR" sz="2000" dirty="0"/>
              <a:t>// </a:t>
            </a:r>
            <a:r>
              <a:rPr lang="en-US" altLang="ko-KR" sz="1900" dirty="0"/>
              <a:t>MONDAY,TUESDAY,WEDNESDAY,THURSDAY,FRIDAY,SATURDAY,SUNDAY</a:t>
            </a: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7522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static E </a:t>
            </a:r>
            <a:r>
              <a:rPr lang="en-US" altLang="ko-KR" sz="2000" dirty="0" err="1">
                <a:ea typeface="돋움" pitchFamily="50" charset="-127"/>
              </a:rPr>
              <a:t>valueOf</a:t>
            </a:r>
            <a:r>
              <a:rPr lang="en-US" altLang="ko-KR" sz="2000" dirty="0">
                <a:ea typeface="돋움" pitchFamily="50" charset="-127"/>
              </a:rPr>
              <a:t>(String name</a:t>
            </a:r>
            <a:r>
              <a:rPr lang="en-US" altLang="ko-KR" sz="2000" dirty="0" smtClean="0">
                <a:ea typeface="돋움" pitchFamily="50" charset="-127"/>
              </a:rPr>
              <a:t>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Java </a:t>
            </a:r>
            <a:r>
              <a:rPr lang="ko-KR" altLang="en-US" sz="2000" dirty="0" smtClean="0"/>
              <a:t>컴파일러에서 제공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전달받은 인자</a:t>
            </a:r>
            <a:r>
              <a:rPr lang="en-US" altLang="ko-KR" sz="2000" dirty="0" smtClean="0"/>
              <a:t>(name) </a:t>
            </a:r>
            <a:r>
              <a:rPr lang="ko-KR" altLang="en-US" sz="2000" dirty="0" smtClean="0"/>
              <a:t>와 일치하는 </a:t>
            </a:r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항목을 반환한다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DAY actual = </a:t>
            </a:r>
            <a:r>
              <a:rPr lang="en-US" altLang="ko-KR" sz="2000" dirty="0" err="1"/>
              <a:t>DAY.valueOf</a:t>
            </a:r>
            <a:r>
              <a:rPr lang="en-US" altLang="ko-KR" sz="2000" dirty="0"/>
              <a:t>("FRIDAY")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assertThat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DAY.FRIDAY.equals</a:t>
            </a:r>
            <a:r>
              <a:rPr lang="en-US" altLang="ko-KR" sz="2000" dirty="0"/>
              <a:t>(actual)).</a:t>
            </a:r>
            <a:r>
              <a:rPr lang="en-US" altLang="ko-KR" sz="2000" dirty="0" err="1"/>
              <a:t>isTrue</a:t>
            </a:r>
            <a:r>
              <a:rPr lang="en-US" altLang="ko-KR" sz="2000" dirty="0"/>
              <a:t>();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054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final </a:t>
            </a:r>
            <a:r>
              <a:rPr lang="en-US" altLang="ko-KR" sz="2000" dirty="0" err="1">
                <a:ea typeface="돋움" pitchFamily="50" charset="-127"/>
              </a:rPr>
              <a:t>boolean</a:t>
            </a:r>
            <a:r>
              <a:rPr lang="en-US" altLang="ko-KR" sz="2000" dirty="0">
                <a:ea typeface="돋움" pitchFamily="50" charset="-127"/>
              </a:rPr>
              <a:t> equals(Object other)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 smtClean="0"/>
              <a:t>전달받은 인자</a:t>
            </a:r>
            <a:r>
              <a:rPr lang="en-US" altLang="ko-KR" sz="2000" dirty="0" smtClean="0"/>
              <a:t>(object)</a:t>
            </a:r>
            <a:r>
              <a:rPr lang="ko-KR" altLang="en-US" sz="2000" dirty="0" smtClean="0"/>
              <a:t>와 일치하는지 여부를 반환한다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 = </a:t>
            </a:r>
            <a:r>
              <a:rPr lang="en-US" altLang="ko-KR" sz="2000" dirty="0" err="1"/>
              <a:t>DAY.MONDAY.equals</a:t>
            </a:r>
            <a:r>
              <a:rPr lang="en-US" altLang="ko-KR" sz="2000" dirty="0"/>
              <a:t>(MONTH.JANUARY);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isFalse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smtClean="0"/>
              <a:t>DAY check = </a:t>
            </a:r>
            <a:r>
              <a:rPr lang="en-US" altLang="ko-KR" sz="2000" dirty="0" smtClean="0"/>
              <a:t>DAY.MONDAY;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 = </a:t>
            </a:r>
            <a:r>
              <a:rPr lang="en-US" altLang="ko-KR" sz="2000" dirty="0" err="1"/>
              <a:t>DAY.MONDAY.equals</a:t>
            </a:r>
            <a:r>
              <a:rPr lang="en-US" altLang="ko-KR" sz="2000" dirty="0" smtClean="0"/>
              <a:t>(check)</a:t>
            </a:r>
            <a:r>
              <a:rPr lang="en-US" altLang="ko-KR" sz="2000" dirty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 smtClean="0"/>
              <a:t>isTrue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);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977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final </a:t>
            </a:r>
            <a:r>
              <a:rPr lang="en-US" altLang="ko-KR" sz="2000" dirty="0" err="1">
                <a:ea typeface="돋움" pitchFamily="50" charset="-127"/>
              </a:rPr>
              <a:t>int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en-US" altLang="ko-KR" sz="2000" dirty="0" err="1">
                <a:ea typeface="돋움" pitchFamily="50" charset="-127"/>
              </a:rPr>
              <a:t>compareTo</a:t>
            </a:r>
            <a:r>
              <a:rPr lang="en-US" altLang="ko-KR" sz="2000" dirty="0">
                <a:ea typeface="돋움" pitchFamily="50" charset="-127"/>
              </a:rPr>
              <a:t>(E o)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 smtClean="0"/>
              <a:t>전달받은 인자</a:t>
            </a:r>
            <a:r>
              <a:rPr lang="en-US" altLang="ko-KR" sz="2000" dirty="0" smtClean="0"/>
              <a:t>(E) </a:t>
            </a:r>
            <a:r>
              <a:rPr lang="ko-KR" altLang="en-US" sz="2000" dirty="0" smtClean="0"/>
              <a:t>와의 비교값을 반환한다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비교값은 </a:t>
            </a:r>
            <a:r>
              <a:rPr lang="en-US" altLang="ko-KR" sz="2000" dirty="0"/>
              <a:t>negative integer, zero, or a positive </a:t>
            </a:r>
            <a:r>
              <a:rPr lang="en-US" altLang="ko-KR" sz="2000" dirty="0" smtClean="0"/>
              <a:t>integer</a:t>
            </a:r>
            <a:r>
              <a:rPr lang="ko-KR" altLang="en-US" sz="2000" dirty="0" smtClean="0"/>
              <a:t> 로 반환한다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/>
              <a:t>nt</a:t>
            </a:r>
            <a:r>
              <a:rPr lang="en-US" altLang="ko-KR" sz="2000" dirty="0"/>
              <a:t> actual1 = </a:t>
            </a:r>
            <a:r>
              <a:rPr lang="en-US" altLang="ko-KR" sz="2000" dirty="0" err="1"/>
              <a:t>DAY.MONDAY.compareTo</a:t>
            </a:r>
            <a:r>
              <a:rPr lang="en-US" altLang="ko-KR" sz="2000" dirty="0"/>
              <a:t>(DAY.MONDAY);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(actual1).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(0);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actual2  = </a:t>
            </a:r>
            <a:r>
              <a:rPr lang="en-US" altLang="ko-KR" sz="2000" dirty="0" err="1"/>
              <a:t>DAY.WEDNESDAY.compareTo</a:t>
            </a:r>
            <a:r>
              <a:rPr lang="en-US" altLang="ko-KR" sz="2000" dirty="0"/>
              <a:t>(DAY.MONDAY);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(actual2).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(2);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actual3  = </a:t>
            </a:r>
            <a:r>
              <a:rPr lang="en-US" altLang="ko-KR" sz="2000" dirty="0" err="1"/>
              <a:t>DAY.MONDAY.compareTo</a:t>
            </a:r>
            <a:r>
              <a:rPr lang="en-US" altLang="ko-KR" sz="2000" dirty="0"/>
              <a:t>(DAY.WEDNESDAY);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(actual3).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(-2);</a:t>
            </a:r>
            <a:endParaRPr lang="en-US" altLang="ko-KR" sz="2000" dirty="0" smtClean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139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final String name()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항목의 문자열값을 반환한다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String actual = </a:t>
            </a:r>
            <a:r>
              <a:rPr lang="en-US" altLang="ko-KR" sz="2000" dirty="0" err="1"/>
              <a:t>DAY.MONDAY.name</a:t>
            </a:r>
            <a:r>
              <a:rPr lang="en-US" altLang="ko-KR" sz="2000" dirty="0"/>
              <a:t>();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("MONDAY");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isNotEqualTo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monday</a:t>
            </a:r>
            <a:r>
              <a:rPr lang="en-US" altLang="ko-KR" sz="2000" dirty="0"/>
              <a:t>");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917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String </a:t>
            </a:r>
            <a:r>
              <a:rPr lang="en-US" altLang="ko-KR" sz="2000" dirty="0" err="1">
                <a:ea typeface="돋움" pitchFamily="50" charset="-127"/>
              </a:rPr>
              <a:t>toString</a:t>
            </a:r>
            <a:r>
              <a:rPr lang="en-US" altLang="ko-KR" sz="2000" dirty="0">
                <a:ea typeface="돋움" pitchFamily="50" charset="-127"/>
              </a:rPr>
              <a:t>()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Enum</a:t>
            </a:r>
            <a:r>
              <a:rPr lang="en-US" altLang="ko-KR" sz="2000" dirty="0"/>
              <a:t> </a:t>
            </a:r>
            <a:r>
              <a:rPr lang="ko-KR" altLang="en-US" sz="2000" dirty="0"/>
              <a:t>항목의 문자열값을 반환한다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String actual = </a:t>
            </a:r>
            <a:r>
              <a:rPr lang="en-US" altLang="ko-KR" sz="2000" dirty="0" err="1"/>
              <a:t>DAY.MONDAY.toString</a:t>
            </a:r>
            <a:r>
              <a:rPr lang="en-US" altLang="ko-KR" sz="2000" dirty="0"/>
              <a:t>();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("MONDAY");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isNotEqualTo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monday</a:t>
            </a:r>
            <a:r>
              <a:rPr lang="en-US" altLang="ko-KR" sz="2000" dirty="0"/>
              <a:t>");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3487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public final </a:t>
            </a:r>
            <a:r>
              <a:rPr lang="en-US" altLang="ko-KR" sz="2000" dirty="0" err="1">
                <a:ea typeface="돋움" pitchFamily="50" charset="-127"/>
              </a:rPr>
              <a:t>int</a:t>
            </a:r>
            <a:r>
              <a:rPr lang="en-US" altLang="ko-KR" sz="2000" dirty="0">
                <a:ea typeface="돋움" pitchFamily="50" charset="-127"/>
              </a:rPr>
              <a:t> ordinal()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항목의 순서값을 반환한다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(0~)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actual1 = </a:t>
            </a:r>
            <a:r>
              <a:rPr lang="en-US" altLang="ko-KR" sz="2000" dirty="0" err="1"/>
              <a:t>DAY.MONDAY.ordinal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(actual1).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(0);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actual2 = </a:t>
            </a:r>
            <a:r>
              <a:rPr lang="en-US" altLang="ko-KR" sz="2000" dirty="0" err="1"/>
              <a:t>DAY.SATURDAY.ordinal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(actual2).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(5);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3598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Agenda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오버라이드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에서 제공하는 기본 메소드를 오버라이드하여 사용할 수 있다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@Override</a:t>
            </a:r>
          </a:p>
          <a:p>
            <a:pPr lvl="2"/>
            <a:r>
              <a:rPr lang="en-US" altLang="ko-KR" sz="2000" dirty="0"/>
              <a:t>public String 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 {</a:t>
            </a:r>
          </a:p>
          <a:p>
            <a:pPr lvl="2"/>
            <a:r>
              <a:rPr lang="en-US" altLang="ko-KR" sz="2000" dirty="0"/>
              <a:t>	return </a:t>
            </a:r>
            <a:r>
              <a:rPr lang="en-US" altLang="ko-KR" sz="2000" dirty="0" err="1"/>
              <a:t>this.name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toLowerCase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 smtClean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String actual = </a:t>
            </a:r>
            <a:r>
              <a:rPr lang="en-US" altLang="ko-KR" sz="2000" dirty="0" err="1"/>
              <a:t>DAY.MONDAY.toString</a:t>
            </a:r>
            <a:r>
              <a:rPr lang="en-US" altLang="ko-KR" sz="2000" dirty="0"/>
              <a:t>();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"</a:t>
            </a:r>
            <a:r>
              <a:rPr lang="en-US" altLang="ko-KR" sz="2000" dirty="0" err="1"/>
              <a:t>monday</a:t>
            </a:r>
            <a:r>
              <a:rPr lang="en-US" altLang="ko-KR" sz="2000" dirty="0" smtClean="0"/>
              <a:t>"</a:t>
            </a:r>
            <a:r>
              <a:rPr lang="en-US" altLang="ko-KR" sz="2000" dirty="0"/>
              <a:t>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019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에서 제공하는 기본 메소드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이외에 사용자 메소드를 직접 추가 할수 있다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각각의 항목에 추가가 되는것이 아니라 </a:t>
            </a:r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 </a:t>
            </a:r>
            <a:r>
              <a:rPr lang="ko-KR" altLang="en-US" sz="2000" dirty="0" smtClean="0"/>
              <a:t>에 추가된다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/>
              <a:t>static Optional&lt;DAY&gt; find(String name) {</a:t>
            </a:r>
          </a:p>
          <a:p>
            <a:pPr lvl="2"/>
            <a:r>
              <a:rPr lang="en-US" altLang="ko-KR" sz="2000" dirty="0"/>
              <a:t>	return </a:t>
            </a:r>
            <a:r>
              <a:rPr lang="en-US" altLang="ko-KR" sz="2000" dirty="0" err="1"/>
              <a:t>Enums.getIfPresent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DAY.class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Strings.nullToEmpty</a:t>
            </a:r>
            <a:r>
              <a:rPr lang="en-US" altLang="ko-KR" sz="2000" dirty="0"/>
              <a:t>(name));</a:t>
            </a:r>
          </a:p>
          <a:p>
            <a:pPr lvl="2"/>
            <a:r>
              <a:rPr lang="en-US" altLang="ko-KR" sz="2000" dirty="0" smtClean="0"/>
              <a:t>}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041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</a:t>
            </a:r>
            <a:r>
              <a:rPr lang="ko-KR" altLang="en-US" sz="2000" dirty="0" smtClean="0">
                <a:ea typeface="돋움" pitchFamily="50" charset="-127"/>
              </a:rPr>
              <a:t>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Optional&lt;DAY&gt; optionalDay1 = </a:t>
            </a:r>
            <a:r>
              <a:rPr lang="en-US" altLang="ko-KR" sz="2000" dirty="0" err="1"/>
              <a:t>DAY.find</a:t>
            </a:r>
            <a:r>
              <a:rPr lang="en-US" altLang="ko-KR" sz="2000" dirty="0"/>
              <a:t>("MONDAY");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(optionalDay1.get()).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(DAY.MONDAY);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Optional&lt;DAY&gt; optionalDay2 = </a:t>
            </a:r>
            <a:r>
              <a:rPr lang="en-US" altLang="ko-KR" sz="2000" dirty="0" err="1"/>
              <a:t>DAY.find</a:t>
            </a:r>
            <a:r>
              <a:rPr lang="en-US" altLang="ko-KR" sz="2000" dirty="0"/>
              <a:t>("</a:t>
            </a:r>
            <a:r>
              <a:rPr lang="ko-KR" altLang="en-US" sz="2000" dirty="0"/>
              <a:t>월요일</a:t>
            </a:r>
            <a:r>
              <a:rPr lang="en-US" altLang="ko-KR" sz="2000" dirty="0"/>
              <a:t>");</a:t>
            </a:r>
          </a:p>
          <a:p>
            <a:pPr lvl="2"/>
            <a:r>
              <a:rPr lang="en-US" altLang="ko-KR" sz="2000" dirty="0"/>
              <a:t>if (</a:t>
            </a:r>
            <a:r>
              <a:rPr lang="en-US" altLang="ko-KR" sz="2000" dirty="0" err="1"/>
              <a:t>Boolean.FALSE.equals</a:t>
            </a:r>
            <a:r>
              <a:rPr lang="en-US" altLang="ko-KR" sz="2000" dirty="0"/>
              <a:t>(optionalDay2.isPresent())) {</a:t>
            </a:r>
          </a:p>
          <a:p>
            <a:pPr lvl="2"/>
            <a:r>
              <a:rPr lang="en-US" altLang="ko-KR" sz="2000" dirty="0"/>
              <a:t>	optionalDay2 = </a:t>
            </a:r>
            <a:r>
              <a:rPr lang="en-US" altLang="ko-KR" sz="2000" dirty="0" err="1"/>
              <a:t>Optional.of</a:t>
            </a:r>
            <a:r>
              <a:rPr lang="en-US" altLang="ko-KR" sz="2000" dirty="0"/>
              <a:t>(DAY.MONDAY);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(optionalDay2.get()).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(DAY.MONDAY);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62544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</a:t>
            </a:r>
            <a:r>
              <a:rPr lang="ko-KR" altLang="en-US" sz="2000" dirty="0" smtClean="0">
                <a:ea typeface="돋움" pitchFamily="50" charset="-127"/>
              </a:rPr>
              <a:t>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Optional&lt;DAY&gt; optionalDay1 = </a:t>
            </a:r>
            <a:r>
              <a:rPr lang="en-US" altLang="ko-KR" sz="2000" dirty="0" err="1"/>
              <a:t>DAY.find</a:t>
            </a:r>
            <a:r>
              <a:rPr lang="en-US" altLang="ko-KR" sz="2000" dirty="0"/>
              <a:t>("MONDAY");</a:t>
            </a:r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(optionalDay1.get()).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(DAY.MONDAY);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Optional&lt;DAY&gt; optionalDay2 = </a:t>
            </a:r>
            <a:r>
              <a:rPr lang="en-US" altLang="ko-KR" sz="2000" dirty="0" err="1"/>
              <a:t>DAY.find</a:t>
            </a:r>
            <a:r>
              <a:rPr lang="en-US" altLang="ko-KR" sz="2000" dirty="0"/>
              <a:t>("</a:t>
            </a:r>
            <a:r>
              <a:rPr lang="ko-KR" altLang="en-US" sz="2000" dirty="0"/>
              <a:t>월요일</a:t>
            </a:r>
            <a:r>
              <a:rPr lang="en-US" altLang="ko-KR" sz="2000" dirty="0"/>
              <a:t>");</a:t>
            </a:r>
          </a:p>
          <a:p>
            <a:pPr lvl="2"/>
            <a:r>
              <a:rPr lang="en-US" altLang="ko-KR" sz="2000" dirty="0"/>
              <a:t>if (</a:t>
            </a:r>
            <a:r>
              <a:rPr lang="en-US" altLang="ko-KR" sz="2000" dirty="0" err="1"/>
              <a:t>Boolean.FALSE.equals</a:t>
            </a:r>
            <a:r>
              <a:rPr lang="en-US" altLang="ko-KR" sz="2000" dirty="0"/>
              <a:t>(optionalDay2.isPresent())) {</a:t>
            </a:r>
          </a:p>
          <a:p>
            <a:pPr lvl="2"/>
            <a:r>
              <a:rPr lang="en-US" altLang="ko-KR" sz="2000" dirty="0"/>
              <a:t>	optionalDay2 = </a:t>
            </a:r>
            <a:r>
              <a:rPr lang="en-US" altLang="ko-KR" sz="2000" dirty="0" err="1"/>
              <a:t>Optional.of</a:t>
            </a:r>
            <a:r>
              <a:rPr lang="en-US" altLang="ko-KR" sz="2000" dirty="0"/>
              <a:t>(DAY.MONDAY);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(optionalDay2.get()).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(DAY.MONDAY);</a:t>
            </a:r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404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</a:t>
            </a:r>
            <a:r>
              <a:rPr lang="ko-KR" altLang="en-US" sz="2000" dirty="0" smtClean="0">
                <a:ea typeface="돋움" pitchFamily="50" charset="-127"/>
              </a:rPr>
              <a:t>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public static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holiday(DAY day) {</a:t>
            </a:r>
          </a:p>
          <a:p>
            <a:pPr lvl="2"/>
            <a:r>
              <a:rPr lang="en-US" altLang="ko-KR" sz="2000" dirty="0"/>
              <a:t>	switch (day) {</a:t>
            </a:r>
          </a:p>
          <a:p>
            <a:pPr lvl="2"/>
            <a:r>
              <a:rPr lang="en-US" altLang="ko-KR" sz="2000" dirty="0"/>
              <a:t>		case SATURDAY:</a:t>
            </a:r>
          </a:p>
          <a:p>
            <a:pPr lvl="2"/>
            <a:r>
              <a:rPr lang="en-US" altLang="ko-KR" sz="2000" dirty="0"/>
              <a:t>		case SUNDAY:</a:t>
            </a:r>
          </a:p>
          <a:p>
            <a:pPr lvl="2"/>
            <a:r>
              <a:rPr lang="en-US" altLang="ko-KR" sz="2000" dirty="0"/>
              <a:t>			return true;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		default:</a:t>
            </a:r>
          </a:p>
          <a:p>
            <a:pPr lvl="2"/>
            <a:r>
              <a:rPr lang="en-US" altLang="ko-KR" sz="2000" dirty="0"/>
              <a:t>			return false;</a:t>
            </a:r>
          </a:p>
          <a:p>
            <a:pPr lvl="2"/>
            <a:r>
              <a:rPr lang="en-US" altLang="ko-KR" sz="2000" dirty="0"/>
              <a:t>	}</a:t>
            </a:r>
          </a:p>
          <a:p>
            <a:pPr lvl="2"/>
            <a:r>
              <a:rPr lang="en-US" altLang="ko-KR" sz="2000" dirty="0"/>
              <a:t>}</a:t>
            </a:r>
            <a:endParaRPr lang="en-US" altLang="ko-KR" sz="2000" dirty="0" smtClean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0624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</a:t>
            </a:r>
            <a:r>
              <a:rPr lang="ko-KR" altLang="en-US" sz="2000" dirty="0" smtClean="0">
                <a:ea typeface="돋움" pitchFamily="50" charset="-127"/>
              </a:rPr>
              <a:t>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actual1 = </a:t>
            </a:r>
            <a:r>
              <a:rPr lang="en-US" altLang="ko-KR" sz="2000" dirty="0" err="1"/>
              <a:t>DAY.holiday</a:t>
            </a:r>
            <a:r>
              <a:rPr lang="en-US" altLang="ko-KR" sz="2000" dirty="0"/>
              <a:t>(DAY.FRIDAY)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(actual1).</a:t>
            </a:r>
            <a:r>
              <a:rPr lang="en-US" altLang="ko-KR" sz="2000" dirty="0" err="1"/>
              <a:t>isFalse</a:t>
            </a:r>
            <a:r>
              <a:rPr lang="en-US" altLang="ko-KR" sz="2000" dirty="0"/>
              <a:t>();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actual2 = </a:t>
            </a:r>
            <a:r>
              <a:rPr lang="en-US" altLang="ko-KR" sz="2000" dirty="0" err="1"/>
              <a:t>DAY.holiday</a:t>
            </a:r>
            <a:r>
              <a:rPr lang="en-US" altLang="ko-KR" sz="2000" dirty="0"/>
              <a:t>(DAY.SUNDAY)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(actual2).</a:t>
            </a:r>
            <a:r>
              <a:rPr lang="en-US" altLang="ko-KR" sz="2000" dirty="0" err="1"/>
              <a:t>isTrue</a:t>
            </a:r>
            <a:r>
              <a:rPr lang="en-US" altLang="ko-KR" sz="2000" dirty="0"/>
              <a:t>();</a:t>
            </a:r>
            <a:endParaRPr lang="en-US" altLang="ko-KR" sz="2000" dirty="0" smtClean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35346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행위 지정 메소드 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항목의 메소드 마다 각각의 결과를 제어하기 위해 사용한다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public abstract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isHoliday</a:t>
            </a:r>
            <a:r>
              <a:rPr lang="en-US" altLang="ko-KR" sz="2000" dirty="0"/>
              <a:t>();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7321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행위 지정 메소드 </a:t>
            </a:r>
            <a:r>
              <a:rPr lang="ko-KR" altLang="en-US" sz="2000" dirty="0" smtClean="0">
                <a:ea typeface="돋움" pitchFamily="50" charset="-127"/>
              </a:rPr>
              <a:t>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dirty="0"/>
              <a:t>public </a:t>
            </a:r>
            <a:r>
              <a:rPr lang="en-US" altLang="ko-KR" dirty="0" err="1"/>
              <a:t>enum</a:t>
            </a:r>
            <a:r>
              <a:rPr lang="en-US" altLang="ko-KR" dirty="0"/>
              <a:t> DAY {</a:t>
            </a:r>
          </a:p>
          <a:p>
            <a:pPr lvl="2"/>
            <a:r>
              <a:rPr lang="en-US" altLang="ko-KR" dirty="0"/>
              <a:t>	MONDAY(1) {</a:t>
            </a:r>
          </a:p>
          <a:p>
            <a:pPr lvl="2"/>
            <a:r>
              <a:rPr lang="en-US" altLang="ko-KR" dirty="0"/>
              <a:t>		@Override</a:t>
            </a:r>
          </a:p>
          <a:p>
            <a:pPr lvl="2"/>
            <a:r>
              <a:rPr lang="en-US" altLang="ko-KR" dirty="0"/>
              <a:t>		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isHoliday</a:t>
            </a:r>
            <a:r>
              <a:rPr lang="en-US" altLang="ko-KR" dirty="0"/>
              <a:t>() {</a:t>
            </a:r>
          </a:p>
          <a:p>
            <a:pPr lvl="2"/>
            <a:r>
              <a:rPr lang="en-US" altLang="ko-KR" dirty="0"/>
              <a:t>			return false;</a:t>
            </a:r>
          </a:p>
          <a:p>
            <a:pPr lvl="2"/>
            <a:r>
              <a:rPr lang="en-US" altLang="ko-KR" dirty="0"/>
              <a:t>		}</a:t>
            </a:r>
          </a:p>
          <a:p>
            <a:pPr lvl="2"/>
            <a:r>
              <a:rPr lang="en-US" altLang="ko-KR" dirty="0"/>
              <a:t>	},</a:t>
            </a:r>
          </a:p>
          <a:p>
            <a:pPr lvl="2"/>
            <a:r>
              <a:rPr lang="en-US" altLang="ko-KR" dirty="0"/>
              <a:t>	SUNDAY(7) {</a:t>
            </a:r>
          </a:p>
          <a:p>
            <a:pPr lvl="2"/>
            <a:r>
              <a:rPr lang="en-US" altLang="ko-KR" dirty="0"/>
              <a:t>		@Override</a:t>
            </a:r>
          </a:p>
          <a:p>
            <a:pPr lvl="2"/>
            <a:r>
              <a:rPr lang="en-US" altLang="ko-KR" dirty="0"/>
              <a:t>		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isHoliday</a:t>
            </a:r>
            <a:r>
              <a:rPr lang="en-US" altLang="ko-KR" dirty="0"/>
              <a:t>() {</a:t>
            </a:r>
          </a:p>
          <a:p>
            <a:pPr lvl="2"/>
            <a:r>
              <a:rPr lang="en-US" altLang="ko-KR" dirty="0"/>
              <a:t>			return true;</a:t>
            </a:r>
          </a:p>
          <a:p>
            <a:pPr lvl="2"/>
            <a:r>
              <a:rPr lang="en-US" altLang="ko-KR" dirty="0"/>
              <a:t>		}</a:t>
            </a:r>
          </a:p>
          <a:p>
            <a:pPr lvl="2"/>
            <a:r>
              <a:rPr lang="en-US" altLang="ko-KR" dirty="0"/>
              <a:t>	};</a:t>
            </a:r>
          </a:p>
          <a:p>
            <a:pPr lvl="2"/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public abstract </a:t>
            </a:r>
            <a:r>
              <a:rPr lang="en-US" altLang="ko-KR" dirty="0" err="1">
                <a:solidFill>
                  <a:srgbClr val="FF0000"/>
                </a:solidFill>
              </a:rPr>
              <a:t>boolean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isHoliday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lvl="2"/>
            <a:r>
              <a:rPr lang="en-US" altLang="ko-KR" dirty="0"/>
              <a:t>}</a:t>
            </a:r>
            <a:endParaRPr lang="en-US" altLang="ko-KR" dirty="0" smtClean="0"/>
          </a:p>
          <a:p>
            <a:pPr lvl="2"/>
            <a:endParaRPr lang="en-US" altLang="ko-KR" sz="2000" dirty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700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</p:spPr>
        <p:txBody>
          <a:bodyPr/>
          <a:lstStyle/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행위 지정 메소드 추가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actual1 = </a:t>
            </a:r>
            <a:r>
              <a:rPr lang="en-US" altLang="ko-KR" sz="2000" dirty="0" err="1"/>
              <a:t>DAY.FRIDAY.isHoliday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(actual1).</a:t>
            </a:r>
            <a:r>
              <a:rPr lang="en-US" altLang="ko-KR" sz="2000" dirty="0" err="1"/>
              <a:t>isFalse</a:t>
            </a:r>
            <a:r>
              <a:rPr lang="en-US" altLang="ko-KR" sz="2000" dirty="0"/>
              <a:t>();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actual2 = </a:t>
            </a:r>
            <a:r>
              <a:rPr lang="en-US" altLang="ko-KR" sz="2000" dirty="0" err="1"/>
              <a:t>DAY.SUNDAY.isHoliday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(actual2).</a:t>
            </a:r>
            <a:r>
              <a:rPr lang="en-US" altLang="ko-KR" sz="2000" dirty="0" err="1"/>
              <a:t>isTrue</a:t>
            </a:r>
            <a:r>
              <a:rPr lang="en-US" altLang="ko-KR" sz="2000" dirty="0"/>
              <a:t>();</a:t>
            </a:r>
          </a:p>
        </p:txBody>
      </p:sp>
      <p:sp>
        <p:nvSpPr>
          <p:cNvPr id="5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04276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상속이 아닌 구현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Enum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은 내부적으로 </a:t>
            </a:r>
            <a:r>
              <a:rPr lang="en-US" altLang="ko-KR" sz="2000" dirty="0" err="1" smtClean="0"/>
              <a:t>java.lang.Enum</a:t>
            </a:r>
            <a:r>
              <a:rPr lang="ko-KR" altLang="en-US" sz="2000" dirty="0" smtClean="0"/>
              <a:t>을 자동으로 상속한다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자바 특성상 다중상속이 되지 않는다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smtClean="0"/>
              <a:t>확장 가능한 </a:t>
            </a:r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을 만들기 위해서는 </a:t>
            </a:r>
            <a:r>
              <a:rPr lang="en-US" altLang="ko-KR" sz="2000" dirty="0" smtClean="0"/>
              <a:t>interface</a:t>
            </a:r>
            <a:r>
              <a:rPr lang="ko-KR" altLang="en-US" sz="2000" dirty="0" smtClean="0"/>
              <a:t>를 이용하면 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000" dirty="0"/>
              <a:t>모든 </a:t>
            </a:r>
            <a:r>
              <a:rPr lang="en-US" altLang="ko-KR" sz="2000" dirty="0" err="1"/>
              <a:t>Enum</a:t>
            </a:r>
            <a:r>
              <a:rPr lang="ko-KR" altLang="en-US" sz="2000" dirty="0"/>
              <a:t>에 공통적으로 적용할 메소드를 인터페이스로 </a:t>
            </a:r>
            <a:r>
              <a:rPr lang="ko-KR" altLang="en-US" sz="2000" dirty="0" smtClean="0"/>
              <a:t>정의하고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 클래스에서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구현한다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278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Study Agenda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Java </a:t>
            </a:r>
            <a:r>
              <a:rPr lang="en-US" altLang="ko-KR" sz="2400" dirty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6 </a:t>
            </a:r>
            <a:r>
              <a:rPr lang="en-US" altLang="ko-KR" sz="2400" dirty="0" err="1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 Java 7 </a:t>
            </a:r>
            <a:r>
              <a:rPr lang="en-US" altLang="ko-KR" sz="2400" dirty="0" err="1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 Java 8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예제로 </a:t>
            </a:r>
            <a:r>
              <a:rPr lang="ko-KR" altLang="en-US" sz="2400" dirty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배우는 </a:t>
            </a:r>
            <a:r>
              <a:rPr lang="en-US" altLang="ko-KR" sz="2400" dirty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Guava </a:t>
            </a:r>
            <a:r>
              <a:rPr lang="en-US" altLang="ko-KR" sz="2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Library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Generic,</a:t>
            </a:r>
            <a:r>
              <a:rPr lang="ko-KR" altLang="en-US" sz="24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Enum</a:t>
            </a:r>
            <a:endParaRPr lang="en-US" altLang="ko-KR" sz="24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가장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많이 사용되는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Spring Annotation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Spring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AOP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Spring Batch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kumimoji="1" lang="en-US" altLang="ko-KR" sz="2400" kern="0" dirty="0" err="1" smtClean="0">
                <a:latin typeface="돋움" pitchFamily="50" charset="-127"/>
                <a:ea typeface="돋움" pitchFamily="50" charset="-127"/>
              </a:rPr>
              <a:t>Gradle</a:t>
            </a:r>
            <a:endParaRPr kumimoji="1" lang="en-US" altLang="ko-KR" sz="2400" kern="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Jenkins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Sonarqube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Thread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Heap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JMX</a:t>
            </a: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상속이 아닌 구현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public interface </a:t>
            </a:r>
            <a:r>
              <a:rPr lang="en-US" altLang="ko-KR" sz="2000" dirty="0" err="1"/>
              <a:t>EnumBase</a:t>
            </a:r>
            <a:r>
              <a:rPr lang="en-US" altLang="ko-KR" sz="2000" dirty="0"/>
              <a:t>&lt;T&gt; {</a:t>
            </a:r>
          </a:p>
          <a:p>
            <a:pPr lvl="2"/>
            <a:r>
              <a:rPr lang="en-US" altLang="ko-KR" sz="2000" dirty="0"/>
              <a:t>	T </a:t>
            </a:r>
            <a:r>
              <a:rPr lang="en-US" altLang="ko-KR" sz="2000" dirty="0" err="1"/>
              <a:t>prev</a:t>
            </a:r>
            <a:r>
              <a:rPr lang="en-US" altLang="ko-KR" sz="2000" dirty="0"/>
              <a:t>();</a:t>
            </a:r>
          </a:p>
          <a:p>
            <a:pPr lvl="2"/>
            <a:r>
              <a:rPr lang="en-US" altLang="ko-KR" sz="2000" dirty="0"/>
              <a:t>	T next()</a:t>
            </a:r>
            <a:r>
              <a:rPr lang="en-US" altLang="ko-KR" sz="2000" dirty="0" smtClean="0"/>
              <a:t>;</a:t>
            </a:r>
          </a:p>
          <a:p>
            <a:pPr lvl="2"/>
            <a:r>
              <a:rPr lang="en-US" altLang="ko-KR" sz="2000" dirty="0" smtClean="0"/>
              <a:t>}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444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상속이 아닌 구현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DAY implements </a:t>
            </a:r>
            <a:r>
              <a:rPr lang="en-US" altLang="ko-KR" sz="2000" dirty="0" err="1"/>
              <a:t>EnumBase</a:t>
            </a:r>
            <a:r>
              <a:rPr lang="en-US" altLang="ko-KR" sz="2000" dirty="0"/>
              <a:t>&lt;DAY&gt; {</a:t>
            </a:r>
          </a:p>
          <a:p>
            <a:pPr lvl="2"/>
            <a:r>
              <a:rPr lang="en-US" altLang="ko-KR" sz="2000" dirty="0"/>
              <a:t>	MONDAY(1),</a:t>
            </a:r>
          </a:p>
          <a:p>
            <a:pPr lvl="2"/>
            <a:r>
              <a:rPr lang="en-US" altLang="ko-KR" sz="2000" dirty="0"/>
              <a:t>	..</a:t>
            </a:r>
            <a:r>
              <a:rPr lang="en-US" altLang="ko-KR" sz="2000" dirty="0" smtClean="0"/>
              <a:t>.;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	@Override</a:t>
            </a:r>
          </a:p>
          <a:p>
            <a:pPr lvl="4"/>
            <a:r>
              <a:rPr lang="en-US" altLang="ko-KR" sz="2000" dirty="0"/>
              <a:t>public DAY </a:t>
            </a:r>
            <a:r>
              <a:rPr lang="en-US" altLang="ko-KR" sz="2000" dirty="0" err="1"/>
              <a:t>prev</a:t>
            </a:r>
            <a:r>
              <a:rPr lang="en-US" altLang="ko-KR" sz="2000" dirty="0"/>
              <a:t>() {</a:t>
            </a:r>
          </a:p>
          <a:p>
            <a:pPr lvl="4"/>
            <a:r>
              <a:rPr lang="en-US" altLang="ko-KR" sz="2000" dirty="0"/>
              <a:t>	...</a:t>
            </a:r>
          </a:p>
          <a:p>
            <a:pPr lvl="4"/>
            <a:r>
              <a:rPr lang="en-US" altLang="ko-KR" sz="2000" dirty="0"/>
              <a:t>}</a:t>
            </a:r>
          </a:p>
          <a:p>
            <a:pPr lvl="4"/>
            <a:endParaRPr lang="en-US" altLang="ko-KR" sz="2000" dirty="0"/>
          </a:p>
          <a:p>
            <a:pPr lvl="4"/>
            <a:r>
              <a:rPr lang="en-US" altLang="ko-KR" sz="2000" dirty="0"/>
              <a:t>@Override</a:t>
            </a:r>
          </a:p>
          <a:p>
            <a:pPr lvl="4"/>
            <a:r>
              <a:rPr lang="en-US" altLang="ko-KR" sz="2000" dirty="0"/>
              <a:t>public DAY next() {</a:t>
            </a:r>
          </a:p>
          <a:p>
            <a:pPr lvl="4"/>
            <a:r>
              <a:rPr lang="en-US" altLang="ko-KR" sz="2000" dirty="0"/>
              <a:t>	...</a:t>
            </a:r>
          </a:p>
          <a:p>
            <a:pPr lvl="4"/>
            <a:r>
              <a:rPr lang="en-US" altLang="ko-KR" sz="2000" dirty="0" smtClean="0"/>
              <a:t>}</a:t>
            </a:r>
          </a:p>
          <a:p>
            <a:pPr lvl="2"/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6710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상속이 아닌 구현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DAY implements </a:t>
            </a:r>
            <a:r>
              <a:rPr lang="en-US" altLang="ko-KR" sz="2000" dirty="0" err="1"/>
              <a:t>EnumBase</a:t>
            </a:r>
            <a:r>
              <a:rPr lang="en-US" altLang="ko-KR" sz="2000" dirty="0"/>
              <a:t>&lt;DAY&gt; {</a:t>
            </a:r>
          </a:p>
          <a:p>
            <a:pPr lvl="2"/>
            <a:r>
              <a:rPr lang="en-US" altLang="ko-KR" sz="2000" dirty="0"/>
              <a:t>	SUNDAY(7) {</a:t>
            </a:r>
          </a:p>
          <a:p>
            <a:pPr lvl="2"/>
            <a:r>
              <a:rPr lang="en-US" altLang="ko-KR" sz="2000" dirty="0"/>
              <a:t>		@Override</a:t>
            </a:r>
          </a:p>
          <a:p>
            <a:pPr lvl="2"/>
            <a:r>
              <a:rPr lang="en-US" altLang="ko-KR" sz="2000" dirty="0"/>
              <a:t>		public DAY </a:t>
            </a:r>
            <a:r>
              <a:rPr lang="en-US" altLang="ko-KR" sz="2000" dirty="0" err="1"/>
              <a:t>prev</a:t>
            </a:r>
            <a:r>
              <a:rPr lang="en-US" altLang="ko-KR" sz="2000" dirty="0"/>
              <a:t>() {</a:t>
            </a:r>
          </a:p>
          <a:p>
            <a:pPr lvl="2"/>
            <a:r>
              <a:rPr lang="en-US" altLang="ko-KR" sz="2000" dirty="0"/>
              <a:t>			return DAY.SUNDAY;</a:t>
            </a:r>
          </a:p>
          <a:p>
            <a:pPr lvl="2"/>
            <a:r>
              <a:rPr lang="en-US" altLang="ko-KR" sz="2000" dirty="0"/>
              <a:t>		}</a:t>
            </a:r>
          </a:p>
          <a:p>
            <a:pPr lvl="2"/>
            <a:r>
              <a:rPr lang="en-US" altLang="ko-KR" sz="2000" dirty="0"/>
              <a:t>		</a:t>
            </a:r>
          </a:p>
          <a:p>
            <a:pPr lvl="2"/>
            <a:r>
              <a:rPr lang="en-US" altLang="ko-KR" sz="2000" dirty="0"/>
              <a:t>		@Override</a:t>
            </a:r>
          </a:p>
          <a:p>
            <a:pPr lvl="2"/>
            <a:r>
              <a:rPr lang="en-US" altLang="ko-KR" sz="2000" dirty="0"/>
              <a:t>		public DAY next() {</a:t>
            </a:r>
          </a:p>
          <a:p>
            <a:pPr lvl="2"/>
            <a:r>
              <a:rPr lang="en-US" altLang="ko-KR" sz="2000" dirty="0"/>
              <a:t>			return DAY.SUNDAY;</a:t>
            </a:r>
          </a:p>
          <a:p>
            <a:pPr lvl="2"/>
            <a:r>
              <a:rPr lang="en-US" altLang="ko-KR" sz="2000" dirty="0"/>
              <a:t>		}</a:t>
            </a:r>
          </a:p>
          <a:p>
            <a:pPr lvl="2"/>
            <a:r>
              <a:rPr lang="en-US" altLang="ko-KR" sz="2000" dirty="0"/>
              <a:t>	}</a:t>
            </a:r>
            <a:r>
              <a:rPr lang="en-US" altLang="ko-KR" sz="2000" dirty="0" smtClean="0"/>
              <a:t>;</a:t>
            </a:r>
          </a:p>
          <a:p>
            <a:pPr lvl="2"/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521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상속이 아닌 구현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DAY actual = </a:t>
            </a:r>
            <a:r>
              <a:rPr lang="en-US" altLang="ko-KR" sz="2000" dirty="0" err="1"/>
              <a:t>DAY.MONDAY.prev</a:t>
            </a:r>
            <a:r>
              <a:rPr lang="en-US" altLang="ko-KR" sz="2000" dirty="0"/>
              <a:t>(); 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(DAY.SUNDAY)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DAY actual = </a:t>
            </a:r>
            <a:r>
              <a:rPr lang="en-US" altLang="ko-KR" sz="2000" dirty="0" err="1"/>
              <a:t>DAY.MONDAY.next</a:t>
            </a:r>
            <a:r>
              <a:rPr lang="en-US" altLang="ko-KR" sz="2000" dirty="0"/>
              <a:t>(); 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isEqualTo</a:t>
            </a:r>
            <a:r>
              <a:rPr lang="en-US" altLang="ko-KR" sz="2000" dirty="0"/>
              <a:t>(DAY.TUESDAY);</a:t>
            </a:r>
          </a:p>
        </p:txBody>
      </p:sp>
      <p:sp>
        <p:nvSpPr>
          <p:cNvPr id="2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3770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800" dirty="0" smtClean="0">
                <a:ea typeface="돋움" pitchFamily="50" charset="-127"/>
              </a:rPr>
              <a:t>?!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97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334870" y="28613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Enum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7747000" y="67317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ea typeface="돋움" pitchFamily="50" charset="-127"/>
              </a:rPr>
              <a:t>Enum</a:t>
            </a:r>
            <a:r>
              <a:rPr lang="en-US" altLang="ko-KR" sz="2000" dirty="0" smtClean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이란</a:t>
            </a:r>
            <a:r>
              <a:rPr lang="en-US" altLang="ko-KR" sz="2000" dirty="0" smtClean="0">
                <a:ea typeface="돋움" pitchFamily="50" charset="-127"/>
              </a:rPr>
              <a:t>?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Enum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사용함에 있어 좋아지는 </a:t>
            </a:r>
            <a:r>
              <a:rPr lang="ko-KR" altLang="en-US" sz="2000" dirty="0" smtClean="0">
                <a:ea typeface="돋움" pitchFamily="50" charset="-127"/>
              </a:rPr>
              <a:t>점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Classic </a:t>
            </a:r>
            <a:r>
              <a:rPr lang="ko-KR" altLang="en-US" sz="2000" dirty="0">
                <a:ea typeface="돋움" pitchFamily="50" charset="-127"/>
              </a:rPr>
              <a:t>방식의 상수 정의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Enum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을 이용한 상수 정의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상수 비교 차이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기본 </a:t>
            </a:r>
            <a:r>
              <a:rPr lang="ko-KR" altLang="en-US" sz="2000" dirty="0" smtClean="0">
                <a:ea typeface="돋움" pitchFamily="50" charset="-127"/>
              </a:rPr>
              <a:t>제공 </a:t>
            </a:r>
            <a:r>
              <a:rPr lang="ko-KR" altLang="en-US" sz="2000" dirty="0" smtClean="0">
                <a:ea typeface="돋움" pitchFamily="50" charset="-127"/>
              </a:rPr>
              <a:t>메소드 </a:t>
            </a:r>
            <a:r>
              <a:rPr lang="en-US" altLang="ko-KR" sz="2000" dirty="0" smtClean="0">
                <a:ea typeface="돋움" pitchFamily="50" charset="-127"/>
              </a:rPr>
              <a:t>(</a:t>
            </a:r>
            <a:r>
              <a:rPr lang="en-US" altLang="ko-KR" sz="2000" dirty="0" smtClean="0">
                <a:ea typeface="돋움" pitchFamily="50" charset="-127"/>
              </a:rPr>
              <a:t>name(), values</a:t>
            </a:r>
            <a:r>
              <a:rPr lang="en-US" altLang="ko-KR" sz="2000" dirty="0">
                <a:ea typeface="돋움" pitchFamily="50" charset="-127"/>
              </a:rPr>
              <a:t>(), </a:t>
            </a:r>
            <a:r>
              <a:rPr lang="en-US" altLang="ko-KR" sz="2000" dirty="0" err="1" smtClean="0">
                <a:ea typeface="돋움" pitchFamily="50" charset="-127"/>
              </a:rPr>
              <a:t>compareTo</a:t>
            </a:r>
            <a:r>
              <a:rPr lang="en-US" altLang="ko-KR" sz="2000" dirty="0">
                <a:ea typeface="돋움" pitchFamily="50" charset="-127"/>
              </a:rPr>
              <a:t>(), </a:t>
            </a:r>
            <a:r>
              <a:rPr lang="en-US" altLang="ko-KR" sz="2000" dirty="0" smtClean="0">
                <a:ea typeface="돋움" pitchFamily="50" charset="-127"/>
              </a:rPr>
              <a:t>ordinal(), …)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메소</a:t>
            </a:r>
            <a:r>
              <a:rPr lang="ko-KR" altLang="en-US" sz="2000" dirty="0" smtClean="0">
                <a:ea typeface="돋움" pitchFamily="50" charset="-127"/>
              </a:rPr>
              <a:t>드</a:t>
            </a:r>
            <a:r>
              <a:rPr lang="ko-KR" altLang="en-US" sz="2000" dirty="0" smtClean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오버라이드</a:t>
            </a:r>
            <a:endParaRPr lang="en-US" altLang="ko-KR" sz="2000" dirty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메소드 추가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행위 지정 메소드 추가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상속이 아닌 구현</a:t>
            </a:r>
            <a:endParaRPr lang="en-US" altLang="ko-KR" sz="2000" dirty="0" smtClean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19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ea typeface="돋움" pitchFamily="50" charset="-127"/>
              </a:rPr>
              <a:t>Enum</a:t>
            </a:r>
            <a:r>
              <a:rPr lang="en-US" altLang="ko-KR" sz="2000" dirty="0">
                <a:ea typeface="돋움" pitchFamily="50" charset="-127"/>
              </a:rPr>
              <a:t> </a:t>
            </a:r>
            <a:r>
              <a:rPr lang="ko-KR" altLang="en-US" sz="2000" dirty="0">
                <a:ea typeface="돋움" pitchFamily="50" charset="-127"/>
              </a:rPr>
              <a:t>이란</a:t>
            </a:r>
            <a:r>
              <a:rPr lang="en-US" altLang="ko-KR" sz="2000" dirty="0">
                <a:ea typeface="돋움" pitchFamily="50" charset="-127"/>
              </a:rPr>
              <a:t>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Enumeration – </a:t>
            </a:r>
            <a:r>
              <a:rPr lang="ko-KR" altLang="en-US" sz="2000" dirty="0" smtClean="0"/>
              <a:t>사전적으로 셈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계산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열거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목록</a:t>
            </a:r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 smtClean="0"/>
              <a:t>Java 1.5 </a:t>
            </a:r>
            <a:r>
              <a:rPr lang="ko-KR" altLang="en-US" sz="2000" dirty="0" smtClean="0"/>
              <a:t>부터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ko-KR" altLang="en-US" sz="2000" dirty="0" smtClean="0"/>
              <a:t>열거형 상수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ko-KR" altLang="en-US" sz="2000" dirty="0" smtClean="0"/>
              <a:t>상수들의 집합체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은 내부적으로 </a:t>
            </a:r>
            <a:r>
              <a:rPr lang="en-US" altLang="ko-KR" sz="2000" dirty="0" err="1" smtClean="0"/>
              <a:t>java.lang.Enum</a:t>
            </a:r>
            <a:r>
              <a:rPr lang="ko-KR" altLang="en-US" sz="2000" dirty="0" smtClean="0"/>
              <a:t>을 상속하여 다중상속 불가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endParaRPr lang="en-US" altLang="ko-KR" sz="2000" dirty="0"/>
          </a:p>
          <a:p>
            <a:pPr lvl="2"/>
            <a:r>
              <a:rPr lang="ko-KR" altLang="en-US" sz="2000" dirty="0"/>
              <a:t>열거형 상수 즉 </a:t>
            </a:r>
            <a:r>
              <a:rPr lang="en-US" altLang="ko-KR" sz="2000" dirty="0"/>
              <a:t>Enumeration </a:t>
            </a:r>
            <a:r>
              <a:rPr lang="ko-KR" altLang="en-US" sz="2000" dirty="0"/>
              <a:t>이란</a:t>
            </a:r>
            <a:r>
              <a:rPr lang="en-US" altLang="ko-KR" sz="2000" dirty="0"/>
              <a:t>, </a:t>
            </a:r>
            <a:r>
              <a:rPr lang="ko-KR" altLang="en-US" sz="2000" dirty="0"/>
              <a:t>미리 정해진 일정한 값을 가진 새로운 </a:t>
            </a:r>
            <a:r>
              <a:rPr lang="ko-KR" altLang="en-US" sz="2000" dirty="0" smtClean="0"/>
              <a:t>자료형을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사용자가 </a:t>
            </a:r>
            <a:r>
              <a:rPr lang="ko-KR" altLang="en-US" sz="2000" dirty="0"/>
              <a:t>직접 만드는 </a:t>
            </a:r>
            <a:r>
              <a:rPr lang="ko-KR" altLang="en-US" sz="2000" dirty="0" smtClean="0"/>
              <a:t>것</a:t>
            </a:r>
            <a:endParaRPr lang="en-US" altLang="ko-KR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969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ea typeface="돋움" pitchFamily="50" charset="-127"/>
              </a:rPr>
              <a:t>Enum</a:t>
            </a:r>
            <a:r>
              <a:rPr lang="en-US" altLang="ko-KR" sz="2000" dirty="0" smtClean="0">
                <a:ea typeface="돋움" pitchFamily="50" charset="-127"/>
              </a:rPr>
              <a:t> </a:t>
            </a:r>
            <a:r>
              <a:rPr lang="ko-KR" altLang="en-US" sz="2000" dirty="0" smtClean="0">
                <a:ea typeface="돋움" pitchFamily="50" charset="-127"/>
              </a:rPr>
              <a:t>사용함에 있어 </a:t>
            </a:r>
            <a:r>
              <a:rPr lang="ko-KR" altLang="en-US" sz="2000" dirty="0">
                <a:ea typeface="돋움" pitchFamily="50" charset="-127"/>
              </a:rPr>
              <a:t>좋아지는 </a:t>
            </a:r>
            <a:r>
              <a:rPr lang="ko-KR" altLang="en-US" sz="2000" dirty="0" smtClean="0">
                <a:ea typeface="돋움" pitchFamily="50" charset="-127"/>
              </a:rPr>
              <a:t>점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ea typeface="돋움" pitchFamily="50" charset="-127"/>
            </a:endParaRP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코드가 단순해지며 가독성 좋아진다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인스턴스 생성과 상속을 방지한다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키워드 </a:t>
            </a:r>
            <a:r>
              <a:rPr lang="en-US" altLang="ko-KR" sz="2000" dirty="0" err="1"/>
              <a:t>enum</a:t>
            </a:r>
            <a:r>
              <a:rPr lang="ko-KR" altLang="en-US" sz="2000" dirty="0"/>
              <a:t>을 사용하기 때문에 구현의 의도가 열거임을 분명하게 나타낼 수 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사용자가 직접 입력한 </a:t>
            </a:r>
            <a:r>
              <a:rPr lang="en-US" altLang="ko-KR" sz="2000" dirty="0"/>
              <a:t>String </a:t>
            </a:r>
            <a:r>
              <a:rPr lang="ko-KR" altLang="en-US" sz="2000" dirty="0"/>
              <a:t>상수를 제거할 수 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자동 형 검사를 통해 오류를 줄일 수 있다</a:t>
            </a:r>
            <a:endParaRPr lang="en-US" altLang="ko-KR" sz="2000" dirty="0" smtClean="0"/>
          </a:p>
          <a:p>
            <a:pPr marL="1257300" lvl="2" indent="-342900">
              <a:buFontTx/>
              <a:buChar char="-"/>
            </a:pPr>
            <a:endParaRPr lang="en-US" altLang="ko-KR" sz="2000" dirty="0"/>
          </a:p>
          <a:p>
            <a:pPr lvl="2"/>
            <a:r>
              <a:rPr lang="en-US" altLang="ko-KR" sz="2000" dirty="0" smtClean="0"/>
              <a:t>AClass.ENCODE</a:t>
            </a:r>
            <a:r>
              <a:rPr lang="en-US" altLang="ko-KR" sz="2000" dirty="0"/>
              <a:t>-UTF8 = </a:t>
            </a:r>
            <a:r>
              <a:rPr lang="en-US" altLang="ko-KR" sz="2000" dirty="0" smtClean="0"/>
              <a:t>“UTF</a:t>
            </a:r>
            <a:r>
              <a:rPr lang="en-US" altLang="ko-KR" sz="2000" dirty="0"/>
              <a:t>-</a:t>
            </a:r>
            <a:r>
              <a:rPr lang="en-US" altLang="ko-KR" sz="2000" dirty="0" smtClean="0"/>
              <a:t>8”; </a:t>
            </a:r>
            <a:endParaRPr lang="en-US" altLang="ko-KR" sz="2000" dirty="0"/>
          </a:p>
          <a:p>
            <a:pPr lvl="2"/>
            <a:r>
              <a:rPr lang="en-US" altLang="ko-KR" sz="2000" dirty="0" err="1" smtClean="0"/>
              <a:t>B</a:t>
            </a:r>
            <a:r>
              <a:rPr lang="en-US" altLang="ko-KR" sz="2000" dirty="0" err="1"/>
              <a:t>Class</a:t>
            </a:r>
            <a:r>
              <a:rPr lang="en-US" altLang="ko-KR" sz="2000" dirty="0" err="1" smtClean="0"/>
              <a:t>.ENCODE</a:t>
            </a:r>
            <a:r>
              <a:rPr lang="en-US" altLang="ko-KR" sz="2000" dirty="0"/>
              <a:t>-EUCKR = </a:t>
            </a:r>
            <a:r>
              <a:rPr lang="en-US" altLang="ko-KR" sz="2000" dirty="0" smtClean="0"/>
              <a:t>“EUC-KR”;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smtClean="0"/>
              <a:t>ENCODE.UTF8;</a:t>
            </a:r>
            <a:endParaRPr lang="en-US" altLang="ko-KR" sz="2000" dirty="0"/>
          </a:p>
          <a:p>
            <a:pPr lvl="2"/>
            <a:r>
              <a:rPr lang="en-US" altLang="ko-KR" sz="2000" dirty="0"/>
              <a:t>ENCODE.EUCKR;</a:t>
            </a:r>
            <a:endParaRPr lang="en-US" altLang="ko-KR" sz="2000" dirty="0" smtClean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6306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이전 방식의 상수 정의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public </a:t>
            </a:r>
            <a:r>
              <a:rPr lang="en-US" altLang="ko-KR" sz="2000" dirty="0"/>
              <a:t>class DAY {</a:t>
            </a:r>
          </a:p>
          <a:p>
            <a:pPr lvl="2"/>
            <a:r>
              <a:rPr lang="en-US" altLang="ko-KR" sz="2000" dirty="0"/>
              <a:t>	public final static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MONDAY = 1;</a:t>
            </a:r>
          </a:p>
          <a:p>
            <a:pPr lvl="2"/>
            <a:r>
              <a:rPr lang="en-US" altLang="ko-KR" sz="2000" dirty="0"/>
              <a:t>	public final static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TUESDAY = 2;</a:t>
            </a:r>
          </a:p>
          <a:p>
            <a:pPr lvl="2"/>
            <a:r>
              <a:rPr lang="en-US" altLang="ko-KR" sz="2000" dirty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public class MONTH {</a:t>
            </a:r>
          </a:p>
          <a:p>
            <a:pPr lvl="2"/>
            <a:r>
              <a:rPr lang="en-US" altLang="ko-KR" sz="2000" dirty="0"/>
              <a:t>	public final static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JANUARY = 1;</a:t>
            </a:r>
          </a:p>
          <a:p>
            <a:pPr lvl="2"/>
            <a:r>
              <a:rPr lang="en-US" altLang="ko-KR" sz="2000" dirty="0"/>
              <a:t>	public final static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FEBRUARY = 2;</a:t>
            </a:r>
          </a:p>
          <a:p>
            <a:pPr lvl="2"/>
            <a:r>
              <a:rPr lang="en-US" altLang="ko-KR" sz="2000" dirty="0"/>
              <a:t>}</a:t>
            </a:r>
            <a:endParaRPr lang="en-US" altLang="ko-KR" sz="2000" dirty="0" smtClean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385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 smtClean="0"/>
              <a:t>Enum</a:t>
            </a:r>
            <a:endParaRPr lang="en-US" sz="28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상수 비교 차이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day = DAY.MONDAY;</a:t>
            </a:r>
          </a:p>
          <a:p>
            <a:pPr lvl="2"/>
            <a:r>
              <a:rPr lang="en-US" altLang="ko-KR" sz="2000" dirty="0" err="1"/>
              <a:t>int</a:t>
            </a:r>
            <a:r>
              <a:rPr lang="en-US" altLang="ko-KR" sz="2000" dirty="0"/>
              <a:t> month = MONTH.JANUARY;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boolean</a:t>
            </a:r>
            <a:r>
              <a:rPr lang="en-US" altLang="ko-KR" sz="2000" dirty="0"/>
              <a:t> actual = false;</a:t>
            </a:r>
          </a:p>
          <a:p>
            <a:pPr lvl="2"/>
            <a:r>
              <a:rPr lang="en-US" altLang="ko-KR" sz="2000" dirty="0"/>
              <a:t>if (day == month) {</a:t>
            </a:r>
          </a:p>
          <a:p>
            <a:pPr lvl="2"/>
            <a:r>
              <a:rPr lang="en-US" altLang="ko-KR" sz="2000" dirty="0"/>
              <a:t>	actual = true;</a:t>
            </a:r>
          </a:p>
          <a:p>
            <a:pPr lvl="2"/>
            <a:r>
              <a:rPr lang="en-US" altLang="ko-KR" sz="2000" dirty="0" smtClean="0"/>
              <a:t>}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assertThat</a:t>
            </a:r>
            <a:r>
              <a:rPr lang="en-US" altLang="ko-KR" sz="2000" dirty="0"/>
              <a:t>(actual).</a:t>
            </a:r>
            <a:r>
              <a:rPr lang="en-US" altLang="ko-KR" sz="2000" dirty="0" err="1"/>
              <a:t>isTrue</a:t>
            </a:r>
            <a:r>
              <a:rPr lang="en-US" altLang="ko-KR" sz="2000" dirty="0"/>
              <a:t>()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ko-KR" sz="2000" dirty="0" smtClean="0"/>
              <a:t>/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 참고로 상수를 직접 </a:t>
            </a:r>
            <a:r>
              <a:rPr lang="ko-KR" altLang="en-US" sz="2000" dirty="0"/>
              <a:t>비교할 수 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// if (DAY.MONDAY == MONTH.JANUARY) </a:t>
            </a:r>
            <a:r>
              <a:rPr lang="en-US" altLang="ko-KR" sz="2000" dirty="0" smtClean="0"/>
              <a:t>{ // </a:t>
            </a:r>
            <a:r>
              <a:rPr lang="en-US" altLang="ko-KR" sz="2000" dirty="0" err="1" smtClean="0"/>
              <a:t>complie</a:t>
            </a:r>
            <a:r>
              <a:rPr lang="en-US" altLang="ko-KR" sz="2000" dirty="0" smtClean="0"/>
              <a:t> error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11769</TotalTime>
  <Words>1504</Words>
  <Application>Microsoft Macintosh PowerPoint</Application>
  <PresentationFormat>A4 Paper (210x297 mm)</PresentationFormat>
  <Paragraphs>809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319</cp:revision>
  <dcterms:created xsi:type="dcterms:W3CDTF">2010-06-11T05:39:53Z</dcterms:created>
  <dcterms:modified xsi:type="dcterms:W3CDTF">2015-02-24T09:38:24Z</dcterms:modified>
</cp:coreProperties>
</file>