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61" r:id="rId4"/>
    <p:sldId id="313" r:id="rId5"/>
    <p:sldId id="320" r:id="rId6"/>
    <p:sldId id="352" r:id="rId7"/>
    <p:sldId id="367" r:id="rId8"/>
    <p:sldId id="368" r:id="rId9"/>
    <p:sldId id="369" r:id="rId10"/>
    <p:sldId id="370" r:id="rId11"/>
    <p:sldId id="371" r:id="rId12"/>
    <p:sldId id="353" r:id="rId13"/>
    <p:sldId id="372" r:id="rId14"/>
    <p:sldId id="362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3" r:id="rId23"/>
    <p:sldId id="364" r:id="rId24"/>
    <p:sldId id="365" r:id="rId25"/>
    <p:sldId id="366" r:id="rId26"/>
    <p:sldId id="351" r:id="rId2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1002A"/>
    <a:srgbClr val="767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6" autoAdjust="0"/>
    <p:restoredTop sz="96334" autoAdjust="0"/>
  </p:normalViewPr>
  <p:slideViewPr>
    <p:cSldViewPr>
      <p:cViewPr>
        <p:scale>
          <a:sx n="100" d="100"/>
          <a:sy n="100" d="100"/>
        </p:scale>
        <p:origin x="-3616" y="-19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9AF6D-5FEE-4CF9-B4F4-E245D57A2A78}" type="datetimeFigureOut">
              <a:rPr lang="ko-KR" altLang="en-US" smtClean="0"/>
              <a:pPr/>
              <a:t>15. 3. 11.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ECDD4-FC7B-4FC4-9891-09D47F77D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84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182470" y="683695"/>
            <a:ext cx="95410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3420" y="368661"/>
            <a:ext cx="965600" cy="208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579350"/>
            <a:ext cx="9906000" cy="278650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7855" y="6624355"/>
            <a:ext cx="815751" cy="19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 userDrawn="1"/>
        </p:nvSpPr>
        <p:spPr>
          <a:xfrm>
            <a:off x="3647855" y="6804375"/>
            <a:ext cx="814990" cy="5362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4412940" y="6624355"/>
            <a:ext cx="90010" cy="23364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39"/>
          <p:cNvSpPr>
            <a:spLocks noChangeArrowheads="1"/>
          </p:cNvSpPr>
          <p:nvPr userDrawn="1"/>
        </p:nvSpPr>
        <p:spPr bwMode="auto">
          <a:xfrm>
            <a:off x="4367935" y="6624355"/>
            <a:ext cx="2028975" cy="13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 anchorCtr="0">
            <a:noAutofit/>
          </a:bodyPr>
          <a:lstStyle/>
          <a:p>
            <a:pPr lvl="0" algn="l" latinLnBrk="0">
              <a:spcBef>
                <a:spcPct val="0"/>
              </a:spcBef>
            </a:pPr>
            <a:r>
              <a:rPr lang="en-US" altLang="ko-KR" sz="500" kern="0" noProof="0" dirty="0" smtClean="0">
                <a:solidFill>
                  <a:srgbClr val="FFFFFF"/>
                </a:solidFill>
                <a:latin typeface="Verdana" pitchFamily="34" charset="0"/>
              </a:rPr>
              <a:t>©NEOWIZ INTERNET CORPORATION. All rights reserved.</a:t>
            </a:r>
            <a:endParaRPr kumimoji="0" lang="ko-KR" alt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8"/>
          <p:cNvSpPr txBox="1">
            <a:spLocks noChangeArrowheads="1"/>
          </p:cNvSpPr>
          <p:nvPr/>
        </p:nvSpPr>
        <p:spPr bwMode="auto">
          <a:xfrm>
            <a:off x="1781115" y="2393885"/>
            <a:ext cx="812488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0" dirty="0" smtClean="0">
                <a:latin typeface="HY견고딕"/>
                <a:ea typeface="HY견고딕"/>
                <a:cs typeface="+mj-cs"/>
              </a:rPr>
              <a:t>Java </a:t>
            </a:r>
            <a:r>
              <a:rPr kumimoji="1" lang="en-US" altLang="ko-KR" sz="2400" kern="0" dirty="0">
                <a:latin typeface="HY견고딕"/>
                <a:ea typeface="HY견고딕"/>
                <a:cs typeface="+mj-cs"/>
              </a:rPr>
              <a:t>Study </a:t>
            </a:r>
            <a:r>
              <a:rPr kumimoji="1" lang="en-US" altLang="ko-KR" sz="2400" kern="0" dirty="0" smtClean="0">
                <a:latin typeface="HY견고딕"/>
                <a:ea typeface="HY견고딕"/>
                <a:cs typeface="+mj-cs"/>
              </a:rPr>
              <a:t>3</a:t>
            </a:r>
            <a:r>
              <a:rPr kumimoji="1" lang="ko-KR" altLang="en-US" sz="2400" kern="0" dirty="0" smtClean="0">
                <a:latin typeface="HY견고딕"/>
                <a:ea typeface="HY견고딕"/>
                <a:cs typeface="+mj-cs"/>
              </a:rPr>
              <a:t>차</a:t>
            </a:r>
            <a:endParaRPr kumimoji="1" lang="en-US" altLang="ko-KR" sz="2400" kern="0" dirty="0">
              <a:latin typeface="HY견고딕"/>
              <a:ea typeface="HY견고딕"/>
              <a:cs typeface="+mj-cs"/>
            </a:endParaRP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1802650" y="2888940"/>
            <a:ext cx="8102987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1" i="0" u="none" strike="noStrike" kern="0" cap="none" spc="0" normalizeH="0" baseline="0" noProof="0" dirty="0" smtClean="0">
              <a:ln>
                <a:noFill/>
              </a:ln>
              <a:solidFill>
                <a:srgbClr val="767576"/>
              </a:solidFill>
              <a:effectLst/>
              <a:uLnTx/>
              <a:uFillTx/>
              <a:latin typeface="돋움" pitchFamily="50" charset="-127"/>
              <a:ea typeface="돋움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2015.03.11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/>
            </a:r>
            <a:b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</a:br>
            <a:r>
              <a:rPr lang="en-US" altLang="ko-KR" sz="900" kern="0" dirty="0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MIS </a:t>
            </a:r>
            <a:r>
              <a:rPr lang="ko-KR" altLang="en-US" sz="900" kern="0" dirty="0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팀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경승호</a:t>
            </a:r>
          </a:p>
        </p:txBody>
      </p:sp>
      <p:cxnSp>
        <p:nvCxnSpPr>
          <p:cNvPr id="37" name="직선 연결선 36"/>
          <p:cNvCxnSpPr/>
          <p:nvPr/>
        </p:nvCxnSpPr>
        <p:spPr>
          <a:xfrm rot="5400000">
            <a:off x="1127575" y="2933945"/>
            <a:ext cx="81009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500" y="2438890"/>
            <a:ext cx="6858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라이브러리 구성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mybatis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: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3.2.8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MyBatis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는 개발자가 지정한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SQL,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저장프로시저 그리고 몇가지 고급 매핑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(ORM)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을 지원하는 퍼시스턴스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프레임워크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ko-KR" altLang="en-US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SqlMapConfig.xml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: DB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설정과 트랜잭션 등 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Mybatis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가 동작하는 규칙을 정의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mapper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: SQL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을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XML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에 정의한 매퍼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XML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파일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16378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라이브러리 구성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slf4j :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1.7.5,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da-DK" altLang="ko-KR" sz="2000" dirty="0" smtClean="0">
                <a:latin typeface="나눔고딕"/>
                <a:ea typeface="나눔고딕"/>
                <a:cs typeface="나눔고딕"/>
              </a:rPr>
              <a:t>logback </a:t>
            </a:r>
            <a:r>
              <a:rPr lang="da-DK" altLang="ko-KR" sz="2000" dirty="0">
                <a:latin typeface="나눔고딕"/>
                <a:ea typeface="나눔고딕"/>
                <a:cs typeface="나눔고딕"/>
              </a:rPr>
              <a:t>: </a:t>
            </a:r>
            <a:r>
              <a:rPr lang="da-DK" altLang="ko-KR" sz="2000" dirty="0" smtClean="0">
                <a:latin typeface="나눔고딕"/>
                <a:ea typeface="나눔고딕"/>
                <a:cs typeface="나눔고딕"/>
              </a:rPr>
              <a:t>1.0.13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da-DK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da-DK" altLang="ko-KR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da-DK" altLang="ko-KR" sz="2000" dirty="0">
                <a:latin typeface="나눔고딕"/>
                <a:ea typeface="나눔고딕"/>
                <a:cs typeface="나눔고딕"/>
              </a:rPr>
              <a:t>Log4j</a:t>
            </a:r>
            <a:r>
              <a:rPr lang="ko-KR" altLang="da-DK" sz="2000" dirty="0">
                <a:latin typeface="나눔고딕"/>
                <a:ea typeface="나눔고딕"/>
                <a:cs typeface="나눔고딕"/>
              </a:rPr>
              <a:t>의 개발자인 </a:t>
            </a:r>
            <a:r>
              <a:rPr lang="da-DK" altLang="ko-KR" sz="2000" dirty="0" err="1">
                <a:latin typeface="나눔고딕"/>
                <a:ea typeface="나눔고딕"/>
                <a:cs typeface="나눔고딕"/>
              </a:rPr>
              <a:t>Ceki</a:t>
            </a:r>
            <a:r>
              <a:rPr lang="da-DK" altLang="ko-KR" sz="2000" dirty="0">
                <a:latin typeface="나눔고딕"/>
                <a:ea typeface="나눔고딕"/>
                <a:cs typeface="나눔고딕"/>
              </a:rPr>
              <a:t> </a:t>
            </a:r>
            <a:r>
              <a:rPr lang="da-DK" altLang="ko-KR" sz="2000" dirty="0" err="1">
                <a:latin typeface="나눔고딕"/>
                <a:ea typeface="나눔고딕"/>
                <a:cs typeface="나눔고딕"/>
              </a:rPr>
              <a:t>Gulcu</a:t>
            </a:r>
            <a:r>
              <a:rPr lang="ko-KR" altLang="da-DK" sz="2000" dirty="0">
                <a:latin typeface="나눔고딕"/>
                <a:ea typeface="나눔고딕"/>
                <a:cs typeface="나눔고딕"/>
              </a:rPr>
              <a:t>가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개발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da-DK" sz="2000" dirty="0" smtClean="0">
                <a:latin typeface="나눔고딕"/>
                <a:ea typeface="나눔고딕"/>
                <a:cs typeface="나눔고딕"/>
              </a:rPr>
              <a:t>기존 </a:t>
            </a:r>
            <a:r>
              <a:rPr lang="da-DK" altLang="ko-KR" sz="2000" dirty="0">
                <a:latin typeface="나눔고딕"/>
                <a:ea typeface="나눔고딕"/>
                <a:cs typeface="나눔고딕"/>
              </a:rPr>
              <a:t>Log4j</a:t>
            </a:r>
            <a:r>
              <a:rPr lang="ko-KR" altLang="da-DK" sz="2000" dirty="0">
                <a:latin typeface="나눔고딕"/>
                <a:ea typeface="나눔고딕"/>
                <a:cs typeface="나눔고딕"/>
              </a:rPr>
              <a:t>를 대체하기 위하여 </a:t>
            </a:r>
            <a:r>
              <a:rPr lang="da-DK" altLang="ko-KR" sz="2000" dirty="0">
                <a:latin typeface="나눔고딕"/>
                <a:ea typeface="나눔고딕"/>
                <a:cs typeface="나눔고딕"/>
              </a:rPr>
              <a:t>SLF4J</a:t>
            </a:r>
            <a:r>
              <a:rPr lang="ko-KR" altLang="da-DK" sz="2000" dirty="0">
                <a:latin typeface="나눔고딕"/>
                <a:ea typeface="나눔고딕"/>
                <a:cs typeface="나눔고딕"/>
              </a:rPr>
              <a:t>와 </a:t>
            </a:r>
            <a:r>
              <a:rPr lang="da-DK" altLang="ko-KR" sz="2000" dirty="0" err="1">
                <a:latin typeface="나눔고딕"/>
                <a:ea typeface="나눔고딕"/>
                <a:cs typeface="나눔고딕"/>
              </a:rPr>
              <a:t>LogBack</a:t>
            </a:r>
            <a:r>
              <a:rPr lang="ko-KR" altLang="da-DK" sz="2000" dirty="0">
                <a:latin typeface="나눔고딕"/>
                <a:ea typeface="나눔고딕"/>
                <a:cs typeface="나눔고딕"/>
              </a:rPr>
              <a:t>을 함께 개발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51834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스프링 프로젝트 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with </a:t>
            </a:r>
            <a:r>
              <a:rPr lang="en-US" altLang="ko-KR" sz="2800" dirty="0" err="1" smtClean="0">
                <a:latin typeface="나눔고딕"/>
                <a:ea typeface="나눔고딕"/>
                <a:cs typeface="나눔고딕"/>
              </a:rPr>
              <a:t>gradle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를 이용하면 쉽게 설정할 수 있다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init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--type java-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library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copy </a:t>
            </a: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build.gradle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file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check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initProject</a:t>
            </a: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eclipse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smtClean="0">
              <a:latin typeface="나눔고딕"/>
              <a:ea typeface="나눔고딕"/>
              <a:cs typeface="나눔고딕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6669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프로젝트 </a:t>
            </a:r>
            <a:r>
              <a:rPr lang="ko-KR" altLang="en-US" sz="2800" dirty="0">
                <a:latin typeface="나눔고딕"/>
                <a:ea typeface="나눔고딕"/>
                <a:cs typeface="나눔고딕"/>
              </a:rPr>
              <a:t>폴더 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만들기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본인의 </a:t>
            </a: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WorkSpace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에 프로젝트 폴더를 만든다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0" name="Picture 9" descr="스크린샷 2015-03-05 16.58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2708920"/>
            <a:ext cx="25654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9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800" dirty="0">
                <a:latin typeface="나눔고딕"/>
                <a:ea typeface="나눔고딕"/>
                <a:cs typeface="나눔고딕"/>
              </a:rPr>
              <a:t>이용한 자바 프로젝트 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설정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을 이용하면 프로젝트를 생성하는 한명만 </a:t>
            </a: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을 설치하면 된다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같이 일하는 인원은 굳이 </a:t>
            </a: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을 설치할 필요없다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프로젝트 내에 생성된 </a:t>
            </a: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wrapper 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파일이면 된다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원도우 </a:t>
            </a: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gradlew.bat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이나 맥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서버는 </a:t>
            </a: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gradlew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script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파일을 이용하면 된다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0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242713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800" dirty="0">
                <a:latin typeface="나눔고딕"/>
                <a:ea typeface="나눔고딕"/>
                <a:cs typeface="나눔고딕"/>
              </a:rPr>
              <a:t>이용한 자바 프로젝트 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설정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해당 폴더에 </a:t>
            </a: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을 이용해 자바 프로젝트로 설정한다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SpringExample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폴더에 들어간 후 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init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--type java-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library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명령어 실행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1" name="Picture 10" descr="스크린샷 2015-03-05 17.02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013360"/>
            <a:ext cx="79121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76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800" dirty="0">
                <a:latin typeface="나눔고딕"/>
                <a:ea typeface="나눔고딕"/>
                <a:cs typeface="나눔고딕"/>
              </a:rPr>
              <a:t>이용한 자바 프로젝트 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설정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첨부파일 안에 있는 </a:t>
            </a: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build.gradle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파일과 </a:t>
            </a: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gradle.script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폴더를 복사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0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2" name="Picture 11" descr="스크린샷 2015-03-05 17.07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2843935"/>
            <a:ext cx="25146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8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0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800" dirty="0">
                <a:latin typeface="나눔고딕"/>
                <a:ea typeface="나눔고딕"/>
                <a:cs typeface="나눔고딕"/>
              </a:rPr>
              <a:t>이용한 자바 프로젝트 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설정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build.gradle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파일 정상적인지 확인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check</a:t>
            </a: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3" name="Picture 12" descr="스크린샷 2015-03-05 17.16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573905"/>
            <a:ext cx="78613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23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800" dirty="0">
                <a:latin typeface="나눔고딕"/>
                <a:ea typeface="나눔고딕"/>
                <a:cs typeface="나눔고딕"/>
              </a:rPr>
              <a:t>이용한 자바 프로젝트 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설정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로 프로젝트 초기화 작업 진행한다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initProject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메이븐 프로젝트 폴더 형식과 동일하게 폴더구조가 만들어진다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기타 필요한 폴더들을 함께 만들어준다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2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023951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2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800" dirty="0">
                <a:latin typeface="나눔고딕"/>
                <a:ea typeface="나눔고딕"/>
                <a:cs typeface="나눔고딕"/>
              </a:rPr>
              <a:t>이용한 자바 프로젝트 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설정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4" name="Picture 13" descr="스크린샷 2015-03-05 17.17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12700"/>
            <a:ext cx="97663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82470" y="2708920"/>
            <a:ext cx="9586065" cy="45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0" dirty="0" smtClean="0">
                <a:latin typeface="HY견고딕"/>
                <a:ea typeface="HY견고딕"/>
              </a:rPr>
              <a:t>Agenda</a:t>
            </a:r>
            <a:endParaRPr kumimoji="1" lang="en-US" altLang="ko-KR" sz="2400" kern="0" dirty="0">
              <a:latin typeface="HY견고딕"/>
              <a:ea typeface="HY견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2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800" dirty="0">
                <a:latin typeface="나눔고딕"/>
                <a:ea typeface="나눔고딕"/>
                <a:cs typeface="나눔고딕"/>
              </a:rPr>
              <a:t>이용한 자바 프로젝트 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설정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로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Eclipse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프로젝트로 인식할 수 있도록 추가해준다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eclipse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4" name="Picture 13" descr="스크린샷 2015-03-05 17.20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87600"/>
            <a:ext cx="86741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06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Eclipse Import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Eclipse &gt; File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&gt;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Import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&gt;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General &gt; Existing Project into Workspace &gt; Next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6" name="Picture 15" descr="스크린샷 2015-03-05 17.23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2639265"/>
            <a:ext cx="66548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42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Eclipse Import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Import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창에서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Select root directory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에 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SourceTree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에서 받은 소스경로를 선택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Projects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목록에 프로젝트가 나오면 프로젝트를 선택하고 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Finish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!</a:t>
            </a: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7" name="Picture 16" descr="스크린샷 2015-03-05 17.24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2520900"/>
            <a:ext cx="66294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84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Eclipse Import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Sqlrelay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를 사용하기 위해선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Tomcat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라이브러리를 추가해야한다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Sqlrelay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를 굳이 사용할 필요는 없다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  <a:endParaRPr lang="ko-KR" altLang="en-US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프로젝트 속성 보기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&gt; Java Build Path &gt; Libraries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탭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Add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Library &gt; Server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Runtime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Next</a:t>
            </a: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9" name="Picture 18" descr="스크린샷 2015-03-05 17.37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3205215"/>
            <a:ext cx="66675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67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800" dirty="0">
                <a:latin typeface="나눔고딕"/>
                <a:ea typeface="나눔고딕"/>
                <a:cs typeface="나눔고딕"/>
              </a:rPr>
              <a:t>스프링 설정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소스코드 참조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현재 버전으로 스프링 구성을 할려면 복사해서 사용해도 된다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추후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jar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형태로 배포예정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별도의 설정없이 스프링 구성이 가능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815388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800" dirty="0">
                <a:latin typeface="나눔고딕"/>
                <a:ea typeface="나눔고딕"/>
                <a:cs typeface="나눔고딕"/>
              </a:rPr>
              <a:t>톰캣 설정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프로파일 을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Was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가 실행될때 전달받는다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각각의 서버군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dev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, production)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간의 환경설정이 가능하다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서버를 추가한 후 서버 속성창에서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Arguments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-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Dspring.profiles.active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=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develop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8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9" name="Picture 18" descr="스크린샷 2015-03-05 18.08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3639480"/>
            <a:ext cx="7124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11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800" dirty="0" smtClean="0">
                <a:ea typeface="돋움" pitchFamily="50" charset="-127"/>
              </a:rPr>
              <a:t>?!</a:t>
            </a:r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01974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Study Agenda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Java </a:t>
            </a:r>
            <a:r>
              <a:rPr lang="en-US" altLang="ko-KR" sz="2400" dirty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6 </a:t>
            </a:r>
            <a:r>
              <a:rPr lang="en-US" altLang="ko-KR" sz="2400" dirty="0" err="1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vs</a:t>
            </a:r>
            <a:r>
              <a:rPr lang="en-US" altLang="ko-KR" sz="2400" dirty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 Java 7 </a:t>
            </a:r>
            <a:r>
              <a:rPr lang="en-US" altLang="ko-KR" sz="2400" dirty="0" err="1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vs</a:t>
            </a:r>
            <a:r>
              <a:rPr lang="en-US" altLang="ko-KR" sz="2400" dirty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 Java 8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400" dirty="0" smtClean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예제로 </a:t>
            </a:r>
            <a:r>
              <a:rPr lang="ko-KR" altLang="en-US" sz="2400" dirty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배우는 </a:t>
            </a:r>
            <a:r>
              <a:rPr lang="en-US" altLang="ko-KR" sz="2400" dirty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Guava </a:t>
            </a:r>
            <a:r>
              <a:rPr lang="en-US" altLang="ko-KR" sz="2400" dirty="0" smtClean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Library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Generics,</a:t>
            </a:r>
            <a:r>
              <a:rPr lang="ko-KR" altLang="en-US" sz="2400" dirty="0" smtClean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400" dirty="0" err="1" smtClean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Enum</a:t>
            </a:r>
            <a:endParaRPr lang="en-US" altLang="ko-KR" sz="2400" dirty="0" smtClean="0">
              <a:solidFill>
                <a:srgbClr val="0000FF"/>
              </a:solidFill>
              <a:latin typeface="나눔고딕"/>
              <a:ea typeface="나눔고딕"/>
              <a:cs typeface="나눔고딕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Spring Project </a:t>
            </a:r>
            <a:r>
              <a:rPr lang="ko-KR" altLang="en-US" sz="2400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구성하기</a:t>
            </a:r>
            <a:endParaRPr lang="en-US" altLang="ko-KR" sz="2400" dirty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400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가장 </a:t>
            </a:r>
            <a:r>
              <a:rPr lang="ko-KR" altLang="en-US" sz="24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많이 사용되는 </a:t>
            </a:r>
            <a:r>
              <a:rPr lang="en-US" altLang="ko-KR" sz="24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Spring Annotation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나눔고딕"/>
                <a:ea typeface="나눔고딕"/>
                <a:cs typeface="나눔고딕"/>
              </a:rPr>
              <a:t>Spring </a:t>
            </a:r>
            <a:r>
              <a:rPr lang="en-US" altLang="ko-KR" sz="2400" dirty="0">
                <a:latin typeface="나눔고딕"/>
                <a:ea typeface="나눔고딕"/>
                <a:cs typeface="나눔고딕"/>
              </a:rPr>
              <a:t>AOP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나눔고딕"/>
                <a:ea typeface="나눔고딕"/>
                <a:cs typeface="나눔고딕"/>
              </a:rPr>
              <a:t>Spring Batch</a:t>
            </a:r>
            <a:endParaRPr lang="en-US" altLang="ko-KR" sz="2400" dirty="0">
              <a:latin typeface="나눔고딕"/>
              <a:ea typeface="나눔고딕"/>
              <a:cs typeface="나눔고딕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kumimoji="1" lang="en-US" altLang="ko-KR" sz="2400" kern="0" dirty="0" err="1" smtClean="0">
                <a:latin typeface="나눔고딕"/>
                <a:ea typeface="나눔고딕"/>
                <a:cs typeface="나눔고딕"/>
              </a:rPr>
              <a:t>Gradle</a:t>
            </a:r>
            <a:endParaRPr kumimoji="1" lang="en-US" altLang="ko-KR" sz="2400" kern="0" dirty="0">
              <a:latin typeface="나눔고딕"/>
              <a:ea typeface="나눔고딕"/>
              <a:cs typeface="나눔고딕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나눔고딕"/>
                <a:ea typeface="나눔고딕"/>
                <a:cs typeface="나눔고딕"/>
              </a:rPr>
              <a:t>Jenkins</a:t>
            </a:r>
            <a:endParaRPr lang="en-US" altLang="ko-KR" sz="2400" dirty="0">
              <a:latin typeface="나눔고딕"/>
              <a:ea typeface="나눔고딕"/>
              <a:cs typeface="나눔고딕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err="1" smtClean="0">
                <a:latin typeface="나눔고딕"/>
                <a:ea typeface="나눔고딕"/>
                <a:cs typeface="나눔고딕"/>
              </a:rPr>
              <a:t>Sonarqube</a:t>
            </a:r>
            <a:endParaRPr lang="en-US" altLang="ko-KR" sz="2400" dirty="0">
              <a:latin typeface="나눔고딕"/>
              <a:ea typeface="나눔고딕"/>
              <a:cs typeface="나눔고딕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나눔고딕"/>
                <a:ea typeface="나눔고딕"/>
                <a:cs typeface="나눔고딕"/>
              </a:rPr>
              <a:t>Thread </a:t>
            </a:r>
            <a:r>
              <a:rPr lang="en-US" altLang="ko-KR" sz="2400" dirty="0">
                <a:latin typeface="나눔고딕"/>
                <a:ea typeface="나눔고딕"/>
                <a:cs typeface="나눔고딕"/>
              </a:rPr>
              <a:t>Dump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나눔고딕"/>
                <a:ea typeface="나눔고딕"/>
                <a:cs typeface="나눔고딕"/>
              </a:rPr>
              <a:t>Heap </a:t>
            </a:r>
            <a:r>
              <a:rPr lang="en-US" altLang="ko-KR" sz="2400" dirty="0">
                <a:latin typeface="나눔고딕"/>
                <a:ea typeface="나눔고딕"/>
                <a:cs typeface="나눔고딕"/>
              </a:rPr>
              <a:t>Dump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나눔고딕"/>
                <a:ea typeface="나눔고딕"/>
                <a:cs typeface="나눔고딕"/>
              </a:rPr>
              <a:t>JMX</a:t>
            </a:r>
          </a:p>
        </p:txBody>
      </p:sp>
    </p:spTree>
    <p:extLst>
      <p:ext uri="{BB962C8B-B14F-4D97-AF65-F5344CB8AC3E}">
        <p14:creationId xmlns:p14="http://schemas.microsoft.com/office/powerpoint/2010/main" val="213243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334870" y="2861320"/>
            <a:ext cx="9586065" cy="45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0" dirty="0" smtClean="0">
                <a:latin typeface="HY견고딕"/>
                <a:ea typeface="HY견고딕"/>
              </a:rPr>
              <a:t>Spring Project</a:t>
            </a:r>
            <a:endParaRPr kumimoji="1" lang="en-US" altLang="ko-KR" sz="2400" kern="0" dirty="0">
              <a:latin typeface="HY견고딕"/>
              <a:ea typeface="HY견고딕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/>
        </p:nvSpPr>
        <p:spPr>
          <a:xfrm>
            <a:off x="7747000" y="67317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08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smtClean="0">
                <a:latin typeface="나눔고딕"/>
                <a:ea typeface="나눔고딕"/>
                <a:cs typeface="나눔고딕"/>
              </a:rPr>
              <a:t>Spring Project 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구성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라이브러리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정의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프로젝트 폴더 만들기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이용한 자바 프로젝트 설정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Eclipse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Import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스프링 설정</a:t>
            </a:r>
            <a:endParaRPr lang="ko-KR" altLang="en-US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톰캣 설정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Test</a:t>
            </a: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90191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라이브러리 구성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springframework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: 3.2.8.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RELEASE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sitemesh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: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2.4.2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freemarker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: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2.3.21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mybatis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: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3.2.8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da-DK" altLang="ko-KR" sz="2000" dirty="0">
                <a:latin typeface="나눔고딕"/>
                <a:ea typeface="나눔고딕"/>
                <a:cs typeface="나눔고딕"/>
              </a:rPr>
              <a:t>slf4j : 1.7.5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da-DK" altLang="ko-KR" sz="2000" dirty="0">
                <a:latin typeface="나눔고딕"/>
                <a:ea typeface="나눔고딕"/>
                <a:cs typeface="나눔고딕"/>
              </a:rPr>
              <a:t>logback : </a:t>
            </a:r>
            <a:r>
              <a:rPr lang="da-DK" altLang="ko-KR" sz="2000" dirty="0" smtClean="0">
                <a:latin typeface="나눔고딕"/>
                <a:ea typeface="나눔고딕"/>
                <a:cs typeface="나눔고딕"/>
              </a:rPr>
              <a:t>1.0.13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gradle.script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폴더의 </a:t>
            </a: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java.gradle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파일 참조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86784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라이브러리 구성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springframework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: 3.2.8.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RELEASE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복잡한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엔터프라이즈급 개발을 할때 필요한 기본틀을 제공하고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,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	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공통적인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프로그래밍 모델을 제시해주며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잘만들어진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API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를 제공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web.xml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서블릿 배포 서술자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WAS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구동 시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/WEB-INF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디렉토리에 존재하는 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web.xml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파일을 읽어 들여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	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웹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어플리케이션 설정을 구성하기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위함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root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context : bean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객체를 생성 또는 관리하는 주체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dispatcher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servlet : Spring MVC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의 웹요청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Life Cycle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을 주관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40117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라이브러리 구성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sitemesh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: 2.4.2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Sitemesh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는 웹페이지 레이아웃 및 프레임워크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decorators.xml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레이아웃의 정의와 특정 레이아웃이 적용될 페이지 정보가 설정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sitemesh.xml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장식자 연결자 리스트가 설정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16485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라이브러리 구성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freemarker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: 2.3.21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FreeMarker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는 템플릿 엔진이며 템플릿을 사용하여 텍스트를 출력을 생성 하는 도구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business layer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와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presentation layer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가 명확하게 구분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</a:t>
            </a:r>
            <a:endParaRPr lang="ko-KR" altLang="en-US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JSP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는 범용 템플릿이고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구문도 장황해서 대부분의 템플릿 작업인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HTML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에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	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사용하기에는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코드가 너무 지저분해진다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JSP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는 기본적으로 데이터를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HTML Escape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하지 않기 때문에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Cross Site Scripting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	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공격에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취약해지는 코드를 짜기 쉽다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. 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MVC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분리로 로직과 뷰단이 별개로 존재할 수 있는 상황에서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JSP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컨테이너에 의존적인 환경은 뷰 전용 기능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(JSP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에서는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Tag Library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나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JSTL Function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등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)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을 만들고 테스트하기가 어렵다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.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30797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13392</TotalTime>
  <Words>805</Words>
  <Application>Microsoft Macintosh PowerPoint</Application>
  <PresentationFormat>A4 Paper (210x297 mm)</PresentationFormat>
  <Paragraphs>414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fab</dc:creator>
  <cp:lastModifiedBy>Microsoft Office User</cp:lastModifiedBy>
  <cp:revision>371</cp:revision>
  <dcterms:created xsi:type="dcterms:W3CDTF">2010-06-11T05:39:53Z</dcterms:created>
  <dcterms:modified xsi:type="dcterms:W3CDTF">2015-03-11T07:16:10Z</dcterms:modified>
</cp:coreProperties>
</file>