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1" r:id="rId4"/>
    <p:sldId id="313" r:id="rId5"/>
    <p:sldId id="320" r:id="rId6"/>
    <p:sldId id="314" r:id="rId7"/>
    <p:sldId id="316" r:id="rId8"/>
    <p:sldId id="315" r:id="rId9"/>
    <p:sldId id="317" r:id="rId10"/>
    <p:sldId id="318" r:id="rId11"/>
    <p:sldId id="319" r:id="rId12"/>
    <p:sldId id="321" r:id="rId13"/>
    <p:sldId id="322" r:id="rId14"/>
    <p:sldId id="323" r:id="rId15"/>
    <p:sldId id="324" r:id="rId16"/>
    <p:sldId id="328" r:id="rId17"/>
    <p:sldId id="325" r:id="rId18"/>
    <p:sldId id="326" r:id="rId19"/>
    <p:sldId id="327" r:id="rId20"/>
    <p:sldId id="329" r:id="rId21"/>
    <p:sldId id="330" r:id="rId22"/>
    <p:sldId id="343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4" r:id="rId36"/>
    <p:sldId id="345" r:id="rId37"/>
    <p:sldId id="346" r:id="rId38"/>
    <p:sldId id="347" r:id="rId39"/>
    <p:sldId id="349" r:id="rId40"/>
    <p:sldId id="350" r:id="rId41"/>
    <p:sldId id="34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2008" y="-15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1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2015.02.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11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자동 자원 관리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r>
              <a:rPr lang="en-US" sz="2000" dirty="0" err="1"/>
              <a:t>InputStream</a:t>
            </a:r>
            <a:r>
              <a:rPr lang="en-US" sz="2000" dirty="0"/>
              <a:t> in = null;</a:t>
            </a:r>
          </a:p>
          <a:p>
            <a:pPr lvl="2"/>
            <a:r>
              <a:rPr lang="en-US" sz="2000" dirty="0" err="1"/>
              <a:t>OutputStream</a:t>
            </a:r>
            <a:r>
              <a:rPr lang="en-US" sz="2000" dirty="0"/>
              <a:t> out = null</a:t>
            </a:r>
            <a:r>
              <a:rPr lang="en-US" sz="2000" dirty="0" smtClean="0"/>
              <a:t>;</a:t>
            </a:r>
          </a:p>
          <a:p>
            <a:pPr lvl="2"/>
            <a:r>
              <a:rPr lang="en-US" sz="2000" dirty="0"/>
              <a:t>try {</a:t>
            </a:r>
          </a:p>
          <a:p>
            <a:pPr lvl="2"/>
            <a:r>
              <a:rPr lang="en-US" sz="2000" dirty="0"/>
              <a:t>	in = new </a:t>
            </a:r>
            <a:r>
              <a:rPr lang="en-US" sz="2000" dirty="0" err="1"/>
              <a:t>FileInputStream</a:t>
            </a:r>
            <a:r>
              <a:rPr lang="en-US" sz="2000" dirty="0"/>
              <a:t>(new File(""));</a:t>
            </a:r>
          </a:p>
          <a:p>
            <a:pPr lvl="2"/>
            <a:r>
              <a:rPr lang="en-US" sz="2000" dirty="0"/>
              <a:t>	out = new </a:t>
            </a:r>
            <a:r>
              <a:rPr lang="en-US" sz="2000" dirty="0" err="1"/>
              <a:t>FileOutputStream</a:t>
            </a:r>
            <a:r>
              <a:rPr lang="en-US" sz="2000" dirty="0"/>
              <a:t>("");</a:t>
            </a:r>
          </a:p>
          <a:p>
            <a:pPr lvl="2"/>
            <a:r>
              <a:rPr lang="en-US" sz="2000" dirty="0"/>
              <a:t>} </a:t>
            </a:r>
            <a:endParaRPr lang="en-US" sz="2000" dirty="0" smtClean="0"/>
          </a:p>
          <a:p>
            <a:pPr lvl="2"/>
            <a:r>
              <a:rPr lang="en-US" sz="2000" dirty="0"/>
              <a:t>catch (</a:t>
            </a:r>
            <a:r>
              <a:rPr lang="en-US" sz="2000" dirty="0" err="1"/>
              <a:t>FileNotFoundException</a:t>
            </a:r>
            <a:r>
              <a:rPr lang="en-US" sz="2000" dirty="0"/>
              <a:t> e) {</a:t>
            </a:r>
          </a:p>
          <a:p>
            <a:pPr lvl="2"/>
            <a:r>
              <a:rPr lang="en-US" sz="2000" dirty="0" smtClean="0"/>
              <a:t>}</a:t>
            </a:r>
          </a:p>
          <a:p>
            <a:pPr lvl="2"/>
            <a:r>
              <a:rPr lang="en-US" sz="2000" dirty="0"/>
              <a:t>finally {</a:t>
            </a:r>
          </a:p>
          <a:p>
            <a:pPr lvl="2"/>
            <a:r>
              <a:rPr lang="en-US" sz="2000" dirty="0"/>
              <a:t>	if </a:t>
            </a:r>
            <a:r>
              <a:rPr lang="en-US" sz="2000" dirty="0" smtClean="0"/>
              <a:t>(</a:t>
            </a:r>
            <a:r>
              <a:rPr lang="en-US" sz="2000" dirty="0" smtClean="0"/>
              <a:t>in </a:t>
            </a:r>
            <a:r>
              <a:rPr lang="en-US" sz="2000" dirty="0" smtClean="0"/>
              <a:t>!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sz="2000" dirty="0" err="1" smtClean="0"/>
              <a:t>in.close</a:t>
            </a:r>
            <a:r>
              <a:rPr lang="en-US" sz="2000" dirty="0"/>
              <a:t>();</a:t>
            </a:r>
          </a:p>
          <a:p>
            <a:pPr lvl="2"/>
            <a:r>
              <a:rPr lang="en-US" sz="2000" dirty="0"/>
              <a:t>	if (out != null</a:t>
            </a:r>
            <a:r>
              <a:rPr lang="en-US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sz="2000" dirty="0" err="1" smtClean="0"/>
              <a:t>out.close</a:t>
            </a:r>
            <a:r>
              <a:rPr lang="en-US" sz="2000" dirty="0"/>
              <a:t>();</a:t>
            </a:r>
          </a:p>
          <a:p>
            <a:pPr lvl="2"/>
            <a:r>
              <a:rPr lang="en-US" sz="2000" dirty="0" smtClean="0"/>
              <a:t>}</a:t>
            </a:r>
            <a:endParaRPr lang="en-US" sz="2000" dirty="0" smtClean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296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자동 자원 관리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en-US" altLang="ko-KR" sz="2000" dirty="0" smtClean="0"/>
              <a:t>Java7</a:t>
            </a:r>
            <a:endParaRPr lang="en-US" altLang="ko-KR" sz="2000" dirty="0" smtClean="0"/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try (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InputStream</a:t>
            </a:r>
            <a:r>
              <a:rPr lang="en-US" sz="2000" dirty="0">
                <a:solidFill>
                  <a:srgbClr val="FF0000"/>
                </a:solidFill>
              </a:rPr>
              <a:t> in = new </a:t>
            </a:r>
            <a:r>
              <a:rPr lang="en-US" sz="2000" dirty="0" err="1">
                <a:solidFill>
                  <a:srgbClr val="FF0000"/>
                </a:solidFill>
              </a:rPr>
              <a:t>FileInputStream</a:t>
            </a:r>
            <a:r>
              <a:rPr lang="en-US" sz="2000" dirty="0">
                <a:solidFill>
                  <a:srgbClr val="FF0000"/>
                </a:solidFill>
              </a:rPr>
              <a:t>(new File(""));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OutputStream</a:t>
            </a:r>
            <a:r>
              <a:rPr lang="en-US" sz="2000" dirty="0">
                <a:solidFill>
                  <a:srgbClr val="FF0000"/>
                </a:solidFill>
              </a:rPr>
              <a:t> out = new </a:t>
            </a:r>
            <a:r>
              <a:rPr lang="en-US" sz="2000" dirty="0" err="1">
                <a:solidFill>
                  <a:srgbClr val="FF0000"/>
                </a:solidFill>
              </a:rPr>
              <a:t>FileOutputStream</a:t>
            </a:r>
            <a:r>
              <a:rPr lang="en-US" sz="2000" dirty="0">
                <a:solidFill>
                  <a:srgbClr val="FF0000"/>
                </a:solidFill>
              </a:rPr>
              <a:t>("")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) {</a:t>
            </a:r>
          </a:p>
          <a:p>
            <a:pPr lvl="2"/>
            <a:r>
              <a:rPr lang="en-US" sz="2000" dirty="0"/>
              <a:t>} catch (</a:t>
            </a:r>
            <a:r>
              <a:rPr lang="en-US" sz="2000" dirty="0" err="1"/>
              <a:t>IOException</a:t>
            </a:r>
            <a:r>
              <a:rPr lang="en-US" sz="2000" dirty="0"/>
              <a:t> e) {</a:t>
            </a:r>
          </a:p>
          <a:p>
            <a:pPr lvl="2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87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숫자와 관련된 문자에 밑줄 </a:t>
            </a:r>
            <a:r>
              <a:rPr lang="ko-KR" altLang="en-US" sz="2000" dirty="0" smtClean="0">
                <a:ea typeface="돋움" pitchFamily="50" charset="-127"/>
              </a:rPr>
              <a:t>표시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private static final long TIMEOUT = 3600000;</a:t>
            </a:r>
          </a:p>
          <a:p>
            <a:pPr lvl="2"/>
            <a:r>
              <a:rPr lang="en-US" altLang="ko-KR" sz="2000" dirty="0"/>
              <a:t>private static final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THOUSAND =  1000;</a:t>
            </a:r>
          </a:p>
          <a:p>
            <a:pPr lvl="2"/>
            <a:r>
              <a:rPr lang="en-US" altLang="ko-KR" sz="2000" dirty="0"/>
              <a:t>private static final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MILLION  =  1000000</a:t>
            </a:r>
            <a:r>
              <a:rPr lang="en-US" altLang="ko-KR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Java7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private static final long TIMEOUT = 3600_000;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private static final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THOUSAND =  1_000;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private static final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MILLION  =  1_000_000;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028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향상된 예외처리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r>
              <a:rPr lang="en-US" sz="2000" dirty="0"/>
              <a:t>try {</a:t>
            </a:r>
          </a:p>
          <a:p>
            <a:pPr lvl="2"/>
            <a:r>
              <a:rPr lang="en-US" sz="2000" dirty="0"/>
              <a:t>	if (test == null) {</a:t>
            </a:r>
          </a:p>
          <a:p>
            <a:pPr lvl="2"/>
            <a:r>
              <a:rPr lang="en-US" sz="2000" dirty="0"/>
              <a:t>		throw new </a:t>
            </a:r>
            <a:r>
              <a:rPr lang="en-US" sz="2000" dirty="0" err="1"/>
              <a:t>NullPointerException</a:t>
            </a:r>
            <a:r>
              <a:rPr lang="en-US" sz="2000" dirty="0"/>
              <a:t>();	</a:t>
            </a:r>
          </a:p>
          <a:p>
            <a:pPr lvl="2"/>
            <a:r>
              <a:rPr lang="en-US" sz="2000" dirty="0"/>
              <a:t>	}</a:t>
            </a:r>
          </a:p>
          <a:p>
            <a:pPr lvl="2"/>
            <a:r>
              <a:rPr lang="en-US" sz="2000" dirty="0"/>
              <a:t>	else if (</a:t>
            </a:r>
            <a:r>
              <a:rPr lang="en-US" sz="2000" dirty="0" err="1"/>
              <a:t>test.length</a:t>
            </a:r>
            <a:r>
              <a:rPr lang="en-US" sz="2000" dirty="0"/>
              <a:t>() == 0) {</a:t>
            </a:r>
          </a:p>
          <a:p>
            <a:pPr lvl="2"/>
            <a:r>
              <a:rPr lang="en-US" sz="2000" dirty="0"/>
              <a:t>		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();</a:t>
            </a:r>
          </a:p>
          <a:p>
            <a:pPr lvl="2"/>
            <a:r>
              <a:rPr lang="en-US" sz="2000" dirty="0"/>
              <a:t>	}</a:t>
            </a:r>
          </a:p>
          <a:p>
            <a:pPr lvl="2"/>
            <a:r>
              <a:rPr lang="en-US" sz="2000" dirty="0"/>
              <a:t>} </a:t>
            </a:r>
          </a:p>
          <a:p>
            <a:pPr lvl="2"/>
            <a:r>
              <a:rPr lang="en-US" sz="2000" dirty="0"/>
              <a:t>catch (</a:t>
            </a:r>
            <a:r>
              <a:rPr lang="en-US" sz="2000" dirty="0" err="1"/>
              <a:t>NullPointerException</a:t>
            </a:r>
            <a:r>
              <a:rPr lang="en-US" sz="2000" dirty="0"/>
              <a:t> e) {</a:t>
            </a:r>
          </a:p>
          <a:p>
            <a:pPr lvl="2"/>
            <a:r>
              <a:rPr lang="en-US" sz="2000" dirty="0"/>
              <a:t>} </a:t>
            </a:r>
          </a:p>
          <a:p>
            <a:pPr lvl="2"/>
            <a:r>
              <a:rPr lang="en-US" sz="2000" dirty="0"/>
              <a:t>catch (</a:t>
            </a:r>
            <a:r>
              <a:rPr lang="en-US" sz="2000" dirty="0" err="1"/>
              <a:t>IllegalArgumentException</a:t>
            </a:r>
            <a:r>
              <a:rPr lang="en-US" sz="2000" dirty="0"/>
              <a:t> e) {</a:t>
            </a:r>
          </a:p>
          <a:p>
            <a:pPr lvl="2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99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향상된 예외처리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Java7</a:t>
            </a:r>
          </a:p>
          <a:p>
            <a:pPr lvl="2"/>
            <a:r>
              <a:rPr lang="en-US" sz="2000" dirty="0"/>
              <a:t>try {</a:t>
            </a:r>
          </a:p>
          <a:p>
            <a:pPr lvl="2"/>
            <a:r>
              <a:rPr lang="en-US" sz="2000" dirty="0"/>
              <a:t>	if (test == null) {</a:t>
            </a:r>
          </a:p>
          <a:p>
            <a:pPr lvl="2"/>
            <a:r>
              <a:rPr lang="en-US" sz="2000" dirty="0"/>
              <a:t>		throw new </a:t>
            </a:r>
            <a:r>
              <a:rPr lang="en-US" sz="2000" dirty="0" err="1"/>
              <a:t>NullPointerException</a:t>
            </a:r>
            <a:r>
              <a:rPr lang="en-US" sz="2000" dirty="0"/>
              <a:t>();</a:t>
            </a:r>
          </a:p>
          <a:p>
            <a:pPr lvl="2"/>
            <a:r>
              <a:rPr lang="en-US" sz="2000" dirty="0"/>
              <a:t>	}</a:t>
            </a:r>
          </a:p>
          <a:p>
            <a:pPr lvl="2"/>
            <a:r>
              <a:rPr lang="en-US" sz="2000" dirty="0"/>
              <a:t>	else if (</a:t>
            </a:r>
            <a:r>
              <a:rPr lang="en-US" sz="2000" dirty="0" err="1"/>
              <a:t>test.length</a:t>
            </a:r>
            <a:r>
              <a:rPr lang="en-US" sz="2000" dirty="0"/>
              <a:t>() == 0) {</a:t>
            </a:r>
          </a:p>
          <a:p>
            <a:pPr lvl="2"/>
            <a:r>
              <a:rPr lang="en-US" sz="2000" dirty="0"/>
              <a:t>		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();</a:t>
            </a:r>
          </a:p>
          <a:p>
            <a:pPr lvl="2"/>
            <a:r>
              <a:rPr lang="en-US" sz="2000" dirty="0"/>
              <a:t>	}</a:t>
            </a:r>
          </a:p>
          <a:p>
            <a:pPr lvl="2"/>
            <a:r>
              <a:rPr lang="en-US" sz="2000" dirty="0"/>
              <a:t>}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catch (</a:t>
            </a:r>
            <a:r>
              <a:rPr lang="en-US" sz="2000" dirty="0" err="1">
                <a:solidFill>
                  <a:srgbClr val="FF0000"/>
                </a:solidFill>
              </a:rPr>
              <a:t>NullPointerException</a:t>
            </a:r>
            <a:r>
              <a:rPr lang="en-US" sz="2000" dirty="0">
                <a:solidFill>
                  <a:srgbClr val="FF0000"/>
                </a:solidFill>
              </a:rPr>
              <a:t> | </a:t>
            </a:r>
            <a:r>
              <a:rPr lang="en-US" sz="2000" dirty="0" err="1">
                <a:solidFill>
                  <a:srgbClr val="FF0000"/>
                </a:solidFill>
              </a:rPr>
              <a:t>IllegalArgumentException</a:t>
            </a:r>
            <a:r>
              <a:rPr lang="en-US" sz="2000" dirty="0">
                <a:solidFill>
                  <a:srgbClr val="FF0000"/>
                </a:solidFill>
              </a:rPr>
              <a:t> e) {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}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390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NIO2.0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sz="2000" dirty="0" err="1"/>
              <a:t>java.io.File</a:t>
            </a:r>
            <a:endParaRPr lang="en-US" sz="2000" dirty="0"/>
          </a:p>
          <a:p>
            <a:pPr lvl="2"/>
            <a:r>
              <a:rPr lang="en-US" sz="2000" dirty="0" err="1"/>
              <a:t>org.apache.commons.io.FileUtils</a:t>
            </a:r>
            <a:endParaRPr lang="en-US" sz="2000" dirty="0"/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8673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NIO2.0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Java7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sz="2000" dirty="0" smtClean="0"/>
              <a:t>Path </a:t>
            </a:r>
            <a:r>
              <a:rPr lang="en-US" sz="2000" dirty="0"/>
              <a:t>path = </a:t>
            </a:r>
            <a:r>
              <a:rPr lang="en-US" sz="2000" dirty="0" err="1"/>
              <a:t>Paths.get</a:t>
            </a:r>
            <a:r>
              <a:rPr lang="en-US" sz="2000" dirty="0"/>
              <a:t>("c:\Temp\</a:t>
            </a:r>
            <a:r>
              <a:rPr lang="en-US" sz="2000" dirty="0" err="1" smtClean="0"/>
              <a:t>temp.txt</a:t>
            </a:r>
            <a:r>
              <a:rPr lang="en-US" sz="2000" dirty="0" smtClean="0"/>
              <a:t>"</a:t>
            </a:r>
            <a:r>
              <a:rPr lang="en-US" sz="2000" dirty="0"/>
              <a:t>);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 err="1" smtClean="0"/>
              <a:t>System.out.println</a:t>
            </a:r>
            <a:r>
              <a:rPr lang="en-US" sz="2000" dirty="0"/>
              <a:t>("Number of Nodes:" + </a:t>
            </a:r>
            <a:r>
              <a:rPr lang="en-US" sz="2000" dirty="0" err="1"/>
              <a:t>path.getNameCount</a:t>
            </a:r>
            <a:r>
              <a:rPr lang="en-US" sz="2000" dirty="0"/>
              <a:t>());</a:t>
            </a:r>
          </a:p>
          <a:p>
            <a:pPr lvl="2"/>
            <a:r>
              <a:rPr lang="en-US" sz="2000" dirty="0" err="1" smtClean="0"/>
              <a:t>System.out.println</a:t>
            </a:r>
            <a:r>
              <a:rPr lang="en-US" sz="2000" dirty="0"/>
              <a:t>("File Name:" + </a:t>
            </a:r>
            <a:r>
              <a:rPr lang="en-US" sz="2000" dirty="0" err="1"/>
              <a:t>path.getFileName</a:t>
            </a:r>
            <a:r>
              <a:rPr lang="en-US" sz="2000" dirty="0"/>
              <a:t>());</a:t>
            </a:r>
          </a:p>
          <a:p>
            <a:pPr lvl="2"/>
            <a:r>
              <a:rPr lang="en-US" sz="2000" dirty="0" err="1" smtClean="0"/>
              <a:t>System.out.println</a:t>
            </a:r>
            <a:r>
              <a:rPr lang="en-US" sz="2000" dirty="0"/>
              <a:t>("File Root:" + </a:t>
            </a:r>
            <a:r>
              <a:rPr lang="en-US" sz="2000" dirty="0" err="1"/>
              <a:t>path.getRoot</a:t>
            </a:r>
            <a:r>
              <a:rPr lang="en-US" sz="2000" dirty="0"/>
              <a:t>());</a:t>
            </a:r>
          </a:p>
          <a:p>
            <a:pPr lvl="2"/>
            <a:r>
              <a:rPr lang="en-US" sz="2000" dirty="0" err="1" smtClean="0"/>
              <a:t>System.out.println</a:t>
            </a:r>
            <a:r>
              <a:rPr lang="en-US" sz="2000" dirty="0"/>
              <a:t>("File Parent:" + </a:t>
            </a:r>
            <a:r>
              <a:rPr lang="en-US" sz="2000" dirty="0" err="1"/>
              <a:t>path.getParent</a:t>
            </a:r>
            <a:r>
              <a:rPr lang="en-US" sz="2000" dirty="0"/>
              <a:t>());</a:t>
            </a: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230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NIO2.0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Java7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sz="2000" dirty="0"/>
              <a:t>Path path = </a:t>
            </a:r>
            <a:r>
              <a:rPr lang="en-US" sz="2000" dirty="0" err="1"/>
              <a:t>Paths.get</a:t>
            </a:r>
            <a:r>
              <a:rPr lang="en-US" sz="2000" dirty="0"/>
              <a:t>("c:\Temp\</a:t>
            </a:r>
            <a:r>
              <a:rPr lang="en-US" sz="2000" dirty="0" err="1" smtClean="0"/>
              <a:t>temp.txt</a:t>
            </a:r>
            <a:r>
              <a:rPr lang="en-US" sz="2000" dirty="0" smtClean="0"/>
              <a:t>"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sz="2000" dirty="0"/>
              <a:t>Number of Nodes:2</a:t>
            </a:r>
          </a:p>
          <a:p>
            <a:pPr lvl="2"/>
            <a:r>
              <a:rPr lang="en-US" sz="2000" dirty="0"/>
              <a:t>File </a:t>
            </a:r>
            <a:r>
              <a:rPr lang="en-US" sz="2000" dirty="0" err="1"/>
              <a:t>Name:temp.txt</a:t>
            </a:r>
            <a:endParaRPr lang="en-US" sz="2000" dirty="0"/>
          </a:p>
          <a:p>
            <a:pPr lvl="2"/>
            <a:r>
              <a:rPr lang="en-US" sz="2000" dirty="0"/>
              <a:t>File </a:t>
            </a:r>
            <a:r>
              <a:rPr lang="en-US" sz="2000" dirty="0" err="1"/>
              <a:t>Root:c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File </a:t>
            </a:r>
            <a:r>
              <a:rPr lang="en-US" sz="2000" dirty="0" err="1"/>
              <a:t>Parent:c:Temp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767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NIO2.0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Java7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sz="2000" dirty="0"/>
              <a:t>Path path = </a:t>
            </a:r>
            <a:r>
              <a:rPr lang="en-US" sz="2000" dirty="0" err="1"/>
              <a:t>Paths.get</a:t>
            </a:r>
            <a:r>
              <a:rPr lang="en-US" sz="2000" dirty="0"/>
              <a:t>(</a:t>
            </a:r>
            <a:r>
              <a:rPr lang="en-US" sz="2000" dirty="0" err="1"/>
              <a:t>System.getProperty</a:t>
            </a:r>
            <a:r>
              <a:rPr lang="en-US" sz="2000" dirty="0"/>
              <a:t>("</a:t>
            </a:r>
            <a:r>
              <a:rPr lang="en-US" sz="2000" dirty="0" err="1"/>
              <a:t>user.home</a:t>
            </a:r>
            <a:r>
              <a:rPr lang="en-US" sz="2000" dirty="0"/>
              <a:t>"), "Downloads");</a:t>
            </a:r>
          </a:p>
          <a:p>
            <a:pPr lvl="2"/>
            <a:r>
              <a:rPr lang="en-US" sz="2000" dirty="0"/>
              <a:t>try {</a:t>
            </a:r>
          </a:p>
          <a:p>
            <a:pPr lvl="2"/>
            <a:r>
              <a:rPr lang="en-US" sz="2000" dirty="0"/>
              <a:t>	</a:t>
            </a:r>
            <a:r>
              <a:rPr lang="en-US" sz="2000" dirty="0" err="1"/>
              <a:t>Files.delete</a:t>
            </a:r>
            <a:r>
              <a:rPr lang="en-US" sz="2000" dirty="0"/>
              <a:t>(path);	</a:t>
            </a:r>
            <a:r>
              <a:rPr lang="en-US" sz="2000" dirty="0" smtClean="0"/>
              <a:t>    /</a:t>
            </a:r>
            <a:r>
              <a:rPr lang="en-US" sz="2000" dirty="0"/>
              <a:t>/ </a:t>
            </a:r>
            <a:r>
              <a:rPr lang="en-US" sz="2000" dirty="0" err="1"/>
              <a:t>NoSuchFileException</a:t>
            </a:r>
            <a:endParaRPr lang="en-US" sz="2000" dirty="0"/>
          </a:p>
          <a:p>
            <a:pPr lvl="2"/>
            <a:r>
              <a:rPr lang="en-US" sz="2000" dirty="0"/>
              <a:t>	</a:t>
            </a:r>
            <a:r>
              <a:rPr lang="en-US" sz="2000" dirty="0" err="1"/>
              <a:t>Files.deleteIfExists</a:t>
            </a:r>
            <a:r>
              <a:rPr lang="en-US" sz="2000" dirty="0"/>
              <a:t>(path); </a:t>
            </a:r>
            <a:r>
              <a:rPr lang="en-US" sz="2000" dirty="0" smtClean="0"/>
              <a:t> /</a:t>
            </a:r>
            <a:r>
              <a:rPr lang="en-US" sz="2000" dirty="0"/>
              <a:t>/ Withdraw </a:t>
            </a:r>
            <a:r>
              <a:rPr lang="en-US" sz="2000" dirty="0" err="1"/>
              <a:t>NoSuchFileException</a:t>
            </a:r>
            <a:endParaRPr lang="en-US" sz="2000" dirty="0"/>
          </a:p>
          <a:p>
            <a:pPr lvl="2"/>
            <a:r>
              <a:rPr lang="en-US" sz="2000" dirty="0"/>
              <a:t>} catch (</a:t>
            </a:r>
            <a:r>
              <a:rPr lang="en-US" sz="2000" dirty="0" err="1"/>
              <a:t>IOException</a:t>
            </a:r>
            <a:r>
              <a:rPr lang="en-US" sz="2000" dirty="0"/>
              <a:t> e) {</a:t>
            </a:r>
          </a:p>
          <a:p>
            <a:pPr lvl="2"/>
            <a:r>
              <a:rPr lang="en-US" sz="2000" dirty="0"/>
              <a:t>}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981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NIO2.0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Java7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sz="2000" dirty="0" err="1"/>
              <a:t>Files.createDirectory</a:t>
            </a:r>
            <a:endParaRPr lang="en-US" sz="2000" dirty="0"/>
          </a:p>
          <a:p>
            <a:pPr lvl="2"/>
            <a:r>
              <a:rPr lang="en-US" sz="2000" dirty="0" err="1"/>
              <a:t>Files.createFile</a:t>
            </a:r>
            <a:endParaRPr lang="en-US" sz="2000" dirty="0"/>
          </a:p>
          <a:p>
            <a:pPr lvl="2"/>
            <a:r>
              <a:rPr lang="en-US" sz="2000" dirty="0" err="1"/>
              <a:t>Files.createLink</a:t>
            </a:r>
            <a:endParaRPr lang="en-US" sz="2000" dirty="0"/>
          </a:p>
          <a:p>
            <a:pPr lvl="2"/>
            <a:r>
              <a:rPr lang="en-US" sz="2000" dirty="0" err="1"/>
              <a:t>Files.copy</a:t>
            </a:r>
            <a:endParaRPr lang="en-US" sz="2000" dirty="0"/>
          </a:p>
          <a:p>
            <a:pPr lvl="2"/>
            <a:r>
              <a:rPr lang="en-US" sz="2000" dirty="0" err="1"/>
              <a:t>Files.move</a:t>
            </a:r>
            <a:endParaRPr lang="en-US" sz="2000" dirty="0"/>
          </a:p>
          <a:p>
            <a:pPr lvl="2"/>
            <a:r>
              <a:rPr lang="en-US" sz="2000" dirty="0" err="1"/>
              <a:t>Files.delete</a:t>
            </a:r>
            <a:endParaRPr lang="en-US" sz="2000" dirty="0"/>
          </a:p>
          <a:p>
            <a:pPr lvl="2"/>
            <a:r>
              <a:rPr lang="en-US" sz="2000" dirty="0" err="1"/>
              <a:t>Files.deleteIfExists</a:t>
            </a:r>
            <a:endParaRPr lang="en-US" sz="2000" dirty="0"/>
          </a:p>
          <a:p>
            <a:pPr lvl="2"/>
            <a:r>
              <a:rPr lang="en-US" sz="2000" dirty="0" err="1" smtClean="0"/>
              <a:t>Files.exists</a:t>
            </a:r>
            <a:endParaRPr lang="en-US" sz="2000" dirty="0" smtClean="0"/>
          </a:p>
          <a:p>
            <a:pPr lvl="2"/>
            <a:r>
              <a:rPr lang="en-US" sz="2000" dirty="0" smtClean="0"/>
              <a:t>…</a:t>
            </a:r>
          </a:p>
          <a:p>
            <a:pPr lvl="2"/>
            <a:endParaRPr lang="en-US" sz="2000" dirty="0" smtClean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30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</a:t>
            </a:r>
            <a:r>
              <a:rPr lang="en-US" altLang="ko-KR" sz="3000" dirty="0" smtClean="0"/>
              <a:t>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람다</a:t>
            </a:r>
            <a:r>
              <a:rPr lang="en-US" altLang="ko-KR" sz="2000" dirty="0" smtClean="0">
                <a:ea typeface="돋움" pitchFamily="50" charset="-127"/>
              </a:rPr>
              <a:t>(Lambdas)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새 날짜 </a:t>
            </a:r>
            <a:r>
              <a:rPr lang="en-US" altLang="ko-KR" sz="2000" dirty="0" smtClean="0">
                <a:ea typeface="돋움" pitchFamily="50" charset="-127"/>
              </a:rPr>
              <a:t>API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인터페이스 업데이트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스트림</a:t>
            </a:r>
            <a:r>
              <a:rPr lang="en-US" altLang="ko-KR" sz="2000" dirty="0" smtClean="0">
                <a:ea typeface="돋움" pitchFamily="50" charset="-127"/>
              </a:rPr>
              <a:t>(Stream) API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…</a:t>
            </a:r>
            <a:endParaRPr lang="en-US" altLang="ko-KR" sz="2000" dirty="0" smtClean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endParaRPr lang="en-US" sz="2000" dirty="0" smtClean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26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람다식</a:t>
            </a:r>
            <a:r>
              <a:rPr lang="en-US" altLang="ko-KR" sz="2000" dirty="0">
                <a:ea typeface="돋움" pitchFamily="50" charset="-127"/>
              </a:rPr>
              <a:t>(Lambda Expression)?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/>
              <a:t>람다는 어떠한 행위를 나타내는 축약된 단일 메소드 클래스이며 </a:t>
            </a:r>
            <a:r>
              <a:rPr lang="ko-KR" altLang="en-US" sz="2000" dirty="0" smtClean="0"/>
              <a:t>변수 </a:t>
            </a:r>
            <a:r>
              <a:rPr lang="ko-KR" altLang="en-US" sz="2000" dirty="0"/>
              <a:t>처럼 어딘가에 할당시키거나 다른 메소드들에 변수를 이용해 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전달 하는 것과 동일한 형태로 전달 될 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smtClean="0"/>
              <a:t>몬소리여</a:t>
            </a:r>
            <a:r>
              <a:rPr lang="en-US" altLang="ko-KR" sz="2000" dirty="0" smtClean="0"/>
              <a:t>….</a:t>
            </a:r>
            <a:endParaRPr lang="en-US" sz="2000" dirty="0" smtClean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059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람다</a:t>
            </a:r>
            <a:r>
              <a:rPr lang="en-US" altLang="ko-KR" sz="2000" dirty="0" smtClean="0">
                <a:ea typeface="돋움" pitchFamily="50" charset="-127"/>
              </a:rPr>
              <a:t>(Lambdas)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 smtClean="0"/>
              <a:t>람다는 </a:t>
            </a:r>
            <a:r>
              <a:rPr lang="ko-KR" altLang="en-US" sz="2000" dirty="0"/>
              <a:t>식별값 없이 사용하는 메소드다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 smtClean="0"/>
              <a:t>기존의 </a:t>
            </a:r>
            <a:r>
              <a:rPr lang="ko-KR" altLang="en-US" sz="2000" dirty="0"/>
              <a:t>익명함수와 큰 차이는 없으나</a:t>
            </a:r>
            <a:r>
              <a:rPr lang="en-US" altLang="ko-KR" sz="2000" dirty="0"/>
              <a:t>, </a:t>
            </a:r>
            <a:r>
              <a:rPr lang="ko-KR" altLang="en-US" sz="2000" dirty="0"/>
              <a:t>메소드의 정의 없이 </a:t>
            </a:r>
            <a:endParaRPr lang="en-US" altLang="ko-KR" sz="2000" dirty="0" smtClean="0"/>
          </a:p>
          <a:p>
            <a:pPr lvl="2"/>
            <a:r>
              <a:rPr lang="en-US" altLang="ko-KR" sz="2000" dirty="0" smtClean="0">
                <a:solidFill>
                  <a:srgbClr val="FF0000"/>
                </a:solidFill>
              </a:rPr>
              <a:t>parameter </a:t>
            </a:r>
            <a:r>
              <a:rPr lang="en-US" altLang="ko-KR" sz="2000" dirty="0">
                <a:solidFill>
                  <a:srgbClr val="FF0000"/>
                </a:solidFill>
              </a:rPr>
              <a:t>- (-&gt;) - expression</a:t>
            </a:r>
            <a:r>
              <a:rPr lang="en-US" altLang="ko-KR" sz="2000" dirty="0"/>
              <a:t> </a:t>
            </a:r>
            <a:r>
              <a:rPr lang="ko-KR" altLang="en-US" sz="2000" dirty="0"/>
              <a:t>으로 단순화 시켜서 사용가능하다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495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람다식</a:t>
            </a:r>
            <a:r>
              <a:rPr lang="en-US" altLang="ko-KR" sz="2000" dirty="0">
                <a:ea typeface="돋움" pitchFamily="50" charset="-127"/>
              </a:rPr>
              <a:t>(Lambda Expression)?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static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isPrimeBeforeJava8(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number){</a:t>
            </a:r>
          </a:p>
          <a:p>
            <a:pPr lvl="2"/>
            <a:r>
              <a:rPr lang="en-US" altLang="ko-KR" sz="2000" dirty="0"/>
              <a:t>   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number &lt;= 1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lvl="2"/>
            <a:r>
              <a:rPr lang="en-US" altLang="ko-KR" sz="2000" dirty="0"/>
              <a:t>        return false;</a:t>
            </a:r>
          </a:p>
          <a:p>
            <a:pPr lvl="2"/>
            <a:r>
              <a:rPr lang="en-US" altLang="ko-KR" sz="2000" dirty="0"/>
              <a:t>    }</a:t>
            </a:r>
          </a:p>
          <a:p>
            <a:pPr lvl="2"/>
            <a:r>
              <a:rPr lang="en-US" altLang="ko-KR" sz="2000" dirty="0"/>
              <a:t>    for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2;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number;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{</a:t>
            </a:r>
          </a:p>
          <a:p>
            <a:pPr lvl="2"/>
            <a:r>
              <a:rPr lang="en-US" altLang="ko-KR" sz="2000" dirty="0"/>
              <a:t>       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(number %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 == 0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lvl="2"/>
            <a:r>
              <a:rPr lang="en-US" altLang="ko-KR" sz="2000" dirty="0"/>
              <a:t>            return false;</a:t>
            </a:r>
          </a:p>
          <a:p>
            <a:pPr lvl="2"/>
            <a:r>
              <a:rPr lang="en-US" altLang="ko-KR" sz="2000" dirty="0"/>
              <a:t>        }</a:t>
            </a:r>
          </a:p>
          <a:p>
            <a:pPr lvl="2"/>
            <a:r>
              <a:rPr lang="en-US" altLang="ko-KR" sz="2000" dirty="0"/>
              <a:t>    }</a:t>
            </a:r>
          </a:p>
          <a:p>
            <a:pPr lvl="2"/>
            <a:r>
              <a:rPr lang="en-US" altLang="ko-KR" sz="2000" dirty="0"/>
              <a:t>    return true;</a:t>
            </a:r>
          </a:p>
          <a:p>
            <a:pPr lvl="2"/>
            <a:r>
              <a:rPr lang="en-US" altLang="ko-KR" sz="2000" dirty="0"/>
              <a:t>}</a:t>
            </a:r>
            <a:endParaRPr lang="en-US" sz="2000" dirty="0" smtClean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245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람다식</a:t>
            </a:r>
            <a:r>
              <a:rPr lang="en-US" altLang="ko-KR" sz="2000" dirty="0">
                <a:ea typeface="돋움" pitchFamily="50" charset="-127"/>
              </a:rPr>
              <a:t>(Lambda Expression)?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Java8</a:t>
            </a:r>
          </a:p>
          <a:p>
            <a:pPr lvl="2"/>
            <a:r>
              <a:rPr lang="en-US" altLang="ko-KR" sz="2000" dirty="0" smtClean="0"/>
              <a:t>static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isPrimeAfterJava8(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number){</a:t>
            </a:r>
          </a:p>
          <a:p>
            <a:pPr lvl="2"/>
            <a:r>
              <a:rPr lang="en-US" altLang="ko-KR" sz="2000" dirty="0"/>
              <a:t>    return </a:t>
            </a:r>
            <a:r>
              <a:rPr lang="en-US" altLang="ko-KR" sz="2000" dirty="0" smtClean="0"/>
              <a:t>number &gt; 1 &amp;&amp; </a:t>
            </a:r>
            <a:r>
              <a:rPr lang="en-US" altLang="ko-KR" sz="2000" dirty="0" err="1" smtClean="0"/>
              <a:t>IntStream.range</a:t>
            </a:r>
            <a:r>
              <a:rPr lang="en-US" altLang="ko-KR" sz="2000" dirty="0"/>
              <a:t>(2, number).</a:t>
            </a:r>
            <a:r>
              <a:rPr lang="en-US" altLang="ko-KR" sz="2000" dirty="0" err="1"/>
              <a:t>noneMatch</a:t>
            </a:r>
            <a:r>
              <a:rPr lang="en-US" altLang="ko-KR" sz="2000" dirty="0"/>
              <a:t>( index -&gt; number % index == 0 );</a:t>
            </a:r>
          </a:p>
          <a:p>
            <a:pPr lvl="2"/>
            <a:r>
              <a:rPr lang="en-US" altLang="ko-KR" sz="2000" dirty="0"/>
              <a:t>}</a:t>
            </a:r>
            <a:endParaRPr lang="en-US" sz="2000" dirty="0" smtClean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271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람다식</a:t>
            </a:r>
            <a:r>
              <a:rPr lang="en-US" altLang="ko-KR" sz="2000" dirty="0">
                <a:ea typeface="돋움" pitchFamily="50" charset="-127"/>
              </a:rPr>
              <a:t>(Lambda Expression)?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Java8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@</a:t>
            </a:r>
            <a:r>
              <a:rPr lang="en-US" altLang="ko-KR" sz="2000" dirty="0" err="1"/>
              <a:t>FunctionalInterface</a:t>
            </a:r>
            <a:endParaRPr lang="en-US" altLang="ko-KR" sz="2000" dirty="0"/>
          </a:p>
          <a:p>
            <a:pPr lvl="2"/>
            <a:r>
              <a:rPr lang="en-US" altLang="ko-KR" sz="2000" dirty="0"/>
              <a:t>public interface </a:t>
            </a:r>
            <a:r>
              <a:rPr lang="en-US" altLang="ko-KR" sz="2000" dirty="0" err="1"/>
              <a:t>TestFunctionalInterface</a:t>
            </a:r>
            <a:r>
              <a:rPr lang="en-US" altLang="ko-KR" sz="2000" dirty="0"/>
              <a:t>&lt;T&gt; {</a:t>
            </a:r>
          </a:p>
          <a:p>
            <a:pPr lvl="2"/>
            <a:r>
              <a:rPr lang="en-US" altLang="ko-KR" sz="2000" dirty="0"/>
              <a:t>    public T </a:t>
            </a:r>
            <a:r>
              <a:rPr lang="en-US" altLang="ko-KR" sz="2000" dirty="0" err="1"/>
              <a:t>doSomething</a:t>
            </a:r>
            <a:r>
              <a:rPr lang="en-US" altLang="ko-KR" sz="2000" dirty="0"/>
              <a:t>(T t1, T t2);</a:t>
            </a:r>
          </a:p>
          <a:p>
            <a:pPr lvl="2"/>
            <a:r>
              <a:rPr lang="en-US" altLang="ko-KR" sz="2000" dirty="0" smtClean="0"/>
              <a:t>}</a:t>
            </a:r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600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람다식</a:t>
            </a:r>
            <a:r>
              <a:rPr lang="en-US" altLang="ko-KR" sz="2000" dirty="0">
                <a:ea typeface="돋움" pitchFamily="50" charset="-127"/>
              </a:rPr>
              <a:t>(Lambda Expression)?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Java8</a:t>
            </a:r>
          </a:p>
          <a:p>
            <a:pPr lvl="2"/>
            <a:r>
              <a:rPr lang="en-US" altLang="ko-KR" sz="2000" dirty="0"/>
              <a:t>public class </a:t>
            </a:r>
            <a:r>
              <a:rPr lang="en-US" altLang="ko-KR" sz="2000" dirty="0" err="1"/>
              <a:t>CargoWorks</a:t>
            </a:r>
            <a:r>
              <a:rPr lang="en-US" altLang="ko-KR" sz="2000" dirty="0"/>
              <a:t> {</a:t>
            </a:r>
          </a:p>
          <a:p>
            <a:pPr lvl="2"/>
            <a:r>
              <a:rPr lang="en-US" altLang="ko-KR" sz="2000" dirty="0"/>
              <a:t>    private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boxQty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 </a:t>
            </a:r>
          </a:p>
          <a:p>
            <a:pPr lvl="2"/>
            <a:r>
              <a:rPr lang="en-US" altLang="ko-KR" sz="2000" dirty="0"/>
              <a:t>    public </a:t>
            </a:r>
            <a:r>
              <a:rPr lang="en-US" altLang="ko-KR" sz="2000" dirty="0" err="1"/>
              <a:t>CargoWorks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boxQty</a:t>
            </a:r>
            <a:r>
              <a:rPr lang="en-US" altLang="ko-KR" sz="2000" dirty="0"/>
              <a:t>) {</a:t>
            </a:r>
          </a:p>
          <a:p>
            <a:pPr lvl="2"/>
            <a:r>
              <a:rPr lang="en-US" altLang="ko-KR" sz="2000" dirty="0"/>
              <a:t>        </a:t>
            </a:r>
            <a:r>
              <a:rPr lang="en-US" altLang="ko-KR" sz="2000" dirty="0" err="1"/>
              <a:t>this.boxQty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boxQty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en-US" altLang="ko-KR" sz="2000" dirty="0"/>
              <a:t>}</a:t>
            </a:r>
          </a:p>
          <a:p>
            <a:pPr lvl="2"/>
            <a:r>
              <a:rPr lang="en-US" altLang="ko-KR" sz="2000" dirty="0"/>
              <a:t> </a:t>
            </a:r>
          </a:p>
          <a:p>
            <a:pPr lvl="2"/>
            <a:r>
              <a:rPr lang="en-US" altLang="ko-KR" sz="2000" dirty="0"/>
              <a:t>    public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getBoxQty</a:t>
            </a:r>
            <a:r>
              <a:rPr lang="en-US" altLang="ko-KR" sz="2000" dirty="0"/>
              <a:t>() </a:t>
            </a:r>
            <a:r>
              <a:rPr lang="en-US" altLang="ko-KR" sz="2000" dirty="0" smtClean="0"/>
              <a:t>{…}</a:t>
            </a:r>
            <a:endParaRPr lang="en-US" altLang="ko-KR" sz="2000" dirty="0"/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 public </a:t>
            </a:r>
            <a:r>
              <a:rPr lang="en-US" altLang="ko-KR" sz="2000" dirty="0"/>
              <a:t>void </a:t>
            </a:r>
            <a:r>
              <a:rPr lang="en-US" altLang="ko-KR" sz="2000" dirty="0" err="1"/>
              <a:t>setBoxQty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boxQty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{…}</a:t>
            </a:r>
            <a:endParaRPr lang="en-US" altLang="ko-KR" sz="2000" dirty="0"/>
          </a:p>
          <a:p>
            <a:pPr lvl="2"/>
            <a:r>
              <a:rPr lang="en-US" altLang="ko-KR" sz="2000" dirty="0" smtClean="0"/>
              <a:t>} </a:t>
            </a:r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56731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람다식</a:t>
            </a:r>
            <a:r>
              <a:rPr lang="en-US" altLang="ko-KR" sz="2000" dirty="0">
                <a:ea typeface="돋움" pitchFamily="50" charset="-127"/>
              </a:rPr>
              <a:t>(Lambda Expression)?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Java8</a:t>
            </a:r>
          </a:p>
          <a:p>
            <a:pPr lvl="2"/>
            <a:r>
              <a:rPr lang="en-US" altLang="ko-KR" sz="2000" dirty="0"/>
              <a:t>- Functional Interface </a:t>
            </a:r>
            <a:r>
              <a:rPr lang="ko-KR" altLang="en-US" sz="2000" dirty="0"/>
              <a:t>구현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1600" dirty="0"/>
              <a:t>// </a:t>
            </a:r>
            <a:r>
              <a:rPr lang="ko-KR" altLang="en-US" sz="1600" dirty="0"/>
              <a:t>두 스트링의 연결</a:t>
            </a:r>
          </a:p>
          <a:p>
            <a:pPr lvl="2"/>
            <a:r>
              <a:rPr lang="en-US" altLang="ko-KR" sz="1600" dirty="0" err="1"/>
              <a:t>TestFunctionalInterface</a:t>
            </a:r>
            <a:r>
              <a:rPr lang="en-US" altLang="ko-KR" sz="1600" dirty="0"/>
              <a:t>&lt;String&gt; </a:t>
            </a:r>
            <a:r>
              <a:rPr lang="en-US" altLang="ko-KR" sz="1600" dirty="0" err="1"/>
              <a:t>stringAdder</a:t>
            </a:r>
            <a:r>
              <a:rPr lang="en-US" altLang="ko-KR" sz="1600" dirty="0"/>
              <a:t> = (String s1, String s2) -&gt; s1 + s2;</a:t>
            </a:r>
          </a:p>
          <a:p>
            <a:pPr lvl="2"/>
            <a:r>
              <a:rPr lang="en-US" altLang="ko-KR" sz="1600" dirty="0"/>
              <a:t> </a:t>
            </a:r>
          </a:p>
          <a:p>
            <a:pPr lvl="2"/>
            <a:r>
              <a:rPr lang="en-US" altLang="ko-KR" sz="1600" dirty="0"/>
              <a:t>// </a:t>
            </a:r>
            <a:r>
              <a:rPr lang="ko-KR" altLang="en-US" sz="1600" dirty="0"/>
              <a:t>두 수의 곱</a:t>
            </a:r>
          </a:p>
          <a:p>
            <a:pPr lvl="2"/>
            <a:r>
              <a:rPr lang="en-US" altLang="ko-KR" sz="1600" dirty="0" err="1"/>
              <a:t>TestFunctionalInterface</a:t>
            </a:r>
            <a:r>
              <a:rPr lang="en-US" altLang="ko-KR" sz="1600" dirty="0"/>
              <a:t>&lt;Integer&gt; </a:t>
            </a:r>
            <a:r>
              <a:rPr lang="en-US" altLang="ko-KR" sz="1600" dirty="0" err="1"/>
              <a:t>multipleNumbers</a:t>
            </a:r>
            <a:r>
              <a:rPr lang="en-US" altLang="ko-KR" sz="1600" dirty="0"/>
              <a:t> = (Integer i1, Integer i2) -&gt; i1 * i2;</a:t>
            </a:r>
          </a:p>
          <a:p>
            <a:pPr lvl="2"/>
            <a:r>
              <a:rPr lang="en-US" altLang="ko-KR" sz="1600" dirty="0"/>
              <a:t> </a:t>
            </a:r>
          </a:p>
          <a:p>
            <a:pPr lvl="2"/>
            <a:r>
              <a:rPr lang="en-US" altLang="ko-KR" sz="1600" dirty="0"/>
              <a:t>// </a:t>
            </a:r>
            <a:r>
              <a:rPr lang="ko-KR" altLang="en-US" sz="1600" dirty="0"/>
              <a:t>두 박스의 합</a:t>
            </a:r>
          </a:p>
          <a:p>
            <a:pPr lvl="2"/>
            <a:r>
              <a:rPr lang="en-US" altLang="ko-KR" sz="1600" dirty="0" err="1"/>
              <a:t>TestFunctionalInterface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CargoWorks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quantityAdder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CargoWorks</a:t>
            </a:r>
            <a:r>
              <a:rPr lang="en-US" altLang="ko-KR" sz="1600" dirty="0"/>
              <a:t> c1, </a:t>
            </a:r>
            <a:r>
              <a:rPr lang="en-US" altLang="ko-KR" sz="1600" dirty="0" err="1"/>
              <a:t>CargoWorks</a:t>
            </a:r>
            <a:r>
              <a:rPr lang="en-US" altLang="ko-KR" sz="1600" dirty="0"/>
              <a:t> c2) -&gt; {</a:t>
            </a:r>
          </a:p>
          <a:p>
            <a:pPr lvl="2"/>
            <a:r>
              <a:rPr lang="en-US" altLang="ko-KR" sz="1600" dirty="0"/>
              <a:t>        c1.setBoxQty(c1.getBoxQty() + c2.getBoxQty());</a:t>
            </a:r>
          </a:p>
          <a:p>
            <a:pPr lvl="2"/>
            <a:r>
              <a:rPr lang="en-US" altLang="ko-KR" sz="1600" dirty="0"/>
              <a:t>        return c1;</a:t>
            </a:r>
          </a:p>
          <a:p>
            <a:pPr lvl="2"/>
            <a:r>
              <a:rPr lang="en-US" altLang="ko-KR" sz="1600" dirty="0"/>
              <a:t>};</a:t>
            </a:r>
            <a:endParaRPr lang="en-US" altLang="ko-KR" sz="1600" dirty="0" smtClean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431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람다식</a:t>
            </a:r>
            <a:r>
              <a:rPr lang="en-US" altLang="ko-KR" sz="2000" dirty="0">
                <a:ea typeface="돋움" pitchFamily="50" charset="-127"/>
              </a:rPr>
              <a:t>(Lambda Expression)?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Java8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public class </a:t>
            </a:r>
            <a:r>
              <a:rPr lang="en-US" altLang="ko-KR" dirty="0" err="1"/>
              <a:t>ImplFunctions</a:t>
            </a:r>
            <a:r>
              <a:rPr lang="en-US" altLang="ko-KR" dirty="0"/>
              <a:t> {</a:t>
            </a:r>
          </a:p>
          <a:p>
            <a:pPr lvl="2"/>
            <a:r>
              <a:rPr lang="en-US" altLang="ko-KR" dirty="0"/>
              <a:t>    //</a:t>
            </a:r>
            <a:r>
              <a:rPr lang="ko-KR" altLang="en-US" dirty="0"/>
              <a:t>두 스트링의 연결</a:t>
            </a:r>
          </a:p>
          <a:p>
            <a:pPr lvl="2"/>
            <a:r>
              <a:rPr lang="ko-KR" altLang="en-US" dirty="0"/>
              <a:t>    </a:t>
            </a:r>
            <a:r>
              <a:rPr lang="en-US" altLang="ko-KR" dirty="0" err="1"/>
              <a:t>TestFunctionalInterface</a:t>
            </a:r>
            <a:r>
              <a:rPr lang="en-US" altLang="ko-KR" dirty="0"/>
              <a:t>&lt;String&gt; </a:t>
            </a:r>
            <a:r>
              <a:rPr lang="en-US" altLang="ko-KR" dirty="0" err="1"/>
              <a:t>stringAdder</a:t>
            </a:r>
            <a:r>
              <a:rPr lang="en-US" altLang="ko-KR" dirty="0"/>
              <a:t> = (String s1, String s2) -&gt; s1 + s2;</a:t>
            </a:r>
          </a:p>
          <a:p>
            <a:pPr lvl="2"/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    private void </a:t>
            </a:r>
            <a:r>
              <a:rPr lang="en-US" altLang="ko-KR" dirty="0" err="1"/>
              <a:t>concatnateStrings</a:t>
            </a:r>
            <a:r>
              <a:rPr lang="en-US" altLang="ko-KR" dirty="0"/>
              <a:t>(String s1, String s2) {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("Concatenated result : " + </a:t>
            </a:r>
            <a:r>
              <a:rPr lang="en-US" altLang="ko-KR" dirty="0" err="1"/>
              <a:t>stringAdder.doSomething</a:t>
            </a:r>
            <a:r>
              <a:rPr lang="en-US" altLang="ko-KR" dirty="0"/>
              <a:t>(s1, s2));</a:t>
            </a:r>
          </a:p>
          <a:p>
            <a:pPr lvl="2"/>
            <a:r>
              <a:rPr lang="en-US" altLang="ko-KR" dirty="0"/>
              <a:t>     }</a:t>
            </a:r>
          </a:p>
          <a:p>
            <a:pPr lvl="2"/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2329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강화된 인터페이스</a:t>
            </a:r>
            <a:r>
              <a:rPr lang="en-US" altLang="ko-KR" sz="2000" dirty="0">
                <a:ea typeface="돋움" pitchFamily="50" charset="-127"/>
              </a:rPr>
              <a:t>(Enhanced Interfaces)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@</a:t>
            </a:r>
            <a:r>
              <a:rPr lang="en-US" altLang="ko-KR" sz="1600" dirty="0" err="1">
                <a:solidFill>
                  <a:srgbClr val="FF0000"/>
                </a:solidFill>
              </a:rPr>
              <a:t>FunctionalInterface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2"/>
            <a:r>
              <a:rPr lang="en-US" altLang="ko-KR" sz="1600" dirty="0"/>
              <a:t>public interface Runner{</a:t>
            </a:r>
          </a:p>
          <a:p>
            <a:pPr lvl="2"/>
            <a:r>
              <a:rPr lang="en-US" altLang="ko-KR" sz="1600" dirty="0"/>
              <a:t>    /</a:t>
            </a:r>
            <a:r>
              <a:rPr lang="en-US" altLang="ko-KR" sz="1600" dirty="0" smtClean="0"/>
              <a:t>/ @</a:t>
            </a:r>
            <a:r>
              <a:rPr lang="en-US" altLang="ko-KR" sz="1600" dirty="0" err="1"/>
              <a:t>FunctionalInterFace</a:t>
            </a:r>
            <a:r>
              <a:rPr lang="ko-KR" altLang="en-US" sz="1600" dirty="0"/>
              <a:t>로 선언되었기 때문에 추상 메소드는 하나만 가진다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    public void run();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    /</a:t>
            </a:r>
            <a:r>
              <a:rPr lang="en-US" altLang="ko-KR" sz="1600" dirty="0" smtClean="0"/>
              <a:t>/ </a:t>
            </a:r>
            <a:r>
              <a:rPr lang="en-US" altLang="ko-KR" sz="1600" dirty="0" smtClean="0">
                <a:solidFill>
                  <a:srgbClr val="FF0000"/>
                </a:solidFill>
              </a:rPr>
              <a:t>default </a:t>
            </a:r>
            <a:r>
              <a:rPr lang="ko-KR" altLang="en-US" sz="1600" dirty="0">
                <a:solidFill>
                  <a:srgbClr val="FF0000"/>
                </a:solidFill>
              </a:rPr>
              <a:t>메소드</a:t>
            </a:r>
          </a:p>
          <a:p>
            <a:pPr lvl="2"/>
            <a:r>
              <a:rPr lang="ko-KR" altLang="en-US" sz="1600" dirty="0"/>
              <a:t>    </a:t>
            </a:r>
            <a:r>
              <a:rPr lang="en-US" altLang="ko-KR" sz="1600" dirty="0"/>
              <a:t>public default String </a:t>
            </a:r>
            <a:r>
              <a:rPr lang="en-US" altLang="ko-KR" sz="1600" dirty="0" err="1"/>
              <a:t>getString</a:t>
            </a:r>
            <a:r>
              <a:rPr lang="en-US" altLang="ko-KR" sz="1600" dirty="0"/>
              <a:t>(){</a:t>
            </a:r>
          </a:p>
          <a:p>
            <a:pPr lvl="2"/>
            <a:r>
              <a:rPr lang="en-US" altLang="ko-KR" sz="1600" dirty="0"/>
              <a:t>        return "Hello";</a:t>
            </a:r>
          </a:p>
          <a:p>
            <a:pPr lvl="2"/>
            <a:r>
              <a:rPr lang="en-US" altLang="ko-KR" sz="1600" dirty="0"/>
              <a:t>    }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    // </a:t>
            </a:r>
            <a:r>
              <a:rPr lang="ko-KR" altLang="en-US" sz="1600" dirty="0">
                <a:solidFill>
                  <a:srgbClr val="FF0000"/>
                </a:solidFill>
              </a:rPr>
              <a:t>정적 메소드도 가능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    public static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isEmpty</a:t>
            </a:r>
            <a:r>
              <a:rPr lang="en-US" altLang="ko-KR" sz="1600" dirty="0"/>
              <a:t>(String </a:t>
            </a:r>
            <a:r>
              <a:rPr lang="en-US" altLang="ko-KR" sz="1600" dirty="0" err="1"/>
              <a:t>str</a:t>
            </a:r>
            <a:r>
              <a:rPr lang="en-US" altLang="ko-KR" sz="1600" dirty="0" smtClean="0"/>
              <a:t>) {</a:t>
            </a:r>
            <a:endParaRPr lang="en-US" altLang="ko-KR" sz="1600" dirty="0"/>
          </a:p>
          <a:p>
            <a:pPr lvl="2"/>
            <a:r>
              <a:rPr lang="en-US" altLang="ko-KR" sz="1600" dirty="0"/>
              <a:t>        </a:t>
            </a:r>
            <a:r>
              <a:rPr lang="en-US" altLang="ko-KR" sz="1600" dirty="0" smtClean="0"/>
              <a:t>…</a:t>
            </a:r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return true;</a:t>
            </a:r>
          </a:p>
          <a:p>
            <a:pPr lvl="2"/>
            <a:r>
              <a:rPr lang="en-US" altLang="ko-KR" sz="1600" dirty="0" smtClean="0"/>
              <a:t>    </a:t>
            </a:r>
            <a:r>
              <a:rPr lang="en-US" altLang="ko-KR" sz="1600" dirty="0"/>
              <a:t>}</a:t>
            </a:r>
          </a:p>
          <a:p>
            <a:pPr lvl="2"/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83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Java </a:t>
            </a:r>
            <a:r>
              <a:rPr lang="en-US" altLang="ko-KR" sz="24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6 </a:t>
            </a:r>
            <a:r>
              <a:rPr lang="en-US" altLang="ko-KR" sz="2400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Java 7 </a:t>
            </a:r>
            <a:r>
              <a:rPr lang="en-US" altLang="ko-KR" sz="2400" dirty="0" err="1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vs</a:t>
            </a:r>
            <a:r>
              <a:rPr lang="en-US" altLang="ko-KR" sz="24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예제로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배우는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Guava 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가장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많이 사용되는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Spring Batch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Generic,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Enum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>
                <a:latin typeface="돋움" pitchFamily="50" charset="-127"/>
                <a:ea typeface="돋움" pitchFamily="50" charset="-127"/>
              </a:rPr>
              <a:t>Gradle</a:t>
            </a:r>
            <a:endParaRPr kumimoji="1" lang="en-US" altLang="ko-KR" sz="2400" kern="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Jenkins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Sonarqube</a:t>
            </a: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Thread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Heap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람다</a:t>
            </a:r>
            <a:r>
              <a:rPr lang="en-US" altLang="ko-KR" sz="2000" dirty="0" smtClean="0">
                <a:ea typeface="돋움" pitchFamily="50" charset="-127"/>
              </a:rPr>
              <a:t>(Lambdas)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 smtClean="0"/>
              <a:t>람다는 </a:t>
            </a:r>
            <a:r>
              <a:rPr lang="ko-KR" altLang="en-US" sz="2000" dirty="0"/>
              <a:t>식별값 없이 사용하는 메소드다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 smtClean="0"/>
              <a:t>기존의 </a:t>
            </a:r>
            <a:r>
              <a:rPr lang="ko-KR" altLang="en-US" sz="2000" dirty="0"/>
              <a:t>익명함수와 큰 차이는 없으나</a:t>
            </a:r>
            <a:r>
              <a:rPr lang="en-US" altLang="ko-KR" sz="2000" dirty="0"/>
              <a:t>, </a:t>
            </a:r>
            <a:r>
              <a:rPr lang="ko-KR" altLang="en-US" sz="2000" dirty="0"/>
              <a:t>메소드의 정의 없이 </a:t>
            </a:r>
            <a:endParaRPr lang="en-US" altLang="ko-KR" sz="2000" dirty="0" smtClean="0"/>
          </a:p>
          <a:p>
            <a:pPr lvl="2"/>
            <a:r>
              <a:rPr lang="en-US" altLang="ko-KR" sz="2000" dirty="0" smtClean="0">
                <a:solidFill>
                  <a:srgbClr val="FF0000"/>
                </a:solidFill>
              </a:rPr>
              <a:t>parameter </a:t>
            </a:r>
            <a:r>
              <a:rPr lang="en-US" altLang="ko-KR" sz="2000" dirty="0">
                <a:solidFill>
                  <a:srgbClr val="FF0000"/>
                </a:solidFill>
              </a:rPr>
              <a:t>- (-&gt;) - expression</a:t>
            </a:r>
            <a:r>
              <a:rPr lang="en-US" altLang="ko-KR" sz="2000" dirty="0"/>
              <a:t> </a:t>
            </a:r>
            <a:r>
              <a:rPr lang="ko-KR" altLang="en-US" sz="2000" dirty="0"/>
              <a:t>으로 단순화 시켜서 사용가능하다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549462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람다</a:t>
            </a:r>
            <a:r>
              <a:rPr lang="en-US" altLang="ko-KR" sz="2000" dirty="0" smtClean="0">
                <a:ea typeface="돋움" pitchFamily="50" charset="-127"/>
              </a:rPr>
              <a:t>(Lambdas)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List</a:t>
            </a:r>
            <a:r>
              <a:rPr lang="en-US" altLang="ko-KR" sz="2000" dirty="0"/>
              <a:t>&lt;String&gt; lists = </a:t>
            </a:r>
            <a:r>
              <a:rPr lang="en-US" altLang="ko-KR" sz="2000" dirty="0" err="1"/>
              <a:t>Arrays.asList</a:t>
            </a:r>
            <a:r>
              <a:rPr lang="en-US" altLang="ko-KR" sz="2000" dirty="0"/>
              <a:t>("A", "B", "C", "D", "1", "2", "3");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// </a:t>
            </a:r>
            <a:r>
              <a:rPr lang="ko-KR" altLang="en-US" sz="2000" dirty="0"/>
              <a:t>기본 람다 사용 </a:t>
            </a:r>
            <a:r>
              <a:rPr lang="en-US" altLang="ko-KR" sz="2000" dirty="0"/>
              <a:t>(parameter -&gt; expression)</a:t>
            </a:r>
          </a:p>
          <a:p>
            <a:pPr lvl="2"/>
            <a:r>
              <a:rPr lang="en-US" altLang="ko-KR" sz="2000" dirty="0" err="1"/>
              <a:t>lists.forEach</a:t>
            </a:r>
            <a:r>
              <a:rPr lang="en-US" altLang="ko-KR" sz="2000" dirty="0"/>
              <a:t>((String 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 -&gt; 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// Type </a:t>
            </a:r>
            <a:r>
              <a:rPr lang="ko-KR" altLang="en-US" sz="2000" dirty="0"/>
              <a:t>이 명확하면 </a:t>
            </a:r>
            <a:r>
              <a:rPr lang="en-US" altLang="ko-KR" sz="2000" dirty="0"/>
              <a:t>Compiler </a:t>
            </a:r>
            <a:r>
              <a:rPr lang="ko-KR" altLang="en-US" sz="2000" dirty="0"/>
              <a:t>에서 자동으로 타입을 추론한다</a:t>
            </a:r>
            <a:r>
              <a:rPr lang="en-US" altLang="ko-KR" sz="2000" dirty="0"/>
              <a:t>.(Type Inference)</a:t>
            </a:r>
          </a:p>
          <a:p>
            <a:pPr lvl="2"/>
            <a:r>
              <a:rPr lang="en-US" altLang="ko-KR" sz="2000" dirty="0"/>
              <a:t>// </a:t>
            </a:r>
            <a:r>
              <a:rPr lang="ko-KR" altLang="en-US" sz="2000" dirty="0"/>
              <a:t>또한 파라메터가 하나이고 추론이 명확한 경우에는 괄호 생략 가능</a:t>
            </a:r>
          </a:p>
          <a:p>
            <a:pPr lvl="2"/>
            <a:r>
              <a:rPr lang="en-US" altLang="ko-KR" sz="2000" dirty="0" err="1"/>
              <a:t>lists.forEach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// </a:t>
            </a:r>
            <a:r>
              <a:rPr lang="ko-KR" altLang="en-US" sz="2000" dirty="0"/>
              <a:t>파라메터가 없는 경우에도 괄호는 생략하면 안된다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new Thread(() -&gt;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("TEST"));</a:t>
            </a:r>
          </a:p>
          <a:p>
            <a:pPr lvl="2"/>
            <a:endParaRPr lang="en-US" altLang="ko-KR" sz="2000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773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ea typeface="돋움" pitchFamily="50" charset="-127"/>
              </a:rPr>
              <a:t>람다</a:t>
            </a:r>
            <a:r>
              <a:rPr lang="en-US" altLang="ko-KR" sz="2000" dirty="0" smtClean="0">
                <a:ea typeface="돋움" pitchFamily="50" charset="-127"/>
              </a:rPr>
              <a:t>(Lambdas)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List</a:t>
            </a:r>
            <a:r>
              <a:rPr lang="en-US" altLang="ko-KR" sz="2000" dirty="0"/>
              <a:t>&lt;String&gt; lists = </a:t>
            </a:r>
            <a:r>
              <a:rPr lang="en-US" altLang="ko-KR" sz="2000" dirty="0" err="1"/>
              <a:t>Arrays.asList</a:t>
            </a:r>
            <a:r>
              <a:rPr lang="en-US" altLang="ko-KR" sz="2000" dirty="0"/>
              <a:t>("A", "B", "C", "D", "1", "2", "3");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/</a:t>
            </a:r>
            <a:r>
              <a:rPr lang="en-US" altLang="ko-KR" sz="2000" dirty="0"/>
              <a:t>/ Expression</a:t>
            </a:r>
            <a:r>
              <a:rPr lang="ko-KR" altLang="en-US" sz="2000" dirty="0"/>
              <a:t>은 구문 형태의 표현도 가능하다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 err="1"/>
              <a:t>lists.forEach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 -&gt; {</a:t>
            </a:r>
          </a:p>
          <a:p>
            <a:pPr lvl="2"/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);</a:t>
            </a:r>
          </a:p>
          <a:p>
            <a:pPr lvl="2"/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/>
              <a:t>이것도 가능하다</a:t>
            </a:r>
            <a:r>
              <a:rPr lang="en-US" altLang="ko-KR" sz="2000" dirty="0"/>
              <a:t>.");</a:t>
            </a:r>
          </a:p>
          <a:p>
            <a:pPr lvl="2"/>
            <a:r>
              <a:rPr lang="en-US" altLang="ko-KR" sz="2000" dirty="0"/>
              <a:t>});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// </a:t>
            </a:r>
            <a:r>
              <a:rPr lang="ko-KR" altLang="en-US" sz="2000" dirty="0"/>
              <a:t>메소드 참조도 가능하다</a:t>
            </a:r>
            <a:r>
              <a:rPr lang="en-US" altLang="ko-KR" sz="2000" dirty="0"/>
              <a:t>. </a:t>
            </a:r>
            <a:r>
              <a:rPr lang="ko-KR" altLang="en-US" sz="2000" dirty="0"/>
              <a:t>구분자는  </a:t>
            </a:r>
            <a:r>
              <a:rPr lang="en-US" altLang="ko-KR" sz="2000" dirty="0"/>
              <a:t>(::)</a:t>
            </a:r>
          </a:p>
          <a:p>
            <a:pPr lvl="2"/>
            <a:r>
              <a:rPr lang="en-US" altLang="ko-KR" sz="2000" dirty="0" err="1"/>
              <a:t>lists.forEach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System.out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println</a:t>
            </a:r>
            <a:r>
              <a:rPr lang="en-US" altLang="ko-KR" sz="2000" dirty="0"/>
              <a:t>);</a:t>
            </a:r>
            <a:endParaRPr lang="en-US" altLang="ko-KR" sz="2000" dirty="0" smtClean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200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참조</a:t>
            </a:r>
            <a:r>
              <a:rPr lang="en-US" altLang="ko-KR" sz="2000" dirty="0">
                <a:ea typeface="돋움" pitchFamily="50" charset="-127"/>
              </a:rPr>
              <a:t>(Method References)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1. </a:t>
            </a:r>
            <a:r>
              <a:rPr lang="ko-KR" altLang="en-US" sz="2000" dirty="0" smtClean="0"/>
              <a:t>정적 </a:t>
            </a:r>
            <a:r>
              <a:rPr lang="ko-KR" altLang="en-US" sz="2000" dirty="0"/>
              <a:t>메소드 </a:t>
            </a:r>
            <a:r>
              <a:rPr lang="ko-KR" altLang="en-US" sz="2000" dirty="0" smtClean="0"/>
              <a:t>참조</a:t>
            </a:r>
            <a:endParaRPr lang="en-US" altLang="ko-KR" sz="2000" dirty="0" smtClean="0"/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/>
              <a:t>List&lt;String&gt; lists = </a:t>
            </a:r>
            <a:r>
              <a:rPr lang="en-US" altLang="ko-KR" sz="2000" dirty="0" err="1"/>
              <a:t>Arrays.asList</a:t>
            </a:r>
            <a:r>
              <a:rPr lang="en-US" altLang="ko-KR" sz="2000" dirty="0"/>
              <a:t>("A", "B", "C", "D", "1", "2", "3");</a:t>
            </a:r>
          </a:p>
          <a:p>
            <a:pPr lvl="2"/>
            <a:r>
              <a:rPr lang="en-US" altLang="ko-KR" sz="2000" dirty="0" err="1"/>
              <a:t>lists.forEach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System.out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println</a:t>
            </a:r>
            <a:r>
              <a:rPr lang="en-US" altLang="ko-KR" sz="2000" dirty="0"/>
              <a:t>); // </a:t>
            </a:r>
            <a:r>
              <a:rPr lang="ko-KR" altLang="en-US" sz="2000" dirty="0"/>
              <a:t>메소드 참조</a:t>
            </a:r>
          </a:p>
          <a:p>
            <a:pPr lvl="2"/>
            <a:r>
              <a:rPr lang="en-US" altLang="ko-KR" sz="2000" dirty="0" err="1"/>
              <a:t>lists.forEach</a:t>
            </a:r>
            <a:r>
              <a:rPr lang="en-US" altLang="ko-KR" sz="2000" dirty="0"/>
              <a:t>(s -&gt;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(s)); // </a:t>
            </a:r>
            <a:r>
              <a:rPr lang="ko-KR" altLang="en-US" sz="2000" dirty="0"/>
              <a:t>람다 </a:t>
            </a:r>
            <a:r>
              <a:rPr lang="ko-KR" altLang="en-US" sz="2000" dirty="0" smtClean="0"/>
              <a:t>표현식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smtClean="0"/>
              <a:t>2</a:t>
            </a:r>
            <a:r>
              <a:rPr lang="en-US" altLang="ko-KR" sz="2000" dirty="0"/>
              <a:t>. </a:t>
            </a:r>
            <a:r>
              <a:rPr lang="ko-KR" altLang="en-US" sz="2000" dirty="0"/>
              <a:t>인스턴스의 메소드 </a:t>
            </a:r>
            <a:r>
              <a:rPr lang="ko-KR" altLang="en-US" sz="2000" dirty="0" smtClean="0"/>
              <a:t>참조</a:t>
            </a:r>
            <a:endParaRPr lang="en-US" altLang="ko-KR" sz="2000" dirty="0" smtClean="0"/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/>
              <a:t>String </a:t>
            </a:r>
            <a:r>
              <a:rPr lang="en-US" altLang="ko-KR" sz="2000" dirty="0" err="1"/>
              <a:t>compareStr</a:t>
            </a:r>
            <a:r>
              <a:rPr lang="en-US" altLang="ko-KR" sz="2000" dirty="0"/>
              <a:t> = "A";</a:t>
            </a:r>
          </a:p>
          <a:p>
            <a:pPr lvl="2"/>
            <a:r>
              <a:rPr lang="en-US" altLang="ko-KR" sz="2000" dirty="0" err="1"/>
              <a:t>lists.stream</a:t>
            </a:r>
            <a:r>
              <a:rPr lang="en-US" altLang="ko-KR" sz="2000" dirty="0"/>
              <a:t>().filter(</a:t>
            </a:r>
            <a:r>
              <a:rPr lang="en-US" altLang="ko-KR" sz="2000" dirty="0" err="1"/>
              <a:t>compareStr</a:t>
            </a:r>
            <a:r>
              <a:rPr lang="en-US" altLang="ko-KR" sz="2000" dirty="0"/>
              <a:t>::equals); // </a:t>
            </a:r>
            <a:r>
              <a:rPr lang="ko-KR" altLang="en-US" sz="2000" dirty="0"/>
              <a:t>메소드 참조</a:t>
            </a:r>
          </a:p>
          <a:p>
            <a:pPr lvl="2"/>
            <a:r>
              <a:rPr lang="en-US" altLang="ko-KR" sz="2000" dirty="0" err="1"/>
              <a:t>lists.stream</a:t>
            </a:r>
            <a:r>
              <a:rPr lang="en-US" altLang="ko-KR" sz="2000" dirty="0"/>
              <a:t>().filter(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compareStr.equals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)); // </a:t>
            </a:r>
            <a:r>
              <a:rPr lang="ko-KR" altLang="en-US" sz="2000" dirty="0"/>
              <a:t>람다 표현식</a:t>
            </a:r>
            <a:endParaRPr lang="en-US" altLang="ko-KR" sz="2000" dirty="0" smtClean="0"/>
          </a:p>
        </p:txBody>
      </p:sp>
      <p:sp>
        <p:nvSpPr>
          <p:cNvPr id="2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9062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메소드 참조</a:t>
            </a:r>
            <a:r>
              <a:rPr lang="en-US" altLang="ko-KR" sz="2000" dirty="0">
                <a:ea typeface="돋움" pitchFamily="50" charset="-127"/>
              </a:rPr>
              <a:t>(Method References)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3.</a:t>
            </a:r>
            <a:r>
              <a:rPr lang="ko-KR" altLang="en-US" sz="2000" dirty="0"/>
              <a:t>특정 타입의 임의의 객체의 인스턴스 메소드</a:t>
            </a:r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/>
              <a:t>String[] array = {"</a:t>
            </a:r>
            <a:r>
              <a:rPr lang="en-US" altLang="ko-KR" sz="2000" dirty="0" err="1"/>
              <a:t>aa</a:t>
            </a:r>
            <a:r>
              <a:rPr lang="en-US" altLang="ko-KR" sz="2000" dirty="0"/>
              <a:t>", "A", "BB", "</a:t>
            </a:r>
            <a:r>
              <a:rPr lang="en-US" altLang="ko-KR" sz="2000" dirty="0" err="1"/>
              <a:t>ddd</a:t>
            </a:r>
            <a:r>
              <a:rPr lang="en-US" altLang="ko-KR" sz="2000" dirty="0"/>
              <a:t>", "CCC"};</a:t>
            </a:r>
          </a:p>
          <a:p>
            <a:pPr lvl="2"/>
            <a:r>
              <a:rPr lang="en-US" altLang="ko-KR" sz="2000" dirty="0" err="1"/>
              <a:t>Arrays.sort</a:t>
            </a:r>
            <a:r>
              <a:rPr lang="en-US" altLang="ko-KR" sz="2000" dirty="0"/>
              <a:t>(array, String::</a:t>
            </a:r>
            <a:r>
              <a:rPr lang="en-US" altLang="ko-KR" sz="2000" dirty="0" err="1"/>
              <a:t>compareToIgnoreCase</a:t>
            </a:r>
            <a:r>
              <a:rPr lang="en-US" altLang="ko-KR" sz="2000" dirty="0"/>
              <a:t>); // </a:t>
            </a:r>
            <a:r>
              <a:rPr lang="ko-KR" altLang="en-US" sz="2000" dirty="0"/>
              <a:t>메소드 참조</a:t>
            </a:r>
          </a:p>
          <a:p>
            <a:pPr lvl="2"/>
            <a:r>
              <a:rPr lang="en-US" altLang="ko-KR" sz="2000" dirty="0" err="1"/>
              <a:t>Arrays.sort</a:t>
            </a:r>
            <a:r>
              <a:rPr lang="en-US" altLang="ko-KR" sz="2000" dirty="0"/>
              <a:t>(array, (a, b) -&gt; </a:t>
            </a:r>
            <a:r>
              <a:rPr lang="en-US" altLang="ko-KR" sz="2000" dirty="0" err="1"/>
              <a:t>a.compareToIgnoreCase</a:t>
            </a:r>
            <a:r>
              <a:rPr lang="en-US" altLang="ko-KR" sz="2000" dirty="0"/>
              <a:t>(b)); // </a:t>
            </a:r>
            <a:r>
              <a:rPr lang="ko-KR" altLang="en-US" sz="2000" dirty="0"/>
              <a:t>람다 표현식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4. </a:t>
            </a:r>
            <a:r>
              <a:rPr lang="ko-KR" altLang="en-US" sz="2000" dirty="0"/>
              <a:t>생성자 참조</a:t>
            </a:r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/>
              <a:t>Predicate&lt;String&gt; p1 = Boolean::new; // </a:t>
            </a:r>
            <a:r>
              <a:rPr lang="ko-KR" altLang="en-US" sz="2000" dirty="0"/>
              <a:t>메소드 참조</a:t>
            </a:r>
          </a:p>
          <a:p>
            <a:pPr lvl="2"/>
            <a:r>
              <a:rPr lang="en-US" altLang="ko-KR" sz="2000" dirty="0"/>
              <a:t>Predicate&lt;String&gt; p2 = s -&gt; new Boolean(s); // </a:t>
            </a:r>
            <a:r>
              <a:rPr lang="ko-KR" altLang="en-US" sz="2000" dirty="0"/>
              <a:t>람다 표현식</a:t>
            </a:r>
            <a:endParaRPr lang="en-US" altLang="ko-KR" sz="2000" dirty="0" smtClean="0"/>
          </a:p>
        </p:txBody>
      </p:sp>
      <p:sp>
        <p:nvSpPr>
          <p:cNvPr id="2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5262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새 날짜 </a:t>
            </a:r>
            <a:r>
              <a:rPr lang="en-US" altLang="ko-KR" sz="2000" dirty="0">
                <a:ea typeface="돋움" pitchFamily="50" charset="-127"/>
              </a:rPr>
              <a:t>API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err="1" smtClean="0"/>
              <a:t>java.util.LocalDate</a:t>
            </a:r>
            <a:endParaRPr lang="ko-KR" altLang="en-US" sz="2000" dirty="0"/>
          </a:p>
          <a:p>
            <a:pPr lvl="2"/>
            <a:r>
              <a:rPr lang="en-US" altLang="ko-KR" sz="2000" dirty="0" err="1" smtClean="0"/>
              <a:t>java.util.LocalTime</a:t>
            </a:r>
            <a:endParaRPr lang="ko-KR" altLang="en-US" sz="2000" dirty="0"/>
          </a:p>
          <a:p>
            <a:pPr lvl="2"/>
            <a:r>
              <a:rPr lang="en-US" altLang="ko-KR" sz="2000" dirty="0" err="1" smtClean="0"/>
              <a:t>java.util.LocalDateTime</a:t>
            </a:r>
            <a:endParaRPr lang="ko-KR" altLang="en-US" sz="2000" dirty="0"/>
          </a:p>
          <a:p>
            <a:pPr lvl="2"/>
            <a:r>
              <a:rPr lang="en-US" altLang="ko-KR" sz="2000" dirty="0" err="1" smtClean="0"/>
              <a:t>java.util.ZoneDateTime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smtClean="0"/>
              <a:t>요일 클래스는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Enum</a:t>
            </a:r>
            <a:r>
              <a:rPr lang="ko-KR" altLang="en-US" sz="2000" dirty="0" smtClean="0"/>
              <a:t>으로 제공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잘못된 </a:t>
            </a:r>
            <a:r>
              <a:rPr lang="en-US" altLang="ko-KR" sz="2000" dirty="0" smtClean="0"/>
              <a:t>Date</a:t>
            </a:r>
            <a:r>
              <a:rPr lang="ko-KR" altLang="en-US" sz="2000" dirty="0" smtClean="0"/>
              <a:t> 지정에는 </a:t>
            </a:r>
            <a:r>
              <a:rPr lang="en-US" altLang="ko-KR" sz="2000" dirty="0" err="1" smtClean="0"/>
              <a:t>DateTimeException</a:t>
            </a:r>
            <a:r>
              <a:rPr lang="ko-KR" altLang="en-US" sz="2000" dirty="0" smtClean="0"/>
              <a:t> 발생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나노초 단위 정밀성</a:t>
            </a:r>
            <a:endParaRPr lang="ko-KR" altLang="en-US" sz="2000" dirty="0"/>
          </a:p>
        </p:txBody>
      </p:sp>
      <p:sp>
        <p:nvSpPr>
          <p:cNvPr id="2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5825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인터페이스 업데이트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public interface Runner{</a:t>
            </a:r>
          </a:p>
          <a:p>
            <a:pPr lvl="2"/>
            <a:r>
              <a:rPr lang="en-US" altLang="ko-KR" sz="2000" dirty="0" smtClean="0"/>
              <a:t>    </a:t>
            </a:r>
            <a:r>
              <a:rPr lang="en-US" altLang="ko-KR" sz="2000" dirty="0"/>
              <a:t>// </a:t>
            </a:r>
            <a:r>
              <a:rPr lang="en-US" altLang="ko-KR" sz="2000" dirty="0">
                <a:solidFill>
                  <a:srgbClr val="FF0000"/>
                </a:solidFill>
              </a:rPr>
              <a:t>default </a:t>
            </a:r>
            <a:r>
              <a:rPr lang="ko-KR" altLang="en-US" sz="2000" dirty="0">
                <a:solidFill>
                  <a:srgbClr val="FF0000"/>
                </a:solidFill>
              </a:rPr>
              <a:t>메소드</a:t>
            </a:r>
          </a:p>
          <a:p>
            <a:pPr lvl="2"/>
            <a:r>
              <a:rPr lang="ko-KR" altLang="en-US" sz="2000" dirty="0"/>
              <a:t>    </a:t>
            </a:r>
            <a:r>
              <a:rPr lang="en-US" altLang="ko-KR" sz="2000" dirty="0"/>
              <a:t>public default String </a:t>
            </a:r>
            <a:r>
              <a:rPr lang="en-US" altLang="ko-KR" sz="2000" dirty="0" err="1"/>
              <a:t>getString</a:t>
            </a:r>
            <a:r>
              <a:rPr lang="en-US" altLang="ko-KR" sz="2000" dirty="0"/>
              <a:t>(){</a:t>
            </a:r>
          </a:p>
          <a:p>
            <a:pPr lvl="2"/>
            <a:r>
              <a:rPr lang="en-US" altLang="ko-KR" sz="2000" dirty="0"/>
              <a:t>        return "Hello";</a:t>
            </a:r>
          </a:p>
          <a:p>
            <a:pPr lvl="2"/>
            <a:r>
              <a:rPr lang="en-US" altLang="ko-KR" sz="2000" dirty="0"/>
              <a:t>    }</a:t>
            </a:r>
          </a:p>
          <a:p>
            <a:pPr lvl="2"/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2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999370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스트림</a:t>
            </a:r>
            <a:r>
              <a:rPr lang="en-US" altLang="ko-KR" sz="2000" dirty="0">
                <a:ea typeface="돋움" pitchFamily="50" charset="-127"/>
              </a:rPr>
              <a:t>(Stream) API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Java</a:t>
            </a:r>
            <a:r>
              <a:rPr lang="ko-KR" altLang="en-US" sz="2000" dirty="0"/>
              <a:t>에서 가장 많이 사용되는 </a:t>
            </a:r>
            <a:r>
              <a:rPr lang="en-US" altLang="ko-KR" sz="2000" dirty="0"/>
              <a:t>Collection </a:t>
            </a:r>
            <a:r>
              <a:rPr lang="ko-KR" altLang="en-US" sz="2000" dirty="0"/>
              <a:t>을 파이프라이닝 형태로 다룰 수 있게 </a:t>
            </a:r>
            <a:r>
              <a:rPr lang="ko-KR" altLang="en-US" sz="2000" dirty="0" smtClean="0"/>
              <a:t>해주는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Java8</a:t>
            </a:r>
            <a:r>
              <a:rPr lang="ko-KR" altLang="en-US" sz="2000" dirty="0"/>
              <a:t>의 새로운 </a:t>
            </a:r>
            <a:r>
              <a:rPr lang="en-US" altLang="ko-KR" sz="2000" dirty="0"/>
              <a:t>API</a:t>
            </a:r>
          </a:p>
        </p:txBody>
      </p:sp>
      <p:sp>
        <p:nvSpPr>
          <p:cNvPr id="2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803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스트림</a:t>
            </a:r>
            <a:r>
              <a:rPr lang="en-US" altLang="ko-KR" sz="2000" dirty="0">
                <a:ea typeface="돋움" pitchFamily="50" charset="-127"/>
              </a:rPr>
              <a:t>(Stream) API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/>
              <a:t>List&lt;String&gt; words = </a:t>
            </a:r>
            <a:r>
              <a:rPr lang="en-US" altLang="ko-KR" sz="2000" dirty="0" err="1"/>
              <a:t>Arrays.asList</a:t>
            </a:r>
            <a:r>
              <a:rPr lang="en-US" altLang="ko-KR" sz="2000" dirty="0"/>
              <a:t>(...); //</a:t>
            </a:r>
            <a:r>
              <a:rPr lang="ko-KR" altLang="en-US" sz="2000" dirty="0"/>
              <a:t>단어 리스트 생성</a:t>
            </a:r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/>
              <a:t>// 12 </a:t>
            </a:r>
            <a:r>
              <a:rPr lang="ko-KR" altLang="en-US" sz="2000" dirty="0"/>
              <a:t>글자 보다 긴 단어 수 세기</a:t>
            </a:r>
          </a:p>
          <a:p>
            <a:pPr lvl="2"/>
            <a:r>
              <a:rPr lang="en-US" altLang="ko-KR" sz="2000" dirty="0"/>
              <a:t>long count = </a:t>
            </a:r>
            <a:r>
              <a:rPr lang="en-US" altLang="ko-KR" sz="2000" dirty="0" err="1"/>
              <a:t>words.stream</a:t>
            </a:r>
            <a:r>
              <a:rPr lang="en-US" altLang="ko-KR" sz="2000" dirty="0"/>
              <a:t>().filter(w -&gt; </a:t>
            </a:r>
            <a:r>
              <a:rPr lang="en-US" altLang="ko-KR" sz="2000" dirty="0" err="1"/>
              <a:t>w.length</a:t>
            </a:r>
            <a:r>
              <a:rPr lang="en-US" altLang="ko-KR" sz="2000" dirty="0"/>
              <a:t>() &gt; 12).count();</a:t>
            </a:r>
          </a:p>
        </p:txBody>
      </p:sp>
      <p:sp>
        <p:nvSpPr>
          <p:cNvPr id="2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882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스트림</a:t>
            </a:r>
            <a:r>
              <a:rPr lang="en-US" altLang="ko-KR" sz="2000" dirty="0">
                <a:ea typeface="돋움" pitchFamily="50" charset="-127"/>
              </a:rPr>
              <a:t>(Stream) API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/>
              <a:t>기본 타임 스트림</a:t>
            </a:r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 err="1"/>
              <a:t>IntStream</a:t>
            </a:r>
            <a:r>
              <a:rPr lang="en-US" altLang="ko-KR" sz="2000" dirty="0"/>
              <a:t> (short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char,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byte,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LongStream</a:t>
            </a:r>
            <a:r>
              <a:rPr lang="en-US" altLang="ko-KR" sz="2000" dirty="0"/>
              <a:t> (</a:t>
            </a:r>
            <a:r>
              <a:rPr lang="en-US" altLang="ko-KR" sz="2000" dirty="0" smtClean="0"/>
              <a:t>long)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DoubleStream</a:t>
            </a:r>
            <a:r>
              <a:rPr lang="en-US" altLang="ko-KR" sz="2000" dirty="0"/>
              <a:t> (double, </a:t>
            </a:r>
            <a:r>
              <a:rPr lang="en-US" altLang="ko-KR" sz="2000" dirty="0" smtClean="0"/>
              <a:t>float)</a:t>
            </a:r>
            <a:endParaRPr lang="en-US" altLang="ko-KR" sz="2000" dirty="0"/>
          </a:p>
        </p:txBody>
      </p:sp>
      <p:sp>
        <p:nvSpPr>
          <p:cNvPr id="2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831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>
                <a:latin typeface="HY견고딕"/>
                <a:ea typeface="HY견고딕"/>
              </a:rPr>
              <a:t>Java 6 </a:t>
            </a:r>
            <a:r>
              <a:rPr kumimoji="1" lang="en-US" altLang="ko-KR" sz="2400" kern="0" dirty="0" err="1">
                <a:latin typeface="HY견고딕"/>
                <a:ea typeface="HY견고딕"/>
              </a:rPr>
              <a:t>vs</a:t>
            </a:r>
            <a:r>
              <a:rPr kumimoji="1" lang="en-US" altLang="ko-KR" sz="2400" kern="0" dirty="0">
                <a:latin typeface="HY견고딕"/>
                <a:ea typeface="HY견고딕"/>
              </a:rPr>
              <a:t> Java 7 </a:t>
            </a:r>
            <a:r>
              <a:rPr kumimoji="1" lang="en-US" altLang="ko-KR" sz="2400" kern="0" dirty="0" err="1">
                <a:latin typeface="HY견고딕"/>
                <a:ea typeface="HY견고딕"/>
              </a:rPr>
              <a:t>vs</a:t>
            </a:r>
            <a:r>
              <a:rPr kumimoji="1" lang="en-US" altLang="ko-KR" sz="2400" kern="0" dirty="0">
                <a:latin typeface="HY견고딕"/>
                <a:ea typeface="HY견고딕"/>
              </a:rPr>
              <a:t> Java 8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8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스트림</a:t>
            </a:r>
            <a:r>
              <a:rPr lang="en-US" altLang="ko-KR" sz="2000" dirty="0">
                <a:ea typeface="돋움" pitchFamily="50" charset="-127"/>
              </a:rPr>
              <a:t>(Stream) API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ko-KR" altLang="en-US" sz="2000" dirty="0"/>
              <a:t>중간연산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) : filter, map, </a:t>
            </a:r>
            <a:r>
              <a:rPr lang="en-US" altLang="ko-KR" sz="2000" dirty="0" err="1"/>
              <a:t>flatMap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</a:t>
            </a:r>
          </a:p>
          <a:p>
            <a:pPr lvl="2"/>
            <a:r>
              <a:rPr lang="ko-KR" altLang="en-US" sz="2000" dirty="0"/>
              <a:t>중간연산</a:t>
            </a:r>
            <a:r>
              <a:rPr lang="en-US" altLang="ko-KR" sz="2000" dirty="0"/>
              <a:t>( ii ) : </a:t>
            </a:r>
            <a:r>
              <a:rPr lang="ko-KR" altLang="en-US" sz="2000" dirty="0"/>
              <a:t>서브스트림 추출과 스트림 결합 </a:t>
            </a:r>
            <a:r>
              <a:rPr lang="en-US" altLang="ko-KR" sz="2000" dirty="0"/>
              <a:t>- limit, skip </a:t>
            </a:r>
            <a:r>
              <a:rPr lang="ko-KR" altLang="en-US" sz="2000" dirty="0"/>
              <a:t>메서드</a:t>
            </a:r>
          </a:p>
          <a:p>
            <a:pPr lvl="2"/>
            <a:r>
              <a:rPr lang="ko-KR" altLang="en-US" sz="2000" dirty="0"/>
              <a:t>중간 연산</a:t>
            </a:r>
            <a:r>
              <a:rPr lang="en-US" altLang="ko-KR" sz="2000" dirty="0"/>
              <a:t>( iii ) : </a:t>
            </a:r>
            <a:r>
              <a:rPr lang="ko-KR" altLang="en-US" sz="2000" dirty="0"/>
              <a:t>상태 유지 변환 </a:t>
            </a:r>
            <a:r>
              <a:rPr lang="en-US" altLang="ko-KR" sz="2000" dirty="0"/>
              <a:t>- distinct, reversed, sorted</a:t>
            </a:r>
          </a:p>
          <a:p>
            <a:pPr lvl="2"/>
            <a:r>
              <a:rPr lang="ko-KR" altLang="en-US" sz="2000" dirty="0"/>
              <a:t>최종 연산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) : </a:t>
            </a:r>
            <a:r>
              <a:rPr lang="en-US" altLang="ko-KR" sz="1900" dirty="0"/>
              <a:t>count, min, max, </a:t>
            </a:r>
            <a:r>
              <a:rPr lang="en-US" altLang="ko-KR" sz="1900" dirty="0" err="1"/>
              <a:t>findFirst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findAny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anyMatch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allMatch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noneMatch</a:t>
            </a:r>
            <a:endParaRPr lang="en-US" altLang="ko-KR" sz="1900" dirty="0"/>
          </a:p>
        </p:txBody>
      </p:sp>
      <p:sp>
        <p:nvSpPr>
          <p:cNvPr id="2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032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  <a:endParaRPr lang="en-US" altLang="ko-KR" sz="8800" dirty="0" smtClean="0">
              <a:ea typeface="돋움" pitchFamily="50" charset="-127"/>
            </a:endParaRP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9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다이아몬드 </a:t>
            </a:r>
            <a:r>
              <a:rPr lang="en-US" altLang="ko-KR" sz="2000" dirty="0">
                <a:ea typeface="돋움" pitchFamily="50" charset="-127"/>
              </a:rPr>
              <a:t>&lt;</a:t>
            </a:r>
            <a:r>
              <a:rPr lang="en-US" altLang="ko-KR" sz="2000" dirty="0" smtClean="0">
                <a:ea typeface="돋움" pitchFamily="50" charset="-127"/>
              </a:rPr>
              <a:t>&gt;</a:t>
            </a:r>
            <a:r>
              <a:rPr lang="ko-KR" altLang="en-US" sz="2000" dirty="0" smtClean="0">
                <a:ea typeface="돋움" pitchFamily="50" charset="-127"/>
              </a:rPr>
              <a:t> 지시자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ea typeface="돋움" pitchFamily="50" charset="-127"/>
              </a:rPr>
              <a:t>Switch </a:t>
            </a:r>
            <a:r>
              <a:rPr lang="ko-KR" altLang="en-US" sz="2000" dirty="0">
                <a:ea typeface="돋움" pitchFamily="50" charset="-127"/>
              </a:rPr>
              <a:t>구문에서 </a:t>
            </a:r>
            <a:r>
              <a:rPr lang="en-US" altLang="ko-KR" sz="2000" dirty="0">
                <a:ea typeface="돋움" pitchFamily="50" charset="-127"/>
              </a:rPr>
              <a:t>String </a:t>
            </a:r>
            <a:r>
              <a:rPr lang="ko-KR" altLang="en-US" sz="2000" dirty="0" smtClean="0">
                <a:ea typeface="돋움" pitchFamily="50" charset="-127"/>
              </a:rPr>
              <a:t>사용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자동 자원 </a:t>
            </a:r>
            <a:r>
              <a:rPr lang="ko-KR" altLang="en-US" sz="2000" dirty="0" smtClean="0">
                <a:ea typeface="돋움" pitchFamily="50" charset="-127"/>
              </a:rPr>
              <a:t>관리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숫자와 관련된 문자에 밑줄 </a:t>
            </a:r>
            <a:r>
              <a:rPr lang="ko-KR" altLang="en-US" sz="2000" dirty="0" smtClean="0">
                <a:ea typeface="돋움" pitchFamily="50" charset="-127"/>
              </a:rPr>
              <a:t>표시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향상된 예외처리 </a:t>
            </a: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NIO2.0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…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ea typeface="돋움" pitchFamily="50" charset="-127"/>
              </a:rPr>
              <a:t>다이아몬드 </a:t>
            </a:r>
            <a:r>
              <a:rPr lang="en-US" altLang="ko-KR" sz="2000" dirty="0">
                <a:ea typeface="돋움" pitchFamily="50" charset="-127"/>
              </a:rPr>
              <a:t>&lt;</a:t>
            </a:r>
            <a:r>
              <a:rPr lang="en-US" altLang="ko-KR" sz="2000" dirty="0" smtClean="0">
                <a:ea typeface="돋움" pitchFamily="50" charset="-127"/>
              </a:rPr>
              <a:t>&gt;</a:t>
            </a:r>
            <a:r>
              <a:rPr lang="ko-KR" altLang="en-US" sz="2000" dirty="0" smtClean="0">
                <a:ea typeface="돋움" pitchFamily="50" charset="-127"/>
              </a:rPr>
              <a:t> 지시자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r>
              <a:rPr lang="en-US" sz="2000" dirty="0"/>
              <a:t>Map&lt;String, List&lt;String&gt;&gt; test = new </a:t>
            </a:r>
            <a:r>
              <a:rPr lang="en-US" sz="2000" dirty="0" err="1"/>
              <a:t>HashMap</a:t>
            </a:r>
            <a:r>
              <a:rPr lang="en-US" sz="2000" dirty="0"/>
              <a:t>&lt;String, List&lt;String&gt;&gt;()</a:t>
            </a:r>
            <a:r>
              <a:rPr lang="en-US" sz="2000" dirty="0" smtClean="0"/>
              <a:t>;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- Java7</a:t>
            </a:r>
            <a:endParaRPr lang="en-US" sz="2000" dirty="0" smtClean="0"/>
          </a:p>
          <a:p>
            <a:pPr lvl="2"/>
            <a:r>
              <a:rPr lang="en-US" sz="2000" dirty="0"/>
              <a:t>Map&lt;String, List&lt;String&gt;&gt; test =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err="1">
                <a:solidFill>
                  <a:srgbClr val="FF0000"/>
                </a:solidFill>
              </a:rPr>
              <a:t>HashMap</a:t>
            </a:r>
            <a:r>
              <a:rPr lang="en-US" sz="2000" dirty="0">
                <a:solidFill>
                  <a:srgbClr val="FF0000"/>
                </a:solidFill>
              </a:rPr>
              <a:t>&lt;&gt;();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168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Switch </a:t>
            </a:r>
            <a:r>
              <a:rPr lang="ko-KR" altLang="en-US" sz="2000" dirty="0">
                <a:ea typeface="돋움" pitchFamily="50" charset="-127"/>
              </a:rPr>
              <a:t>구문에서 </a:t>
            </a:r>
            <a:r>
              <a:rPr lang="en-US" altLang="ko-KR" sz="2000" dirty="0">
                <a:ea typeface="돋움" pitchFamily="50" charset="-127"/>
              </a:rPr>
              <a:t>String </a:t>
            </a:r>
            <a:r>
              <a:rPr lang="ko-KR" altLang="en-US" sz="2000" dirty="0" smtClean="0">
                <a:ea typeface="돋움" pitchFamily="50" charset="-127"/>
              </a:rPr>
              <a:t>사용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r>
              <a:rPr lang="en-US" sz="2000" dirty="0"/>
              <a:t>Integer key = 1;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switch (key) {</a:t>
            </a:r>
          </a:p>
          <a:p>
            <a:pPr lvl="2"/>
            <a:r>
              <a:rPr lang="en-US" sz="2000" dirty="0"/>
              <a:t>	case 1 :</a:t>
            </a:r>
          </a:p>
          <a:p>
            <a:pPr lvl="2"/>
            <a:r>
              <a:rPr lang="en-US" sz="2000" dirty="0"/>
              <a:t>		break;</a:t>
            </a:r>
          </a:p>
          <a:p>
            <a:pPr lvl="2"/>
            <a:r>
              <a:rPr lang="en-US" sz="2000" dirty="0"/>
              <a:t>	default:</a:t>
            </a:r>
          </a:p>
          <a:p>
            <a:pPr lvl="2"/>
            <a:r>
              <a:rPr lang="en-US" sz="2000" dirty="0"/>
              <a:t>		break;</a:t>
            </a:r>
          </a:p>
          <a:p>
            <a:pPr lvl="2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2384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Switch </a:t>
            </a:r>
            <a:r>
              <a:rPr lang="ko-KR" altLang="en-US" sz="2000" dirty="0">
                <a:ea typeface="돋움" pitchFamily="50" charset="-127"/>
              </a:rPr>
              <a:t>구문에서 </a:t>
            </a:r>
            <a:r>
              <a:rPr lang="en-US" altLang="ko-KR" sz="2000" dirty="0">
                <a:ea typeface="돋움" pitchFamily="50" charset="-127"/>
              </a:rPr>
              <a:t>String </a:t>
            </a:r>
            <a:r>
              <a:rPr lang="ko-KR" altLang="en-US" sz="2000" dirty="0" smtClean="0">
                <a:ea typeface="돋움" pitchFamily="50" charset="-127"/>
              </a:rPr>
              <a:t>사용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2"/>
            <a:r>
              <a:rPr lang="en-US" sz="2000" dirty="0"/>
              <a:t>String check = "OK"</a:t>
            </a:r>
            <a:r>
              <a:rPr lang="en-US" sz="2000" dirty="0" smtClean="0"/>
              <a:t>;</a:t>
            </a:r>
          </a:p>
          <a:p>
            <a:pPr lvl="2"/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("OK".</a:t>
            </a:r>
            <a:r>
              <a:rPr lang="en-US" sz="2000" dirty="0" err="1"/>
              <a:t>equalsIgnoreCase</a:t>
            </a:r>
            <a:r>
              <a:rPr lang="en-US" sz="2000" dirty="0"/>
              <a:t>(check))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else </a:t>
            </a:r>
            <a:r>
              <a:rPr lang="en-US" sz="2000" dirty="0"/>
              <a:t>if ("FAIL".</a:t>
            </a:r>
            <a:r>
              <a:rPr lang="en-US" sz="2000" dirty="0" err="1"/>
              <a:t>equalsIgnoreCase</a:t>
            </a:r>
            <a:r>
              <a:rPr lang="en-US" sz="2000" dirty="0"/>
              <a:t>(check))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 smtClean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444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smtClean="0"/>
              <a:t>Java 7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ea typeface="돋움" pitchFamily="50" charset="-127"/>
              </a:rPr>
              <a:t>Switch </a:t>
            </a:r>
            <a:r>
              <a:rPr lang="ko-KR" altLang="en-US" sz="2000" dirty="0">
                <a:ea typeface="돋움" pitchFamily="50" charset="-127"/>
              </a:rPr>
              <a:t>구문에서 </a:t>
            </a:r>
            <a:r>
              <a:rPr lang="en-US" altLang="ko-KR" sz="2000" dirty="0">
                <a:ea typeface="돋움" pitchFamily="50" charset="-127"/>
              </a:rPr>
              <a:t>String </a:t>
            </a:r>
            <a:r>
              <a:rPr lang="ko-KR" altLang="en-US" sz="2000" dirty="0" smtClean="0">
                <a:ea typeface="돋움" pitchFamily="50" charset="-127"/>
              </a:rPr>
              <a:t>사용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2"/>
            <a:r>
              <a:rPr lang="en-US" altLang="ko-KR" sz="2000" dirty="0" smtClean="0"/>
              <a:t>- </a:t>
            </a:r>
            <a:r>
              <a:rPr lang="en-US" altLang="ko-KR" sz="2000" dirty="0" smtClean="0"/>
              <a:t>Java7</a:t>
            </a:r>
            <a:endParaRPr lang="en-US" altLang="ko-KR" sz="2000" dirty="0" smtClean="0"/>
          </a:p>
          <a:p>
            <a:pPr lvl="2"/>
            <a:r>
              <a:rPr lang="en-US" sz="2000" dirty="0"/>
              <a:t>String key = "OK";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switch (key) {</a:t>
            </a:r>
          </a:p>
          <a:p>
            <a:pPr lvl="2"/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case "OK" :</a:t>
            </a:r>
          </a:p>
          <a:p>
            <a:pPr lvl="2"/>
            <a:r>
              <a:rPr lang="en-US" sz="2000" dirty="0"/>
              <a:t>		break;</a:t>
            </a:r>
          </a:p>
          <a:p>
            <a:pPr lvl="2"/>
            <a:r>
              <a:rPr lang="en-US" sz="2000" dirty="0"/>
              <a:t>	default:</a:t>
            </a:r>
          </a:p>
          <a:p>
            <a:pPr lvl="2"/>
            <a:r>
              <a:rPr lang="en-US" sz="2000" dirty="0"/>
              <a:t>		break;</a:t>
            </a:r>
          </a:p>
          <a:p>
            <a:pPr lvl="2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6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7 </a:t>
            </a:r>
            <a:r>
              <a:rPr kumimoji="1" lang="en-US" altLang="ko-KR" kern="0" dirty="0" err="1">
                <a:latin typeface="HY견고딕"/>
                <a:ea typeface="HY견고딕"/>
              </a:rPr>
              <a:t>vs</a:t>
            </a:r>
            <a:r>
              <a:rPr kumimoji="1" lang="en-US" altLang="ko-KR" kern="0" dirty="0">
                <a:latin typeface="HY견고딕"/>
                <a:ea typeface="HY견고딕"/>
              </a:rPr>
              <a:t> Java 8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949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10471</TotalTime>
  <Words>2528</Words>
  <Application>Microsoft Macintosh PowerPoint</Application>
  <PresentationFormat>A4 Paper (210x297 mm)</PresentationFormat>
  <Paragraphs>1035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252</cp:revision>
  <dcterms:created xsi:type="dcterms:W3CDTF">2010-06-11T05:39:53Z</dcterms:created>
  <dcterms:modified xsi:type="dcterms:W3CDTF">2015-02-10T13:09:35Z</dcterms:modified>
</cp:coreProperties>
</file>