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9" r:id="rId3"/>
    <p:sldId id="261" r:id="rId4"/>
    <p:sldId id="313" r:id="rId5"/>
    <p:sldId id="320" r:id="rId6"/>
    <p:sldId id="352" r:id="rId7"/>
    <p:sldId id="367" r:id="rId8"/>
    <p:sldId id="368" r:id="rId9"/>
    <p:sldId id="369" r:id="rId10"/>
    <p:sldId id="370" r:id="rId11"/>
    <p:sldId id="371" r:id="rId12"/>
    <p:sldId id="353" r:id="rId13"/>
    <p:sldId id="372" r:id="rId14"/>
    <p:sldId id="362" r:id="rId15"/>
    <p:sldId id="354" r:id="rId16"/>
    <p:sldId id="355" r:id="rId17"/>
    <p:sldId id="356" r:id="rId18"/>
    <p:sldId id="357" r:id="rId19"/>
    <p:sldId id="358" r:id="rId20"/>
    <p:sldId id="359" r:id="rId21"/>
    <p:sldId id="360" r:id="rId22"/>
    <p:sldId id="363" r:id="rId23"/>
    <p:sldId id="364" r:id="rId24"/>
    <p:sldId id="365" r:id="rId25"/>
    <p:sldId id="366" r:id="rId26"/>
    <p:sldId id="351" r:id="rId27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1002A"/>
    <a:srgbClr val="7675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6" autoAdjust="0"/>
    <p:restoredTop sz="96334" autoAdjust="0"/>
  </p:normalViewPr>
  <p:slideViewPr>
    <p:cSldViewPr>
      <p:cViewPr>
        <p:scale>
          <a:sx n="100" d="100"/>
          <a:sy n="100" d="100"/>
        </p:scale>
        <p:origin x="-3616" y="-196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150" y="-114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9AF6D-5FEE-4CF9-B4F4-E245D57A2A78}" type="datetimeFigureOut">
              <a:rPr lang="ko-KR" altLang="en-US" smtClean="0"/>
              <a:pPr/>
              <a:t>15. 3. 11.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ECDD4-FC7B-4FC4-9891-09D47F77DF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845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슬라이드 번호 개체 틀 37"/>
          <p:cNvSpPr>
            <a:spLocks noGrp="1"/>
          </p:cNvSpPr>
          <p:nvPr>
            <p:ph type="sldNum" sz="quarter" idx="4"/>
          </p:nvPr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5AA28E66-120B-484F-92DB-562B1AF73FA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슬라이드 번호 개체 틀 37"/>
          <p:cNvSpPr>
            <a:spLocks noGrp="1"/>
          </p:cNvSpPr>
          <p:nvPr>
            <p:ph type="sldNum" sz="quarter" idx="4"/>
          </p:nvPr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5AA28E66-120B-484F-92DB-562B1AF73FA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182470" y="683695"/>
            <a:ext cx="954106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33420" y="368661"/>
            <a:ext cx="965600" cy="208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 userDrawn="1"/>
        </p:nvSpPr>
        <p:spPr>
          <a:xfrm>
            <a:off x="0" y="6579350"/>
            <a:ext cx="9906000" cy="278650"/>
          </a:xfrm>
          <a:prstGeom prst="rect">
            <a:avLst/>
          </a:prstGeom>
          <a:solidFill>
            <a:srgbClr val="E10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슬라이드 번호 개체 틀 37"/>
          <p:cNvSpPr>
            <a:spLocks noGrp="1"/>
          </p:cNvSpPr>
          <p:nvPr>
            <p:ph type="sldNum" sz="quarter" idx="4"/>
          </p:nvPr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5AA28E66-120B-484F-92DB-562B1AF73FA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47855" y="6624355"/>
            <a:ext cx="815751" cy="191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직사각형 21"/>
          <p:cNvSpPr/>
          <p:nvPr userDrawn="1"/>
        </p:nvSpPr>
        <p:spPr>
          <a:xfrm>
            <a:off x="3647855" y="6804375"/>
            <a:ext cx="814990" cy="53625"/>
          </a:xfrm>
          <a:prstGeom prst="rect">
            <a:avLst/>
          </a:prstGeom>
          <a:solidFill>
            <a:srgbClr val="E10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 userDrawn="1"/>
        </p:nvSpPr>
        <p:spPr>
          <a:xfrm>
            <a:off x="4412940" y="6624355"/>
            <a:ext cx="90010" cy="233645"/>
          </a:xfrm>
          <a:prstGeom prst="rect">
            <a:avLst/>
          </a:prstGeom>
          <a:solidFill>
            <a:srgbClr val="E10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Rectangle 39"/>
          <p:cNvSpPr>
            <a:spLocks noChangeArrowheads="1"/>
          </p:cNvSpPr>
          <p:nvPr userDrawn="1"/>
        </p:nvSpPr>
        <p:spPr bwMode="auto">
          <a:xfrm>
            <a:off x="4367935" y="6624355"/>
            <a:ext cx="2028975" cy="13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t" anchorCtr="0">
            <a:noAutofit/>
          </a:bodyPr>
          <a:lstStyle/>
          <a:p>
            <a:pPr lvl="0" algn="l" latinLnBrk="0">
              <a:spcBef>
                <a:spcPct val="0"/>
              </a:spcBef>
            </a:pPr>
            <a:r>
              <a:rPr lang="en-US" altLang="ko-KR" sz="500" kern="0" noProof="0" dirty="0" smtClean="0">
                <a:solidFill>
                  <a:srgbClr val="FFFFFF"/>
                </a:solidFill>
                <a:latin typeface="Verdana" pitchFamily="34" charset="0"/>
              </a:rPr>
              <a:t>©NEOWIZ INTERNET CORPORATION. All rights reserved.</a:t>
            </a:r>
            <a:endParaRPr kumimoji="0" lang="ko-KR" altLang="en-US" sz="5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38"/>
          <p:cNvSpPr txBox="1">
            <a:spLocks noChangeArrowheads="1"/>
          </p:cNvSpPr>
          <p:nvPr/>
        </p:nvSpPr>
        <p:spPr bwMode="auto">
          <a:xfrm>
            <a:off x="1781115" y="2393885"/>
            <a:ext cx="812488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2400" kern="0" dirty="0" smtClean="0">
                <a:latin typeface="HY견고딕"/>
                <a:ea typeface="HY견고딕"/>
                <a:cs typeface="+mj-cs"/>
              </a:rPr>
              <a:t>Java </a:t>
            </a:r>
            <a:r>
              <a:rPr kumimoji="1" lang="en-US" altLang="ko-KR" sz="2400" kern="0" dirty="0">
                <a:latin typeface="HY견고딕"/>
                <a:ea typeface="HY견고딕"/>
                <a:cs typeface="+mj-cs"/>
              </a:rPr>
              <a:t>Study </a:t>
            </a:r>
            <a:r>
              <a:rPr kumimoji="1" lang="en-US" altLang="ko-KR" sz="2400" kern="0" dirty="0" smtClean="0">
                <a:latin typeface="HY견고딕"/>
                <a:ea typeface="HY견고딕"/>
                <a:cs typeface="+mj-cs"/>
              </a:rPr>
              <a:t>3</a:t>
            </a:r>
            <a:r>
              <a:rPr kumimoji="1" lang="ko-KR" altLang="en-US" sz="2400" kern="0" dirty="0" smtClean="0">
                <a:latin typeface="HY견고딕"/>
                <a:ea typeface="HY견고딕"/>
                <a:cs typeface="+mj-cs"/>
              </a:rPr>
              <a:t>차</a:t>
            </a:r>
            <a:endParaRPr kumimoji="1" lang="en-US" altLang="ko-KR" sz="2400" kern="0" dirty="0">
              <a:latin typeface="HY견고딕"/>
              <a:ea typeface="HY견고딕"/>
              <a:cs typeface="+mj-cs"/>
            </a:endParaRPr>
          </a:p>
        </p:txBody>
      </p:sp>
      <p:sp>
        <p:nvSpPr>
          <p:cNvPr id="25" name="Rectangle 39"/>
          <p:cNvSpPr>
            <a:spLocks noChangeArrowheads="1"/>
          </p:cNvSpPr>
          <p:nvPr/>
        </p:nvSpPr>
        <p:spPr bwMode="auto">
          <a:xfrm>
            <a:off x="1802650" y="2888940"/>
            <a:ext cx="8102987" cy="49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1" i="0" u="none" strike="noStrike" kern="0" cap="none" spc="0" normalizeH="0" baseline="0" noProof="0" dirty="0" smtClean="0">
              <a:ln>
                <a:noFill/>
              </a:ln>
              <a:solidFill>
                <a:srgbClr val="767576"/>
              </a:solidFill>
              <a:effectLst/>
              <a:uLnTx/>
              <a:uFillTx/>
              <a:latin typeface="돋움" pitchFamily="50" charset="-127"/>
              <a:ea typeface="돋움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767576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2015.03.11</a:t>
            </a: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767576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/>
            </a:r>
            <a:b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767576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</a:br>
            <a:r>
              <a:rPr lang="en-US" altLang="ko-KR" sz="900" kern="0" dirty="0" smtClean="0">
                <a:solidFill>
                  <a:srgbClr val="767576"/>
                </a:solidFill>
                <a:latin typeface="돋움" pitchFamily="50" charset="-127"/>
                <a:ea typeface="돋움" pitchFamily="50" charset="-127"/>
              </a:rPr>
              <a:t>MIS </a:t>
            </a:r>
            <a:r>
              <a:rPr lang="ko-KR" altLang="en-US" sz="900" kern="0" dirty="0" smtClean="0">
                <a:solidFill>
                  <a:srgbClr val="767576"/>
                </a:solidFill>
                <a:latin typeface="돋움" pitchFamily="50" charset="-127"/>
                <a:ea typeface="돋움" pitchFamily="50" charset="-127"/>
              </a:rPr>
              <a:t>팀</a:t>
            </a: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767576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rPr>
              <a:t> 경승호</a:t>
            </a:r>
          </a:p>
        </p:txBody>
      </p:sp>
      <p:cxnSp>
        <p:nvCxnSpPr>
          <p:cNvPr id="37" name="직선 연결선 36"/>
          <p:cNvCxnSpPr/>
          <p:nvPr/>
        </p:nvCxnSpPr>
        <p:spPr>
          <a:xfrm rot="5400000">
            <a:off x="1127575" y="2933945"/>
            <a:ext cx="810090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2500" y="2438890"/>
            <a:ext cx="6858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8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800" dirty="0" smtClean="0">
                <a:latin typeface="나눔고딕"/>
                <a:ea typeface="나눔고딕"/>
                <a:cs typeface="나눔고딕"/>
              </a:rPr>
              <a:t>라이브러리 구성</a:t>
            </a:r>
            <a:endParaRPr lang="en-US" sz="28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 err="1">
                <a:latin typeface="나눔고딕"/>
                <a:ea typeface="나눔고딕"/>
                <a:cs typeface="나눔고딕"/>
              </a:rPr>
              <a:t>mybatis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 : 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3.2.8</a:t>
            </a: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endParaRPr lang="en-US" altLang="ko-KR" sz="2000" dirty="0">
              <a:latin typeface="나눔고딕"/>
              <a:ea typeface="나눔고딕"/>
              <a:cs typeface="나눔고딕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 err="1" smtClean="0">
                <a:latin typeface="나눔고딕"/>
                <a:ea typeface="나눔고딕"/>
                <a:cs typeface="나눔고딕"/>
              </a:rPr>
              <a:t>MyBatis</a:t>
            </a: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는 개발자가 지정한 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SQL, </a:t>
            </a: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저장프로시저 그리고 몇가지 고급 매핑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(ORM)</a:t>
            </a: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을 지원하는 퍼시스턴스 </a:t>
            </a: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프레임워크</a:t>
            </a: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endParaRPr lang="ko-KR" altLang="en-US" sz="2000" dirty="0">
              <a:latin typeface="나눔고딕"/>
              <a:ea typeface="나눔고딕"/>
              <a:cs typeface="나눔고딕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 err="1" smtClean="0">
                <a:latin typeface="나눔고딕"/>
                <a:ea typeface="나눔고딕"/>
                <a:cs typeface="나눔고딕"/>
              </a:rPr>
              <a:t>SqlMapConfig.xml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 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: DB </a:t>
            </a: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설정과 트랜잭션 등 </a:t>
            </a:r>
            <a:r>
              <a:rPr lang="en-US" altLang="ko-KR" sz="2000" dirty="0" err="1">
                <a:latin typeface="나눔고딕"/>
                <a:ea typeface="나눔고딕"/>
                <a:cs typeface="나눔고딕"/>
              </a:rPr>
              <a:t>Mybatis</a:t>
            </a: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가 동작하는 규칙을 정의</a:t>
            </a: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mapper 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: SQL</a:t>
            </a: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을 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XML</a:t>
            </a: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에 정의한 매퍼 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XML </a:t>
            </a: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파일</a:t>
            </a: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9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Spring Project </a:t>
            </a:r>
            <a:r>
              <a:rPr kumimoji="1" lang="ko-KR" altLang="en-US" kern="0" dirty="0" smtClean="0">
                <a:latin typeface="HY견고딕"/>
                <a:ea typeface="HY견고딕"/>
              </a:rPr>
              <a:t>구성하기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3163788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8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800" dirty="0" smtClean="0">
                <a:latin typeface="나눔고딕"/>
                <a:ea typeface="나눔고딕"/>
                <a:cs typeface="나눔고딕"/>
              </a:rPr>
              <a:t>라이브러리 구성</a:t>
            </a:r>
            <a:endParaRPr lang="en-US" sz="28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slf4j : 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1.7.5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,</a:t>
            </a: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 </a:t>
            </a:r>
            <a:r>
              <a:rPr lang="da-DK" altLang="ko-KR" sz="2000" dirty="0" smtClean="0">
                <a:latin typeface="나눔고딕"/>
                <a:ea typeface="나눔고딕"/>
                <a:cs typeface="나눔고딕"/>
              </a:rPr>
              <a:t>logback </a:t>
            </a:r>
            <a:r>
              <a:rPr lang="da-DK" altLang="ko-KR" sz="2000" dirty="0">
                <a:latin typeface="나눔고딕"/>
                <a:ea typeface="나눔고딕"/>
                <a:cs typeface="나눔고딕"/>
              </a:rPr>
              <a:t>: </a:t>
            </a:r>
            <a:r>
              <a:rPr lang="da-DK" altLang="ko-KR" sz="2000" dirty="0" smtClean="0">
                <a:latin typeface="나눔고딕"/>
                <a:ea typeface="나눔고딕"/>
                <a:cs typeface="나눔고딕"/>
              </a:rPr>
              <a:t>1.0.13</a:t>
            </a: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endParaRPr lang="da-DK" altLang="ko-KR" sz="2000" dirty="0" smtClean="0">
              <a:latin typeface="나눔고딕"/>
              <a:ea typeface="나눔고딕"/>
              <a:cs typeface="나눔고딕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endParaRPr lang="da-DK" altLang="ko-KR" sz="2000" dirty="0">
              <a:latin typeface="나눔고딕"/>
              <a:ea typeface="나눔고딕"/>
              <a:cs typeface="나눔고딕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da-DK" altLang="ko-KR" sz="2000" dirty="0">
                <a:latin typeface="나눔고딕"/>
                <a:ea typeface="나눔고딕"/>
                <a:cs typeface="나눔고딕"/>
              </a:rPr>
              <a:t>Log4j</a:t>
            </a:r>
            <a:r>
              <a:rPr lang="ko-KR" altLang="da-DK" sz="2000" dirty="0">
                <a:latin typeface="나눔고딕"/>
                <a:ea typeface="나눔고딕"/>
                <a:cs typeface="나눔고딕"/>
              </a:rPr>
              <a:t>의 개발자인 </a:t>
            </a:r>
            <a:r>
              <a:rPr lang="da-DK" altLang="ko-KR" sz="2000" dirty="0" err="1">
                <a:latin typeface="나눔고딕"/>
                <a:ea typeface="나눔고딕"/>
                <a:cs typeface="나눔고딕"/>
              </a:rPr>
              <a:t>Ceki</a:t>
            </a:r>
            <a:r>
              <a:rPr lang="da-DK" altLang="ko-KR" sz="2000" dirty="0">
                <a:latin typeface="나눔고딕"/>
                <a:ea typeface="나눔고딕"/>
                <a:cs typeface="나눔고딕"/>
              </a:rPr>
              <a:t> </a:t>
            </a:r>
            <a:r>
              <a:rPr lang="da-DK" altLang="ko-KR" sz="2000" dirty="0" err="1">
                <a:latin typeface="나눔고딕"/>
                <a:ea typeface="나눔고딕"/>
                <a:cs typeface="나눔고딕"/>
              </a:rPr>
              <a:t>Gulcu</a:t>
            </a:r>
            <a:r>
              <a:rPr lang="ko-KR" altLang="da-DK" sz="2000" dirty="0">
                <a:latin typeface="나눔고딕"/>
                <a:ea typeface="나눔고딕"/>
                <a:cs typeface="나눔고딕"/>
              </a:rPr>
              <a:t>가 </a:t>
            </a: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개발</a:t>
            </a: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da-DK" sz="2000" dirty="0" smtClean="0">
                <a:latin typeface="나눔고딕"/>
                <a:ea typeface="나눔고딕"/>
                <a:cs typeface="나눔고딕"/>
              </a:rPr>
              <a:t>기존 </a:t>
            </a:r>
            <a:r>
              <a:rPr lang="da-DK" altLang="ko-KR" sz="2000" dirty="0">
                <a:latin typeface="나눔고딕"/>
                <a:ea typeface="나눔고딕"/>
                <a:cs typeface="나눔고딕"/>
              </a:rPr>
              <a:t>Log4j</a:t>
            </a:r>
            <a:r>
              <a:rPr lang="ko-KR" altLang="da-DK" sz="2000" dirty="0">
                <a:latin typeface="나눔고딕"/>
                <a:ea typeface="나눔고딕"/>
                <a:cs typeface="나눔고딕"/>
              </a:rPr>
              <a:t>를 대체하기 위하여 </a:t>
            </a:r>
            <a:r>
              <a:rPr lang="da-DK" altLang="ko-KR" sz="2000" dirty="0">
                <a:latin typeface="나눔고딕"/>
                <a:ea typeface="나눔고딕"/>
                <a:cs typeface="나눔고딕"/>
              </a:rPr>
              <a:t>SLF4J</a:t>
            </a:r>
            <a:r>
              <a:rPr lang="ko-KR" altLang="da-DK" sz="2000" dirty="0">
                <a:latin typeface="나눔고딕"/>
                <a:ea typeface="나눔고딕"/>
                <a:cs typeface="나눔고딕"/>
              </a:rPr>
              <a:t>와 </a:t>
            </a:r>
            <a:r>
              <a:rPr lang="da-DK" altLang="ko-KR" sz="2000" dirty="0" err="1">
                <a:latin typeface="나눔고딕"/>
                <a:ea typeface="나눔고딕"/>
                <a:cs typeface="나눔고딕"/>
              </a:rPr>
              <a:t>LogBack</a:t>
            </a:r>
            <a:r>
              <a:rPr lang="ko-KR" altLang="da-DK" sz="2000" dirty="0">
                <a:latin typeface="나눔고딕"/>
                <a:ea typeface="나눔고딕"/>
                <a:cs typeface="나눔고딕"/>
              </a:rPr>
              <a:t>을 함께 개발</a:t>
            </a: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9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Spring Project </a:t>
            </a:r>
            <a:r>
              <a:rPr kumimoji="1" lang="ko-KR" altLang="en-US" kern="0" dirty="0" smtClean="0">
                <a:latin typeface="HY견고딕"/>
                <a:ea typeface="HY견고딕"/>
              </a:rPr>
              <a:t>구성하기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2518348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7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800" dirty="0" smtClean="0">
                <a:latin typeface="나눔고딕"/>
                <a:ea typeface="나눔고딕"/>
                <a:cs typeface="나눔고딕"/>
              </a:rPr>
              <a:t>스프링 프로젝트 </a:t>
            </a:r>
            <a:r>
              <a:rPr lang="en-US" altLang="ko-KR" sz="2800" dirty="0" smtClean="0">
                <a:latin typeface="나눔고딕"/>
                <a:ea typeface="나눔고딕"/>
                <a:cs typeface="나눔고딕"/>
              </a:rPr>
              <a:t>with </a:t>
            </a:r>
            <a:r>
              <a:rPr lang="en-US" altLang="ko-KR" sz="2800" dirty="0" err="1" smtClean="0">
                <a:latin typeface="나눔고딕"/>
                <a:ea typeface="나눔고딕"/>
                <a:cs typeface="나눔고딕"/>
              </a:rPr>
              <a:t>gradle</a:t>
            </a:r>
            <a:endParaRPr lang="en-US" altLang="ko-KR" sz="28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dirty="0" smtClean="0">
              <a:latin typeface="나눔고딕"/>
              <a:ea typeface="나눔고딕"/>
              <a:cs typeface="나눔고딕"/>
            </a:endParaRPr>
          </a:p>
          <a:p>
            <a:pPr marL="1257300" lvl="2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 err="1" smtClean="0">
                <a:latin typeface="나눔고딕"/>
                <a:ea typeface="나눔고딕"/>
                <a:cs typeface="나눔고딕"/>
              </a:rPr>
              <a:t>Gradle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를 이용하면 쉽게 설정할 수 있다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.</a:t>
            </a: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marL="1257300" lvl="2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endParaRPr lang="en-US" altLang="ko-KR" sz="2000" dirty="0">
              <a:latin typeface="나눔고딕"/>
              <a:ea typeface="나눔고딕"/>
              <a:cs typeface="나눔고딕"/>
            </a:endParaRPr>
          </a:p>
          <a:p>
            <a:pPr marL="1257300" lvl="2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 err="1" smtClean="0">
                <a:latin typeface="나눔고딕"/>
                <a:ea typeface="나눔고딕"/>
                <a:cs typeface="나눔고딕"/>
              </a:rPr>
              <a:t>gradle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 </a:t>
            </a:r>
            <a:r>
              <a:rPr lang="en-US" altLang="ko-KR" sz="2000" dirty="0" err="1">
                <a:latin typeface="나눔고딕"/>
                <a:ea typeface="나눔고딕"/>
                <a:cs typeface="나눔고딕"/>
              </a:rPr>
              <a:t>init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 --type java-library </a:t>
            </a:r>
          </a:p>
          <a:p>
            <a:pPr marL="1257300" lvl="2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 err="1">
                <a:latin typeface="나눔고딕"/>
                <a:ea typeface="나눔고딕"/>
                <a:cs typeface="나눔고딕"/>
              </a:rPr>
              <a:t>gradle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 check</a:t>
            </a:r>
          </a:p>
          <a:p>
            <a:pPr marL="1257300" lvl="2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 err="1">
                <a:latin typeface="나눔고딕"/>
                <a:ea typeface="나눔고딕"/>
                <a:cs typeface="나눔고딕"/>
              </a:rPr>
              <a:t>gradle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 </a:t>
            </a:r>
            <a:r>
              <a:rPr lang="en-US" altLang="ko-KR" sz="2000" dirty="0" err="1">
                <a:latin typeface="나눔고딕"/>
                <a:ea typeface="나눔고딕"/>
                <a:cs typeface="나눔고딕"/>
              </a:rPr>
              <a:t>initProject</a:t>
            </a:r>
            <a:endParaRPr lang="en-US" altLang="ko-KR" sz="2000" dirty="0">
              <a:latin typeface="나눔고딕"/>
              <a:ea typeface="나눔고딕"/>
              <a:cs typeface="나눔고딕"/>
            </a:endParaRPr>
          </a:p>
          <a:p>
            <a:pPr marL="1257300" lvl="2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 err="1">
                <a:latin typeface="나눔고딕"/>
                <a:ea typeface="나눔고딕"/>
                <a:cs typeface="나눔고딕"/>
              </a:rPr>
              <a:t>gradle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 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eclipse</a:t>
            </a:r>
          </a:p>
          <a:p>
            <a:pPr marL="1257300" lvl="2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endParaRPr lang="en-US" altLang="ko-KR" sz="2000" dirty="0">
              <a:latin typeface="나눔고딕"/>
              <a:ea typeface="나눔고딕"/>
              <a:cs typeface="나눔고딕"/>
            </a:endParaRPr>
          </a:p>
          <a:p>
            <a:pPr marL="1257300" lvl="2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marL="1257300" lvl="2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endParaRPr lang="en-US" altLang="ko-KR" sz="2000" dirty="0">
              <a:latin typeface="나눔고딕"/>
              <a:ea typeface="나눔고딕"/>
              <a:cs typeface="나눔고딕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endParaRPr lang="en-US" altLang="ko-KR" sz="2000" dirty="0">
              <a:latin typeface="나눔고딕"/>
              <a:ea typeface="나눔고딕"/>
              <a:cs typeface="나눔고딕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lvl="1"/>
            <a:endParaRPr lang="en-US" sz="2000" dirty="0" smtClean="0">
              <a:latin typeface="나눔고딕"/>
              <a:ea typeface="나눔고딕"/>
              <a:cs typeface="나눔고딕"/>
            </a:endParaRPr>
          </a:p>
          <a:p>
            <a:pPr lvl="1"/>
            <a:endParaRPr lang="en-US" sz="2000" dirty="0" smtClean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8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Spring Project </a:t>
            </a:r>
            <a:r>
              <a:rPr kumimoji="1" lang="ko-KR" altLang="en-US" kern="0" dirty="0" smtClean="0">
                <a:latin typeface="HY견고딕"/>
                <a:ea typeface="HY견고딕"/>
              </a:rPr>
              <a:t>구성하기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66697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8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800" dirty="0" smtClean="0">
                <a:latin typeface="나눔고딕"/>
                <a:ea typeface="나눔고딕"/>
                <a:cs typeface="나눔고딕"/>
              </a:rPr>
              <a:t>프로젝트 </a:t>
            </a:r>
            <a:r>
              <a:rPr lang="ko-KR" altLang="en-US" sz="2800" dirty="0">
                <a:latin typeface="나눔고딕"/>
                <a:ea typeface="나눔고딕"/>
                <a:cs typeface="나눔고딕"/>
              </a:rPr>
              <a:t>폴더 </a:t>
            </a:r>
            <a:r>
              <a:rPr lang="ko-KR" altLang="en-US" sz="2800" dirty="0" smtClean="0">
                <a:latin typeface="나눔고딕"/>
                <a:ea typeface="나눔고딕"/>
                <a:cs typeface="나눔고딕"/>
              </a:rPr>
              <a:t>만들기</a:t>
            </a:r>
            <a:endParaRPr lang="en-US" sz="28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본인의 </a:t>
            </a:r>
            <a:r>
              <a:rPr lang="en-US" altLang="ko-KR" sz="2000" dirty="0" err="1" smtClean="0">
                <a:latin typeface="나눔고딕"/>
                <a:ea typeface="나눔고딕"/>
                <a:cs typeface="나눔고딕"/>
              </a:rPr>
              <a:t>WorkSpace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에 프로젝트 폴더를 만든다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.</a:t>
            </a: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endParaRPr lang="en-US" altLang="ko-KR" sz="2000" dirty="0">
              <a:latin typeface="나눔고딕"/>
              <a:ea typeface="나눔고딕"/>
              <a:cs typeface="나눔고딕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lvl="1"/>
            <a:endParaRPr lang="en-US" sz="2000" dirty="0" smtClean="0">
              <a:latin typeface="나눔고딕"/>
              <a:ea typeface="나눔고딕"/>
              <a:cs typeface="나눔고딕"/>
            </a:endParaRPr>
          </a:p>
          <a:p>
            <a:pPr lvl="1"/>
            <a:endParaRPr lang="en-US" sz="2000" dirty="0" smtClean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9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Spring Project </a:t>
            </a:r>
            <a:r>
              <a:rPr kumimoji="1" lang="ko-KR" altLang="en-US" kern="0" dirty="0" smtClean="0">
                <a:latin typeface="HY견고딕"/>
                <a:ea typeface="HY견고딕"/>
              </a:rPr>
              <a:t>구성하기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  <p:pic>
        <p:nvPicPr>
          <p:cNvPr id="10" name="Picture 9" descr="스크린샷 2015-03-05 16.58.3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300" y="2708920"/>
            <a:ext cx="25654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096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9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800" dirty="0" err="1" smtClean="0">
                <a:latin typeface="나눔고딕"/>
                <a:ea typeface="나눔고딕"/>
                <a:cs typeface="나눔고딕"/>
              </a:rPr>
              <a:t>Gradle</a:t>
            </a:r>
            <a:r>
              <a:rPr lang="en-US" altLang="ko-KR" sz="2800" dirty="0" smtClean="0"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2800" dirty="0">
                <a:latin typeface="나눔고딕"/>
                <a:ea typeface="나눔고딕"/>
                <a:cs typeface="나눔고딕"/>
              </a:rPr>
              <a:t>이용한 자바 프로젝트 </a:t>
            </a:r>
            <a:r>
              <a:rPr lang="ko-KR" altLang="en-US" sz="2800" dirty="0" smtClean="0">
                <a:latin typeface="나눔고딕"/>
                <a:ea typeface="나눔고딕"/>
                <a:cs typeface="나눔고딕"/>
              </a:rPr>
              <a:t>설정</a:t>
            </a:r>
            <a:endParaRPr lang="en-US" sz="28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 err="1" smtClean="0">
                <a:latin typeface="나눔고딕"/>
                <a:ea typeface="나눔고딕"/>
                <a:cs typeface="나눔고딕"/>
              </a:rPr>
              <a:t>Gradle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을 이용하면 프로젝트를 생성하는 한명만 </a:t>
            </a:r>
            <a:r>
              <a:rPr lang="en-US" altLang="ko-KR" sz="2000" dirty="0" err="1" smtClean="0">
                <a:latin typeface="나눔고딕"/>
                <a:ea typeface="나눔고딕"/>
                <a:cs typeface="나눔고딕"/>
              </a:rPr>
              <a:t>gradle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을 설치하면 된다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.</a:t>
            </a: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같이 일하는 인원은 굳이 </a:t>
            </a:r>
            <a:r>
              <a:rPr lang="en-US" altLang="ko-KR" sz="2000" dirty="0" err="1" smtClean="0">
                <a:latin typeface="나눔고딕"/>
                <a:ea typeface="나눔고딕"/>
                <a:cs typeface="나눔고딕"/>
              </a:rPr>
              <a:t>gradle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을 설치할 필요없다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.</a:t>
            </a: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프로젝트 내에 생성된 </a:t>
            </a:r>
            <a:r>
              <a:rPr lang="en-US" altLang="ko-KR" sz="2000" dirty="0" err="1" smtClean="0">
                <a:latin typeface="나눔고딕"/>
                <a:ea typeface="나눔고딕"/>
                <a:cs typeface="나눔고딕"/>
              </a:rPr>
              <a:t>gradle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 wrapper  </a:t>
            </a: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파일이면 된다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.</a:t>
            </a: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 </a:t>
            </a: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원도우 </a:t>
            </a:r>
            <a:r>
              <a:rPr lang="en-US" altLang="ko-KR" sz="2000" dirty="0" err="1" smtClean="0">
                <a:latin typeface="나눔고딕"/>
                <a:ea typeface="나눔고딕"/>
                <a:cs typeface="나눔고딕"/>
              </a:rPr>
              <a:t>gradlew.bat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이나 맥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,</a:t>
            </a: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 서버는 </a:t>
            </a:r>
            <a:r>
              <a:rPr lang="en-US" altLang="ko-KR" sz="2000" dirty="0" err="1" smtClean="0">
                <a:latin typeface="나눔고딕"/>
                <a:ea typeface="나눔고딕"/>
                <a:cs typeface="나눔고딕"/>
              </a:rPr>
              <a:t>gradlew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 script </a:t>
            </a: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파일을 이용하면 된다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.</a:t>
            </a: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endParaRPr lang="en-US" altLang="ko-KR" sz="2000" dirty="0">
              <a:latin typeface="나눔고딕"/>
              <a:ea typeface="나눔고딕"/>
              <a:cs typeface="나눔고딕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lvl="1"/>
            <a:endParaRPr lang="en-US" sz="2000" dirty="0" smtClean="0">
              <a:latin typeface="나눔고딕"/>
              <a:ea typeface="나눔고딕"/>
              <a:cs typeface="나눔고딕"/>
            </a:endParaRPr>
          </a:p>
          <a:p>
            <a:pPr lvl="1"/>
            <a:endParaRPr lang="en-US" sz="2000" dirty="0" smtClean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10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Spring Project </a:t>
            </a:r>
            <a:r>
              <a:rPr kumimoji="1" lang="ko-KR" altLang="en-US" kern="0" dirty="0" smtClean="0">
                <a:latin typeface="HY견고딕"/>
                <a:ea typeface="HY견고딕"/>
              </a:rPr>
              <a:t>구성하기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3242713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8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800" dirty="0" err="1" smtClean="0">
                <a:latin typeface="나눔고딕"/>
                <a:ea typeface="나눔고딕"/>
                <a:cs typeface="나눔고딕"/>
              </a:rPr>
              <a:t>Gradle</a:t>
            </a:r>
            <a:r>
              <a:rPr lang="en-US" altLang="ko-KR" sz="2800" dirty="0" smtClean="0"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2800" dirty="0">
                <a:latin typeface="나눔고딕"/>
                <a:ea typeface="나눔고딕"/>
                <a:cs typeface="나눔고딕"/>
              </a:rPr>
              <a:t>이용한 자바 프로젝트 </a:t>
            </a:r>
            <a:r>
              <a:rPr lang="ko-KR" altLang="en-US" sz="2800" dirty="0" smtClean="0">
                <a:latin typeface="나눔고딕"/>
                <a:ea typeface="나눔고딕"/>
                <a:cs typeface="나눔고딕"/>
              </a:rPr>
              <a:t>설정</a:t>
            </a:r>
            <a:endParaRPr lang="en-US" sz="28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해당 폴더에 </a:t>
            </a:r>
            <a:r>
              <a:rPr lang="en-US" altLang="ko-KR" sz="2000" dirty="0" err="1" smtClean="0">
                <a:latin typeface="나눔고딕"/>
                <a:ea typeface="나눔고딕"/>
                <a:cs typeface="나눔고딕"/>
              </a:rPr>
              <a:t>Gradle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을 이용해 자바 프로젝트로 설정한다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.</a:t>
            </a: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 err="1" smtClean="0">
                <a:latin typeface="나눔고딕"/>
                <a:ea typeface="나눔고딕"/>
                <a:cs typeface="나눔고딕"/>
              </a:rPr>
              <a:t>SpringExample</a:t>
            </a: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 폴더에 들어간 후 </a:t>
            </a:r>
            <a:r>
              <a:rPr lang="en-US" altLang="ko-KR" sz="2000" dirty="0" err="1">
                <a:latin typeface="나눔고딕"/>
                <a:ea typeface="나눔고딕"/>
                <a:cs typeface="나눔고딕"/>
              </a:rPr>
              <a:t>gradle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 </a:t>
            </a:r>
            <a:r>
              <a:rPr lang="en-US" altLang="ko-KR" sz="2000" dirty="0" err="1">
                <a:latin typeface="나눔고딕"/>
                <a:ea typeface="나눔고딕"/>
                <a:cs typeface="나눔고딕"/>
              </a:rPr>
              <a:t>init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 --type java-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library</a:t>
            </a: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 명령어 실행</a:t>
            </a: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endParaRPr lang="en-US" altLang="ko-KR" sz="2000" dirty="0">
              <a:latin typeface="나눔고딕"/>
              <a:ea typeface="나눔고딕"/>
              <a:cs typeface="나눔고딕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lvl="1"/>
            <a:endParaRPr lang="en-US" sz="2000" dirty="0" smtClean="0">
              <a:latin typeface="나눔고딕"/>
              <a:ea typeface="나눔고딕"/>
              <a:cs typeface="나눔고딕"/>
            </a:endParaRPr>
          </a:p>
          <a:p>
            <a:pPr lvl="1"/>
            <a:endParaRPr lang="en-US" sz="2000" dirty="0" smtClean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9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Spring Project </a:t>
            </a:r>
            <a:r>
              <a:rPr kumimoji="1" lang="ko-KR" altLang="en-US" kern="0" dirty="0" smtClean="0">
                <a:latin typeface="HY견고딕"/>
                <a:ea typeface="HY견고딕"/>
              </a:rPr>
              <a:t>구성하기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  <p:pic>
        <p:nvPicPr>
          <p:cNvPr id="11" name="Picture 10" descr="스크린샷 2015-03-05 17.02.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013360"/>
            <a:ext cx="79121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476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9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800" dirty="0" err="1" smtClean="0">
                <a:latin typeface="나눔고딕"/>
                <a:ea typeface="나눔고딕"/>
                <a:cs typeface="나눔고딕"/>
              </a:rPr>
              <a:t>Gradle</a:t>
            </a:r>
            <a:r>
              <a:rPr lang="en-US" altLang="ko-KR" sz="2800" dirty="0" smtClean="0"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2800" dirty="0">
                <a:latin typeface="나눔고딕"/>
                <a:ea typeface="나눔고딕"/>
                <a:cs typeface="나눔고딕"/>
              </a:rPr>
              <a:t>이용한 자바 프로젝트 </a:t>
            </a:r>
            <a:r>
              <a:rPr lang="ko-KR" altLang="en-US" sz="2800" dirty="0" smtClean="0">
                <a:latin typeface="나눔고딕"/>
                <a:ea typeface="나눔고딕"/>
                <a:cs typeface="나눔고딕"/>
              </a:rPr>
              <a:t>설정</a:t>
            </a:r>
            <a:endParaRPr lang="en-US" sz="28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첨부파일 안에 있는 </a:t>
            </a:r>
            <a:r>
              <a:rPr lang="en-US" altLang="ko-KR" sz="2000" dirty="0" err="1" smtClean="0">
                <a:latin typeface="나눔고딕"/>
                <a:ea typeface="나눔고딕"/>
                <a:cs typeface="나눔고딕"/>
              </a:rPr>
              <a:t>build.gradle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파일과 </a:t>
            </a:r>
            <a:r>
              <a:rPr lang="en-US" altLang="ko-KR" sz="2000" dirty="0" err="1" smtClean="0">
                <a:latin typeface="나눔고딕"/>
                <a:ea typeface="나눔고딕"/>
                <a:cs typeface="나눔고딕"/>
              </a:rPr>
              <a:t>gradle.script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폴더를 복사</a:t>
            </a: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endParaRPr lang="en-US" altLang="ko-KR" sz="2000" dirty="0">
              <a:latin typeface="나눔고딕"/>
              <a:ea typeface="나눔고딕"/>
              <a:cs typeface="나눔고딕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lvl="1"/>
            <a:endParaRPr lang="en-US" sz="2000" dirty="0" smtClean="0">
              <a:latin typeface="나눔고딕"/>
              <a:ea typeface="나눔고딕"/>
              <a:cs typeface="나눔고딕"/>
            </a:endParaRPr>
          </a:p>
          <a:p>
            <a:pPr lvl="1"/>
            <a:endParaRPr lang="en-US" sz="2000" dirty="0" smtClean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10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Spring Project </a:t>
            </a:r>
            <a:r>
              <a:rPr kumimoji="1" lang="ko-KR" altLang="en-US" kern="0" dirty="0" smtClean="0">
                <a:latin typeface="HY견고딕"/>
                <a:ea typeface="HY견고딕"/>
              </a:rPr>
              <a:t>구성하기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  <p:pic>
        <p:nvPicPr>
          <p:cNvPr id="12" name="Picture 11" descr="스크린샷 2015-03-05 17.07.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700" y="2843935"/>
            <a:ext cx="25146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786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10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800" dirty="0" err="1" smtClean="0">
                <a:latin typeface="나눔고딕"/>
                <a:ea typeface="나눔고딕"/>
                <a:cs typeface="나눔고딕"/>
              </a:rPr>
              <a:t>Gradle</a:t>
            </a:r>
            <a:r>
              <a:rPr lang="en-US" altLang="ko-KR" sz="2800" dirty="0" smtClean="0"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2800" dirty="0">
                <a:latin typeface="나눔고딕"/>
                <a:ea typeface="나눔고딕"/>
                <a:cs typeface="나눔고딕"/>
              </a:rPr>
              <a:t>이용한 자바 프로젝트 </a:t>
            </a:r>
            <a:r>
              <a:rPr lang="ko-KR" altLang="en-US" sz="2800" dirty="0" smtClean="0">
                <a:latin typeface="나눔고딕"/>
                <a:ea typeface="나눔고딕"/>
                <a:cs typeface="나눔고딕"/>
              </a:rPr>
              <a:t>설정</a:t>
            </a:r>
            <a:endParaRPr lang="en-US" sz="28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 err="1" smtClean="0">
                <a:latin typeface="나눔고딕"/>
                <a:ea typeface="나눔고딕"/>
                <a:cs typeface="나눔고딕"/>
              </a:rPr>
              <a:t>build.gradle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파일 정상적인지 확인 </a:t>
            </a: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 err="1">
                <a:latin typeface="나눔고딕"/>
                <a:ea typeface="나눔고딕"/>
                <a:cs typeface="나눔고딕"/>
              </a:rPr>
              <a:t>gradle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 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check</a:t>
            </a:r>
          </a:p>
          <a:p>
            <a:pPr lvl="1"/>
            <a:endParaRPr lang="en-US" sz="2000" dirty="0" smtClean="0">
              <a:latin typeface="나눔고딕"/>
              <a:ea typeface="나눔고딕"/>
              <a:cs typeface="나눔고딕"/>
            </a:endParaRPr>
          </a:p>
          <a:p>
            <a:pPr lvl="1"/>
            <a:endParaRPr lang="en-US" sz="2000" dirty="0" smtClean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11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Spring Project </a:t>
            </a:r>
            <a:r>
              <a:rPr kumimoji="1" lang="ko-KR" altLang="en-US" kern="0" dirty="0" smtClean="0">
                <a:latin typeface="HY견고딕"/>
                <a:ea typeface="HY견고딕"/>
              </a:rPr>
              <a:t>구성하기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  <p:pic>
        <p:nvPicPr>
          <p:cNvPr id="13" name="Picture 12" descr="스크린샷 2015-03-05 17.16.2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2573905"/>
            <a:ext cx="78613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423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11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800" dirty="0" err="1" smtClean="0">
                <a:latin typeface="나눔고딕"/>
                <a:ea typeface="나눔고딕"/>
                <a:cs typeface="나눔고딕"/>
              </a:rPr>
              <a:t>Gradle</a:t>
            </a:r>
            <a:r>
              <a:rPr lang="en-US" altLang="ko-KR" sz="2800" dirty="0" smtClean="0"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2800" dirty="0">
                <a:latin typeface="나눔고딕"/>
                <a:ea typeface="나눔고딕"/>
                <a:cs typeface="나눔고딕"/>
              </a:rPr>
              <a:t>이용한 자바 프로젝트 </a:t>
            </a:r>
            <a:r>
              <a:rPr lang="ko-KR" altLang="en-US" sz="2800" dirty="0" smtClean="0">
                <a:latin typeface="나눔고딕"/>
                <a:ea typeface="나눔고딕"/>
                <a:cs typeface="나눔고딕"/>
              </a:rPr>
              <a:t>설정</a:t>
            </a:r>
            <a:endParaRPr lang="en-US" sz="28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 err="1" smtClean="0">
                <a:latin typeface="나눔고딕"/>
                <a:ea typeface="나눔고딕"/>
                <a:cs typeface="나눔고딕"/>
              </a:rPr>
              <a:t>Gradle</a:t>
            </a: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 로 프로젝트 초기화 작업 진행한다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.</a:t>
            </a: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 err="1" smtClean="0">
                <a:latin typeface="나눔고딕"/>
                <a:ea typeface="나눔고딕"/>
                <a:cs typeface="나눔고딕"/>
              </a:rPr>
              <a:t>gradle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 </a:t>
            </a:r>
            <a:r>
              <a:rPr lang="en-US" altLang="ko-KR" sz="2000" dirty="0" err="1" smtClean="0">
                <a:latin typeface="나눔고딕"/>
                <a:ea typeface="나눔고딕"/>
                <a:cs typeface="나눔고딕"/>
              </a:rPr>
              <a:t>initProject</a:t>
            </a: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메이븐 프로젝트 폴더 형식과 동일하게 폴더구조가 만들어진다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.</a:t>
            </a: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기타 필요한 폴더들을 함께 만들어준다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.</a:t>
            </a:r>
            <a:endParaRPr lang="en-US" altLang="ko-KR" sz="2000" dirty="0">
              <a:latin typeface="나눔고딕"/>
              <a:ea typeface="나눔고딕"/>
              <a:cs typeface="나눔고딕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lvl="1"/>
            <a:endParaRPr lang="en-US" sz="2000" dirty="0" smtClean="0">
              <a:latin typeface="나눔고딕"/>
              <a:ea typeface="나눔고딕"/>
              <a:cs typeface="나눔고딕"/>
            </a:endParaRPr>
          </a:p>
          <a:p>
            <a:pPr lvl="1"/>
            <a:endParaRPr lang="en-US" sz="2000" dirty="0" smtClean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12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Spring Project </a:t>
            </a:r>
            <a:r>
              <a:rPr kumimoji="1" lang="ko-KR" altLang="en-US" kern="0" dirty="0" smtClean="0">
                <a:latin typeface="HY견고딕"/>
                <a:ea typeface="HY견고딕"/>
              </a:rPr>
              <a:t>구성하기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3023951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12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800" dirty="0" err="1" smtClean="0">
                <a:latin typeface="나눔고딕"/>
                <a:ea typeface="나눔고딕"/>
                <a:cs typeface="나눔고딕"/>
              </a:rPr>
              <a:t>Gradle</a:t>
            </a:r>
            <a:r>
              <a:rPr lang="en-US" altLang="ko-KR" sz="2800" dirty="0" smtClean="0"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2800" dirty="0">
                <a:latin typeface="나눔고딕"/>
                <a:ea typeface="나눔고딕"/>
                <a:cs typeface="나눔고딕"/>
              </a:rPr>
              <a:t>이용한 자바 프로젝트 </a:t>
            </a:r>
            <a:r>
              <a:rPr lang="ko-KR" altLang="en-US" sz="2800" dirty="0" smtClean="0">
                <a:latin typeface="나눔고딕"/>
                <a:ea typeface="나눔고딕"/>
                <a:cs typeface="나눔고딕"/>
              </a:rPr>
              <a:t>설정</a:t>
            </a:r>
            <a:endParaRPr lang="en-US" sz="28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endParaRPr lang="en-US" altLang="ko-KR" sz="2000" dirty="0">
              <a:latin typeface="나눔고딕"/>
              <a:ea typeface="나눔고딕"/>
              <a:cs typeface="나눔고딕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lvl="1"/>
            <a:endParaRPr lang="en-US" sz="2000" dirty="0" smtClean="0">
              <a:latin typeface="나눔고딕"/>
              <a:ea typeface="나눔고딕"/>
              <a:cs typeface="나눔고딕"/>
            </a:endParaRPr>
          </a:p>
          <a:p>
            <a:pPr lvl="1"/>
            <a:endParaRPr lang="en-US" sz="2000" dirty="0" smtClean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13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Spring Project </a:t>
            </a:r>
            <a:r>
              <a:rPr kumimoji="1" lang="ko-KR" altLang="en-US" kern="0" dirty="0" smtClean="0">
                <a:latin typeface="HY견고딕"/>
                <a:ea typeface="HY견고딕"/>
              </a:rPr>
              <a:t>구성하기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  <p:pic>
        <p:nvPicPr>
          <p:cNvPr id="14" name="Picture 13" descr="스크린샷 2015-03-05 17.17.4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12700"/>
            <a:ext cx="9766300" cy="68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714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8"/>
          <p:cNvSpPr txBox="1">
            <a:spLocks noChangeArrowheads="1"/>
          </p:cNvSpPr>
          <p:nvPr/>
        </p:nvSpPr>
        <p:spPr bwMode="auto">
          <a:xfrm>
            <a:off x="182470" y="2708920"/>
            <a:ext cx="9586065" cy="45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2400" kern="0" dirty="0" smtClean="0">
                <a:latin typeface="HY견고딕"/>
                <a:ea typeface="HY견고딕"/>
              </a:rPr>
              <a:t>Agenda</a:t>
            </a:r>
            <a:endParaRPr kumimoji="1" lang="en-US" altLang="ko-KR" sz="2400" kern="0" dirty="0">
              <a:latin typeface="HY견고딕"/>
              <a:ea typeface="HY견고딕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12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800" dirty="0" err="1" smtClean="0">
                <a:latin typeface="나눔고딕"/>
                <a:ea typeface="나눔고딕"/>
                <a:cs typeface="나눔고딕"/>
              </a:rPr>
              <a:t>Gradle</a:t>
            </a:r>
            <a:r>
              <a:rPr lang="en-US" altLang="ko-KR" sz="2800" dirty="0" smtClean="0"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2800" dirty="0">
                <a:latin typeface="나눔고딕"/>
                <a:ea typeface="나눔고딕"/>
                <a:cs typeface="나눔고딕"/>
              </a:rPr>
              <a:t>이용한 자바 프로젝트 </a:t>
            </a:r>
            <a:r>
              <a:rPr lang="ko-KR" altLang="en-US" sz="2800" dirty="0" smtClean="0">
                <a:latin typeface="나눔고딕"/>
                <a:ea typeface="나눔고딕"/>
                <a:cs typeface="나눔고딕"/>
              </a:rPr>
              <a:t>설정</a:t>
            </a:r>
            <a:endParaRPr lang="en-US" sz="28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 err="1" smtClean="0">
                <a:latin typeface="나눔고딕"/>
                <a:ea typeface="나눔고딕"/>
                <a:cs typeface="나눔고딕"/>
              </a:rPr>
              <a:t>Gradle</a:t>
            </a: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 로 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Eclipse </a:t>
            </a: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프로젝트로 인식할 수 있도록 추가해준다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.</a:t>
            </a: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 err="1" smtClean="0">
                <a:latin typeface="나눔고딕"/>
                <a:ea typeface="나눔고딕"/>
                <a:cs typeface="나눔고딕"/>
              </a:rPr>
              <a:t>gradle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 eclipse</a:t>
            </a: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lvl="1"/>
            <a:endParaRPr lang="en-US" sz="2000" dirty="0" smtClean="0">
              <a:latin typeface="나눔고딕"/>
              <a:ea typeface="나눔고딕"/>
              <a:cs typeface="나눔고딕"/>
            </a:endParaRPr>
          </a:p>
          <a:p>
            <a:pPr lvl="1"/>
            <a:endParaRPr lang="en-US" sz="2000" dirty="0" smtClean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13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Spring Project </a:t>
            </a:r>
            <a:r>
              <a:rPr kumimoji="1" lang="ko-KR" altLang="en-US" kern="0" dirty="0" smtClean="0">
                <a:latin typeface="HY견고딕"/>
                <a:ea typeface="HY견고딕"/>
              </a:rPr>
              <a:t>구성하기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  <p:pic>
        <p:nvPicPr>
          <p:cNvPr id="14" name="Picture 13" descr="스크린샷 2015-03-05 17.20.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687600"/>
            <a:ext cx="86741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506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13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800" dirty="0" smtClean="0">
                <a:latin typeface="나눔고딕"/>
                <a:ea typeface="나눔고딕"/>
                <a:cs typeface="나눔고딕"/>
              </a:rPr>
              <a:t>Eclipse Import</a:t>
            </a:r>
            <a:endParaRPr lang="en-US" sz="28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Eclipse &gt; File 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&gt; 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Import</a:t>
            </a: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 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&gt; 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General &gt; Existing Project into Workspace &gt; Next</a:t>
            </a: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lvl="1"/>
            <a:endParaRPr lang="en-US" sz="2000" dirty="0" smtClean="0">
              <a:latin typeface="나눔고딕"/>
              <a:ea typeface="나눔고딕"/>
              <a:cs typeface="나눔고딕"/>
            </a:endParaRPr>
          </a:p>
          <a:p>
            <a:pPr lvl="1"/>
            <a:endParaRPr lang="en-US" sz="2000" dirty="0" smtClean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1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Spring Project </a:t>
            </a:r>
            <a:r>
              <a:rPr kumimoji="1" lang="ko-KR" altLang="en-US" kern="0" dirty="0" smtClean="0">
                <a:latin typeface="HY견고딕"/>
                <a:ea typeface="HY견고딕"/>
              </a:rPr>
              <a:t>구성하기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  <p:pic>
        <p:nvPicPr>
          <p:cNvPr id="16" name="Picture 15" descr="스크린샷 2015-03-05 17.23.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00" y="2639265"/>
            <a:ext cx="66548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4420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14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800" dirty="0" smtClean="0">
                <a:latin typeface="나눔고딕"/>
                <a:ea typeface="나눔고딕"/>
                <a:cs typeface="나눔고딕"/>
              </a:rPr>
              <a:t>Eclipse Import</a:t>
            </a:r>
            <a:endParaRPr lang="en-US" sz="28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Import </a:t>
            </a: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창에서 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Select root directory </a:t>
            </a: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에 </a:t>
            </a:r>
            <a:r>
              <a:rPr lang="en-US" altLang="ko-KR" sz="2000" dirty="0" err="1">
                <a:latin typeface="나눔고딕"/>
                <a:ea typeface="나눔고딕"/>
                <a:cs typeface="나눔고딕"/>
              </a:rPr>
              <a:t>SourceTree</a:t>
            </a: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에서 받은 소스경로를 선택</a:t>
            </a: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Projects </a:t>
            </a: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목록에 프로젝트가 나오면 프로젝트를 선택하고  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Finish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!</a:t>
            </a:r>
          </a:p>
          <a:p>
            <a:pPr lvl="1"/>
            <a:endParaRPr lang="en-US" sz="2000" dirty="0" smtClean="0">
              <a:latin typeface="나눔고딕"/>
              <a:ea typeface="나눔고딕"/>
              <a:cs typeface="나눔고딕"/>
            </a:endParaRPr>
          </a:p>
          <a:p>
            <a:pPr lvl="1"/>
            <a:endParaRPr lang="en-US" sz="2000" dirty="0" smtClean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15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Spring Project </a:t>
            </a:r>
            <a:r>
              <a:rPr kumimoji="1" lang="ko-KR" altLang="en-US" kern="0" dirty="0" smtClean="0">
                <a:latin typeface="HY견고딕"/>
                <a:ea typeface="HY견고딕"/>
              </a:rPr>
              <a:t>구성하기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  <p:pic>
        <p:nvPicPr>
          <p:cNvPr id="17" name="Picture 16" descr="스크린샷 2015-03-05 17.24.1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2520900"/>
            <a:ext cx="6629400" cy="450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9842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1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15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800" dirty="0" smtClean="0">
                <a:latin typeface="나눔고딕"/>
                <a:ea typeface="나눔고딕"/>
                <a:cs typeface="나눔고딕"/>
              </a:rPr>
              <a:t>Eclipse Import</a:t>
            </a:r>
            <a:endParaRPr lang="en-US" sz="28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 err="1" smtClean="0">
                <a:latin typeface="나눔고딕"/>
                <a:ea typeface="나눔고딕"/>
                <a:cs typeface="나눔고딕"/>
              </a:rPr>
              <a:t>Sqlrelay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를 사용하기 위해선 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Tomcat </a:t>
            </a: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라이브러리를 추가해야한다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.</a:t>
            </a: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 err="1" smtClean="0">
                <a:latin typeface="나눔고딕"/>
                <a:ea typeface="나눔고딕"/>
                <a:cs typeface="나눔고딕"/>
              </a:rPr>
              <a:t>Sqlrelay</a:t>
            </a: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를 굳이 사용할 필요는 없다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.</a:t>
            </a:r>
            <a:endParaRPr lang="ko-KR" altLang="en-US" sz="2000" dirty="0">
              <a:latin typeface="나눔고딕"/>
              <a:ea typeface="나눔고딕"/>
              <a:cs typeface="나눔고딕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프로젝트 속성 보기 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&gt; Java Build Path &gt; Libraries </a:t>
            </a: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탭 </a:t>
            </a: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Add 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Library &gt; Server 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Runtime</a:t>
            </a: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 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Next</a:t>
            </a:r>
          </a:p>
          <a:p>
            <a:pPr lvl="1"/>
            <a:endParaRPr lang="en-US" sz="2000" dirty="0" smtClean="0">
              <a:latin typeface="나눔고딕"/>
              <a:ea typeface="나눔고딕"/>
              <a:cs typeface="나눔고딕"/>
            </a:endParaRPr>
          </a:p>
          <a:p>
            <a:pPr lvl="1"/>
            <a:endParaRPr lang="en-US" sz="2000" dirty="0" smtClean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16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Spring Project </a:t>
            </a:r>
            <a:r>
              <a:rPr kumimoji="1" lang="ko-KR" altLang="en-US" kern="0" dirty="0" smtClean="0">
                <a:latin typeface="HY견고딕"/>
                <a:ea typeface="HY견고딕"/>
              </a:rPr>
              <a:t>구성하기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  <p:pic>
        <p:nvPicPr>
          <p:cNvPr id="19" name="Picture 18" descr="스크린샷 2015-03-05 17.37.3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900" y="3205215"/>
            <a:ext cx="66675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9672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1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1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16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800" dirty="0">
                <a:latin typeface="나눔고딕"/>
                <a:ea typeface="나눔고딕"/>
                <a:cs typeface="나눔고딕"/>
              </a:rPr>
              <a:t>스프링 설정</a:t>
            </a:r>
            <a:endParaRPr lang="en-US" sz="28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소스코드 참조</a:t>
            </a: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현재 버전으로 스프링 구성을 할려면 복사해서 사용해도 된다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.</a:t>
            </a: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추후 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jar </a:t>
            </a: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형태로 배포예정</a:t>
            </a: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별도의 설정없이 스프링 구성이 가능</a:t>
            </a: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lvl="1"/>
            <a:endParaRPr lang="en-US" sz="2000" dirty="0" smtClean="0">
              <a:latin typeface="나눔고딕"/>
              <a:ea typeface="나눔고딕"/>
              <a:cs typeface="나눔고딕"/>
            </a:endParaRPr>
          </a:p>
          <a:p>
            <a:pPr lvl="1"/>
            <a:endParaRPr lang="en-US" sz="2000" dirty="0" smtClean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17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Spring Project </a:t>
            </a:r>
            <a:r>
              <a:rPr kumimoji="1" lang="ko-KR" altLang="en-US" kern="0" dirty="0" smtClean="0">
                <a:latin typeface="HY견고딕"/>
                <a:ea typeface="HY견고딕"/>
              </a:rPr>
              <a:t>구성하기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28153887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1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1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1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17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800" dirty="0">
                <a:latin typeface="나눔고딕"/>
                <a:ea typeface="나눔고딕"/>
                <a:cs typeface="나눔고딕"/>
              </a:rPr>
              <a:t>톰캣 설정</a:t>
            </a:r>
            <a:endParaRPr lang="en-US" sz="28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프로파일 을 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Was</a:t>
            </a: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가 실행될때 전달받는다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.</a:t>
            </a: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각각의 서버군 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(</a:t>
            </a:r>
            <a:r>
              <a:rPr lang="en-US" altLang="ko-KR" sz="2000" dirty="0" err="1" smtClean="0">
                <a:latin typeface="나눔고딕"/>
                <a:ea typeface="나눔고딕"/>
                <a:cs typeface="나눔고딕"/>
              </a:rPr>
              <a:t>dev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, production) </a:t>
            </a: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간의 환경설정이 가능하다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.</a:t>
            </a: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서버를 추가한 후 서버 속성창에서 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 Arguments </a:t>
            </a: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-</a:t>
            </a:r>
            <a:r>
              <a:rPr lang="en-US" altLang="ko-KR" sz="2000" dirty="0" err="1">
                <a:latin typeface="나눔고딕"/>
                <a:ea typeface="나눔고딕"/>
                <a:cs typeface="나눔고딕"/>
              </a:rPr>
              <a:t>Dspring.profiles.active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=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develop</a:t>
            </a: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 </a:t>
            </a: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lvl="1"/>
            <a:endParaRPr lang="en-US" sz="2000" dirty="0" smtClean="0">
              <a:latin typeface="나눔고딕"/>
              <a:ea typeface="나눔고딕"/>
              <a:cs typeface="나눔고딕"/>
            </a:endParaRPr>
          </a:p>
          <a:p>
            <a:pPr lvl="1"/>
            <a:endParaRPr lang="en-US" sz="2000" dirty="0" smtClean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18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Spring Project </a:t>
            </a:r>
            <a:r>
              <a:rPr kumimoji="1" lang="ko-KR" altLang="en-US" kern="0" dirty="0" smtClean="0">
                <a:latin typeface="HY견고딕"/>
                <a:ea typeface="HY견고딕"/>
              </a:rPr>
              <a:t>구성하기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  <p:pic>
        <p:nvPicPr>
          <p:cNvPr id="19" name="Picture 18" descr="스크린샷 2015-03-05 18.08.0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300" y="3639480"/>
            <a:ext cx="71247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4115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9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11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1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1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16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algn="ctr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>
              <a:ea typeface="돋움" pitchFamily="50" charset="-127"/>
            </a:endParaRPr>
          </a:p>
          <a:p>
            <a:pPr algn="ctr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algn="ctr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>
              <a:ea typeface="돋움" pitchFamily="50" charset="-127"/>
            </a:endParaRPr>
          </a:p>
          <a:p>
            <a:pPr algn="ctr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ea typeface="돋움" pitchFamily="50" charset="-127"/>
            </a:endParaRPr>
          </a:p>
          <a:p>
            <a:pPr algn="ctr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800" dirty="0" smtClean="0">
                <a:ea typeface="돋움" pitchFamily="50" charset="-127"/>
              </a:rPr>
              <a:t>?!</a:t>
            </a:r>
          </a:p>
        </p:txBody>
      </p:sp>
      <p:sp>
        <p:nvSpPr>
          <p:cNvPr id="17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latin typeface="HY견고딕"/>
                <a:ea typeface="HY견고딕"/>
              </a:rPr>
              <a:t>Generic, </a:t>
            </a:r>
            <a:r>
              <a:rPr kumimoji="1" lang="en-US" altLang="ko-KR" kern="0" dirty="0" err="1">
                <a:latin typeface="HY견고딕"/>
                <a:ea typeface="HY견고딕"/>
              </a:rPr>
              <a:t>Enum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3019743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latin typeface="HY견고딕"/>
                <a:ea typeface="HY견고딕"/>
              </a:rPr>
              <a:t>Java Study Agenda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  <p:sp>
        <p:nvSpPr>
          <p:cNvPr id="8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2628900" lvl="5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400" dirty="0" smtClean="0">
                <a:solidFill>
                  <a:srgbClr val="0000FF"/>
                </a:solidFill>
                <a:latin typeface="나눔고딕"/>
                <a:ea typeface="나눔고딕"/>
                <a:cs typeface="나눔고딕"/>
              </a:rPr>
              <a:t>Java </a:t>
            </a:r>
            <a:r>
              <a:rPr lang="en-US" altLang="ko-KR" sz="2400" dirty="0">
                <a:solidFill>
                  <a:srgbClr val="0000FF"/>
                </a:solidFill>
                <a:latin typeface="나눔고딕"/>
                <a:ea typeface="나눔고딕"/>
                <a:cs typeface="나눔고딕"/>
              </a:rPr>
              <a:t>6 </a:t>
            </a:r>
            <a:r>
              <a:rPr lang="en-US" altLang="ko-KR" sz="2400" dirty="0" err="1">
                <a:solidFill>
                  <a:srgbClr val="0000FF"/>
                </a:solidFill>
                <a:latin typeface="나눔고딕"/>
                <a:ea typeface="나눔고딕"/>
                <a:cs typeface="나눔고딕"/>
              </a:rPr>
              <a:t>vs</a:t>
            </a:r>
            <a:r>
              <a:rPr lang="en-US" altLang="ko-KR" sz="2400" dirty="0">
                <a:solidFill>
                  <a:srgbClr val="0000FF"/>
                </a:solidFill>
                <a:latin typeface="나눔고딕"/>
                <a:ea typeface="나눔고딕"/>
                <a:cs typeface="나눔고딕"/>
              </a:rPr>
              <a:t> Java 7 </a:t>
            </a:r>
            <a:r>
              <a:rPr lang="en-US" altLang="ko-KR" sz="2400" dirty="0" err="1">
                <a:solidFill>
                  <a:srgbClr val="0000FF"/>
                </a:solidFill>
                <a:latin typeface="나눔고딕"/>
                <a:ea typeface="나눔고딕"/>
                <a:cs typeface="나눔고딕"/>
              </a:rPr>
              <a:t>vs</a:t>
            </a:r>
            <a:r>
              <a:rPr lang="en-US" altLang="ko-KR" sz="2400" dirty="0">
                <a:solidFill>
                  <a:srgbClr val="0000FF"/>
                </a:solidFill>
                <a:latin typeface="나눔고딕"/>
                <a:ea typeface="나눔고딕"/>
                <a:cs typeface="나눔고딕"/>
              </a:rPr>
              <a:t> Java 8</a:t>
            </a:r>
          </a:p>
          <a:p>
            <a:pPr marL="2628900" lvl="5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ko-KR" altLang="en-US" sz="2400" dirty="0" smtClean="0">
                <a:solidFill>
                  <a:srgbClr val="0000FF"/>
                </a:solidFill>
                <a:latin typeface="나눔고딕"/>
                <a:ea typeface="나눔고딕"/>
                <a:cs typeface="나눔고딕"/>
              </a:rPr>
              <a:t>예제로 </a:t>
            </a:r>
            <a:r>
              <a:rPr lang="ko-KR" altLang="en-US" sz="2400" dirty="0">
                <a:solidFill>
                  <a:srgbClr val="0000FF"/>
                </a:solidFill>
                <a:latin typeface="나눔고딕"/>
                <a:ea typeface="나눔고딕"/>
                <a:cs typeface="나눔고딕"/>
              </a:rPr>
              <a:t>배우는 </a:t>
            </a:r>
            <a:r>
              <a:rPr lang="en-US" altLang="ko-KR" sz="2400" dirty="0">
                <a:solidFill>
                  <a:srgbClr val="0000FF"/>
                </a:solidFill>
                <a:latin typeface="나눔고딕"/>
                <a:ea typeface="나눔고딕"/>
                <a:cs typeface="나눔고딕"/>
              </a:rPr>
              <a:t>Guava </a:t>
            </a:r>
            <a:r>
              <a:rPr lang="en-US" altLang="ko-KR" sz="2400" dirty="0" smtClean="0">
                <a:solidFill>
                  <a:srgbClr val="0000FF"/>
                </a:solidFill>
                <a:latin typeface="나눔고딕"/>
                <a:ea typeface="나눔고딕"/>
                <a:cs typeface="나눔고딕"/>
              </a:rPr>
              <a:t>Library</a:t>
            </a:r>
          </a:p>
          <a:p>
            <a:pPr marL="2628900" lvl="5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400" dirty="0" smtClean="0">
                <a:solidFill>
                  <a:srgbClr val="0000FF"/>
                </a:solidFill>
                <a:latin typeface="나눔고딕"/>
                <a:ea typeface="나눔고딕"/>
                <a:cs typeface="나눔고딕"/>
              </a:rPr>
              <a:t>Generics,</a:t>
            </a:r>
            <a:r>
              <a:rPr lang="ko-KR" altLang="en-US" sz="2400" dirty="0" smtClean="0">
                <a:solidFill>
                  <a:srgbClr val="0000FF"/>
                </a:solidFill>
                <a:latin typeface="나눔고딕"/>
                <a:ea typeface="나눔고딕"/>
                <a:cs typeface="나눔고딕"/>
              </a:rPr>
              <a:t> </a:t>
            </a:r>
            <a:r>
              <a:rPr lang="en-US" altLang="ko-KR" sz="2400" dirty="0" err="1" smtClean="0">
                <a:solidFill>
                  <a:srgbClr val="0000FF"/>
                </a:solidFill>
                <a:latin typeface="나눔고딕"/>
                <a:ea typeface="나눔고딕"/>
                <a:cs typeface="나눔고딕"/>
              </a:rPr>
              <a:t>Enum</a:t>
            </a:r>
            <a:endParaRPr lang="en-US" altLang="ko-KR" sz="2400" dirty="0" smtClean="0">
              <a:solidFill>
                <a:srgbClr val="0000FF"/>
              </a:solidFill>
              <a:latin typeface="나눔고딕"/>
              <a:ea typeface="나눔고딕"/>
              <a:cs typeface="나눔고딕"/>
            </a:endParaRPr>
          </a:p>
          <a:p>
            <a:pPr marL="2628900" lvl="5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400" dirty="0" smtClean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Spring Project </a:t>
            </a:r>
            <a:r>
              <a:rPr lang="ko-KR" altLang="en-US" sz="2400" dirty="0" smtClean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구성하기</a:t>
            </a:r>
            <a:endParaRPr lang="en-US" altLang="ko-KR" sz="2400" dirty="0">
              <a:solidFill>
                <a:srgbClr val="FF0000"/>
              </a:solidFill>
              <a:latin typeface="나눔고딕"/>
              <a:ea typeface="나눔고딕"/>
              <a:cs typeface="나눔고딕"/>
            </a:endParaRPr>
          </a:p>
          <a:p>
            <a:pPr marL="2628900" lvl="5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ko-KR" altLang="en-US" sz="2400" dirty="0" smtClean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가장 </a:t>
            </a:r>
            <a:r>
              <a:rPr lang="ko-KR" altLang="en-US" sz="2400" dirty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많이 사용되는 </a:t>
            </a:r>
            <a:r>
              <a:rPr lang="en-US" altLang="ko-KR" sz="2400" dirty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Spring Annotation</a:t>
            </a:r>
          </a:p>
          <a:p>
            <a:pPr marL="2628900" lvl="5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400" dirty="0" smtClean="0">
                <a:latin typeface="나눔고딕"/>
                <a:ea typeface="나눔고딕"/>
                <a:cs typeface="나눔고딕"/>
              </a:rPr>
              <a:t>Spring </a:t>
            </a:r>
            <a:r>
              <a:rPr lang="en-US" altLang="ko-KR" sz="2400" dirty="0">
                <a:latin typeface="나눔고딕"/>
                <a:ea typeface="나눔고딕"/>
                <a:cs typeface="나눔고딕"/>
              </a:rPr>
              <a:t>AOP</a:t>
            </a:r>
          </a:p>
          <a:p>
            <a:pPr marL="2628900" lvl="5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400" dirty="0" smtClean="0">
                <a:latin typeface="나눔고딕"/>
                <a:ea typeface="나눔고딕"/>
                <a:cs typeface="나눔고딕"/>
              </a:rPr>
              <a:t>Spring Batch</a:t>
            </a:r>
            <a:endParaRPr lang="en-US" altLang="ko-KR" sz="2400" dirty="0">
              <a:latin typeface="나눔고딕"/>
              <a:ea typeface="나눔고딕"/>
              <a:cs typeface="나눔고딕"/>
            </a:endParaRPr>
          </a:p>
          <a:p>
            <a:pPr marL="2628900" lvl="5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kumimoji="1" lang="en-US" altLang="ko-KR" sz="2400" kern="0" dirty="0" err="1" smtClean="0">
                <a:latin typeface="나눔고딕"/>
                <a:ea typeface="나눔고딕"/>
                <a:cs typeface="나눔고딕"/>
              </a:rPr>
              <a:t>Gradle</a:t>
            </a:r>
            <a:endParaRPr kumimoji="1" lang="en-US" altLang="ko-KR" sz="2400" kern="0" dirty="0">
              <a:latin typeface="나눔고딕"/>
              <a:ea typeface="나눔고딕"/>
              <a:cs typeface="나눔고딕"/>
            </a:endParaRPr>
          </a:p>
          <a:p>
            <a:pPr marL="2628900" lvl="5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400" dirty="0" smtClean="0">
                <a:latin typeface="나눔고딕"/>
                <a:ea typeface="나눔고딕"/>
                <a:cs typeface="나눔고딕"/>
              </a:rPr>
              <a:t>Jenkins</a:t>
            </a:r>
            <a:endParaRPr lang="en-US" altLang="ko-KR" sz="2400" dirty="0">
              <a:latin typeface="나눔고딕"/>
              <a:ea typeface="나눔고딕"/>
              <a:cs typeface="나눔고딕"/>
            </a:endParaRPr>
          </a:p>
          <a:p>
            <a:pPr marL="2628900" lvl="5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400" dirty="0" err="1" smtClean="0">
                <a:latin typeface="나눔고딕"/>
                <a:ea typeface="나눔고딕"/>
                <a:cs typeface="나눔고딕"/>
              </a:rPr>
              <a:t>Sonarqube</a:t>
            </a:r>
            <a:endParaRPr lang="en-US" altLang="ko-KR" sz="2400" dirty="0">
              <a:latin typeface="나눔고딕"/>
              <a:ea typeface="나눔고딕"/>
              <a:cs typeface="나눔고딕"/>
            </a:endParaRPr>
          </a:p>
          <a:p>
            <a:pPr marL="2628900" lvl="5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400" dirty="0" smtClean="0">
                <a:latin typeface="나눔고딕"/>
                <a:ea typeface="나눔고딕"/>
                <a:cs typeface="나눔고딕"/>
              </a:rPr>
              <a:t>Thread </a:t>
            </a:r>
            <a:r>
              <a:rPr lang="en-US" altLang="ko-KR" sz="2400" dirty="0">
                <a:latin typeface="나눔고딕"/>
                <a:ea typeface="나눔고딕"/>
                <a:cs typeface="나눔고딕"/>
              </a:rPr>
              <a:t>Dump</a:t>
            </a:r>
          </a:p>
          <a:p>
            <a:pPr marL="2628900" lvl="5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400" dirty="0" smtClean="0">
                <a:latin typeface="나눔고딕"/>
                <a:ea typeface="나눔고딕"/>
                <a:cs typeface="나눔고딕"/>
              </a:rPr>
              <a:t>Heap </a:t>
            </a:r>
            <a:r>
              <a:rPr lang="en-US" altLang="ko-KR" sz="2400" dirty="0">
                <a:latin typeface="나눔고딕"/>
                <a:ea typeface="나눔고딕"/>
                <a:cs typeface="나눔고딕"/>
              </a:rPr>
              <a:t>Dump</a:t>
            </a:r>
          </a:p>
          <a:p>
            <a:pPr marL="2628900" lvl="5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ü"/>
              <a:defRPr/>
            </a:pPr>
            <a:r>
              <a:rPr lang="en-US" altLang="ko-KR" sz="2400" dirty="0" smtClean="0">
                <a:latin typeface="나눔고딕"/>
                <a:ea typeface="나눔고딕"/>
                <a:cs typeface="나눔고딕"/>
              </a:rPr>
              <a:t>JMX</a:t>
            </a:r>
          </a:p>
        </p:txBody>
      </p:sp>
    </p:spTree>
    <p:extLst>
      <p:ext uri="{BB962C8B-B14F-4D97-AF65-F5344CB8AC3E}">
        <p14:creationId xmlns:p14="http://schemas.microsoft.com/office/powerpoint/2010/main" val="2132439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3" name="Rectangle 38"/>
          <p:cNvSpPr txBox="1">
            <a:spLocks noChangeArrowheads="1"/>
          </p:cNvSpPr>
          <p:nvPr/>
        </p:nvSpPr>
        <p:spPr bwMode="auto">
          <a:xfrm>
            <a:off x="334870" y="2861320"/>
            <a:ext cx="9586065" cy="45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2400" kern="0" dirty="0" smtClean="0">
                <a:latin typeface="HY견고딕"/>
                <a:ea typeface="HY견고딕"/>
              </a:rPr>
              <a:t>Spring Project</a:t>
            </a:r>
            <a:endParaRPr kumimoji="1" lang="en-US" altLang="ko-KR" sz="2400" kern="0" dirty="0">
              <a:latin typeface="HY견고딕"/>
              <a:ea typeface="HY견고딕"/>
            </a:endParaRPr>
          </a:p>
        </p:txBody>
      </p:sp>
      <p:sp>
        <p:nvSpPr>
          <p:cNvPr id="4" name="슬라이드 번호 개체 틀 5"/>
          <p:cNvSpPr txBox="1">
            <a:spLocks/>
          </p:cNvSpPr>
          <p:nvPr/>
        </p:nvSpPr>
        <p:spPr>
          <a:xfrm>
            <a:off x="7747000" y="67317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5085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 smtClean="0">
                <a:latin typeface="나눔고딕"/>
                <a:ea typeface="나눔고딕"/>
                <a:cs typeface="나눔고딕"/>
              </a:rPr>
              <a:t>Spring Project </a:t>
            </a:r>
            <a:r>
              <a:rPr lang="ko-KR" altLang="en-US" sz="2800" dirty="0" smtClean="0">
                <a:latin typeface="나눔고딕"/>
                <a:ea typeface="나눔고딕"/>
                <a:cs typeface="나눔고딕"/>
              </a:rPr>
              <a:t>구성</a:t>
            </a:r>
            <a:endParaRPr lang="en-US" sz="28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라이브러리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정의</a:t>
            </a: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프로젝트 폴더 만들기</a:t>
            </a: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 err="1" smtClean="0">
                <a:latin typeface="나눔고딕"/>
                <a:ea typeface="나눔고딕"/>
                <a:cs typeface="나눔고딕"/>
              </a:rPr>
              <a:t>Gradle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이용한 자바 프로젝트 설정</a:t>
            </a: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Eclipse</a:t>
            </a: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 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Import</a:t>
            </a: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스프링 설정</a:t>
            </a:r>
            <a:endParaRPr lang="ko-KR" altLang="en-US" sz="2000" dirty="0">
              <a:latin typeface="나눔고딕"/>
              <a:ea typeface="나눔고딕"/>
              <a:cs typeface="나눔고딕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톰캣 설정</a:t>
            </a: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Test</a:t>
            </a:r>
          </a:p>
          <a:p>
            <a:pPr lvl="1"/>
            <a:endParaRPr lang="en-US" sz="2000" dirty="0" smtClean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6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Spring Project </a:t>
            </a:r>
            <a:r>
              <a:rPr kumimoji="1" lang="ko-KR" altLang="en-US" kern="0" dirty="0" smtClean="0">
                <a:latin typeface="HY견고딕"/>
                <a:ea typeface="HY견고딕"/>
              </a:rPr>
              <a:t>구성하기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1901912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6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800" dirty="0" smtClean="0">
                <a:latin typeface="나눔고딕"/>
                <a:ea typeface="나눔고딕"/>
                <a:cs typeface="나눔고딕"/>
              </a:rPr>
              <a:t>라이브러리 구성</a:t>
            </a:r>
            <a:endParaRPr lang="en-US" sz="28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 err="1">
                <a:latin typeface="나눔고딕"/>
                <a:ea typeface="나눔고딕"/>
                <a:cs typeface="나눔고딕"/>
              </a:rPr>
              <a:t>springframework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 : 3.2.8.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RELEASE</a:t>
            </a: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 err="1">
                <a:latin typeface="나눔고딕"/>
                <a:ea typeface="나눔고딕"/>
                <a:cs typeface="나눔고딕"/>
              </a:rPr>
              <a:t>sitemesh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 : 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2.4.2</a:t>
            </a: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 err="1">
                <a:latin typeface="나눔고딕"/>
                <a:ea typeface="나눔고딕"/>
                <a:cs typeface="나눔고딕"/>
              </a:rPr>
              <a:t>freemarker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 : 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2.3.21</a:t>
            </a: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 err="1">
                <a:latin typeface="나눔고딕"/>
                <a:ea typeface="나눔고딕"/>
                <a:cs typeface="나눔고딕"/>
              </a:rPr>
              <a:t>mybatis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 : 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3.2.8</a:t>
            </a: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da-DK" altLang="ko-KR" sz="2000" dirty="0">
                <a:latin typeface="나눔고딕"/>
                <a:ea typeface="나눔고딕"/>
                <a:cs typeface="나눔고딕"/>
              </a:rPr>
              <a:t>slf4j : 1.7.5</a:t>
            </a: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da-DK" altLang="ko-KR" sz="2000" dirty="0">
                <a:latin typeface="나눔고딕"/>
                <a:ea typeface="나눔고딕"/>
                <a:cs typeface="나눔고딕"/>
              </a:rPr>
              <a:t>logback : </a:t>
            </a:r>
            <a:r>
              <a:rPr lang="da-DK" altLang="ko-KR" sz="2000" dirty="0" smtClean="0">
                <a:latin typeface="나눔고딕"/>
                <a:ea typeface="나눔고딕"/>
                <a:cs typeface="나눔고딕"/>
              </a:rPr>
              <a:t>1.0.13</a:t>
            </a: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endParaRPr lang="en-US" altLang="ko-KR" sz="2000" dirty="0">
              <a:latin typeface="나눔고딕"/>
              <a:ea typeface="나눔고딕"/>
              <a:cs typeface="나눔고딕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 err="1" smtClean="0">
                <a:latin typeface="나눔고딕"/>
                <a:ea typeface="나눔고딕"/>
                <a:cs typeface="나눔고딕"/>
              </a:rPr>
              <a:t>gradle.script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폴더의 </a:t>
            </a:r>
            <a:r>
              <a:rPr lang="en-US" altLang="ko-KR" sz="2000" dirty="0" err="1" smtClean="0">
                <a:latin typeface="나눔고딕"/>
                <a:ea typeface="나눔고딕"/>
                <a:cs typeface="나눔고딕"/>
              </a:rPr>
              <a:t>java.gradle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파일 </a:t>
            </a: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참조</a:t>
            </a: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7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Spring Project </a:t>
            </a:r>
            <a:r>
              <a:rPr kumimoji="1" lang="ko-KR" altLang="en-US" kern="0" dirty="0" smtClean="0">
                <a:latin typeface="HY견고딕"/>
                <a:ea typeface="HY견고딕"/>
              </a:rPr>
              <a:t>구성하기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2867841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7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800" dirty="0" smtClean="0">
                <a:latin typeface="나눔고딕"/>
                <a:ea typeface="나눔고딕"/>
                <a:cs typeface="나눔고딕"/>
              </a:rPr>
              <a:t>라이브러리 구성</a:t>
            </a:r>
            <a:endParaRPr lang="en-US" sz="28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 err="1">
                <a:latin typeface="나눔고딕"/>
                <a:ea typeface="나눔고딕"/>
                <a:cs typeface="나눔고딕"/>
              </a:rPr>
              <a:t>springframework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 : 3.2.8.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RELEASE</a:t>
            </a: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endParaRPr lang="en-US" altLang="ko-KR" sz="2000" dirty="0">
              <a:latin typeface="나눔고딕"/>
              <a:ea typeface="나눔고딕"/>
              <a:cs typeface="나눔고딕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복잡한 </a:t>
            </a: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엔터프라이즈급 개발을 할때 필요한 기본틀을 제공하고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, </a:t>
            </a: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	</a:t>
            </a: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공통적인 </a:t>
            </a: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프로그래밍 모델을 제시해주며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, </a:t>
            </a: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잘만들어진 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API</a:t>
            </a: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를 제공</a:t>
            </a: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 err="1" smtClean="0">
                <a:latin typeface="나눔고딕"/>
                <a:ea typeface="나눔고딕"/>
                <a:cs typeface="나눔고딕"/>
              </a:rPr>
              <a:t>web.xml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 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: </a:t>
            </a: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서블릿 배포 서술자 </a:t>
            </a: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WAS </a:t>
            </a: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구동 시 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/WEB-INF </a:t>
            </a: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디렉토리에 존재하는 </a:t>
            </a:r>
            <a:r>
              <a:rPr lang="en-US" altLang="ko-KR" sz="2000" dirty="0" err="1">
                <a:latin typeface="나눔고딕"/>
                <a:ea typeface="나눔고딕"/>
                <a:cs typeface="나눔고딕"/>
              </a:rPr>
              <a:t>web.xml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파일을 읽어 들여 </a:t>
            </a: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	</a:t>
            </a: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웹 </a:t>
            </a: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어플리케이션 설정을 구성하기 </a:t>
            </a: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위함</a:t>
            </a: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endParaRPr lang="en-US" altLang="ko-KR" sz="2000" dirty="0">
              <a:latin typeface="나눔고딕"/>
              <a:ea typeface="나눔고딕"/>
              <a:cs typeface="나눔고딕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root 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context : bean </a:t>
            </a: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객체를 생성 또는 관리하는 주체</a:t>
            </a: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dispatcher 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servlet : Spring MVC</a:t>
            </a: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의 웹요청 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Life Cycle</a:t>
            </a: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을 주관</a:t>
            </a: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8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Spring Project </a:t>
            </a:r>
            <a:r>
              <a:rPr kumimoji="1" lang="ko-KR" altLang="en-US" kern="0" dirty="0" smtClean="0">
                <a:latin typeface="HY견고딕"/>
                <a:ea typeface="HY견고딕"/>
              </a:rPr>
              <a:t>구성하기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2401178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8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800" dirty="0" smtClean="0">
                <a:latin typeface="나눔고딕"/>
                <a:ea typeface="나눔고딕"/>
                <a:cs typeface="나눔고딕"/>
              </a:rPr>
              <a:t>라이브러리 구성</a:t>
            </a:r>
            <a:endParaRPr lang="en-US" sz="28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 err="1">
                <a:latin typeface="나눔고딕"/>
                <a:ea typeface="나눔고딕"/>
                <a:cs typeface="나눔고딕"/>
              </a:rPr>
              <a:t>sitemesh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 : 2.4.2</a:t>
            </a: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endParaRPr lang="en-US" altLang="ko-KR" sz="2000" dirty="0">
              <a:latin typeface="나눔고딕"/>
              <a:ea typeface="나눔고딕"/>
              <a:cs typeface="나눔고딕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 err="1" smtClean="0">
                <a:latin typeface="나눔고딕"/>
                <a:ea typeface="나눔고딕"/>
                <a:cs typeface="나눔고딕"/>
              </a:rPr>
              <a:t>Sitemesh</a:t>
            </a: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는 웹페이지 레이아웃 및 프레임워크</a:t>
            </a: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 err="1" smtClean="0">
                <a:latin typeface="나눔고딕"/>
                <a:ea typeface="나눔고딕"/>
                <a:cs typeface="나눔고딕"/>
              </a:rPr>
              <a:t>decorators.xml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 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: </a:t>
            </a: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레이아웃의 정의와 특정 레이아웃이 적용될 페이지 정보가 설정</a:t>
            </a: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 err="1" smtClean="0">
                <a:latin typeface="나눔고딕"/>
                <a:ea typeface="나눔고딕"/>
                <a:cs typeface="나눔고딕"/>
              </a:rPr>
              <a:t>sitemesh.xml</a:t>
            </a: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 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: </a:t>
            </a: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장식자 연결자 리스트가 설정</a:t>
            </a: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9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Spring Project </a:t>
            </a:r>
            <a:r>
              <a:rPr kumimoji="1" lang="ko-KR" altLang="en-US" kern="0" dirty="0" smtClean="0">
                <a:latin typeface="HY견고딕"/>
                <a:ea typeface="HY견고딕"/>
              </a:rPr>
              <a:t>구성하기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3164858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28E66-120B-484F-92DB-562B1AF73FA6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7594600" y="6579350"/>
            <a:ext cx="2311400" cy="27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A28E66-120B-484F-92DB-562B1AF73FA6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8" name="Rectangle 38"/>
          <p:cNvSpPr txBox="1">
            <a:spLocks noChangeArrowheads="1"/>
          </p:cNvSpPr>
          <p:nvPr/>
        </p:nvSpPr>
        <p:spPr bwMode="auto">
          <a:xfrm>
            <a:off x="1" y="683695"/>
            <a:ext cx="9905999" cy="589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800" dirty="0" smtClean="0">
                <a:latin typeface="나눔고딕"/>
                <a:ea typeface="나눔고딕"/>
                <a:cs typeface="나눔고딕"/>
              </a:rPr>
              <a:t>라이브러리 구성</a:t>
            </a:r>
            <a:endParaRPr lang="en-US" sz="28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 err="1">
                <a:latin typeface="나눔고딕"/>
                <a:ea typeface="나눔고딕"/>
                <a:cs typeface="나눔고딕"/>
              </a:rPr>
              <a:t>freemarker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 : 2.3.21</a:t>
            </a: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endParaRPr lang="en-US" altLang="ko-KR" sz="2000" dirty="0">
              <a:latin typeface="나눔고딕"/>
              <a:ea typeface="나눔고딕"/>
              <a:cs typeface="나눔고딕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 err="1" smtClean="0">
                <a:latin typeface="나눔고딕"/>
                <a:ea typeface="나눔고딕"/>
                <a:cs typeface="나눔고딕"/>
              </a:rPr>
              <a:t>FreeMarker</a:t>
            </a: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는 템플릿 엔진이며 템플릿을 사용하여 텍스트를 출력을 생성 하는 도구</a:t>
            </a: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business layer</a:t>
            </a: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와 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presentation layer</a:t>
            </a: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가 명확하게 구분</a:t>
            </a: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 </a:t>
            </a:r>
            <a:endParaRPr lang="ko-KR" altLang="en-US" sz="2000" dirty="0">
              <a:latin typeface="나눔고딕"/>
              <a:ea typeface="나눔고딕"/>
              <a:cs typeface="나눔고딕"/>
            </a:endParaRP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JSP</a:t>
            </a: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는 범용 템플릿이고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, </a:t>
            </a: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구문도 장황해서 대부분의 템플릿 작업인 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HTML</a:t>
            </a: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에 </a:t>
            </a: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	</a:t>
            </a: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사용하기에는 </a:t>
            </a: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코드가 너무 지저분해진다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.</a:t>
            </a: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JSP</a:t>
            </a: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는 기본적으로 데이터를 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HTML Escape</a:t>
            </a: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하지 않기 때문에 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Cross Site Scripting </a:t>
            </a: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  <a:p>
            <a:pPr lvl="1" defTabSz="91429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	</a:t>
            </a:r>
            <a:r>
              <a:rPr lang="ko-KR" altLang="en-US" sz="2000" dirty="0" smtClean="0">
                <a:latin typeface="나눔고딕"/>
                <a:ea typeface="나눔고딕"/>
                <a:cs typeface="나눔고딕"/>
              </a:rPr>
              <a:t>공격에 </a:t>
            </a: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취약해지는 코드를 짜기 쉽다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. </a:t>
            </a:r>
          </a:p>
          <a:p>
            <a:pPr marL="800100" lvl="1" indent="-342900" defTabSz="914296" fontAlgn="base">
              <a:spcBef>
                <a:spcPct val="0"/>
              </a:spcBef>
              <a:spcAft>
                <a:spcPct val="0"/>
              </a:spcAft>
              <a:buFont typeface="Wingdings" charset="2"/>
              <a:buChar char="§"/>
              <a:defRPr/>
            </a:pPr>
            <a:r>
              <a:rPr lang="en-US" altLang="ko-KR" sz="2000" dirty="0" smtClean="0">
                <a:latin typeface="나눔고딕"/>
                <a:ea typeface="나눔고딕"/>
                <a:cs typeface="나눔고딕"/>
              </a:rPr>
              <a:t>MVC </a:t>
            </a: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분리로 로직과 뷰단이 별개로 존재할 수 있는 상황에서 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JSP </a:t>
            </a: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컨테이너에 의존적인 환경은 뷰 전용 기능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(JSP</a:t>
            </a: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에서는 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Tag Library</a:t>
            </a: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나 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JSTL Function</a:t>
            </a: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등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)</a:t>
            </a:r>
            <a:r>
              <a:rPr lang="ko-KR" altLang="en-US" sz="2000" dirty="0">
                <a:latin typeface="나눔고딕"/>
                <a:ea typeface="나눔고딕"/>
                <a:cs typeface="나눔고딕"/>
              </a:rPr>
              <a:t>을 만들고 테스트하기가 어렵다</a:t>
            </a:r>
            <a:r>
              <a:rPr lang="en-US" altLang="ko-KR" sz="2000" dirty="0">
                <a:latin typeface="나눔고딕"/>
                <a:ea typeface="나눔고딕"/>
                <a:cs typeface="나눔고딕"/>
              </a:rPr>
              <a:t>.</a:t>
            </a:r>
            <a:endParaRPr lang="en-US" altLang="ko-KR" sz="2000" dirty="0" smtClean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9" name="Rectangle 38"/>
          <p:cNvSpPr txBox="1">
            <a:spLocks noChangeArrowheads="1"/>
          </p:cNvSpPr>
          <p:nvPr/>
        </p:nvSpPr>
        <p:spPr bwMode="auto">
          <a:xfrm>
            <a:off x="182470" y="188640"/>
            <a:ext cx="522058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latin typeface="HY견고딕"/>
                <a:ea typeface="HY견고딕"/>
              </a:rPr>
              <a:t>Spring Project </a:t>
            </a:r>
            <a:r>
              <a:rPr kumimoji="1" lang="ko-KR" altLang="en-US" kern="0" dirty="0" smtClean="0">
                <a:latin typeface="HY견고딕"/>
                <a:ea typeface="HY견고딕"/>
              </a:rPr>
              <a:t>구성하기</a:t>
            </a:r>
            <a:endParaRPr kumimoji="1" lang="ko-KR" altLang="en-US" kern="0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1307978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13389</TotalTime>
  <Words>802</Words>
  <Application>Microsoft Macintosh PowerPoint</Application>
  <PresentationFormat>A4 Paper (210x297 mm)</PresentationFormat>
  <Paragraphs>412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fab</dc:creator>
  <cp:lastModifiedBy>Microsoft Office User</cp:lastModifiedBy>
  <cp:revision>370</cp:revision>
  <dcterms:created xsi:type="dcterms:W3CDTF">2010-06-11T05:39:53Z</dcterms:created>
  <dcterms:modified xsi:type="dcterms:W3CDTF">2015-03-11T06:21:57Z</dcterms:modified>
</cp:coreProperties>
</file>