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61" r:id="rId4"/>
    <p:sldId id="313" r:id="rId5"/>
    <p:sldId id="320" r:id="rId6"/>
    <p:sldId id="374" r:id="rId7"/>
    <p:sldId id="375" r:id="rId8"/>
    <p:sldId id="376" r:id="rId9"/>
    <p:sldId id="377" r:id="rId10"/>
    <p:sldId id="378" r:id="rId11"/>
    <p:sldId id="379" r:id="rId12"/>
    <p:sldId id="383" r:id="rId13"/>
    <p:sldId id="380" r:id="rId14"/>
    <p:sldId id="382" r:id="rId15"/>
    <p:sldId id="381" r:id="rId16"/>
    <p:sldId id="384" r:id="rId17"/>
    <p:sldId id="385" r:id="rId18"/>
    <p:sldId id="386" r:id="rId19"/>
    <p:sldId id="387" r:id="rId20"/>
    <p:sldId id="389" r:id="rId21"/>
    <p:sldId id="388" r:id="rId22"/>
    <p:sldId id="390" r:id="rId2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1002A"/>
    <a:srgbClr val="767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6" autoAdjust="0"/>
    <p:restoredTop sz="96334" autoAdjust="0"/>
  </p:normalViewPr>
  <p:slideViewPr>
    <p:cSldViewPr>
      <p:cViewPr>
        <p:scale>
          <a:sx n="100" d="100"/>
          <a:sy n="100" d="100"/>
        </p:scale>
        <p:origin x="-3040" y="-188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150" y="-114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9AF6D-5FEE-4CF9-B4F4-E245D57A2A78}" type="datetimeFigureOut">
              <a:rPr lang="ko-KR" altLang="en-US" smtClean="0"/>
              <a:pPr/>
              <a:t>15. 4. 1.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ECDD4-FC7B-4FC4-9891-09D47F77DF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84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37"/>
          <p:cNvSpPr>
            <a:spLocks noGrp="1"/>
          </p:cNvSpPr>
          <p:nvPr>
            <p:ph type="sldNum" sz="quarter" idx="4"/>
          </p:nvPr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5AA28E66-120B-484F-92DB-562B1AF73FA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슬라이드 번호 개체 틀 37"/>
          <p:cNvSpPr>
            <a:spLocks noGrp="1"/>
          </p:cNvSpPr>
          <p:nvPr>
            <p:ph type="sldNum" sz="quarter" idx="4"/>
          </p:nvPr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5AA28E66-120B-484F-92DB-562B1AF73FA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182470" y="683695"/>
            <a:ext cx="954106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33420" y="368661"/>
            <a:ext cx="965600" cy="208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0" y="6579350"/>
            <a:ext cx="9906000" cy="278650"/>
          </a:xfrm>
          <a:prstGeom prst="rect">
            <a:avLst/>
          </a:prstGeom>
          <a:solidFill>
            <a:srgbClr val="E1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슬라이드 번호 개체 틀 37"/>
          <p:cNvSpPr>
            <a:spLocks noGrp="1"/>
          </p:cNvSpPr>
          <p:nvPr>
            <p:ph type="sldNum" sz="quarter" idx="4"/>
          </p:nvPr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5AA28E66-120B-484F-92DB-562B1AF73FA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7855" y="6624355"/>
            <a:ext cx="815751" cy="191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직사각형 21"/>
          <p:cNvSpPr/>
          <p:nvPr userDrawn="1"/>
        </p:nvSpPr>
        <p:spPr>
          <a:xfrm>
            <a:off x="3647855" y="6804375"/>
            <a:ext cx="814990" cy="53625"/>
          </a:xfrm>
          <a:prstGeom prst="rect">
            <a:avLst/>
          </a:prstGeom>
          <a:solidFill>
            <a:srgbClr val="E1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 userDrawn="1"/>
        </p:nvSpPr>
        <p:spPr>
          <a:xfrm>
            <a:off x="4412940" y="6624355"/>
            <a:ext cx="90010" cy="233645"/>
          </a:xfrm>
          <a:prstGeom prst="rect">
            <a:avLst/>
          </a:prstGeom>
          <a:solidFill>
            <a:srgbClr val="E1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 39"/>
          <p:cNvSpPr>
            <a:spLocks noChangeArrowheads="1"/>
          </p:cNvSpPr>
          <p:nvPr userDrawn="1"/>
        </p:nvSpPr>
        <p:spPr bwMode="auto">
          <a:xfrm>
            <a:off x="4367935" y="6624355"/>
            <a:ext cx="2028975" cy="13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t" anchorCtr="0">
            <a:noAutofit/>
          </a:bodyPr>
          <a:lstStyle/>
          <a:p>
            <a:pPr lvl="0" algn="l" latinLnBrk="0">
              <a:spcBef>
                <a:spcPct val="0"/>
              </a:spcBef>
            </a:pPr>
            <a:r>
              <a:rPr lang="en-US" altLang="ko-KR" sz="500" kern="0" noProof="0" dirty="0" smtClean="0">
                <a:solidFill>
                  <a:srgbClr val="FFFFFF"/>
                </a:solidFill>
                <a:latin typeface="Verdana" pitchFamily="34" charset="0"/>
              </a:rPr>
              <a:t>©NEOWIZ INTERNET CORPORATION. All rights reserved.</a:t>
            </a:r>
            <a:endParaRPr kumimoji="0" lang="ko-KR" altLang="en-US" sz="5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8"/>
          <p:cNvSpPr txBox="1">
            <a:spLocks noChangeArrowheads="1"/>
          </p:cNvSpPr>
          <p:nvPr/>
        </p:nvSpPr>
        <p:spPr bwMode="auto">
          <a:xfrm>
            <a:off x="1781115" y="2393885"/>
            <a:ext cx="812488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kern="0" dirty="0" smtClean="0">
                <a:latin typeface="HY견고딕"/>
                <a:ea typeface="HY견고딕"/>
                <a:cs typeface="+mj-cs"/>
              </a:rPr>
              <a:t>Java </a:t>
            </a:r>
            <a:r>
              <a:rPr kumimoji="1" lang="en-US" altLang="ko-KR" sz="2400" kern="0" dirty="0">
                <a:latin typeface="HY견고딕"/>
                <a:ea typeface="HY견고딕"/>
                <a:cs typeface="+mj-cs"/>
              </a:rPr>
              <a:t>Study </a:t>
            </a:r>
            <a:r>
              <a:rPr kumimoji="1" lang="en-US" altLang="ko-KR" sz="2400" kern="0" dirty="0" smtClean="0">
                <a:latin typeface="HY견고딕"/>
                <a:ea typeface="HY견고딕"/>
                <a:cs typeface="+mj-cs"/>
              </a:rPr>
              <a:t>4</a:t>
            </a:r>
            <a:r>
              <a:rPr kumimoji="1" lang="ko-KR" altLang="en-US" sz="2400" kern="0" dirty="0" smtClean="0">
                <a:latin typeface="HY견고딕"/>
                <a:ea typeface="HY견고딕"/>
                <a:cs typeface="+mj-cs"/>
              </a:rPr>
              <a:t>차</a:t>
            </a:r>
            <a:endParaRPr kumimoji="1" lang="en-US" altLang="ko-KR" sz="2400" kern="0" dirty="0">
              <a:latin typeface="HY견고딕"/>
              <a:ea typeface="HY견고딕"/>
              <a:cs typeface="+mj-cs"/>
            </a:endParaRPr>
          </a:p>
        </p:txBody>
      </p:sp>
      <p:sp>
        <p:nvSpPr>
          <p:cNvPr id="25" name="Rectangle 39"/>
          <p:cNvSpPr>
            <a:spLocks noChangeArrowheads="1"/>
          </p:cNvSpPr>
          <p:nvPr/>
        </p:nvSpPr>
        <p:spPr bwMode="auto">
          <a:xfrm>
            <a:off x="1802650" y="2888940"/>
            <a:ext cx="8102987" cy="49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1" i="0" u="none" strike="noStrike" kern="0" cap="none" spc="0" normalizeH="0" baseline="0" noProof="0" dirty="0" smtClean="0">
              <a:ln>
                <a:noFill/>
              </a:ln>
              <a:solidFill>
                <a:srgbClr val="767576"/>
              </a:solidFill>
              <a:effectLst/>
              <a:uLnTx/>
              <a:uFillTx/>
              <a:latin typeface="돋움" pitchFamily="50" charset="-127"/>
              <a:ea typeface="돋움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767576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2015.04.01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767576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/>
            </a:r>
            <a:b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767576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</a:br>
            <a:r>
              <a:rPr lang="en-US" altLang="ko-KR" sz="900" kern="0" dirty="0" smtClean="0">
                <a:solidFill>
                  <a:srgbClr val="767576"/>
                </a:solidFill>
                <a:latin typeface="돋움" pitchFamily="50" charset="-127"/>
                <a:ea typeface="돋움" pitchFamily="50" charset="-127"/>
              </a:rPr>
              <a:t>MIS </a:t>
            </a:r>
            <a:r>
              <a:rPr lang="ko-KR" altLang="en-US" sz="900" kern="0" dirty="0" smtClean="0">
                <a:solidFill>
                  <a:srgbClr val="767576"/>
                </a:solidFill>
                <a:latin typeface="돋움" pitchFamily="50" charset="-127"/>
                <a:ea typeface="돋움" pitchFamily="50" charset="-127"/>
              </a:rPr>
              <a:t>팀</a:t>
            </a: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767576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 경승호</a:t>
            </a:r>
          </a:p>
        </p:txBody>
      </p:sp>
      <p:cxnSp>
        <p:nvCxnSpPr>
          <p:cNvPr id="37" name="직선 연결선 36"/>
          <p:cNvCxnSpPr/>
          <p:nvPr/>
        </p:nvCxnSpPr>
        <p:spPr>
          <a:xfrm rot="5400000">
            <a:off x="1127575" y="2933945"/>
            <a:ext cx="81009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500" y="2438890"/>
            <a:ext cx="6858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800" dirty="0" smtClean="0">
                <a:latin typeface="나눔고딕"/>
                <a:ea typeface="나눔고딕"/>
                <a:cs typeface="나눔고딕"/>
              </a:rPr>
              <a:t>Request </a:t>
            </a: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요청시 우선순위</a:t>
            </a:r>
            <a:endParaRPr lang="en-US" altLang="ko-KR" sz="28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dirty="0" smtClean="0">
              <a:latin typeface="나눔고딕"/>
              <a:ea typeface="나눔고딕"/>
              <a:cs typeface="나눔고딕"/>
            </a:endParaRP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@</a:t>
            </a:r>
            <a:r>
              <a:rPr lang="en-US" altLang="ko-KR" sz="2000" dirty="0" err="1">
                <a:latin typeface="나눔고딕"/>
                <a:ea typeface="나눔고딕"/>
                <a:cs typeface="나눔고딕"/>
              </a:rPr>
              <a:t>RequestMapping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과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@</a:t>
            </a:r>
            <a:r>
              <a:rPr lang="en-US" altLang="ko-KR" sz="2000" dirty="0" err="1">
                <a:latin typeface="나눔고딕"/>
                <a:ea typeface="나눔고딕"/>
                <a:cs typeface="나눔고딕"/>
              </a:rPr>
              <a:t>PathVariable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을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이용해 복합 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URL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 구성시 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사용자 요청 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URL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이 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@</a:t>
            </a:r>
            <a:r>
              <a:rPr lang="en-US" altLang="ko-KR" sz="2000" dirty="0" err="1">
                <a:latin typeface="나눔고딕"/>
                <a:ea typeface="나눔고딕"/>
                <a:cs typeface="나눔고딕"/>
              </a:rPr>
              <a:t>RequestMapping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에 정확하게 일치하는것을 먼저 찾는다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.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@</a:t>
            </a:r>
            <a:r>
              <a:rPr lang="en-US" altLang="ko-KR" sz="1600" dirty="0" err="1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RequestMapping</a:t>
            </a: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(value="/priority/{type}")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@</a:t>
            </a:r>
            <a:r>
              <a:rPr lang="en-US" altLang="ko-KR" sz="1600" dirty="0" err="1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RequestMapping</a:t>
            </a: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(value="/priority/test"</a:t>
            </a:r>
            <a:r>
              <a:rPr lang="en-US" altLang="ko-KR" sz="1600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)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600" dirty="0">
              <a:solidFill>
                <a:srgbClr val="000000"/>
              </a:solidFill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600" dirty="0" smtClean="0">
              <a:solidFill>
                <a:srgbClr val="000000"/>
              </a:solidFill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http://localhost:8080/priority/what</a:t>
            </a:r>
            <a:endParaRPr lang="en-US" sz="1600" dirty="0">
              <a:solidFill>
                <a:srgbClr val="000000"/>
              </a:solidFill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600" dirty="0" smtClean="0">
              <a:solidFill>
                <a:srgbClr val="000000"/>
              </a:solidFill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http</a:t>
            </a: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://localhost:8080</a:t>
            </a:r>
            <a:r>
              <a:rPr lang="en-US" altLang="ko-KR" sz="1600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/</a:t>
            </a: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priority</a:t>
            </a:r>
            <a:r>
              <a:rPr lang="en-US" altLang="ko-KR" sz="1600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/test</a:t>
            </a:r>
            <a:endParaRPr lang="en-US" sz="1600" dirty="0">
              <a:solidFill>
                <a:srgbClr val="000000"/>
              </a:solidFill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600" dirty="0">
              <a:solidFill>
                <a:srgbClr val="000000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Spring </a:t>
            </a:r>
            <a:r>
              <a:rPr kumimoji="1" lang="en-US" altLang="ko-KR" kern="0" dirty="0">
                <a:latin typeface="HY견고딕"/>
                <a:ea typeface="HY견고딕"/>
              </a:rPr>
              <a:t>Annotation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859736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800" dirty="0">
                <a:latin typeface="나눔고딕"/>
                <a:ea typeface="나눔고딕"/>
                <a:cs typeface="나눔고딕"/>
              </a:rPr>
              <a:t>@</a:t>
            </a:r>
            <a:r>
              <a:rPr lang="en-US" altLang="ko-KR" sz="2800" dirty="0" err="1" smtClean="0">
                <a:latin typeface="나눔고딕"/>
                <a:ea typeface="나눔고딕"/>
                <a:cs typeface="나눔고딕"/>
              </a:rPr>
              <a:t>ModelAttribute</a:t>
            </a:r>
            <a:endParaRPr lang="en-US" altLang="ko-KR" sz="28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dirty="0" smtClean="0">
              <a:latin typeface="나눔고딕"/>
              <a:ea typeface="나눔고딕"/>
              <a:cs typeface="나눔고딕"/>
            </a:endParaRP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화면에서 전달된 파라미터를 선언된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Model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객체의 프로퍼티와 매핑한다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.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 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@</a:t>
            </a:r>
            <a:r>
              <a:rPr lang="en-US" altLang="ko-KR" sz="1600" dirty="0" err="1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RequestMapping</a:t>
            </a: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(value="/</a:t>
            </a:r>
            <a:r>
              <a:rPr lang="en-US" altLang="ko-KR" sz="1600" dirty="0" err="1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modelAttribute</a:t>
            </a: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")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public </a:t>
            </a:r>
            <a:r>
              <a:rPr lang="en-US" altLang="ko-KR" sz="1600" dirty="0" err="1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ModelAndView</a:t>
            </a: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modelAttribute</a:t>
            </a: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(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ModelAndView</a:t>
            </a: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mnv</a:t>
            </a: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,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		@</a:t>
            </a:r>
            <a:r>
              <a:rPr lang="en-US" altLang="ko-KR" sz="1600" dirty="0" err="1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ModelAttribute</a:t>
            </a: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UserParam</a:t>
            </a: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param</a:t>
            </a:r>
            <a:endParaRPr lang="en-US" altLang="ko-KR" sz="1600" dirty="0">
              <a:solidFill>
                <a:srgbClr val="000000"/>
              </a:solidFill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) {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600" dirty="0">
              <a:solidFill>
                <a:srgbClr val="000000"/>
              </a:solidFill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600" dirty="0">
              <a:solidFill>
                <a:srgbClr val="000000"/>
              </a:solidFill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@</a:t>
            </a:r>
            <a:r>
              <a:rPr lang="en-US" altLang="ko-KR" sz="1600" dirty="0" err="1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RequestMapping</a:t>
            </a: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(value="/</a:t>
            </a:r>
            <a:r>
              <a:rPr lang="en-US" altLang="ko-KR" sz="1600" dirty="0" err="1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modelAttribute</a:t>
            </a: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/test")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public </a:t>
            </a:r>
            <a:r>
              <a:rPr lang="en-US" altLang="ko-KR" sz="1600" dirty="0" err="1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ModelAndView</a:t>
            </a: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modelAttributeTest</a:t>
            </a: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(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ModelAndView</a:t>
            </a: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mnv</a:t>
            </a: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,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		@</a:t>
            </a:r>
            <a:r>
              <a:rPr lang="en-US" altLang="ko-KR" sz="1600" dirty="0" err="1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ModelAttribute</a:t>
            </a: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UserParam</a:t>
            </a: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param</a:t>
            </a: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,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		@</a:t>
            </a:r>
            <a:r>
              <a:rPr lang="en-US" altLang="ko-KR" sz="1600" dirty="0" err="1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RequestParam</a:t>
            </a: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(value = "page", required = false, </a:t>
            </a:r>
            <a:r>
              <a:rPr lang="en-US" altLang="ko-KR" sz="1600" dirty="0" err="1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defaultValue</a:t>
            </a: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 = "1") </a:t>
            </a:r>
            <a:r>
              <a:rPr lang="en-US" altLang="ko-KR" sz="1600" dirty="0" err="1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 page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) {</a:t>
            </a:r>
            <a:endParaRPr lang="en-US" sz="1600" dirty="0" smtClean="0">
              <a:solidFill>
                <a:srgbClr val="000000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Spring </a:t>
            </a:r>
            <a:r>
              <a:rPr kumimoji="1" lang="en-US" altLang="ko-KR" kern="0" dirty="0">
                <a:latin typeface="HY견고딕"/>
                <a:ea typeface="HY견고딕"/>
              </a:rPr>
              <a:t>Annotation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208115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5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800" dirty="0">
                <a:latin typeface="나눔고딕"/>
                <a:ea typeface="나눔고딕"/>
                <a:cs typeface="나눔고딕"/>
              </a:rPr>
              <a:t>@</a:t>
            </a:r>
            <a:r>
              <a:rPr lang="en-US" altLang="ko-KR" sz="2800" dirty="0" err="1" smtClean="0">
                <a:latin typeface="나눔고딕"/>
                <a:ea typeface="나눔고딕"/>
                <a:cs typeface="나눔고딕"/>
              </a:rPr>
              <a:t>ResponseBody</a:t>
            </a:r>
            <a:endParaRPr lang="en-US" altLang="ko-KR" sz="28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dirty="0" smtClean="0">
              <a:latin typeface="나눔고딕"/>
              <a:ea typeface="나눔고딕"/>
              <a:cs typeface="나눔고딕"/>
            </a:endParaRP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컨트롤러가 응답할 값 혹은 객체를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HTTP Response body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로 전달한다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클라이언트로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JSON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객체를 전달할 때 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유용하다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.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 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@</a:t>
            </a:r>
            <a:r>
              <a:rPr lang="en-US" altLang="ko-KR" sz="1600" dirty="0" err="1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RequestMapping</a:t>
            </a: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("/</a:t>
            </a:r>
            <a:r>
              <a:rPr lang="en-US" altLang="ko-KR" sz="1600" dirty="0" err="1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responseBody</a:t>
            </a: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")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@</a:t>
            </a:r>
            <a:r>
              <a:rPr lang="en-US" altLang="ko-KR" sz="1600" dirty="0" err="1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ResponseBody</a:t>
            </a:r>
            <a:endParaRPr lang="en-US" altLang="ko-KR" sz="1600" dirty="0">
              <a:solidFill>
                <a:srgbClr val="000000"/>
              </a:solidFill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public </a:t>
            </a:r>
            <a:r>
              <a:rPr lang="en-US" altLang="ko-KR" sz="1600" dirty="0" err="1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UserParamResponse</a:t>
            </a: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responseBody</a:t>
            </a: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ModelAndView</a:t>
            </a: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mnv</a:t>
            </a: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) {</a:t>
            </a:r>
            <a:endParaRPr lang="en-US" sz="1600" dirty="0" smtClean="0">
              <a:solidFill>
                <a:srgbClr val="000000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6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Spring </a:t>
            </a:r>
            <a:r>
              <a:rPr kumimoji="1" lang="en-US" altLang="ko-KR" kern="0" dirty="0">
                <a:latin typeface="HY견고딕"/>
                <a:ea typeface="HY견고딕"/>
              </a:rPr>
              <a:t>Annotation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326355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4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800" dirty="0">
                <a:latin typeface="나눔고딕"/>
                <a:ea typeface="나눔고딕"/>
                <a:cs typeface="나눔고딕"/>
              </a:rPr>
              <a:t>@</a:t>
            </a:r>
            <a:r>
              <a:rPr lang="en-US" altLang="ko-KR" sz="2800" dirty="0" smtClean="0">
                <a:latin typeface="나눔고딕"/>
                <a:ea typeface="나눔고딕"/>
                <a:cs typeface="나눔고딕"/>
              </a:rPr>
              <a:t>Value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dirty="0" smtClean="0">
              <a:latin typeface="나눔고딕"/>
              <a:ea typeface="나눔고딕"/>
              <a:cs typeface="나눔고딕"/>
            </a:endParaRP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스프링이 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통해 읽어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들인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properties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파일의 내용을 바로 읽을 수 있다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.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 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&lt;entry key="</a:t>
            </a:r>
            <a:r>
              <a:rPr lang="en-US" altLang="ko-KR" sz="1600" dirty="0" err="1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mail.host</a:t>
            </a: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"&gt;</a:t>
            </a:r>
            <a:r>
              <a:rPr lang="en-US" altLang="ko-KR" sz="1600" dirty="0" err="1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mailneo.ds.neowiz.com</a:t>
            </a: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&lt;/entry&gt;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600" dirty="0">
              <a:solidFill>
                <a:srgbClr val="000000"/>
              </a:solidFill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600" dirty="0">
              <a:solidFill>
                <a:srgbClr val="000000"/>
              </a:solidFill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@Value("#{</a:t>
            </a:r>
            <a:r>
              <a:rPr lang="en-US" altLang="ko-KR" sz="1600" dirty="0" err="1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configProperties</a:t>
            </a: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['</a:t>
            </a:r>
            <a:r>
              <a:rPr lang="en-US" altLang="ko-KR" sz="1600" dirty="0" err="1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mail.host</a:t>
            </a: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']}")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private String </a:t>
            </a:r>
            <a:r>
              <a:rPr lang="en-US" altLang="ko-KR" sz="1600" dirty="0" err="1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mailHost</a:t>
            </a: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;</a:t>
            </a:r>
            <a:endParaRPr lang="en-US" sz="1600" dirty="0" smtClean="0">
              <a:solidFill>
                <a:srgbClr val="000000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5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Spring </a:t>
            </a:r>
            <a:r>
              <a:rPr kumimoji="1" lang="en-US" altLang="ko-KR" kern="0" dirty="0">
                <a:latin typeface="HY견고딕"/>
                <a:ea typeface="HY견고딕"/>
              </a:rPr>
              <a:t>Annotation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714586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6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800" dirty="0">
                <a:latin typeface="나눔고딕"/>
                <a:ea typeface="나눔고딕"/>
                <a:cs typeface="나눔고딕"/>
              </a:rPr>
              <a:t>@</a:t>
            </a:r>
            <a:r>
              <a:rPr lang="en-US" altLang="ko-KR" sz="2800" dirty="0" smtClean="0">
                <a:latin typeface="나눔고딕"/>
                <a:ea typeface="나눔고딕"/>
                <a:cs typeface="나눔고딕"/>
              </a:rPr>
              <a:t>Service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dirty="0" smtClean="0">
              <a:latin typeface="나눔고딕"/>
              <a:ea typeface="나눔고딕"/>
              <a:cs typeface="나눔고딕"/>
            </a:endParaRP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@Service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를 적용한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Class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는 비지니스 로직이 들어가는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Service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로 등록이 된다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Service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를 사용할때는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@</a:t>
            </a:r>
            <a:r>
              <a:rPr lang="en-US" altLang="ko-KR" sz="2000" dirty="0" err="1">
                <a:latin typeface="나눔고딕"/>
                <a:ea typeface="나눔고딕"/>
                <a:cs typeface="나눔고딕"/>
              </a:rPr>
              <a:t>Autowired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이거나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@Resource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사용을 하여 사용한다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.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 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@Service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public class </a:t>
            </a:r>
            <a:r>
              <a:rPr lang="en-US" altLang="ko-KR" sz="1600" dirty="0" err="1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StudyServiceImpl</a:t>
            </a: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 implements </a:t>
            </a:r>
            <a:r>
              <a:rPr lang="en-US" altLang="ko-KR" sz="1600" dirty="0" err="1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StudyService</a:t>
            </a: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 {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600" dirty="0">
              <a:solidFill>
                <a:srgbClr val="000000"/>
              </a:solidFill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@</a:t>
            </a:r>
            <a:r>
              <a:rPr lang="en-US" altLang="ko-KR" sz="1600" dirty="0" err="1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Autowired</a:t>
            </a:r>
            <a:endParaRPr lang="en-US" altLang="ko-KR" sz="1600" dirty="0">
              <a:solidFill>
                <a:srgbClr val="000000"/>
              </a:solidFill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private </a:t>
            </a:r>
            <a:r>
              <a:rPr lang="en-US" altLang="ko-KR" sz="1600" dirty="0" err="1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StudyService</a:t>
            </a: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studyService</a:t>
            </a: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;</a:t>
            </a:r>
            <a:endParaRPr lang="en-US" sz="1600" dirty="0" smtClean="0">
              <a:solidFill>
                <a:srgbClr val="000000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7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Spring </a:t>
            </a:r>
            <a:r>
              <a:rPr kumimoji="1" lang="en-US" altLang="ko-KR" kern="0" dirty="0">
                <a:latin typeface="HY견고딕"/>
                <a:ea typeface="HY견고딕"/>
              </a:rPr>
              <a:t>Annotation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477105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5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800" dirty="0">
                <a:latin typeface="나눔고딕"/>
                <a:ea typeface="나눔고딕"/>
                <a:cs typeface="나눔고딕"/>
              </a:rPr>
              <a:t>@</a:t>
            </a:r>
            <a:r>
              <a:rPr lang="en-US" altLang="ko-KR" sz="2800" dirty="0" smtClean="0">
                <a:latin typeface="나눔고딕"/>
                <a:ea typeface="나눔고딕"/>
                <a:cs typeface="나눔고딕"/>
              </a:rPr>
              <a:t>Repository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dirty="0" smtClean="0">
              <a:latin typeface="나눔고딕"/>
              <a:ea typeface="나눔고딕"/>
              <a:cs typeface="나눔고딕"/>
            </a:endParaRP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Repository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어노테이션은 일반적으로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DAO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에 사용되며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DB Exception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을 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 err="1" smtClean="0">
                <a:latin typeface="나눔고딕"/>
                <a:ea typeface="나눔고딕"/>
                <a:cs typeface="나눔고딕"/>
              </a:rPr>
              <a:t>DataAccessException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으로 변환한다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Repository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를 사용할때는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@</a:t>
            </a:r>
            <a:r>
              <a:rPr lang="en-US" altLang="ko-KR" sz="2000" dirty="0" err="1">
                <a:latin typeface="나눔고딕"/>
                <a:ea typeface="나눔고딕"/>
                <a:cs typeface="나눔고딕"/>
              </a:rPr>
              <a:t>Autowired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이거나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@Resource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사용을 하여 사용한다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.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 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@Repository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public class </a:t>
            </a:r>
            <a:r>
              <a:rPr lang="en-US" altLang="ko-KR" sz="1600" dirty="0" err="1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StudyDaoImpl</a:t>
            </a: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 implements </a:t>
            </a:r>
            <a:r>
              <a:rPr lang="en-US" altLang="ko-KR" sz="1600" dirty="0" err="1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StudyDao</a:t>
            </a: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 {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600" dirty="0">
              <a:solidFill>
                <a:srgbClr val="000000"/>
              </a:solidFill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@</a:t>
            </a:r>
            <a:r>
              <a:rPr lang="en-US" altLang="ko-KR" sz="1600" dirty="0" err="1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Autowired</a:t>
            </a:r>
            <a:endParaRPr lang="en-US" altLang="ko-KR" sz="1600" dirty="0">
              <a:solidFill>
                <a:srgbClr val="000000"/>
              </a:solidFill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private </a:t>
            </a:r>
            <a:r>
              <a:rPr lang="en-US" altLang="ko-KR" sz="1600" dirty="0" err="1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StudyDao</a:t>
            </a: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studyDao</a:t>
            </a: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;</a:t>
            </a:r>
            <a:endParaRPr lang="en-US" sz="1600" dirty="0" smtClean="0">
              <a:solidFill>
                <a:srgbClr val="000000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6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Spring </a:t>
            </a:r>
            <a:r>
              <a:rPr kumimoji="1" lang="en-US" altLang="ko-KR" kern="0" dirty="0">
                <a:latin typeface="HY견고딕"/>
                <a:ea typeface="HY견고딕"/>
              </a:rPr>
              <a:t>Annotation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502292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6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800" dirty="0">
                <a:latin typeface="나눔고딕"/>
                <a:ea typeface="나눔고딕"/>
                <a:cs typeface="나눔고딕"/>
              </a:rPr>
              <a:t>@</a:t>
            </a:r>
            <a:r>
              <a:rPr lang="en-US" altLang="ko-KR" sz="2800" dirty="0" err="1">
                <a:latin typeface="나눔고딕"/>
                <a:ea typeface="나눔고딕"/>
                <a:cs typeface="나눔고딕"/>
              </a:rPr>
              <a:t>Autowired</a:t>
            </a:r>
            <a:endParaRPr lang="en-US" altLang="ko-KR" sz="28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dirty="0" smtClean="0">
              <a:latin typeface="나눔고딕"/>
              <a:ea typeface="나눔고딕"/>
              <a:cs typeface="나눔고딕"/>
            </a:endParaRP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 err="1">
                <a:latin typeface="나눔고딕"/>
                <a:ea typeface="나눔고딕"/>
                <a:cs typeface="나눔고딕"/>
              </a:rPr>
              <a:t>Autowired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어노테이션은 의존관계를 자동설정할 때 사용하며 타입을 이용하여 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의존하는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객체를 삽입해 준다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. 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그러므로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해당 타입의 빈객체가 존재하지 않거나 또는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2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개 이상 존재할 경우 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스프링은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예외를 발생시키게 된다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.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 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17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Spring </a:t>
            </a:r>
            <a:r>
              <a:rPr kumimoji="1" lang="en-US" altLang="ko-KR" kern="0" dirty="0">
                <a:latin typeface="HY견고딕"/>
                <a:ea typeface="HY견고딕"/>
              </a:rPr>
              <a:t>Annotation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4271765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16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800" dirty="0">
                <a:latin typeface="나눔고딕"/>
                <a:ea typeface="나눔고딕"/>
                <a:cs typeface="나눔고딕"/>
              </a:rPr>
              <a:t>@Resource</a:t>
            </a:r>
            <a:endParaRPr lang="en-US" altLang="ko-KR" sz="28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dirty="0" smtClean="0">
              <a:latin typeface="나눔고딕"/>
              <a:ea typeface="나눔고딕"/>
              <a:cs typeface="나눔고딕"/>
            </a:endParaRP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자바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6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버전 및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JEE5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버전에 추가된 것으로 어플리케이션에서 필요로 하는 자원을 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자동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연결할 때 사용 한다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. 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스프링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2.5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부터 지원하는 어노테이션으로 스프링에서는 의존하는 빈 객체를 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전달할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때 사용하다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.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@</a:t>
            </a:r>
            <a:r>
              <a:rPr lang="en-US" altLang="ko-KR" sz="2000" dirty="0" err="1">
                <a:latin typeface="나눔고딕"/>
                <a:ea typeface="나눔고딕"/>
                <a:cs typeface="나눔고딕"/>
              </a:rPr>
              <a:t>Autowired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와 같은 기능을 하며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@</a:t>
            </a:r>
            <a:r>
              <a:rPr lang="en-US" altLang="ko-KR" sz="2000" dirty="0" err="1">
                <a:latin typeface="나눔고딕"/>
                <a:ea typeface="나눔고딕"/>
                <a:cs typeface="나눔고딕"/>
              </a:rPr>
              <a:t>Autowired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와 차이점은 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@</a:t>
            </a:r>
            <a:r>
              <a:rPr lang="en-US" altLang="ko-KR" sz="2000" dirty="0" err="1">
                <a:latin typeface="나눔고딕"/>
                <a:ea typeface="나눔고딕"/>
                <a:cs typeface="나눔고딕"/>
              </a:rPr>
              <a:t>Autowired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는 타입으로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(by type),  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@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Resource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는 이름으로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(by name)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으로 연결시켜준다는 것이다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.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 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17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Spring </a:t>
            </a:r>
            <a:r>
              <a:rPr kumimoji="1" lang="en-US" altLang="ko-KR" kern="0" dirty="0">
                <a:latin typeface="HY견고딕"/>
                <a:ea typeface="HY견고딕"/>
              </a:rPr>
              <a:t>Annotation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193780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17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800" dirty="0">
                <a:latin typeface="나눔고딕"/>
                <a:ea typeface="나눔고딕"/>
                <a:cs typeface="나눔고딕"/>
              </a:rPr>
              <a:t>@Inject</a:t>
            </a:r>
            <a:endParaRPr lang="en-US" altLang="ko-KR" sz="28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dirty="0" smtClean="0">
              <a:latin typeface="나눔고딕"/>
              <a:ea typeface="나눔고딕"/>
              <a:cs typeface="나눔고딕"/>
            </a:endParaRP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JSR-330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표준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Annotation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으로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Spring 3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부터 지원하는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Annotation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이다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. 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특정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Framework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에 종속되지 않은 어플리케이션을 구성하기 위해서는 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@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Inject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를 사용할 것을 권장한다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. 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@Inject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를 사용하기 위해서는 클래스 패스 내에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JSR-330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라이브러리인 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 err="1" smtClean="0">
                <a:latin typeface="나눔고딕"/>
                <a:ea typeface="나눔고딕"/>
                <a:cs typeface="나눔고딕"/>
              </a:rPr>
              <a:t>javax.inject</a:t>
            </a:r>
            <a:r>
              <a:rPr lang="en-US" altLang="ko-KR" sz="2000" dirty="0" err="1">
                <a:latin typeface="나눔고딕"/>
                <a:ea typeface="나눔고딕"/>
                <a:cs typeface="나눔고딕"/>
              </a:rPr>
              <a:t>-x.x.x.jar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파일이 추가되어야 함에 유의해야 한다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. 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latin typeface="나눔고딕"/>
                <a:ea typeface="나눔고딕"/>
                <a:cs typeface="나눔고딕"/>
              </a:rPr>
              <a:t>@Inject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latin typeface="나눔고딕"/>
                <a:ea typeface="나눔고딕"/>
                <a:cs typeface="나눔고딕"/>
              </a:rPr>
              <a:t>private Provider&lt;</a:t>
            </a:r>
            <a:r>
              <a:rPr lang="en-US" altLang="ko-KR" sz="1600" dirty="0" err="1">
                <a:latin typeface="나눔고딕"/>
                <a:ea typeface="나눔고딕"/>
                <a:cs typeface="나눔고딕"/>
              </a:rPr>
              <a:t>HttpServletRequest</a:t>
            </a:r>
            <a:r>
              <a:rPr lang="en-US" altLang="ko-KR" sz="1600" dirty="0">
                <a:latin typeface="나눔고딕"/>
                <a:ea typeface="나눔고딕"/>
                <a:cs typeface="나눔고딕"/>
              </a:rPr>
              <a:t>&gt; </a:t>
            </a:r>
            <a:r>
              <a:rPr lang="en-US" altLang="ko-KR" sz="1600" dirty="0" err="1">
                <a:latin typeface="나눔고딕"/>
                <a:ea typeface="나눔고딕"/>
                <a:cs typeface="나눔고딕"/>
              </a:rPr>
              <a:t>requestProvider</a:t>
            </a:r>
            <a:r>
              <a:rPr lang="en-US" altLang="ko-KR" sz="1600" dirty="0">
                <a:latin typeface="나눔고딕"/>
                <a:ea typeface="나눔고딕"/>
                <a:cs typeface="나눔고딕"/>
              </a:rPr>
              <a:t>;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600" dirty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latin typeface="나눔고딕"/>
                <a:ea typeface="나눔고딕"/>
                <a:cs typeface="나눔고딕"/>
              </a:rPr>
              <a:t>if (</a:t>
            </a:r>
            <a:r>
              <a:rPr lang="en-US" altLang="ko-KR" sz="1600" dirty="0" err="1">
                <a:latin typeface="나눔고딕"/>
                <a:ea typeface="나눔고딕"/>
                <a:cs typeface="나눔고딕"/>
              </a:rPr>
              <a:t>requestProvider</a:t>
            </a:r>
            <a:r>
              <a:rPr lang="en-US" altLang="ko-KR" sz="1600" dirty="0">
                <a:latin typeface="나눔고딕"/>
                <a:ea typeface="나눔고딕"/>
                <a:cs typeface="나눔고딕"/>
              </a:rPr>
              <a:t> != null) {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latin typeface="나눔고딕"/>
                <a:ea typeface="나눔고딕"/>
                <a:cs typeface="나눔고딕"/>
              </a:rPr>
              <a:t>	</a:t>
            </a:r>
            <a:r>
              <a:rPr lang="en-US" altLang="ko-KR" sz="1600" dirty="0" err="1">
                <a:latin typeface="나눔고딕"/>
                <a:ea typeface="나눔고딕"/>
                <a:cs typeface="나눔고딕"/>
              </a:rPr>
              <a:t>HttpServletRequest</a:t>
            </a:r>
            <a:r>
              <a:rPr lang="en-US" altLang="ko-KR" sz="1600" dirty="0">
                <a:latin typeface="나눔고딕"/>
                <a:ea typeface="나눔고딕"/>
                <a:cs typeface="나눔고딕"/>
              </a:rPr>
              <a:t> request = </a:t>
            </a:r>
            <a:r>
              <a:rPr lang="en-US" altLang="ko-KR" sz="1600" dirty="0" err="1">
                <a:latin typeface="나눔고딕"/>
                <a:ea typeface="나눔고딕"/>
                <a:cs typeface="나눔고딕"/>
              </a:rPr>
              <a:t>requestProvider.get</a:t>
            </a:r>
            <a:r>
              <a:rPr lang="en-US" altLang="ko-KR" sz="1600" dirty="0">
                <a:latin typeface="나눔고딕"/>
                <a:ea typeface="나눔고딕"/>
                <a:cs typeface="나눔고딕"/>
              </a:rPr>
              <a:t>();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latin typeface="나눔고딕"/>
                <a:ea typeface="나눔고딕"/>
                <a:cs typeface="나눔고딕"/>
              </a:rPr>
              <a:t>}</a:t>
            </a:r>
            <a:r>
              <a:rPr lang="ko-KR" altLang="en-US" sz="1600" dirty="0" smtClean="0">
                <a:latin typeface="나눔고딕"/>
                <a:ea typeface="나눔고딕"/>
                <a:cs typeface="나눔고딕"/>
              </a:rPr>
              <a:t> </a:t>
            </a:r>
            <a:endParaRPr lang="en-US" altLang="ko-KR" sz="16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18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Spring </a:t>
            </a:r>
            <a:r>
              <a:rPr kumimoji="1" lang="en-US" altLang="ko-KR" kern="0" dirty="0">
                <a:latin typeface="HY견고딕"/>
                <a:ea typeface="HY견고딕"/>
              </a:rPr>
              <a:t>Annotation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764262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1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18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800" dirty="0">
                <a:latin typeface="나눔고딕"/>
                <a:ea typeface="나눔고딕"/>
                <a:cs typeface="나눔고딕"/>
              </a:rPr>
              <a:t>@Component</a:t>
            </a:r>
            <a:endParaRPr lang="en-US" altLang="ko-KR" sz="28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dirty="0" smtClean="0">
              <a:latin typeface="나눔고딕"/>
              <a:ea typeface="나눔고딕"/>
              <a:cs typeface="나눔고딕"/>
            </a:endParaRP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Component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어노테이션이 적용된 클래스를 빈으로 등록하게 된다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스프링 설정에서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&lt;</a:t>
            </a:r>
            <a:r>
              <a:rPr lang="en-US" altLang="ko-KR" sz="2000" dirty="0" err="1">
                <a:latin typeface="나눔고딕"/>
                <a:ea typeface="나눔고딕"/>
                <a:cs typeface="나눔고딕"/>
              </a:rPr>
              <a:t>context:component-scan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&gt;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태그가 추가되어야 합니다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. 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@</a:t>
            </a:r>
            <a:r>
              <a:rPr lang="en-US" altLang="ko-KR" sz="2000" dirty="0" err="1">
                <a:latin typeface="나눔고딕"/>
                <a:ea typeface="나눔고딕"/>
                <a:cs typeface="나눔고딕"/>
              </a:rPr>
              <a:t>Autowired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를 통해 사용하면 된다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. 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6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latin typeface="나눔고딕"/>
                <a:ea typeface="나눔고딕"/>
                <a:cs typeface="나눔고딕"/>
              </a:rPr>
              <a:t>&lt;bean id="</a:t>
            </a:r>
            <a:r>
              <a:rPr lang="en-US" altLang="ko-KR" sz="1600" dirty="0" err="1">
                <a:latin typeface="나눔고딕"/>
                <a:ea typeface="나눔고딕"/>
                <a:cs typeface="나눔고딕"/>
              </a:rPr>
              <a:t>studyProvider</a:t>
            </a:r>
            <a:r>
              <a:rPr lang="en-US" altLang="ko-KR" sz="1600" dirty="0">
                <a:latin typeface="나눔고딕"/>
                <a:ea typeface="나눔고딕"/>
                <a:cs typeface="나눔고딕"/>
              </a:rPr>
              <a:t>" class="</a:t>
            </a:r>
            <a:r>
              <a:rPr lang="en-US" altLang="ko-KR" sz="1600" dirty="0" err="1">
                <a:latin typeface="나눔고딕"/>
                <a:ea typeface="나눔고딕"/>
                <a:cs typeface="나눔고딕"/>
              </a:rPr>
              <a:t>com.neowiz.study.provider.StudyProvider</a:t>
            </a:r>
            <a:r>
              <a:rPr lang="en-US" altLang="ko-KR" sz="1600" dirty="0">
                <a:latin typeface="나눔고딕"/>
                <a:ea typeface="나눔고딕"/>
                <a:cs typeface="나눔고딕"/>
              </a:rPr>
              <a:t>"/</a:t>
            </a:r>
            <a:r>
              <a:rPr lang="en-US" altLang="ko-KR" sz="1600" dirty="0" smtClean="0">
                <a:latin typeface="나눔고딕"/>
                <a:ea typeface="나눔고딕"/>
                <a:cs typeface="나눔고딕"/>
              </a:rPr>
              <a:t>&gt;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6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600" dirty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 smtClean="0">
                <a:latin typeface="나눔고딕"/>
                <a:ea typeface="나눔고딕"/>
                <a:cs typeface="나눔고딕"/>
              </a:rPr>
              <a:t>@</a:t>
            </a:r>
            <a:r>
              <a:rPr lang="en-US" altLang="ko-KR" sz="1600" dirty="0">
                <a:latin typeface="나눔고딕"/>
                <a:ea typeface="나눔고딕"/>
                <a:cs typeface="나눔고딕"/>
              </a:rPr>
              <a:t>Component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latin typeface="나눔고딕"/>
                <a:ea typeface="나눔고딕"/>
                <a:cs typeface="나눔고딕"/>
              </a:rPr>
              <a:t>public class </a:t>
            </a:r>
            <a:r>
              <a:rPr lang="en-US" altLang="ko-KR" sz="1600" dirty="0" err="1">
                <a:latin typeface="나눔고딕"/>
                <a:ea typeface="나눔고딕"/>
                <a:cs typeface="나눔고딕"/>
              </a:rPr>
              <a:t>StudyProvider</a:t>
            </a:r>
            <a:r>
              <a:rPr lang="en-US" altLang="ko-KR" sz="1600" dirty="0">
                <a:latin typeface="나눔고딕"/>
                <a:ea typeface="나눔고딕"/>
                <a:cs typeface="나눔고딕"/>
              </a:rPr>
              <a:t> {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19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Spring </a:t>
            </a:r>
            <a:r>
              <a:rPr kumimoji="1" lang="en-US" altLang="ko-KR" kern="0" dirty="0">
                <a:latin typeface="HY견고딕"/>
                <a:ea typeface="HY견고딕"/>
              </a:rPr>
              <a:t>Annotation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045702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8"/>
          <p:cNvSpPr txBox="1">
            <a:spLocks noChangeArrowheads="1"/>
          </p:cNvSpPr>
          <p:nvPr/>
        </p:nvSpPr>
        <p:spPr bwMode="auto">
          <a:xfrm>
            <a:off x="182470" y="2708920"/>
            <a:ext cx="9586065" cy="45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kern="0" dirty="0" smtClean="0">
                <a:latin typeface="HY견고딕"/>
                <a:ea typeface="HY견고딕"/>
              </a:rPr>
              <a:t>Agenda</a:t>
            </a:r>
            <a:endParaRPr kumimoji="1" lang="en-US" altLang="ko-KR" sz="2400" kern="0" dirty="0">
              <a:latin typeface="HY견고딕"/>
              <a:ea typeface="HY견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1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1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19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800" dirty="0">
                <a:latin typeface="나눔고딕"/>
                <a:ea typeface="나눔고딕"/>
                <a:cs typeface="나눔고딕"/>
              </a:rPr>
              <a:t>@</a:t>
            </a:r>
            <a:r>
              <a:rPr lang="en-US" altLang="ko-KR" sz="2800" dirty="0" err="1">
                <a:latin typeface="나눔고딕"/>
                <a:ea typeface="나눔고딕"/>
                <a:cs typeface="나눔고딕"/>
              </a:rPr>
              <a:t>PostConstruct</a:t>
            </a:r>
            <a:endParaRPr lang="en-US" altLang="ko-KR" sz="28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dirty="0" smtClean="0">
              <a:latin typeface="나눔고딕"/>
              <a:ea typeface="나눔고딕"/>
              <a:cs typeface="나눔고딕"/>
            </a:endParaRP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의존하는 객체를 설정한 이후에 초기화 작업을 수행하기 위해 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사용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스프일이 초기화 되면서 실행된다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. 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6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latin typeface="나눔고딕"/>
                <a:ea typeface="나눔고딕"/>
                <a:cs typeface="나눔고딕"/>
              </a:rPr>
              <a:t>@</a:t>
            </a:r>
            <a:r>
              <a:rPr lang="en-US" altLang="ko-KR" sz="1600" dirty="0" err="1">
                <a:latin typeface="나눔고딕"/>
                <a:ea typeface="나눔고딕"/>
                <a:cs typeface="나눔고딕"/>
              </a:rPr>
              <a:t>PostConstruct</a:t>
            </a:r>
            <a:endParaRPr lang="en-US" altLang="ko-KR" sz="1600" dirty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latin typeface="나눔고딕"/>
                <a:ea typeface="나눔고딕"/>
                <a:cs typeface="나눔고딕"/>
              </a:rPr>
              <a:t>public void </a:t>
            </a:r>
            <a:r>
              <a:rPr lang="en-US" altLang="ko-KR" sz="1600" dirty="0" err="1">
                <a:latin typeface="나눔고딕"/>
                <a:ea typeface="나눔고딕"/>
                <a:cs typeface="나눔고딕"/>
              </a:rPr>
              <a:t>init</a:t>
            </a:r>
            <a:r>
              <a:rPr lang="en-US" altLang="ko-KR" sz="1600" dirty="0">
                <a:latin typeface="나눔고딕"/>
                <a:ea typeface="나눔고딕"/>
                <a:cs typeface="나눔고딕"/>
              </a:rPr>
              <a:t>() {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20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Spring </a:t>
            </a:r>
            <a:r>
              <a:rPr kumimoji="1" lang="en-US" altLang="ko-KR" kern="0" dirty="0">
                <a:latin typeface="HY견고딕"/>
                <a:ea typeface="HY견고딕"/>
              </a:rPr>
              <a:t>Annotation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447778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1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1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19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800" dirty="0">
                <a:latin typeface="나눔고딕"/>
                <a:ea typeface="나눔고딕"/>
                <a:cs typeface="나눔고딕"/>
              </a:rPr>
              <a:t>@</a:t>
            </a:r>
            <a:r>
              <a:rPr lang="en-US" altLang="ko-KR" sz="2800" dirty="0" err="1">
                <a:latin typeface="나눔고딕"/>
                <a:ea typeface="나눔고딕"/>
                <a:cs typeface="나눔고딕"/>
              </a:rPr>
              <a:t>PreDestroy</a:t>
            </a:r>
            <a:endParaRPr lang="en-US" altLang="ko-KR" sz="28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dirty="0" smtClean="0">
              <a:latin typeface="나눔고딕"/>
              <a:ea typeface="나눔고딕"/>
              <a:cs typeface="나눔고딕"/>
            </a:endParaRP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컨테이너에서 객체를 제거하기 전에 해야할 작업을 수행하기 위해 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사용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톰캣이 종료 되면서 실행된다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. 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6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latin typeface="나눔고딕"/>
                <a:ea typeface="나눔고딕"/>
                <a:cs typeface="나눔고딕"/>
              </a:rPr>
              <a:t>@</a:t>
            </a:r>
            <a:r>
              <a:rPr lang="en-US" altLang="ko-KR" sz="1600" dirty="0" err="1">
                <a:latin typeface="나눔고딕"/>
                <a:ea typeface="나눔고딕"/>
                <a:cs typeface="나눔고딕"/>
              </a:rPr>
              <a:t>PreDestroy</a:t>
            </a:r>
            <a:endParaRPr lang="en-US" altLang="ko-KR" sz="1600" dirty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latin typeface="나눔고딕"/>
                <a:ea typeface="나눔고딕"/>
                <a:cs typeface="나눔고딕"/>
              </a:rPr>
              <a:t>public void </a:t>
            </a:r>
            <a:r>
              <a:rPr lang="en-US" altLang="ko-KR" sz="1600" dirty="0" err="1">
                <a:latin typeface="나눔고딕"/>
                <a:ea typeface="나눔고딕"/>
                <a:cs typeface="나눔고딕"/>
              </a:rPr>
              <a:t>destory</a:t>
            </a:r>
            <a:r>
              <a:rPr lang="en-US" altLang="ko-KR" sz="1600" dirty="0">
                <a:latin typeface="나눔고딕"/>
                <a:ea typeface="나눔고딕"/>
                <a:cs typeface="나눔고딕"/>
              </a:rPr>
              <a:t>() {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20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Spring </a:t>
            </a:r>
            <a:r>
              <a:rPr kumimoji="1" lang="en-US" altLang="ko-KR" kern="0" dirty="0">
                <a:latin typeface="HY견고딕"/>
                <a:ea typeface="HY견고딕"/>
              </a:rPr>
              <a:t>Annotation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083850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6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>
              <a:ea typeface="돋움" pitchFamily="50" charset="-127"/>
            </a:endParaRPr>
          </a:p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>
              <a:ea typeface="돋움" pitchFamily="50" charset="-127"/>
            </a:endParaRPr>
          </a:p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800" dirty="0" smtClean="0">
                <a:ea typeface="돋움" pitchFamily="50" charset="-127"/>
              </a:rPr>
              <a:t>?!</a:t>
            </a:r>
          </a:p>
        </p:txBody>
      </p:sp>
      <p:sp>
        <p:nvSpPr>
          <p:cNvPr id="17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Generic, </a:t>
            </a:r>
            <a:r>
              <a:rPr kumimoji="1" lang="en-US" altLang="ko-KR" kern="0" dirty="0" err="1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484848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Java Study Agenda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  <p:sp>
        <p:nvSpPr>
          <p:cNvPr id="8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solidFill>
                  <a:srgbClr val="0000FF"/>
                </a:solidFill>
                <a:latin typeface="나눔고딕"/>
                <a:ea typeface="나눔고딕"/>
                <a:cs typeface="나눔고딕"/>
              </a:rPr>
              <a:t>Java </a:t>
            </a:r>
            <a:r>
              <a:rPr lang="en-US" altLang="ko-KR" sz="2400" dirty="0">
                <a:solidFill>
                  <a:srgbClr val="0000FF"/>
                </a:solidFill>
                <a:latin typeface="나눔고딕"/>
                <a:ea typeface="나눔고딕"/>
                <a:cs typeface="나눔고딕"/>
              </a:rPr>
              <a:t>6 </a:t>
            </a:r>
            <a:r>
              <a:rPr lang="en-US" altLang="ko-KR" sz="2400" dirty="0" err="1">
                <a:solidFill>
                  <a:srgbClr val="0000FF"/>
                </a:solidFill>
                <a:latin typeface="나눔고딕"/>
                <a:ea typeface="나눔고딕"/>
                <a:cs typeface="나눔고딕"/>
              </a:rPr>
              <a:t>vs</a:t>
            </a:r>
            <a:r>
              <a:rPr lang="en-US" altLang="ko-KR" sz="2400" dirty="0">
                <a:solidFill>
                  <a:srgbClr val="0000FF"/>
                </a:solidFill>
                <a:latin typeface="나눔고딕"/>
                <a:ea typeface="나눔고딕"/>
                <a:cs typeface="나눔고딕"/>
              </a:rPr>
              <a:t> Java 7 </a:t>
            </a:r>
            <a:r>
              <a:rPr lang="en-US" altLang="ko-KR" sz="2400" dirty="0" err="1">
                <a:solidFill>
                  <a:srgbClr val="0000FF"/>
                </a:solidFill>
                <a:latin typeface="나눔고딕"/>
                <a:ea typeface="나눔고딕"/>
                <a:cs typeface="나눔고딕"/>
              </a:rPr>
              <a:t>vs</a:t>
            </a:r>
            <a:r>
              <a:rPr lang="en-US" altLang="ko-KR" sz="2400" dirty="0">
                <a:solidFill>
                  <a:srgbClr val="0000FF"/>
                </a:solidFill>
                <a:latin typeface="나눔고딕"/>
                <a:ea typeface="나눔고딕"/>
                <a:cs typeface="나눔고딕"/>
              </a:rPr>
              <a:t> Java 8</a:t>
            </a: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ko-KR" altLang="en-US" sz="2400" dirty="0" smtClean="0">
                <a:solidFill>
                  <a:srgbClr val="0000FF"/>
                </a:solidFill>
                <a:latin typeface="나눔고딕"/>
                <a:ea typeface="나눔고딕"/>
                <a:cs typeface="나눔고딕"/>
              </a:rPr>
              <a:t>예제로 </a:t>
            </a:r>
            <a:r>
              <a:rPr lang="ko-KR" altLang="en-US" sz="2400" dirty="0">
                <a:solidFill>
                  <a:srgbClr val="0000FF"/>
                </a:solidFill>
                <a:latin typeface="나눔고딕"/>
                <a:ea typeface="나눔고딕"/>
                <a:cs typeface="나눔고딕"/>
              </a:rPr>
              <a:t>배우는 </a:t>
            </a:r>
            <a:r>
              <a:rPr lang="en-US" altLang="ko-KR" sz="2400" dirty="0">
                <a:solidFill>
                  <a:srgbClr val="0000FF"/>
                </a:solidFill>
                <a:latin typeface="나눔고딕"/>
                <a:ea typeface="나눔고딕"/>
                <a:cs typeface="나눔고딕"/>
              </a:rPr>
              <a:t>Guava </a:t>
            </a:r>
            <a:r>
              <a:rPr lang="en-US" altLang="ko-KR" sz="2400" dirty="0" smtClean="0">
                <a:solidFill>
                  <a:srgbClr val="0000FF"/>
                </a:solidFill>
                <a:latin typeface="나눔고딕"/>
                <a:ea typeface="나눔고딕"/>
                <a:cs typeface="나눔고딕"/>
              </a:rPr>
              <a:t>Library</a:t>
            </a: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solidFill>
                  <a:srgbClr val="0000FF"/>
                </a:solidFill>
                <a:latin typeface="나눔고딕"/>
                <a:ea typeface="나눔고딕"/>
                <a:cs typeface="나눔고딕"/>
              </a:rPr>
              <a:t>Generics,</a:t>
            </a:r>
            <a:r>
              <a:rPr lang="ko-KR" altLang="en-US" sz="2400" dirty="0" smtClean="0">
                <a:solidFill>
                  <a:srgbClr val="0000FF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2400" dirty="0" err="1" smtClean="0">
                <a:solidFill>
                  <a:srgbClr val="0000FF"/>
                </a:solidFill>
                <a:latin typeface="나눔고딕"/>
                <a:ea typeface="나눔고딕"/>
                <a:cs typeface="나눔고딕"/>
              </a:rPr>
              <a:t>Enum</a:t>
            </a:r>
            <a:endParaRPr lang="en-US" altLang="ko-KR" sz="2400" dirty="0" smtClean="0">
              <a:solidFill>
                <a:srgbClr val="0000FF"/>
              </a:solidFill>
              <a:latin typeface="나눔고딕"/>
              <a:ea typeface="나눔고딕"/>
              <a:cs typeface="나눔고딕"/>
            </a:endParaRP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solidFill>
                  <a:srgbClr val="0000FF"/>
                </a:solidFill>
                <a:latin typeface="나눔고딕"/>
                <a:ea typeface="나눔고딕"/>
                <a:cs typeface="나눔고딕"/>
              </a:rPr>
              <a:t>Spring Project </a:t>
            </a:r>
            <a:r>
              <a:rPr lang="ko-KR" altLang="en-US" sz="2400" dirty="0" smtClean="0">
                <a:solidFill>
                  <a:srgbClr val="0000FF"/>
                </a:solidFill>
                <a:latin typeface="나눔고딕"/>
                <a:ea typeface="나눔고딕"/>
                <a:cs typeface="나눔고딕"/>
              </a:rPr>
              <a:t>구성하기</a:t>
            </a:r>
            <a:endParaRPr lang="en-US" altLang="ko-KR" sz="2400" dirty="0">
              <a:solidFill>
                <a:srgbClr val="0000FF"/>
              </a:solidFill>
              <a:latin typeface="나눔고딕"/>
              <a:ea typeface="나눔고딕"/>
              <a:cs typeface="나눔고딕"/>
            </a:endParaRP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ko-KR" altLang="en-US" sz="2400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가장 </a:t>
            </a:r>
            <a:r>
              <a:rPr lang="ko-KR" altLang="en-US" sz="240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많이 사용되는 </a:t>
            </a:r>
            <a:r>
              <a:rPr lang="en-US" altLang="ko-KR" sz="240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Spring Annotation</a:t>
            </a: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latin typeface="나눔고딕"/>
                <a:ea typeface="나눔고딕"/>
                <a:cs typeface="나눔고딕"/>
              </a:rPr>
              <a:t>Spring </a:t>
            </a:r>
            <a:r>
              <a:rPr lang="en-US" altLang="ko-KR" sz="2400" dirty="0">
                <a:latin typeface="나눔고딕"/>
                <a:ea typeface="나눔고딕"/>
                <a:cs typeface="나눔고딕"/>
              </a:rPr>
              <a:t>AOP</a:t>
            </a: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latin typeface="나눔고딕"/>
                <a:ea typeface="나눔고딕"/>
                <a:cs typeface="나눔고딕"/>
              </a:rPr>
              <a:t>Spring Batch</a:t>
            </a:r>
            <a:endParaRPr lang="en-US" altLang="ko-KR" sz="2400" dirty="0">
              <a:latin typeface="나눔고딕"/>
              <a:ea typeface="나눔고딕"/>
              <a:cs typeface="나눔고딕"/>
            </a:endParaRP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kumimoji="1" lang="en-US" altLang="ko-KR" sz="2400" kern="0" dirty="0" err="1" smtClean="0">
                <a:latin typeface="나눔고딕"/>
                <a:ea typeface="나눔고딕"/>
                <a:cs typeface="나눔고딕"/>
              </a:rPr>
              <a:t>Gradle</a:t>
            </a:r>
            <a:endParaRPr kumimoji="1" lang="en-US" altLang="ko-KR" sz="2400" kern="0" dirty="0">
              <a:latin typeface="나눔고딕"/>
              <a:ea typeface="나눔고딕"/>
              <a:cs typeface="나눔고딕"/>
            </a:endParaRP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latin typeface="나눔고딕"/>
                <a:ea typeface="나눔고딕"/>
                <a:cs typeface="나눔고딕"/>
              </a:rPr>
              <a:t>Jenkins</a:t>
            </a:r>
            <a:endParaRPr lang="en-US" altLang="ko-KR" sz="2400" dirty="0">
              <a:latin typeface="나눔고딕"/>
              <a:ea typeface="나눔고딕"/>
              <a:cs typeface="나눔고딕"/>
            </a:endParaRP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err="1" smtClean="0">
                <a:latin typeface="나눔고딕"/>
                <a:ea typeface="나눔고딕"/>
                <a:cs typeface="나눔고딕"/>
              </a:rPr>
              <a:t>Sonarqube</a:t>
            </a:r>
            <a:endParaRPr lang="en-US" altLang="ko-KR" sz="2400" dirty="0">
              <a:latin typeface="나눔고딕"/>
              <a:ea typeface="나눔고딕"/>
              <a:cs typeface="나눔고딕"/>
            </a:endParaRP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latin typeface="나눔고딕"/>
                <a:ea typeface="나눔고딕"/>
                <a:cs typeface="나눔고딕"/>
              </a:rPr>
              <a:t>Thread </a:t>
            </a:r>
            <a:r>
              <a:rPr lang="en-US" altLang="ko-KR" sz="2400" dirty="0">
                <a:latin typeface="나눔고딕"/>
                <a:ea typeface="나눔고딕"/>
                <a:cs typeface="나눔고딕"/>
              </a:rPr>
              <a:t>Dump</a:t>
            </a: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latin typeface="나눔고딕"/>
                <a:ea typeface="나눔고딕"/>
                <a:cs typeface="나눔고딕"/>
              </a:rPr>
              <a:t>Heap </a:t>
            </a:r>
            <a:r>
              <a:rPr lang="en-US" altLang="ko-KR" sz="2400" dirty="0">
                <a:latin typeface="나눔고딕"/>
                <a:ea typeface="나눔고딕"/>
                <a:cs typeface="나눔고딕"/>
              </a:rPr>
              <a:t>Dump</a:t>
            </a: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latin typeface="나눔고딕"/>
                <a:ea typeface="나눔고딕"/>
                <a:cs typeface="나눔고딕"/>
              </a:rPr>
              <a:t>JMX</a:t>
            </a:r>
          </a:p>
        </p:txBody>
      </p:sp>
    </p:spTree>
    <p:extLst>
      <p:ext uri="{BB962C8B-B14F-4D97-AF65-F5344CB8AC3E}">
        <p14:creationId xmlns:p14="http://schemas.microsoft.com/office/powerpoint/2010/main" val="2132439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334870" y="2861320"/>
            <a:ext cx="9586065" cy="45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kern="0" dirty="0" smtClean="0">
                <a:latin typeface="HY견고딕"/>
                <a:ea typeface="HY견고딕"/>
              </a:rPr>
              <a:t>Spring Annotation</a:t>
            </a:r>
            <a:endParaRPr kumimoji="1" lang="en-US" altLang="ko-KR" sz="2400" kern="0" dirty="0">
              <a:latin typeface="HY견고딕"/>
              <a:ea typeface="HY견고딕"/>
            </a:endParaRPr>
          </a:p>
        </p:txBody>
      </p:sp>
      <p:sp>
        <p:nvSpPr>
          <p:cNvPr id="4" name="슬라이드 번호 개체 틀 5"/>
          <p:cNvSpPr txBox="1">
            <a:spLocks/>
          </p:cNvSpPr>
          <p:nvPr/>
        </p:nvSpPr>
        <p:spPr>
          <a:xfrm>
            <a:off x="7747000" y="67317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08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smtClean="0">
                <a:latin typeface="나눔고딕"/>
                <a:ea typeface="나눔고딕"/>
                <a:cs typeface="나눔고딕"/>
              </a:rPr>
              <a:t>Spring Annotation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1714500" lvl="3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@Controller</a:t>
            </a:r>
          </a:p>
          <a:p>
            <a:pPr marL="1714500" lvl="3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@</a:t>
            </a:r>
            <a:r>
              <a:rPr lang="en-US" altLang="ko-KR" sz="2000" dirty="0" err="1">
                <a:latin typeface="나눔고딕"/>
                <a:ea typeface="나눔고딕"/>
                <a:cs typeface="나눔고딕"/>
              </a:rPr>
              <a:t>RequestMapping</a:t>
            </a:r>
            <a:endParaRPr lang="en-US" altLang="ko-KR" sz="2000" dirty="0">
              <a:latin typeface="나눔고딕"/>
              <a:ea typeface="나눔고딕"/>
              <a:cs typeface="나눔고딕"/>
            </a:endParaRPr>
          </a:p>
          <a:p>
            <a:pPr marL="1714500" lvl="3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@</a:t>
            </a:r>
            <a:r>
              <a:rPr lang="en-US" altLang="ko-KR" sz="2000" dirty="0" err="1">
                <a:latin typeface="나눔고딕"/>
                <a:ea typeface="나눔고딕"/>
                <a:cs typeface="나눔고딕"/>
              </a:rPr>
              <a:t>RequestParam</a:t>
            </a:r>
            <a:endParaRPr lang="en-US" altLang="ko-KR" sz="2000" dirty="0">
              <a:latin typeface="나눔고딕"/>
              <a:ea typeface="나눔고딕"/>
              <a:cs typeface="나눔고딕"/>
            </a:endParaRPr>
          </a:p>
          <a:p>
            <a:pPr marL="1714500" lvl="3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@</a:t>
            </a:r>
            <a:r>
              <a:rPr lang="en-US" altLang="ko-KR" sz="2000" dirty="0" err="1">
                <a:latin typeface="나눔고딕"/>
                <a:ea typeface="나눔고딕"/>
                <a:cs typeface="나눔고딕"/>
              </a:rPr>
              <a:t>PathVariable</a:t>
            </a:r>
            <a:endParaRPr lang="en-US" altLang="ko-KR" sz="2000" dirty="0">
              <a:latin typeface="나눔고딕"/>
              <a:ea typeface="나눔고딕"/>
              <a:cs typeface="나눔고딕"/>
            </a:endParaRPr>
          </a:p>
          <a:p>
            <a:pPr marL="1714500" lvl="3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@</a:t>
            </a:r>
            <a:r>
              <a:rPr lang="en-US" altLang="ko-KR" sz="2000" dirty="0" err="1">
                <a:latin typeface="나눔고딕"/>
                <a:ea typeface="나눔고딕"/>
                <a:cs typeface="나눔고딕"/>
              </a:rPr>
              <a:t>ModelAttribute</a:t>
            </a:r>
            <a:endParaRPr lang="en-US" altLang="ko-KR" sz="2000" dirty="0">
              <a:latin typeface="나눔고딕"/>
              <a:ea typeface="나눔고딕"/>
              <a:cs typeface="나눔고딕"/>
            </a:endParaRPr>
          </a:p>
          <a:p>
            <a:pPr marL="1714500" lvl="3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@</a:t>
            </a:r>
            <a:r>
              <a:rPr lang="en-US" altLang="ko-KR" sz="2000" dirty="0" err="1">
                <a:latin typeface="나눔고딕"/>
                <a:ea typeface="나눔고딕"/>
                <a:cs typeface="나눔고딕"/>
              </a:rPr>
              <a:t>ResponseBody</a:t>
            </a:r>
            <a:endParaRPr lang="en-US" altLang="ko-KR" sz="2000" dirty="0">
              <a:latin typeface="나눔고딕"/>
              <a:ea typeface="나눔고딕"/>
              <a:cs typeface="나눔고딕"/>
            </a:endParaRPr>
          </a:p>
          <a:p>
            <a:pPr marL="1714500" lvl="3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@Value</a:t>
            </a:r>
          </a:p>
          <a:p>
            <a:pPr marL="1714500" lvl="3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@Service</a:t>
            </a:r>
          </a:p>
          <a:p>
            <a:pPr marL="1714500" lvl="3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@Repository</a:t>
            </a:r>
          </a:p>
          <a:p>
            <a:pPr marL="1714500" lvl="3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@</a:t>
            </a:r>
            <a:r>
              <a:rPr lang="en-US" altLang="ko-KR" sz="2000" dirty="0" err="1">
                <a:latin typeface="나눔고딕"/>
                <a:ea typeface="나눔고딕"/>
                <a:cs typeface="나눔고딕"/>
              </a:rPr>
              <a:t>Autowired</a:t>
            </a:r>
            <a:endParaRPr lang="en-US" altLang="ko-KR" sz="2000" dirty="0">
              <a:latin typeface="나눔고딕"/>
              <a:ea typeface="나눔고딕"/>
              <a:cs typeface="나눔고딕"/>
            </a:endParaRPr>
          </a:p>
          <a:p>
            <a:pPr marL="1714500" lvl="3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@Resource</a:t>
            </a:r>
          </a:p>
          <a:p>
            <a:pPr marL="1714500" lvl="3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@Inject</a:t>
            </a:r>
          </a:p>
          <a:p>
            <a:pPr marL="1714500" lvl="3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@Component</a:t>
            </a:r>
          </a:p>
          <a:p>
            <a:pPr marL="1714500" lvl="3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@</a:t>
            </a:r>
            <a:r>
              <a:rPr lang="en-US" altLang="ko-KR" sz="2000" dirty="0" err="1">
                <a:latin typeface="나눔고딕"/>
                <a:ea typeface="나눔고딕"/>
                <a:cs typeface="나눔고딕"/>
              </a:rPr>
              <a:t>PostConstruct</a:t>
            </a:r>
            <a:endParaRPr lang="en-US" altLang="ko-KR" sz="2000" dirty="0">
              <a:latin typeface="나눔고딕"/>
              <a:ea typeface="나눔고딕"/>
              <a:cs typeface="나눔고딕"/>
            </a:endParaRPr>
          </a:p>
          <a:p>
            <a:pPr marL="1714500" lvl="3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@</a:t>
            </a:r>
            <a:r>
              <a:rPr lang="en-US" altLang="ko-KR" sz="2000" dirty="0" err="1">
                <a:latin typeface="나눔고딕"/>
                <a:ea typeface="나눔고딕"/>
                <a:cs typeface="나눔고딕"/>
              </a:rPr>
              <a:t>PreDestroy</a:t>
            </a:r>
            <a:endParaRPr lang="en-US" sz="2000" dirty="0" smtClean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Spring </a:t>
            </a:r>
            <a:r>
              <a:rPr kumimoji="1" lang="en-US" altLang="ko-KR" kern="0" dirty="0">
                <a:latin typeface="HY견고딕"/>
                <a:ea typeface="HY견고딕"/>
              </a:rPr>
              <a:t>Annotation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901912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9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800" dirty="0">
                <a:latin typeface="나눔고딕"/>
                <a:ea typeface="나눔고딕"/>
                <a:cs typeface="나눔고딕"/>
              </a:rPr>
              <a:t>@Controller</a:t>
            </a:r>
            <a:endParaRPr lang="en-US" altLang="ko-KR" sz="28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dirty="0" smtClean="0">
              <a:latin typeface="나눔고딕"/>
              <a:ea typeface="나눔고딕"/>
              <a:cs typeface="나눔고딕"/>
            </a:endParaRP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클래스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타입에 적용되며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, @Controller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를 붙이면 해당 클래스를 웹 요청을 처리하는 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컨트롤러로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사용할 수 있다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.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@Controller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latin typeface="나눔고딕"/>
                <a:ea typeface="나눔고딕"/>
                <a:cs typeface="나눔고딕"/>
              </a:rPr>
              <a:t>public class </a:t>
            </a:r>
            <a:r>
              <a:rPr lang="en-US" altLang="ko-KR" sz="1600" dirty="0" err="1">
                <a:latin typeface="나눔고딕"/>
                <a:ea typeface="나눔고딕"/>
                <a:cs typeface="나눔고딕"/>
              </a:rPr>
              <a:t>StudyController</a:t>
            </a:r>
            <a:r>
              <a:rPr lang="en-US" altLang="ko-KR" sz="1600" dirty="0">
                <a:latin typeface="나눔고딕"/>
                <a:ea typeface="나눔고딕"/>
                <a:cs typeface="나눔고딕"/>
              </a:rPr>
              <a:t> {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600" dirty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 smtClean="0">
                <a:latin typeface="나눔고딕"/>
                <a:ea typeface="나눔고딕"/>
                <a:cs typeface="나눔고딕"/>
              </a:rPr>
              <a:t>}</a:t>
            </a:r>
            <a:endParaRPr lang="en-US" sz="1600" dirty="0" smtClean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10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Spring </a:t>
            </a:r>
            <a:r>
              <a:rPr kumimoji="1" lang="en-US" altLang="ko-KR" kern="0" dirty="0">
                <a:latin typeface="HY견고딕"/>
                <a:ea typeface="HY견고딕"/>
              </a:rPr>
              <a:t>Annotation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43992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0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800" dirty="0">
                <a:latin typeface="나눔고딕"/>
                <a:ea typeface="나눔고딕"/>
                <a:cs typeface="나눔고딕"/>
              </a:rPr>
              <a:t>@</a:t>
            </a:r>
            <a:r>
              <a:rPr lang="en-US" altLang="ko-KR" sz="2800" dirty="0" err="1" smtClean="0">
                <a:latin typeface="나눔고딕"/>
                <a:ea typeface="나눔고딕"/>
                <a:cs typeface="나눔고딕"/>
              </a:rPr>
              <a:t>RequestMapping</a:t>
            </a:r>
            <a:endParaRPr lang="en-US" altLang="ko-KR" sz="28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dirty="0" smtClean="0">
              <a:latin typeface="나눔고딕"/>
              <a:ea typeface="나눔고딕"/>
              <a:cs typeface="나눔고딕"/>
            </a:endParaRP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컨트롤러가 처리할 요청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URL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을 명시하는데 사용되며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,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클래스나 메서드에 적용된다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.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@</a:t>
            </a:r>
            <a:r>
              <a:rPr lang="en-US" altLang="ko-KR" sz="1600" dirty="0" err="1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RequestMapping</a:t>
            </a: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(value="/study/main")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public </a:t>
            </a:r>
            <a:r>
              <a:rPr lang="en-US" altLang="ko-KR" sz="1600" dirty="0" err="1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ModelAndView</a:t>
            </a: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 main(</a:t>
            </a:r>
            <a:r>
              <a:rPr lang="en-US" altLang="ko-KR" sz="1600" dirty="0" err="1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ModelAndView</a:t>
            </a: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mnv</a:t>
            </a: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) {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600" dirty="0">
              <a:solidFill>
                <a:srgbClr val="000000"/>
              </a:solidFill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@</a:t>
            </a:r>
            <a:r>
              <a:rPr lang="en-US" altLang="ko-KR" sz="1600" dirty="0" err="1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RequestMapping</a:t>
            </a: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(value="/study/</a:t>
            </a:r>
            <a:r>
              <a:rPr lang="en-US" altLang="ko-KR" sz="1600" dirty="0" err="1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requestMapping</a:t>
            </a: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/get", method=</a:t>
            </a:r>
            <a:r>
              <a:rPr lang="en-US" altLang="ko-KR" sz="1600" dirty="0" err="1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RequestMethod.GET</a:t>
            </a:r>
            <a:r>
              <a:rPr lang="en-US" altLang="ko-KR" sz="1600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)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600" dirty="0">
              <a:solidFill>
                <a:srgbClr val="000000"/>
              </a:solidFill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@</a:t>
            </a:r>
            <a:r>
              <a:rPr lang="en-US" altLang="ko-KR" sz="1600" dirty="0" err="1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RequestMapping</a:t>
            </a: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(value="/study/</a:t>
            </a:r>
            <a:r>
              <a:rPr lang="en-US" altLang="ko-KR" sz="1600" dirty="0" err="1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requestMapping</a:t>
            </a: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/post", method=</a:t>
            </a:r>
            <a:r>
              <a:rPr lang="en-US" altLang="ko-KR" sz="1600" dirty="0" err="1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RequestMethod.POST</a:t>
            </a: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)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600" dirty="0">
              <a:solidFill>
                <a:srgbClr val="000000"/>
              </a:solidFill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HTTP Status 405 - Request method 'GET' not supported</a:t>
            </a:r>
            <a:endParaRPr lang="en-US" sz="1600" dirty="0" smtClean="0">
              <a:solidFill>
                <a:srgbClr val="000000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1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Spring </a:t>
            </a:r>
            <a:r>
              <a:rPr kumimoji="1" lang="en-US" altLang="ko-KR" kern="0" dirty="0">
                <a:latin typeface="HY견고딕"/>
                <a:ea typeface="HY견고딕"/>
              </a:rPr>
              <a:t>Annotation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4017685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1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800" dirty="0">
                <a:latin typeface="나눔고딕"/>
                <a:ea typeface="나눔고딕"/>
                <a:cs typeface="나눔고딕"/>
              </a:rPr>
              <a:t>@</a:t>
            </a:r>
            <a:r>
              <a:rPr lang="en-US" altLang="ko-KR" sz="2800" dirty="0" err="1">
                <a:latin typeface="나눔고딕"/>
                <a:ea typeface="나눔고딕"/>
                <a:cs typeface="나눔고딕"/>
              </a:rPr>
              <a:t>RequestParam</a:t>
            </a:r>
            <a:endParaRPr lang="en-US" altLang="ko-KR" sz="28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dirty="0" smtClean="0">
              <a:latin typeface="나눔고딕"/>
              <a:ea typeface="나눔고딕"/>
              <a:cs typeface="나눔고딕"/>
            </a:endParaRP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Controller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메소드의 파라미터와 웹요청 파라미터와 맵핑하기 위한 어노테이션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@</a:t>
            </a:r>
            <a:r>
              <a:rPr lang="en-US" altLang="ko-KR" sz="1600" dirty="0" err="1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RequestMapping</a:t>
            </a: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(value="/</a:t>
            </a:r>
            <a:r>
              <a:rPr lang="en-US" altLang="ko-KR" sz="1600" dirty="0" err="1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requestParam</a:t>
            </a: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")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public </a:t>
            </a:r>
            <a:r>
              <a:rPr lang="en-US" altLang="ko-KR" sz="1600" dirty="0" err="1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ModelAndView</a:t>
            </a: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requestMapping</a:t>
            </a: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(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	</a:t>
            </a:r>
            <a:r>
              <a:rPr lang="en-US" altLang="ko-KR" sz="1600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	</a:t>
            </a:r>
            <a:r>
              <a:rPr lang="en-US" altLang="ko-KR" sz="1600" dirty="0" err="1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ModelAndView</a:t>
            </a:r>
            <a:r>
              <a:rPr lang="en-US" altLang="ko-KR" sz="1600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mnv</a:t>
            </a: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,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	</a:t>
            </a:r>
            <a:r>
              <a:rPr lang="en-US" altLang="ko-KR" sz="1600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	@</a:t>
            </a:r>
            <a:r>
              <a:rPr lang="en-US" altLang="ko-KR" sz="1600" dirty="0" err="1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RequestParam</a:t>
            </a: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(value = "page", required = false, </a:t>
            </a:r>
            <a:r>
              <a:rPr lang="en-US" altLang="ko-KR" sz="1600" dirty="0" err="1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defaultValue</a:t>
            </a: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 = "1") </a:t>
            </a:r>
            <a:r>
              <a:rPr lang="en-US" altLang="ko-KR" sz="1600" dirty="0" err="1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page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600" dirty="0" smtClean="0">
              <a:solidFill>
                <a:srgbClr val="000000"/>
              </a:solidFill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http://localhost:8080/</a:t>
            </a:r>
            <a:r>
              <a:rPr lang="en-US" altLang="ko-KR" sz="1600" dirty="0" err="1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requestParam</a:t>
            </a:r>
            <a:endParaRPr lang="en-US" sz="1600" dirty="0">
              <a:solidFill>
                <a:srgbClr val="000000"/>
              </a:solidFill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600" dirty="0">
              <a:solidFill>
                <a:srgbClr val="000000"/>
              </a:solidFill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http://localhost:8080/</a:t>
            </a:r>
            <a:r>
              <a:rPr lang="en-US" altLang="ko-KR" sz="1600" dirty="0" err="1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requestParam?page</a:t>
            </a: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=2</a:t>
            </a:r>
            <a:endParaRPr lang="en-US" sz="1600" dirty="0" smtClean="0">
              <a:solidFill>
                <a:srgbClr val="000000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2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Spring </a:t>
            </a:r>
            <a:r>
              <a:rPr kumimoji="1" lang="en-US" altLang="ko-KR" kern="0" dirty="0">
                <a:latin typeface="HY견고딕"/>
                <a:ea typeface="HY견고딕"/>
              </a:rPr>
              <a:t>Annotation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654092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2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800" dirty="0">
                <a:latin typeface="나눔고딕"/>
                <a:ea typeface="나눔고딕"/>
                <a:cs typeface="나눔고딕"/>
              </a:rPr>
              <a:t>@</a:t>
            </a:r>
            <a:r>
              <a:rPr lang="en-US" altLang="ko-KR" sz="2800" dirty="0" err="1" smtClean="0">
                <a:latin typeface="나눔고딕"/>
                <a:ea typeface="나눔고딕"/>
                <a:cs typeface="나눔고딕"/>
              </a:rPr>
              <a:t>PathVariable</a:t>
            </a:r>
            <a:endParaRPr lang="en-US" altLang="ko-KR" sz="28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dirty="0" smtClean="0">
              <a:latin typeface="나눔고딕"/>
              <a:ea typeface="나눔고딕"/>
              <a:cs typeface="나눔고딕"/>
            </a:endParaRP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URI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템플릿 변수에 접근할 때 사용 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@</a:t>
            </a:r>
            <a:r>
              <a:rPr lang="en-US" altLang="ko-KR" sz="1600" dirty="0" err="1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RequestMapping</a:t>
            </a: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(value="/</a:t>
            </a:r>
            <a:r>
              <a:rPr lang="en-US" altLang="ko-KR" sz="1600" dirty="0" err="1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pathVariable</a:t>
            </a: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/{type}")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public </a:t>
            </a:r>
            <a:r>
              <a:rPr lang="en-US" altLang="ko-KR" sz="1600" dirty="0" err="1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ModelAndView</a:t>
            </a: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pathVariable</a:t>
            </a: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(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ModelAndView</a:t>
            </a: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mnv</a:t>
            </a: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,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	@</a:t>
            </a:r>
            <a:r>
              <a:rPr lang="en-US" altLang="ko-KR" sz="1600" dirty="0" err="1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PathVariable</a:t>
            </a: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("type") String type</a:t>
            </a:r>
            <a:endParaRPr lang="en-US" altLang="ko-KR" sz="1600" dirty="0" smtClean="0">
              <a:solidFill>
                <a:srgbClr val="000000"/>
              </a:solidFill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600" dirty="0" smtClean="0">
              <a:solidFill>
                <a:srgbClr val="000000"/>
              </a:solidFill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http://localhost:8080</a:t>
            </a:r>
            <a:r>
              <a:rPr lang="en-US" altLang="ko-KR" sz="1600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/</a:t>
            </a:r>
            <a:r>
              <a:rPr lang="en-US" altLang="ko-KR" sz="1600" dirty="0" err="1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pathVariable</a:t>
            </a:r>
            <a:r>
              <a:rPr lang="en-US" altLang="ko-KR" sz="1600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/test</a:t>
            </a:r>
            <a:endParaRPr lang="en-US" sz="1600" dirty="0">
              <a:solidFill>
                <a:srgbClr val="000000"/>
              </a:solidFill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600" dirty="0">
              <a:solidFill>
                <a:srgbClr val="000000"/>
              </a:solidFill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http://localhost:8080</a:t>
            </a:r>
            <a:r>
              <a:rPr lang="en-US" altLang="ko-KR" sz="1600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/</a:t>
            </a:r>
            <a:r>
              <a:rPr lang="en-US" altLang="ko-KR" sz="1600" dirty="0" err="1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pathVariable</a:t>
            </a:r>
            <a:r>
              <a:rPr lang="en-US" altLang="ko-KR" sz="1600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/</a:t>
            </a:r>
            <a:r>
              <a:rPr lang="en-US" altLang="ko-KR" sz="1600" dirty="0" err="1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what?</a:t>
            </a:r>
            <a:r>
              <a:rPr lang="en-US" altLang="ko-KR" sz="1600" dirty="0" err="1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page</a:t>
            </a:r>
            <a:r>
              <a:rPr lang="en-US" altLang="ko-KR" sz="16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=2</a:t>
            </a:r>
            <a:endParaRPr lang="en-US" sz="1600" dirty="0" smtClean="0">
              <a:solidFill>
                <a:srgbClr val="000000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3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Spring </a:t>
            </a:r>
            <a:r>
              <a:rPr kumimoji="1" lang="en-US" altLang="ko-KR" kern="0" dirty="0">
                <a:latin typeface="HY견고딕"/>
                <a:ea typeface="HY견고딕"/>
              </a:rPr>
              <a:t>Annotation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026328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13688</TotalTime>
  <Words>1022</Words>
  <Application>Microsoft Macintosh PowerPoint</Application>
  <PresentationFormat>A4 Paper (210x297 mm)</PresentationFormat>
  <Paragraphs>498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fab</dc:creator>
  <cp:lastModifiedBy>Microsoft Office User</cp:lastModifiedBy>
  <cp:revision>401</cp:revision>
  <dcterms:created xsi:type="dcterms:W3CDTF">2010-06-11T05:39:53Z</dcterms:created>
  <dcterms:modified xsi:type="dcterms:W3CDTF">2015-04-01T07:07:57Z</dcterms:modified>
</cp:coreProperties>
</file>