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9" r:id="rId3"/>
    <p:sldId id="261" r:id="rId4"/>
    <p:sldId id="313" r:id="rId5"/>
    <p:sldId id="320" r:id="rId6"/>
    <p:sldId id="322" r:id="rId7"/>
    <p:sldId id="326" r:id="rId8"/>
    <p:sldId id="323" r:id="rId9"/>
    <p:sldId id="325" r:id="rId10"/>
    <p:sldId id="324" r:id="rId11"/>
    <p:sldId id="327" r:id="rId12"/>
    <p:sldId id="329" r:id="rId13"/>
    <p:sldId id="328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43" r:id="rId24"/>
    <p:sldId id="344" r:id="rId25"/>
    <p:sldId id="339" r:id="rId26"/>
    <p:sldId id="340" r:id="rId27"/>
    <p:sldId id="341" r:id="rId28"/>
    <p:sldId id="345" r:id="rId29"/>
    <p:sldId id="346" r:id="rId30"/>
    <p:sldId id="347" r:id="rId31"/>
    <p:sldId id="348" r:id="rId32"/>
    <p:sldId id="349" r:id="rId33"/>
    <p:sldId id="353" r:id="rId34"/>
    <p:sldId id="354" r:id="rId35"/>
    <p:sldId id="352" r:id="rId36"/>
    <p:sldId id="355" r:id="rId37"/>
    <p:sldId id="356" r:id="rId38"/>
    <p:sldId id="357" r:id="rId39"/>
    <p:sldId id="363" r:id="rId40"/>
    <p:sldId id="364" r:id="rId41"/>
    <p:sldId id="371" r:id="rId42"/>
    <p:sldId id="358" r:id="rId43"/>
    <p:sldId id="359" r:id="rId44"/>
    <p:sldId id="360" r:id="rId45"/>
    <p:sldId id="361" r:id="rId46"/>
    <p:sldId id="362" r:id="rId47"/>
    <p:sldId id="365" r:id="rId48"/>
    <p:sldId id="367" r:id="rId49"/>
    <p:sldId id="368" r:id="rId50"/>
    <p:sldId id="369" r:id="rId51"/>
    <p:sldId id="370" r:id="rId52"/>
    <p:sldId id="351" r:id="rId5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6334" autoAdjust="0"/>
  </p:normalViewPr>
  <p:slideViewPr>
    <p:cSldViewPr>
      <p:cViewPr>
        <p:scale>
          <a:sx n="100" d="100"/>
          <a:sy n="100" d="100"/>
        </p:scale>
        <p:origin x="-3616" y="-19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AF6D-5FEE-4CF9-B4F4-E245D57A2A78}" type="datetimeFigureOut">
              <a:rPr lang="ko-KR" altLang="en-US" smtClean="0"/>
              <a:pPr/>
              <a:t>15. 2. 24.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ECDD4-FC7B-4FC4-9891-09D47F77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4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2470" y="683695"/>
            <a:ext cx="95410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3420" y="368661"/>
            <a:ext cx="965600" cy="2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79350"/>
            <a:ext cx="9906000" cy="27865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7855" y="6624355"/>
            <a:ext cx="815751" cy="19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 userDrawn="1"/>
        </p:nvSpPr>
        <p:spPr>
          <a:xfrm>
            <a:off x="3647855" y="6804375"/>
            <a:ext cx="814990" cy="5362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4412940" y="6624355"/>
            <a:ext cx="90010" cy="23364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39"/>
          <p:cNvSpPr>
            <a:spLocks noChangeArrowheads="1"/>
          </p:cNvSpPr>
          <p:nvPr userDrawn="1"/>
        </p:nvSpPr>
        <p:spPr bwMode="auto">
          <a:xfrm>
            <a:off x="4367935" y="6624355"/>
            <a:ext cx="2028975" cy="13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 anchorCtr="0">
            <a:noAutofit/>
          </a:bodyPr>
          <a:lstStyle/>
          <a:p>
            <a:pPr lvl="0" algn="l" latinLnBrk="0">
              <a:spcBef>
                <a:spcPct val="0"/>
              </a:spcBef>
            </a:pPr>
            <a:r>
              <a:rPr lang="en-US" altLang="ko-KR" sz="500" kern="0" noProof="0" dirty="0" smtClean="0">
                <a:solidFill>
                  <a:srgbClr val="FFFFFF"/>
                </a:solidFill>
                <a:latin typeface="Verdana" pitchFamily="34" charset="0"/>
              </a:rPr>
              <a:t>©NEOWIZ INTERNET CORPORATION. All rights reserved.</a:t>
            </a: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781115" y="2393885"/>
            <a:ext cx="812488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Java </a:t>
            </a:r>
            <a:r>
              <a:rPr kumimoji="1" lang="en-US" altLang="ko-KR" sz="2400" kern="0" dirty="0">
                <a:latin typeface="HY견고딕"/>
                <a:ea typeface="HY견고딕"/>
                <a:cs typeface="+mj-cs"/>
              </a:rPr>
              <a:t>Study </a:t>
            </a: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2</a:t>
            </a:r>
            <a:r>
              <a:rPr kumimoji="1" lang="ko-KR" altLang="en-US" sz="2400" kern="0" dirty="0" smtClean="0">
                <a:latin typeface="HY견고딕"/>
                <a:ea typeface="HY견고딕"/>
                <a:cs typeface="+mj-cs"/>
              </a:rPr>
              <a:t>차</a:t>
            </a:r>
            <a:endParaRPr kumimoji="1" lang="en-US" altLang="ko-KR" sz="2400" kern="0" dirty="0">
              <a:latin typeface="HY견고딕"/>
              <a:ea typeface="HY견고딕"/>
              <a:cs typeface="+mj-cs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802650" y="2888940"/>
            <a:ext cx="8102987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767576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2015.02.25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lang="en-US" altLang="ko-KR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MIS </a:t>
            </a:r>
            <a:r>
              <a:rPr lang="ko-KR" altLang="en-US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팀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경승호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575" y="2933945"/>
            <a:ext cx="8100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00" y="2438890"/>
            <a:ext cx="68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ea typeface="돋움" pitchFamily="50" charset="-127"/>
              </a:rPr>
              <a:t>Enum</a:t>
            </a:r>
            <a:r>
              <a:rPr lang="en-US" altLang="ko-KR" sz="2000" dirty="0">
                <a:ea typeface="돋움" pitchFamily="50" charset="-127"/>
              </a:rPr>
              <a:t> </a:t>
            </a:r>
            <a:r>
              <a:rPr lang="ko-KR" altLang="en-US" sz="2000" dirty="0" smtClean="0">
                <a:ea typeface="돋움" pitchFamily="50" charset="-127"/>
              </a:rPr>
              <a:t>을 이용한 상수 정의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public </a:t>
            </a:r>
            <a:r>
              <a:rPr lang="en-US" altLang="ko-KR" sz="2000" dirty="0" err="1"/>
              <a:t>enum</a:t>
            </a:r>
            <a:r>
              <a:rPr lang="en-US" altLang="ko-KR" sz="2000" dirty="0"/>
              <a:t> DAY {</a:t>
            </a:r>
          </a:p>
          <a:p>
            <a:pPr lvl="2"/>
            <a:r>
              <a:rPr lang="en-US" altLang="ko-KR" sz="2000" dirty="0"/>
              <a:t>	MONDAY(1),</a:t>
            </a:r>
          </a:p>
          <a:p>
            <a:pPr lvl="2"/>
            <a:r>
              <a:rPr lang="en-US" altLang="ko-KR" sz="2000" dirty="0"/>
              <a:t>	TUESDAY(2);</a:t>
            </a:r>
          </a:p>
          <a:p>
            <a:pPr lvl="2"/>
            <a:r>
              <a:rPr lang="en-US" altLang="ko-KR" sz="2000" dirty="0"/>
              <a:t>	...</a:t>
            </a:r>
          </a:p>
          <a:p>
            <a:pPr lvl="2"/>
            <a:r>
              <a:rPr lang="en-US" altLang="ko-KR" sz="2000" dirty="0"/>
              <a:t>}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 err="1"/>
              <a:t>enum</a:t>
            </a:r>
            <a:r>
              <a:rPr lang="en-US" altLang="ko-KR" sz="2000" dirty="0"/>
              <a:t> MONTH {</a:t>
            </a:r>
          </a:p>
          <a:p>
            <a:pPr lvl="2"/>
            <a:r>
              <a:rPr lang="en-US" altLang="ko-KR" sz="2000" dirty="0"/>
              <a:t>	JANUARY(1),</a:t>
            </a:r>
          </a:p>
          <a:p>
            <a:pPr lvl="2"/>
            <a:r>
              <a:rPr lang="en-US" altLang="ko-KR" sz="2000" dirty="0"/>
              <a:t>	FEBRUARY(2);</a:t>
            </a:r>
          </a:p>
          <a:p>
            <a:pPr lvl="2"/>
            <a:r>
              <a:rPr lang="en-US" altLang="ko-KR" sz="2000" dirty="0"/>
              <a:t>	...</a:t>
            </a:r>
          </a:p>
          <a:p>
            <a:pPr lvl="2"/>
            <a:r>
              <a:rPr lang="en-US" altLang="ko-KR" sz="2000" dirty="0"/>
              <a:t>}</a:t>
            </a:r>
            <a:endParaRPr lang="en-US" altLang="ko-KR" sz="2000" dirty="0" smtClean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21502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상수 비교 차이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 = false;</a:t>
            </a:r>
          </a:p>
          <a:p>
            <a:pPr lvl="2"/>
            <a:r>
              <a:rPr lang="en-US" altLang="ko-KR" sz="2000" dirty="0"/>
              <a:t>if (</a:t>
            </a:r>
            <a:r>
              <a:rPr lang="en-US" altLang="ko-KR" sz="2000" dirty="0" err="1"/>
              <a:t>DAY.MONDAY.equals</a:t>
            </a:r>
            <a:r>
              <a:rPr lang="en-US" altLang="ko-KR" sz="2000" dirty="0"/>
              <a:t>(MONTH.JANUARY)) {</a:t>
            </a:r>
          </a:p>
          <a:p>
            <a:pPr lvl="2"/>
            <a:r>
              <a:rPr lang="en-US" altLang="ko-KR" sz="2000" dirty="0"/>
              <a:t>	actual = true;</a:t>
            </a:r>
          </a:p>
          <a:p>
            <a:pPr lvl="2"/>
            <a:r>
              <a:rPr lang="en-US" altLang="ko-KR" sz="2000" dirty="0"/>
              <a:t>}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isFalse</a:t>
            </a:r>
            <a:r>
              <a:rPr lang="en-US" altLang="ko-KR" sz="2000" dirty="0"/>
              <a:t>();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402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 err="1"/>
              <a:t>enum</a:t>
            </a:r>
            <a:r>
              <a:rPr lang="en-US" altLang="ko-KR" sz="2000" dirty="0"/>
              <a:t> DAY {</a:t>
            </a:r>
          </a:p>
          <a:p>
            <a:pPr lvl="2"/>
            <a:r>
              <a:rPr lang="en-US" altLang="ko-KR" sz="2000" dirty="0"/>
              <a:t>	MONDAY(1),</a:t>
            </a:r>
          </a:p>
          <a:p>
            <a:pPr lvl="2"/>
            <a:r>
              <a:rPr lang="en-US" altLang="ko-KR" sz="2000" dirty="0"/>
              <a:t>	TUESDAY(2),</a:t>
            </a:r>
          </a:p>
          <a:p>
            <a:pPr lvl="2"/>
            <a:r>
              <a:rPr lang="en-US" altLang="ko-KR" sz="2000" dirty="0"/>
              <a:t>	WEDNESDAY(3),</a:t>
            </a:r>
          </a:p>
          <a:p>
            <a:pPr lvl="2"/>
            <a:r>
              <a:rPr lang="en-US" altLang="ko-KR" sz="2000" dirty="0"/>
              <a:t>	THURSDAY(4),</a:t>
            </a:r>
          </a:p>
          <a:p>
            <a:pPr lvl="2"/>
            <a:r>
              <a:rPr lang="en-US" altLang="ko-KR" sz="2000" dirty="0"/>
              <a:t>	FRIDAY(5),</a:t>
            </a:r>
          </a:p>
          <a:p>
            <a:pPr lvl="2"/>
            <a:r>
              <a:rPr lang="en-US" altLang="ko-KR" sz="2000" dirty="0"/>
              <a:t>	SATURDAY(6),</a:t>
            </a:r>
          </a:p>
          <a:p>
            <a:pPr lvl="2"/>
            <a:r>
              <a:rPr lang="en-US" altLang="ko-KR" sz="2000" dirty="0"/>
              <a:t>	SUNDAY(7)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	</a:t>
            </a:r>
            <a:r>
              <a:rPr lang="en-US" altLang="ko-KR" sz="2000" dirty="0" smtClean="0"/>
              <a:t>…</a:t>
            </a:r>
          </a:p>
          <a:p>
            <a:pPr lvl="2"/>
            <a:r>
              <a:rPr lang="en-US" altLang="ko-KR" sz="2000" dirty="0" smtClean="0"/>
              <a:t>}</a:t>
            </a: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321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public static E[] values(</a:t>
            </a:r>
            <a:r>
              <a:rPr lang="en-US" altLang="ko-KR" sz="2000" dirty="0" smtClean="0">
                <a:ea typeface="돋움" pitchFamily="50" charset="-127"/>
              </a:rPr>
              <a:t>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Java </a:t>
            </a:r>
            <a:r>
              <a:rPr lang="ko-KR" altLang="en-US" sz="2000" dirty="0" smtClean="0"/>
              <a:t>컴파일러에서 제공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Enum</a:t>
            </a:r>
            <a:r>
              <a:rPr lang="ko-KR" altLang="en-US" sz="2000" dirty="0" smtClean="0"/>
              <a:t>에 속한 항목을 배열로 제공한다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DAY[] day = </a:t>
            </a:r>
            <a:r>
              <a:rPr lang="en-US" altLang="ko-KR" sz="2000" dirty="0" err="1"/>
              <a:t>DAY.values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</a:p>
          <a:p>
            <a:pPr lvl="2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actual = </a:t>
            </a:r>
            <a:r>
              <a:rPr lang="en-US" altLang="ko-KR" sz="2000" dirty="0" err="1"/>
              <a:t>day.length</a:t>
            </a:r>
            <a:r>
              <a:rPr lang="en-US" altLang="ko-KR" sz="2000" dirty="0"/>
              <a:t>;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(7)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DAY.values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</a:p>
          <a:p>
            <a:pPr lvl="2"/>
            <a:r>
              <a:rPr lang="en-US" altLang="ko-KR" sz="2000" dirty="0"/>
              <a:t>// </a:t>
            </a:r>
            <a:r>
              <a:rPr lang="en-US" altLang="ko-KR" sz="1900" dirty="0"/>
              <a:t>MONDAY,TUESDAY,WEDNESDAY,THURSDAY,FRIDAY,SATURDAY,SUNDAY</a:t>
            </a:r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7522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public static E </a:t>
            </a:r>
            <a:r>
              <a:rPr lang="en-US" altLang="ko-KR" sz="2000" dirty="0" err="1">
                <a:ea typeface="돋움" pitchFamily="50" charset="-127"/>
              </a:rPr>
              <a:t>valueOf</a:t>
            </a:r>
            <a:r>
              <a:rPr lang="en-US" altLang="ko-KR" sz="2000" dirty="0">
                <a:ea typeface="돋움" pitchFamily="50" charset="-127"/>
              </a:rPr>
              <a:t>(String name</a:t>
            </a:r>
            <a:r>
              <a:rPr lang="en-US" altLang="ko-KR" sz="2000" dirty="0" smtClean="0">
                <a:ea typeface="돋움" pitchFamily="50" charset="-127"/>
              </a:rPr>
              <a:t>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Java </a:t>
            </a:r>
            <a:r>
              <a:rPr lang="ko-KR" altLang="en-US" sz="2000" dirty="0" smtClean="0"/>
              <a:t>컴파일러에서 제공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전달받은 인자</a:t>
            </a:r>
            <a:r>
              <a:rPr lang="en-US" altLang="ko-KR" sz="2000" dirty="0" smtClean="0"/>
              <a:t>(name) </a:t>
            </a:r>
            <a:r>
              <a:rPr lang="ko-KR" altLang="en-US" sz="2000" dirty="0" smtClean="0"/>
              <a:t>와 일치하는 </a:t>
            </a:r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항목을 반환한다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DAY actual = </a:t>
            </a:r>
            <a:r>
              <a:rPr lang="en-US" altLang="ko-KR" sz="2000" dirty="0" err="1"/>
              <a:t>DAY.valueOf</a:t>
            </a:r>
            <a:r>
              <a:rPr lang="en-US" altLang="ko-KR" sz="2000" dirty="0"/>
              <a:t>("FRIDAY")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assertThat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DAY.FRIDAY.equals</a:t>
            </a:r>
            <a:r>
              <a:rPr lang="en-US" altLang="ko-KR" sz="2000" dirty="0"/>
              <a:t>(actual)).</a:t>
            </a:r>
            <a:r>
              <a:rPr lang="en-US" altLang="ko-KR" sz="2000" dirty="0" err="1"/>
              <a:t>isTrue</a:t>
            </a:r>
            <a:r>
              <a:rPr lang="en-US" altLang="ko-KR" sz="2000" dirty="0"/>
              <a:t>();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14054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public final </a:t>
            </a:r>
            <a:r>
              <a:rPr lang="en-US" altLang="ko-KR" sz="2000" dirty="0" err="1">
                <a:ea typeface="돋움" pitchFamily="50" charset="-127"/>
              </a:rPr>
              <a:t>boolean</a:t>
            </a:r>
            <a:r>
              <a:rPr lang="en-US" altLang="ko-KR" sz="2000" dirty="0">
                <a:ea typeface="돋움" pitchFamily="50" charset="-127"/>
              </a:rPr>
              <a:t> equals(Object other)</a:t>
            </a:r>
          </a:p>
          <a:p>
            <a:pPr lvl="1"/>
            <a:endParaRPr lang="en-US" sz="2000" dirty="0" smtClean="0"/>
          </a:p>
          <a:p>
            <a:pPr lvl="2"/>
            <a:r>
              <a:rPr lang="ko-KR" altLang="en-US" sz="2000" dirty="0" smtClean="0"/>
              <a:t>전달받은 인자</a:t>
            </a:r>
            <a:r>
              <a:rPr lang="en-US" altLang="ko-KR" sz="2000" dirty="0" smtClean="0"/>
              <a:t>(object)</a:t>
            </a:r>
            <a:r>
              <a:rPr lang="ko-KR" altLang="en-US" sz="2000" dirty="0" smtClean="0"/>
              <a:t>와 일치하는지 여부를 반환한다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 = </a:t>
            </a:r>
            <a:r>
              <a:rPr lang="en-US" altLang="ko-KR" sz="2000" dirty="0" err="1"/>
              <a:t>DAY.MONDAY.equals</a:t>
            </a:r>
            <a:r>
              <a:rPr lang="en-US" altLang="ko-KR" sz="2000" dirty="0"/>
              <a:t>(MONTH.JANUARY);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isFalse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smtClean="0"/>
              <a:t>DAY check = DAY.MONDAY;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 = </a:t>
            </a:r>
            <a:r>
              <a:rPr lang="en-US" altLang="ko-KR" sz="2000" dirty="0" err="1"/>
              <a:t>DAY.MONDAY.equals</a:t>
            </a:r>
            <a:r>
              <a:rPr lang="en-US" altLang="ko-KR" sz="2000" dirty="0" smtClean="0"/>
              <a:t>(check)</a:t>
            </a:r>
            <a:r>
              <a:rPr lang="en-US" altLang="ko-KR" sz="2000" dirty="0"/>
              <a:t>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 smtClean="0"/>
              <a:t>isTrue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);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977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public final </a:t>
            </a:r>
            <a:r>
              <a:rPr lang="en-US" altLang="ko-KR" sz="2000" dirty="0" err="1">
                <a:ea typeface="돋움" pitchFamily="50" charset="-127"/>
              </a:rPr>
              <a:t>int</a:t>
            </a:r>
            <a:r>
              <a:rPr lang="en-US" altLang="ko-KR" sz="2000" dirty="0">
                <a:ea typeface="돋움" pitchFamily="50" charset="-127"/>
              </a:rPr>
              <a:t> </a:t>
            </a:r>
            <a:r>
              <a:rPr lang="en-US" altLang="ko-KR" sz="2000" dirty="0" err="1">
                <a:ea typeface="돋움" pitchFamily="50" charset="-127"/>
              </a:rPr>
              <a:t>compareTo</a:t>
            </a:r>
            <a:r>
              <a:rPr lang="en-US" altLang="ko-KR" sz="2000" dirty="0">
                <a:ea typeface="돋움" pitchFamily="50" charset="-127"/>
              </a:rPr>
              <a:t>(E o)</a:t>
            </a:r>
          </a:p>
          <a:p>
            <a:pPr lvl="1"/>
            <a:endParaRPr lang="en-US" sz="2000" dirty="0" smtClean="0"/>
          </a:p>
          <a:p>
            <a:pPr lvl="2"/>
            <a:r>
              <a:rPr lang="ko-KR" altLang="en-US" sz="2000" dirty="0" smtClean="0"/>
              <a:t>전달받은 인자</a:t>
            </a:r>
            <a:r>
              <a:rPr lang="en-US" altLang="ko-KR" sz="2000" dirty="0" smtClean="0"/>
              <a:t>(E) </a:t>
            </a:r>
            <a:r>
              <a:rPr lang="ko-KR" altLang="en-US" sz="2000" dirty="0" smtClean="0"/>
              <a:t>와의 비교값을 반환한다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비교값은 </a:t>
            </a:r>
            <a:r>
              <a:rPr lang="en-US" altLang="ko-KR" sz="2000" dirty="0"/>
              <a:t>negative integer, zero, or a positive </a:t>
            </a:r>
            <a:r>
              <a:rPr lang="en-US" altLang="ko-KR" sz="2000" dirty="0" smtClean="0"/>
              <a:t>integer</a:t>
            </a:r>
            <a:r>
              <a:rPr lang="ko-KR" altLang="en-US" sz="2000" dirty="0" smtClean="0"/>
              <a:t> 로 반환한다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/>
              <a:t>nt</a:t>
            </a:r>
            <a:r>
              <a:rPr lang="en-US" altLang="ko-KR" sz="2000" dirty="0"/>
              <a:t> actual1 = </a:t>
            </a:r>
            <a:r>
              <a:rPr lang="en-US" altLang="ko-KR" sz="2000" dirty="0" err="1"/>
              <a:t>DAY.MONDAY.compareTo</a:t>
            </a:r>
            <a:r>
              <a:rPr lang="en-US" altLang="ko-KR" sz="2000" dirty="0"/>
              <a:t>(DAY.MONDAY);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(actual1).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(0);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int</a:t>
            </a:r>
            <a:r>
              <a:rPr lang="en-US" altLang="ko-KR" sz="2000" dirty="0"/>
              <a:t> actual2  = </a:t>
            </a:r>
            <a:r>
              <a:rPr lang="en-US" altLang="ko-KR" sz="2000" dirty="0" err="1"/>
              <a:t>DAY.WEDNESDAY.compareTo</a:t>
            </a:r>
            <a:r>
              <a:rPr lang="en-US" altLang="ko-KR" sz="2000" dirty="0"/>
              <a:t>(DAY.MONDAY);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(actual2).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(2);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int</a:t>
            </a:r>
            <a:r>
              <a:rPr lang="en-US" altLang="ko-KR" sz="2000" dirty="0"/>
              <a:t> actual3  = </a:t>
            </a:r>
            <a:r>
              <a:rPr lang="en-US" altLang="ko-KR" sz="2000" dirty="0" err="1"/>
              <a:t>DAY.MONDAY.compareTo</a:t>
            </a:r>
            <a:r>
              <a:rPr lang="en-US" altLang="ko-KR" sz="2000" dirty="0"/>
              <a:t>(DAY.WEDNESDAY);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(actual3).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(-2);</a:t>
            </a:r>
            <a:endParaRPr lang="en-US" altLang="ko-KR" sz="2000" dirty="0" smtClean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06139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public final String name()</a:t>
            </a: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항목의 문자열값을 반환한다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String actual = </a:t>
            </a:r>
            <a:r>
              <a:rPr lang="en-US" altLang="ko-KR" sz="2000" dirty="0" err="1"/>
              <a:t>DAY.MONDAY.name</a:t>
            </a:r>
            <a:r>
              <a:rPr lang="en-US" altLang="ko-KR" sz="2000" dirty="0"/>
              <a:t>();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("MONDAY");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isNotEqualTo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monday</a:t>
            </a:r>
            <a:r>
              <a:rPr lang="en-US" altLang="ko-KR" sz="2000" dirty="0"/>
              <a:t>");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917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public String </a:t>
            </a:r>
            <a:r>
              <a:rPr lang="en-US" altLang="ko-KR" sz="2000" dirty="0" err="1">
                <a:ea typeface="돋움" pitchFamily="50" charset="-127"/>
              </a:rPr>
              <a:t>toString</a:t>
            </a:r>
            <a:r>
              <a:rPr lang="en-US" altLang="ko-KR" sz="2000" dirty="0">
                <a:ea typeface="돋움" pitchFamily="50" charset="-127"/>
              </a:rPr>
              <a:t>()</a:t>
            </a: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/>
              <a:t>Enum</a:t>
            </a:r>
            <a:r>
              <a:rPr lang="en-US" altLang="ko-KR" sz="2000" dirty="0"/>
              <a:t> </a:t>
            </a:r>
            <a:r>
              <a:rPr lang="ko-KR" altLang="en-US" sz="2000" dirty="0"/>
              <a:t>항목의 문자열값을 반환한다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String actual = </a:t>
            </a:r>
            <a:r>
              <a:rPr lang="en-US" altLang="ko-KR" sz="2000" dirty="0" err="1"/>
              <a:t>DAY.MONDAY.toString</a:t>
            </a:r>
            <a:r>
              <a:rPr lang="en-US" altLang="ko-KR" sz="2000" dirty="0"/>
              <a:t>();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("MONDAY");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isNotEqualTo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monday</a:t>
            </a:r>
            <a:r>
              <a:rPr lang="en-US" altLang="ko-KR" sz="2000" dirty="0"/>
              <a:t>");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34871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public final </a:t>
            </a:r>
            <a:r>
              <a:rPr lang="en-US" altLang="ko-KR" sz="2000" dirty="0" err="1">
                <a:ea typeface="돋움" pitchFamily="50" charset="-127"/>
              </a:rPr>
              <a:t>int</a:t>
            </a:r>
            <a:r>
              <a:rPr lang="en-US" altLang="ko-KR" sz="2000" dirty="0">
                <a:ea typeface="돋움" pitchFamily="50" charset="-127"/>
              </a:rPr>
              <a:t> ordinal()</a:t>
            </a: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항목의 순서값을 반환한다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(0~)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/>
              <a:t>int</a:t>
            </a:r>
            <a:r>
              <a:rPr lang="en-US" altLang="ko-KR" sz="2000" dirty="0"/>
              <a:t> actual1 = </a:t>
            </a:r>
            <a:r>
              <a:rPr lang="en-US" altLang="ko-KR" sz="2000" dirty="0" err="1"/>
              <a:t>DAY.MONDAY.ordinal</a:t>
            </a:r>
            <a:r>
              <a:rPr lang="en-US" altLang="ko-KR" sz="2000" dirty="0"/>
              <a:t>();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(actual1).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(0);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int</a:t>
            </a:r>
            <a:r>
              <a:rPr lang="en-US" altLang="ko-KR" sz="2000" dirty="0"/>
              <a:t> actual2 = </a:t>
            </a:r>
            <a:r>
              <a:rPr lang="en-US" altLang="ko-KR" sz="2000" dirty="0" err="1"/>
              <a:t>DAY.SATURDAY.ordinal</a:t>
            </a:r>
            <a:r>
              <a:rPr lang="en-US" altLang="ko-KR" sz="2000" dirty="0"/>
              <a:t>();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(actual2).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(5);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13598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27089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Agenda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메소드 오버라이드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에서 제공하는 기본 메소드를 오버라이드하여 사용할 수 있다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@Override</a:t>
            </a:r>
          </a:p>
          <a:p>
            <a:pPr lvl="2"/>
            <a:r>
              <a:rPr lang="en-US" altLang="ko-KR" sz="2000" dirty="0"/>
              <a:t>public String </a:t>
            </a:r>
            <a:r>
              <a:rPr lang="en-US" altLang="ko-KR" sz="2000" dirty="0" err="1"/>
              <a:t>toString</a:t>
            </a:r>
            <a:r>
              <a:rPr lang="en-US" altLang="ko-KR" sz="2000" dirty="0"/>
              <a:t>() {</a:t>
            </a:r>
          </a:p>
          <a:p>
            <a:pPr lvl="2"/>
            <a:r>
              <a:rPr lang="en-US" altLang="ko-KR" sz="2000" dirty="0"/>
              <a:t>	return </a:t>
            </a:r>
            <a:r>
              <a:rPr lang="en-US" altLang="ko-KR" sz="2000" dirty="0" err="1"/>
              <a:t>this.name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toLowerCase</a:t>
            </a:r>
            <a:r>
              <a:rPr lang="en-US" altLang="ko-KR" sz="2000" dirty="0"/>
              <a:t>();</a:t>
            </a:r>
          </a:p>
          <a:p>
            <a:pPr lvl="2"/>
            <a:r>
              <a:rPr lang="en-US" altLang="ko-KR" sz="2000" dirty="0" smtClean="0"/>
              <a:t>}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String actual = </a:t>
            </a:r>
            <a:r>
              <a:rPr lang="en-US" altLang="ko-KR" sz="2000" dirty="0" err="1"/>
              <a:t>DAY.MONDAY.toString</a:t>
            </a:r>
            <a:r>
              <a:rPr lang="en-US" altLang="ko-KR" sz="2000" dirty="0"/>
              <a:t>();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"</a:t>
            </a:r>
            <a:r>
              <a:rPr lang="en-US" altLang="ko-KR" sz="2000" dirty="0" err="1"/>
              <a:t>monday</a:t>
            </a:r>
            <a:r>
              <a:rPr lang="en-US" altLang="ko-KR" sz="2000" dirty="0" smtClean="0"/>
              <a:t>"</a:t>
            </a:r>
            <a:r>
              <a:rPr lang="en-US" altLang="ko-KR" sz="2000" dirty="0"/>
              <a:t>);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sp>
        <p:nvSpPr>
          <p:cNvPr id="1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63019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메소드 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에서 제공하는 기본 메소드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이외에 사용자 메소드를 직접 추가 할수 있다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각각의 항목에 추가가 되는것이 아니라 </a:t>
            </a:r>
            <a:r>
              <a:rPr lang="en-US" altLang="ko-KR" sz="2000" dirty="0" err="1" smtClean="0"/>
              <a:t>Enum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class </a:t>
            </a:r>
            <a:r>
              <a:rPr lang="ko-KR" altLang="en-US" sz="2000" dirty="0" smtClean="0"/>
              <a:t>에 추가된다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/>
              <a:t>static Optional&lt;DAY&gt; find(String name) {</a:t>
            </a:r>
          </a:p>
          <a:p>
            <a:pPr lvl="2"/>
            <a:r>
              <a:rPr lang="en-US" altLang="ko-KR" sz="2000" dirty="0"/>
              <a:t>	return </a:t>
            </a:r>
            <a:r>
              <a:rPr lang="en-US" altLang="ko-KR" sz="2000" dirty="0" err="1"/>
              <a:t>Enums.getIfPresent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DAY.class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Strings.nullToEmpty</a:t>
            </a:r>
            <a:r>
              <a:rPr lang="en-US" altLang="ko-KR" sz="2000" dirty="0"/>
              <a:t>(name));</a:t>
            </a:r>
          </a:p>
          <a:p>
            <a:pPr lvl="2"/>
            <a:r>
              <a:rPr lang="en-US" altLang="ko-KR" sz="2000" dirty="0" smtClean="0"/>
              <a:t>}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0419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메소드 </a:t>
            </a:r>
            <a:r>
              <a:rPr lang="ko-KR" altLang="en-US" sz="2000" dirty="0" smtClean="0">
                <a:ea typeface="돋움" pitchFamily="50" charset="-127"/>
              </a:rPr>
              <a:t>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Optional&lt;DAY&gt; optionalDay1 = </a:t>
            </a:r>
            <a:r>
              <a:rPr lang="en-US" altLang="ko-KR" sz="2000" dirty="0" err="1"/>
              <a:t>DAY.find</a:t>
            </a:r>
            <a:r>
              <a:rPr lang="en-US" altLang="ko-KR" sz="2000" dirty="0"/>
              <a:t>("MONDAY");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(optionalDay1.get()).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(DAY.MONDAY);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Optional&lt;DAY&gt; optionalDay2 = </a:t>
            </a:r>
            <a:r>
              <a:rPr lang="en-US" altLang="ko-KR" sz="2000" dirty="0" err="1"/>
              <a:t>DAY.find</a:t>
            </a:r>
            <a:r>
              <a:rPr lang="en-US" altLang="ko-KR" sz="2000" dirty="0"/>
              <a:t>("</a:t>
            </a:r>
            <a:r>
              <a:rPr lang="ko-KR" altLang="en-US" sz="2000" dirty="0"/>
              <a:t>월요일</a:t>
            </a:r>
            <a:r>
              <a:rPr lang="en-US" altLang="ko-KR" sz="2000" dirty="0"/>
              <a:t>");</a:t>
            </a:r>
          </a:p>
          <a:p>
            <a:pPr lvl="2"/>
            <a:r>
              <a:rPr lang="en-US" altLang="ko-KR" sz="2000" dirty="0"/>
              <a:t>if (</a:t>
            </a:r>
            <a:r>
              <a:rPr lang="en-US" altLang="ko-KR" sz="2000" dirty="0" err="1"/>
              <a:t>Boolean.FALSE.equals</a:t>
            </a:r>
            <a:r>
              <a:rPr lang="en-US" altLang="ko-KR" sz="2000" dirty="0"/>
              <a:t>(optionalDay2.isPresent())) {</a:t>
            </a:r>
          </a:p>
          <a:p>
            <a:pPr lvl="2"/>
            <a:r>
              <a:rPr lang="en-US" altLang="ko-KR" sz="2000" dirty="0"/>
              <a:t>	optionalDay2 = </a:t>
            </a:r>
            <a:r>
              <a:rPr lang="en-US" altLang="ko-KR" sz="2000" dirty="0" err="1"/>
              <a:t>Optional.of</a:t>
            </a:r>
            <a:r>
              <a:rPr lang="en-US" altLang="ko-KR" sz="2000" dirty="0"/>
              <a:t>(DAY.MONDAY);</a:t>
            </a:r>
          </a:p>
          <a:p>
            <a:pPr lvl="2"/>
            <a:r>
              <a:rPr lang="en-US" altLang="ko-KR" sz="2000" dirty="0"/>
              <a:t>}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(optionalDay2.get()).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(DAY.MONDAY);</a:t>
            </a: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62544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메소드 </a:t>
            </a:r>
            <a:r>
              <a:rPr lang="ko-KR" altLang="en-US" sz="2000" dirty="0" smtClean="0">
                <a:ea typeface="돋움" pitchFamily="50" charset="-127"/>
              </a:rPr>
              <a:t>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public static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holiday(DAY day) {</a:t>
            </a:r>
          </a:p>
          <a:p>
            <a:pPr lvl="2"/>
            <a:r>
              <a:rPr lang="en-US" altLang="ko-KR" sz="2000" dirty="0"/>
              <a:t>	switch (day) {</a:t>
            </a:r>
          </a:p>
          <a:p>
            <a:pPr lvl="2"/>
            <a:r>
              <a:rPr lang="en-US" altLang="ko-KR" sz="2000" dirty="0"/>
              <a:t>		case SATURDAY:</a:t>
            </a:r>
          </a:p>
          <a:p>
            <a:pPr lvl="2"/>
            <a:r>
              <a:rPr lang="en-US" altLang="ko-KR" sz="2000" dirty="0"/>
              <a:t>		case SUNDAY:</a:t>
            </a:r>
          </a:p>
          <a:p>
            <a:pPr lvl="2"/>
            <a:r>
              <a:rPr lang="en-US" altLang="ko-KR" sz="2000" dirty="0"/>
              <a:t>			return true;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		default:</a:t>
            </a:r>
          </a:p>
          <a:p>
            <a:pPr lvl="2"/>
            <a:r>
              <a:rPr lang="en-US" altLang="ko-KR" sz="2000" dirty="0"/>
              <a:t>			return false;</a:t>
            </a:r>
          </a:p>
          <a:p>
            <a:pPr lvl="2"/>
            <a:r>
              <a:rPr lang="en-US" altLang="ko-KR" sz="2000" dirty="0"/>
              <a:t>	}</a:t>
            </a:r>
          </a:p>
          <a:p>
            <a:pPr lvl="2"/>
            <a:r>
              <a:rPr lang="en-US" altLang="ko-KR" sz="2000" dirty="0"/>
              <a:t>}</a:t>
            </a:r>
            <a:endParaRPr lang="en-US" altLang="ko-KR" sz="2000" dirty="0" smtClean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0624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메소드 </a:t>
            </a:r>
            <a:r>
              <a:rPr lang="ko-KR" altLang="en-US" sz="2000" dirty="0" smtClean="0">
                <a:ea typeface="돋움" pitchFamily="50" charset="-127"/>
              </a:rPr>
              <a:t>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actual1 = </a:t>
            </a:r>
            <a:r>
              <a:rPr lang="en-US" altLang="ko-KR" sz="2000" dirty="0" err="1"/>
              <a:t>DAY.holiday</a:t>
            </a:r>
            <a:r>
              <a:rPr lang="en-US" altLang="ko-KR" sz="2000" dirty="0"/>
              <a:t>(DAY.FRIDAY)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(actual1).</a:t>
            </a:r>
            <a:r>
              <a:rPr lang="en-US" altLang="ko-KR" sz="2000" dirty="0" err="1"/>
              <a:t>isFalse</a:t>
            </a:r>
            <a:r>
              <a:rPr lang="en-US" altLang="ko-KR" sz="2000" dirty="0"/>
              <a:t>();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actual2 = </a:t>
            </a:r>
            <a:r>
              <a:rPr lang="en-US" altLang="ko-KR" sz="2000" dirty="0" err="1"/>
              <a:t>DAY.holiday</a:t>
            </a:r>
            <a:r>
              <a:rPr lang="en-US" altLang="ko-KR" sz="2000" dirty="0"/>
              <a:t>(DAY.SUNDAY)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(actual2).</a:t>
            </a:r>
            <a:r>
              <a:rPr lang="en-US" altLang="ko-KR" sz="2000" dirty="0" err="1"/>
              <a:t>isTrue</a:t>
            </a:r>
            <a:r>
              <a:rPr lang="en-US" altLang="ko-KR" sz="2000" dirty="0"/>
              <a:t>();</a:t>
            </a:r>
            <a:endParaRPr lang="en-US" altLang="ko-KR" sz="2000" dirty="0" smtClean="0"/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35346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행위 지정 메소드 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항목의 메소드 마다 각각의 결과를 제어하기 위해 사용한다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public abstract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isHoliday</a:t>
            </a:r>
            <a:r>
              <a:rPr lang="en-US" altLang="ko-KR" sz="2000" dirty="0"/>
              <a:t>();</a:t>
            </a: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7321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행위 지정 메소드 </a:t>
            </a:r>
            <a:r>
              <a:rPr lang="ko-KR" altLang="en-US" sz="2000" dirty="0" smtClean="0">
                <a:ea typeface="돋움" pitchFamily="50" charset="-127"/>
              </a:rPr>
              <a:t>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dirty="0"/>
              <a:t>public </a:t>
            </a:r>
            <a:r>
              <a:rPr lang="en-US" altLang="ko-KR" dirty="0" err="1"/>
              <a:t>enum</a:t>
            </a:r>
            <a:r>
              <a:rPr lang="en-US" altLang="ko-KR" dirty="0"/>
              <a:t> DAY {</a:t>
            </a:r>
          </a:p>
          <a:p>
            <a:pPr lvl="2"/>
            <a:r>
              <a:rPr lang="en-US" altLang="ko-KR" dirty="0"/>
              <a:t>	MONDAY(1) {</a:t>
            </a:r>
          </a:p>
          <a:p>
            <a:pPr lvl="2"/>
            <a:r>
              <a:rPr lang="en-US" altLang="ko-KR" dirty="0"/>
              <a:t>		@Override</a:t>
            </a:r>
          </a:p>
          <a:p>
            <a:pPr lvl="2"/>
            <a:r>
              <a:rPr lang="en-US" altLang="ko-KR" dirty="0"/>
              <a:t>		public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isHoliday</a:t>
            </a:r>
            <a:r>
              <a:rPr lang="en-US" altLang="ko-KR" dirty="0"/>
              <a:t>() {</a:t>
            </a:r>
          </a:p>
          <a:p>
            <a:pPr lvl="2"/>
            <a:r>
              <a:rPr lang="en-US" altLang="ko-KR" dirty="0"/>
              <a:t>			return false;</a:t>
            </a:r>
          </a:p>
          <a:p>
            <a:pPr lvl="2"/>
            <a:r>
              <a:rPr lang="en-US" altLang="ko-KR" dirty="0"/>
              <a:t>		}</a:t>
            </a:r>
          </a:p>
          <a:p>
            <a:pPr lvl="2"/>
            <a:r>
              <a:rPr lang="en-US" altLang="ko-KR" dirty="0"/>
              <a:t>	},</a:t>
            </a:r>
          </a:p>
          <a:p>
            <a:pPr lvl="2"/>
            <a:r>
              <a:rPr lang="en-US" altLang="ko-KR" dirty="0"/>
              <a:t>	SUNDAY(7) {</a:t>
            </a:r>
          </a:p>
          <a:p>
            <a:pPr lvl="2"/>
            <a:r>
              <a:rPr lang="en-US" altLang="ko-KR" dirty="0"/>
              <a:t>		@Override</a:t>
            </a:r>
          </a:p>
          <a:p>
            <a:pPr lvl="2"/>
            <a:r>
              <a:rPr lang="en-US" altLang="ko-KR" dirty="0"/>
              <a:t>		public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isHoliday</a:t>
            </a:r>
            <a:r>
              <a:rPr lang="en-US" altLang="ko-KR" dirty="0"/>
              <a:t>() {</a:t>
            </a:r>
          </a:p>
          <a:p>
            <a:pPr lvl="2"/>
            <a:r>
              <a:rPr lang="en-US" altLang="ko-KR" dirty="0"/>
              <a:t>			return true;</a:t>
            </a:r>
          </a:p>
          <a:p>
            <a:pPr lvl="2"/>
            <a:r>
              <a:rPr lang="en-US" altLang="ko-KR" dirty="0"/>
              <a:t>		}</a:t>
            </a:r>
          </a:p>
          <a:p>
            <a:pPr lvl="2"/>
            <a:r>
              <a:rPr lang="en-US" altLang="ko-KR" dirty="0"/>
              <a:t>	};</a:t>
            </a:r>
          </a:p>
          <a:p>
            <a:pPr lvl="2"/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public abstract </a:t>
            </a:r>
            <a:r>
              <a:rPr lang="en-US" altLang="ko-KR" dirty="0" err="1">
                <a:solidFill>
                  <a:srgbClr val="FF0000"/>
                </a:solidFill>
              </a:rPr>
              <a:t>boolean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isHoliday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 lvl="2"/>
            <a:r>
              <a:rPr lang="en-US" altLang="ko-KR" dirty="0"/>
              <a:t>}</a:t>
            </a:r>
            <a:endParaRPr lang="en-US" altLang="ko-KR" dirty="0" smtClean="0"/>
          </a:p>
          <a:p>
            <a:pPr lvl="2"/>
            <a:endParaRPr lang="en-US" altLang="ko-KR" sz="2000" dirty="0"/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7006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행위 지정 메소드 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actual1 = </a:t>
            </a:r>
            <a:r>
              <a:rPr lang="en-US" altLang="ko-KR" sz="2000" dirty="0" err="1"/>
              <a:t>DAY.FRIDAY.isHoliday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(actual1).</a:t>
            </a:r>
            <a:r>
              <a:rPr lang="en-US" altLang="ko-KR" sz="2000" dirty="0" err="1"/>
              <a:t>isFalse</a:t>
            </a:r>
            <a:r>
              <a:rPr lang="en-US" altLang="ko-KR" sz="2000" dirty="0"/>
              <a:t>();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actual2 = </a:t>
            </a:r>
            <a:r>
              <a:rPr lang="en-US" altLang="ko-KR" sz="2000" dirty="0" err="1"/>
              <a:t>DAY.SUNDAY.isHoliday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(actual2).</a:t>
            </a:r>
            <a:r>
              <a:rPr lang="en-US" altLang="ko-KR" sz="2000" dirty="0" err="1"/>
              <a:t>isTrue</a:t>
            </a:r>
            <a:r>
              <a:rPr lang="en-US" altLang="ko-KR" sz="2000" dirty="0"/>
              <a:t>();</a:t>
            </a:r>
          </a:p>
        </p:txBody>
      </p:sp>
      <p:sp>
        <p:nvSpPr>
          <p:cNvPr id="5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10427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상속이 아닌 구현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은 내부적으로 </a:t>
            </a:r>
            <a:r>
              <a:rPr lang="en-US" altLang="ko-KR" sz="2000" dirty="0" err="1" smtClean="0"/>
              <a:t>java.lang.Enum</a:t>
            </a:r>
            <a:r>
              <a:rPr lang="ko-KR" altLang="en-US" sz="2000" dirty="0" smtClean="0"/>
              <a:t>을 자동으로 상속한다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자바 특성상 다중상속이 되지 않는다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 smtClean="0"/>
              <a:t>확장 가능한 </a:t>
            </a:r>
            <a:r>
              <a:rPr lang="en-US" altLang="ko-KR" sz="2000" dirty="0" err="1" smtClean="0"/>
              <a:t>Enum</a:t>
            </a:r>
            <a:r>
              <a:rPr lang="ko-KR" altLang="en-US" sz="2000" dirty="0" smtClean="0"/>
              <a:t>을 만들기 위해서는 </a:t>
            </a:r>
            <a:r>
              <a:rPr lang="en-US" altLang="ko-KR" sz="2000" dirty="0" smtClean="0"/>
              <a:t>interface</a:t>
            </a:r>
            <a:r>
              <a:rPr lang="ko-KR" altLang="en-US" sz="2000" dirty="0" smtClean="0"/>
              <a:t>를 이용하면 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ko-KR" altLang="en-US" sz="2000" dirty="0"/>
              <a:t>모든 </a:t>
            </a:r>
            <a:r>
              <a:rPr lang="en-US" altLang="ko-KR" sz="2000" dirty="0" err="1"/>
              <a:t>Enum</a:t>
            </a:r>
            <a:r>
              <a:rPr lang="ko-KR" altLang="en-US" sz="2000" dirty="0"/>
              <a:t>에 공통적으로 적용할 메소드를 인터페이스로 </a:t>
            </a:r>
            <a:r>
              <a:rPr lang="ko-KR" altLang="en-US" sz="2000" dirty="0" smtClean="0"/>
              <a:t>정의하고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Enum</a:t>
            </a:r>
            <a:r>
              <a:rPr lang="ko-KR" altLang="en-US" sz="2000" dirty="0" smtClean="0"/>
              <a:t> 클래스에서 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구현한다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2786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상속이 아닌 구현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public interface </a:t>
            </a:r>
            <a:r>
              <a:rPr lang="en-US" altLang="ko-KR" sz="2000" dirty="0" err="1"/>
              <a:t>EnumBase</a:t>
            </a:r>
            <a:r>
              <a:rPr lang="en-US" altLang="ko-KR" sz="2000" dirty="0"/>
              <a:t>&lt;T&gt; {</a:t>
            </a:r>
          </a:p>
          <a:p>
            <a:pPr lvl="2"/>
            <a:r>
              <a:rPr lang="en-US" altLang="ko-KR" sz="2000" dirty="0"/>
              <a:t>	T </a:t>
            </a:r>
            <a:r>
              <a:rPr lang="en-US" altLang="ko-KR" sz="2000" dirty="0" err="1"/>
              <a:t>prev</a:t>
            </a:r>
            <a:r>
              <a:rPr lang="en-US" altLang="ko-KR" sz="2000" dirty="0"/>
              <a:t>();</a:t>
            </a:r>
          </a:p>
          <a:p>
            <a:pPr lvl="2"/>
            <a:r>
              <a:rPr lang="en-US" altLang="ko-KR" sz="2000" dirty="0"/>
              <a:t>	T next()</a:t>
            </a:r>
            <a:r>
              <a:rPr lang="en-US" altLang="ko-KR" sz="2000" dirty="0" smtClean="0"/>
              <a:t>;</a:t>
            </a:r>
          </a:p>
          <a:p>
            <a:pPr lvl="2"/>
            <a:r>
              <a:rPr lang="en-US" altLang="ko-KR" sz="2000" dirty="0" smtClean="0"/>
              <a:t>}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44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Study Agenda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Java </a:t>
            </a:r>
            <a:r>
              <a:rPr lang="en-US" altLang="ko-KR" sz="2400" dirty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6 </a:t>
            </a:r>
            <a:r>
              <a:rPr lang="en-US" altLang="ko-KR" sz="2400" dirty="0" err="1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vs</a:t>
            </a:r>
            <a:r>
              <a:rPr lang="en-US" altLang="ko-KR" sz="2400" dirty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 Java 7 </a:t>
            </a:r>
            <a:r>
              <a:rPr lang="en-US" altLang="ko-KR" sz="2400" dirty="0" err="1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vs</a:t>
            </a:r>
            <a:r>
              <a:rPr lang="en-US" altLang="ko-KR" sz="2400" dirty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 Java 8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예제로 </a:t>
            </a:r>
            <a:r>
              <a:rPr lang="ko-KR" altLang="en-US" sz="2400" dirty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배우는 </a:t>
            </a:r>
            <a:r>
              <a:rPr lang="en-US" altLang="ko-KR" sz="2400" dirty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Guava </a:t>
            </a:r>
            <a:r>
              <a:rPr lang="en-US" altLang="ko-KR" sz="2400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Library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Generics,</a:t>
            </a:r>
            <a:r>
              <a:rPr lang="ko-KR" altLang="en-US" sz="24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Enum</a:t>
            </a:r>
            <a:endParaRPr lang="en-US" altLang="ko-KR" sz="24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가장 </a:t>
            </a: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많이 사용되는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Spring Annotation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Spring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AOP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Spring Batch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kumimoji="1" lang="en-US" altLang="ko-KR" sz="2400" kern="0" dirty="0" err="1" smtClean="0">
                <a:latin typeface="돋움" pitchFamily="50" charset="-127"/>
                <a:ea typeface="돋움" pitchFamily="50" charset="-127"/>
              </a:rPr>
              <a:t>Gradle</a:t>
            </a:r>
            <a:endParaRPr kumimoji="1" lang="en-US" altLang="ko-KR" sz="2400" kern="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Jenkins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Sonarqube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Thread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Heap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JMX</a:t>
            </a:r>
          </a:p>
        </p:txBody>
      </p:sp>
    </p:spTree>
    <p:extLst>
      <p:ext uri="{BB962C8B-B14F-4D97-AF65-F5344CB8AC3E}">
        <p14:creationId xmlns:p14="http://schemas.microsoft.com/office/powerpoint/2010/main" val="21324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상속이 아닌 구현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 err="1"/>
              <a:t>enum</a:t>
            </a:r>
            <a:r>
              <a:rPr lang="en-US" altLang="ko-KR" sz="2000" dirty="0"/>
              <a:t> DAY implements </a:t>
            </a:r>
            <a:r>
              <a:rPr lang="en-US" altLang="ko-KR" sz="2000" dirty="0" err="1"/>
              <a:t>EnumBase</a:t>
            </a:r>
            <a:r>
              <a:rPr lang="en-US" altLang="ko-KR" sz="2000" dirty="0"/>
              <a:t>&lt;DAY&gt; {</a:t>
            </a:r>
          </a:p>
          <a:p>
            <a:pPr lvl="2"/>
            <a:r>
              <a:rPr lang="en-US" altLang="ko-KR" sz="2000" dirty="0"/>
              <a:t>	MONDAY(1),</a:t>
            </a:r>
          </a:p>
          <a:p>
            <a:pPr lvl="2"/>
            <a:r>
              <a:rPr lang="en-US" altLang="ko-KR" sz="2000" dirty="0"/>
              <a:t>	..</a:t>
            </a:r>
            <a:r>
              <a:rPr lang="en-US" altLang="ko-KR" sz="2000" dirty="0" smtClean="0"/>
              <a:t>.;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	@Override</a:t>
            </a:r>
          </a:p>
          <a:p>
            <a:pPr lvl="4"/>
            <a:r>
              <a:rPr lang="en-US" altLang="ko-KR" sz="2000" dirty="0"/>
              <a:t>public DAY </a:t>
            </a:r>
            <a:r>
              <a:rPr lang="en-US" altLang="ko-KR" sz="2000" dirty="0" err="1"/>
              <a:t>prev</a:t>
            </a:r>
            <a:r>
              <a:rPr lang="en-US" altLang="ko-KR" sz="2000" dirty="0"/>
              <a:t>() {</a:t>
            </a:r>
          </a:p>
          <a:p>
            <a:pPr lvl="4"/>
            <a:r>
              <a:rPr lang="en-US" altLang="ko-KR" sz="2000" dirty="0"/>
              <a:t>	...</a:t>
            </a:r>
          </a:p>
          <a:p>
            <a:pPr lvl="4"/>
            <a:r>
              <a:rPr lang="en-US" altLang="ko-KR" sz="2000" dirty="0"/>
              <a:t>}</a:t>
            </a:r>
          </a:p>
          <a:p>
            <a:pPr lvl="4"/>
            <a:endParaRPr lang="en-US" altLang="ko-KR" sz="2000" dirty="0"/>
          </a:p>
          <a:p>
            <a:pPr lvl="4"/>
            <a:r>
              <a:rPr lang="en-US" altLang="ko-KR" sz="2000" dirty="0"/>
              <a:t>@Override</a:t>
            </a:r>
          </a:p>
          <a:p>
            <a:pPr lvl="4"/>
            <a:r>
              <a:rPr lang="en-US" altLang="ko-KR" sz="2000" dirty="0"/>
              <a:t>public DAY next() {</a:t>
            </a:r>
          </a:p>
          <a:p>
            <a:pPr lvl="4"/>
            <a:r>
              <a:rPr lang="en-US" altLang="ko-KR" sz="2000" dirty="0"/>
              <a:t>	...</a:t>
            </a:r>
          </a:p>
          <a:p>
            <a:pPr lvl="4"/>
            <a:r>
              <a:rPr lang="en-US" altLang="ko-KR" sz="2000" dirty="0" smtClean="0"/>
              <a:t>}</a:t>
            </a:r>
          </a:p>
          <a:p>
            <a:pPr lvl="2"/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6710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상속이 아닌 구현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 err="1"/>
              <a:t>enum</a:t>
            </a:r>
            <a:r>
              <a:rPr lang="en-US" altLang="ko-KR" sz="2000" dirty="0"/>
              <a:t> DAY implements </a:t>
            </a:r>
            <a:r>
              <a:rPr lang="en-US" altLang="ko-KR" sz="2000" dirty="0" err="1"/>
              <a:t>EnumBase</a:t>
            </a:r>
            <a:r>
              <a:rPr lang="en-US" altLang="ko-KR" sz="2000" dirty="0"/>
              <a:t>&lt;DAY&gt; {</a:t>
            </a:r>
          </a:p>
          <a:p>
            <a:pPr lvl="2"/>
            <a:r>
              <a:rPr lang="en-US" altLang="ko-KR" sz="2000" dirty="0"/>
              <a:t>	SUNDAY(7) {</a:t>
            </a:r>
          </a:p>
          <a:p>
            <a:pPr lvl="2"/>
            <a:r>
              <a:rPr lang="en-US" altLang="ko-KR" sz="2000" dirty="0"/>
              <a:t>		@Override</a:t>
            </a:r>
          </a:p>
          <a:p>
            <a:pPr lvl="2"/>
            <a:r>
              <a:rPr lang="en-US" altLang="ko-KR" sz="2000" dirty="0"/>
              <a:t>		public DAY </a:t>
            </a:r>
            <a:r>
              <a:rPr lang="en-US" altLang="ko-KR" sz="2000" dirty="0" err="1"/>
              <a:t>prev</a:t>
            </a:r>
            <a:r>
              <a:rPr lang="en-US" altLang="ko-KR" sz="2000" dirty="0"/>
              <a:t>() {</a:t>
            </a:r>
          </a:p>
          <a:p>
            <a:pPr lvl="2"/>
            <a:r>
              <a:rPr lang="en-US" altLang="ko-KR" sz="2000" dirty="0"/>
              <a:t>			return DAY.SUNDAY;</a:t>
            </a:r>
          </a:p>
          <a:p>
            <a:pPr lvl="2"/>
            <a:r>
              <a:rPr lang="en-US" altLang="ko-KR" sz="2000" dirty="0"/>
              <a:t>		}</a:t>
            </a:r>
          </a:p>
          <a:p>
            <a:pPr lvl="2"/>
            <a:r>
              <a:rPr lang="en-US" altLang="ko-KR" sz="2000" dirty="0"/>
              <a:t>		</a:t>
            </a:r>
          </a:p>
          <a:p>
            <a:pPr lvl="2"/>
            <a:r>
              <a:rPr lang="en-US" altLang="ko-KR" sz="2000" dirty="0"/>
              <a:t>		@Override</a:t>
            </a:r>
          </a:p>
          <a:p>
            <a:pPr lvl="2"/>
            <a:r>
              <a:rPr lang="en-US" altLang="ko-KR" sz="2000" dirty="0"/>
              <a:t>		public DAY next() {</a:t>
            </a:r>
          </a:p>
          <a:p>
            <a:pPr lvl="2"/>
            <a:r>
              <a:rPr lang="en-US" altLang="ko-KR" sz="2000" dirty="0"/>
              <a:t>			return DAY.SUNDAY;</a:t>
            </a:r>
          </a:p>
          <a:p>
            <a:pPr lvl="2"/>
            <a:r>
              <a:rPr lang="en-US" altLang="ko-KR" sz="2000" dirty="0"/>
              <a:t>		}</a:t>
            </a:r>
          </a:p>
          <a:p>
            <a:pPr lvl="2"/>
            <a:r>
              <a:rPr lang="en-US" altLang="ko-KR" sz="2000" dirty="0"/>
              <a:t>	}</a:t>
            </a:r>
            <a:r>
              <a:rPr lang="en-US" altLang="ko-KR" sz="2000" dirty="0" smtClean="0"/>
              <a:t>;</a:t>
            </a:r>
          </a:p>
          <a:p>
            <a:pPr lvl="2"/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521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상속이 아닌 구현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DAY actual = </a:t>
            </a:r>
            <a:r>
              <a:rPr lang="en-US" altLang="ko-KR" sz="2000" dirty="0" err="1"/>
              <a:t>DAY.MONDAY.prev</a:t>
            </a:r>
            <a:r>
              <a:rPr lang="en-US" altLang="ko-KR" sz="2000" dirty="0"/>
              <a:t>(); 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(DAY.SUNDAY)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DAY actual = </a:t>
            </a:r>
            <a:r>
              <a:rPr lang="en-US" altLang="ko-KR" sz="2000" dirty="0" err="1"/>
              <a:t>DAY.MONDAY.next</a:t>
            </a:r>
            <a:r>
              <a:rPr lang="en-US" altLang="ko-KR" sz="2000" dirty="0"/>
              <a:t>(); 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(DAY.TUESDAY);</a:t>
            </a:r>
          </a:p>
        </p:txBody>
      </p:sp>
      <p:sp>
        <p:nvSpPr>
          <p:cNvPr id="22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3770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334870" y="28613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Generics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/>
        </p:nvSpPr>
        <p:spPr>
          <a:xfrm>
            <a:off x="7747000" y="67317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171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Generics</a:t>
            </a:r>
            <a:r>
              <a:rPr lang="en-US" altLang="ko-KR" sz="2000" dirty="0" smtClean="0">
                <a:ea typeface="돋움" pitchFamily="50" charset="-127"/>
              </a:rPr>
              <a:t>?</a:t>
            </a:r>
            <a:endParaRPr lang="en-US" altLang="ko-KR" sz="2000" dirty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이전방식과의 비교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제너릭 타입에 사용되는 파라미터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제너릭</a:t>
            </a:r>
            <a:r>
              <a:rPr lang="en-US" altLang="ko-KR" sz="2000" dirty="0" smtClean="0">
                <a:ea typeface="돋움" pitchFamily="50" charset="-127"/>
              </a:rPr>
              <a:t> </a:t>
            </a:r>
            <a:r>
              <a:rPr lang="ko-KR" altLang="en-US" sz="2000" dirty="0" smtClean="0">
                <a:ea typeface="돋움" pitchFamily="50" charset="-127"/>
              </a:rPr>
              <a:t>클래스 정의하기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제네릭 메소드 정의하기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제너릭 클래스 선언 </a:t>
            </a:r>
            <a:r>
              <a:rPr lang="en-US" altLang="ko-KR" sz="2000" dirty="0">
                <a:ea typeface="돋움" pitchFamily="50" charset="-127"/>
              </a:rPr>
              <a:t>/ </a:t>
            </a:r>
            <a:r>
              <a:rPr lang="ko-KR" altLang="en-US" sz="2000" dirty="0">
                <a:ea typeface="돋움" pitchFamily="50" charset="-127"/>
              </a:rPr>
              <a:t>생성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타입 </a:t>
            </a:r>
            <a:r>
              <a:rPr lang="ko-KR" altLang="en-US" sz="2000" dirty="0">
                <a:ea typeface="돋움" pitchFamily="50" charset="-127"/>
              </a:rPr>
              <a:t>파라미터 제한하기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하위타입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와일드카드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/>
              <a:t>타입제거</a:t>
            </a:r>
            <a:endParaRPr lang="en-US" sz="2000" dirty="0" smtClean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7226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22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Generics?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ko-KR" altLang="en-US" sz="2000" dirty="0"/>
              <a:t>제네릭</a:t>
            </a:r>
            <a:r>
              <a:rPr lang="en-US" altLang="ko-KR" sz="2000" dirty="0"/>
              <a:t>(Generics)</a:t>
            </a:r>
            <a:r>
              <a:rPr lang="ko-KR" altLang="en-US" sz="2000" dirty="0"/>
              <a:t>이라는 것은 자료형에 일반화된 프로그래밍 기법을 의미한다</a:t>
            </a:r>
            <a:r>
              <a:rPr lang="en-US" altLang="ko-KR" sz="2000" dirty="0"/>
              <a:t>. </a:t>
            </a:r>
          </a:p>
          <a:p>
            <a:pPr lvl="2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자료형에 일반적인 </a:t>
            </a:r>
            <a:r>
              <a:rPr lang="en-US" altLang="ko-KR" sz="2000" dirty="0"/>
              <a:t>(</a:t>
            </a:r>
            <a:r>
              <a:rPr lang="ko-KR" altLang="en-US" sz="2000" dirty="0"/>
              <a:t>어떠한 자료형도 받아서 처리할 수 있는</a:t>
            </a:r>
            <a:r>
              <a:rPr lang="en-US" altLang="ko-KR" sz="2000" dirty="0"/>
              <a:t>)</a:t>
            </a:r>
            <a:r>
              <a:rPr lang="ko-KR" altLang="en-US" sz="2000" dirty="0"/>
              <a:t>클래스나 메소드를 생성하는 기법을 의미한다</a:t>
            </a:r>
            <a:r>
              <a:rPr lang="en-US" altLang="ko-KR" sz="2000" dirty="0"/>
              <a:t>.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smtClean="0"/>
              <a:t>Java </a:t>
            </a:r>
            <a:r>
              <a:rPr lang="en-US" altLang="ko-KR" sz="2000" dirty="0"/>
              <a:t>1.5(5.0)</a:t>
            </a:r>
            <a:r>
              <a:rPr lang="ko-KR" altLang="en-US" sz="2000" dirty="0"/>
              <a:t>버전부터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 lvl="2"/>
            <a:endParaRPr lang="ko-KR" altLang="en-US" sz="2000" dirty="0"/>
          </a:p>
          <a:p>
            <a:pPr lvl="2"/>
            <a:r>
              <a:rPr lang="en-US" altLang="ko-KR" sz="2000" dirty="0" smtClean="0"/>
              <a:t>Java Generics</a:t>
            </a:r>
            <a:r>
              <a:rPr lang="ko-KR" altLang="en-US" sz="2000" dirty="0"/>
              <a:t>는 </a:t>
            </a:r>
            <a:r>
              <a:rPr lang="en-US" altLang="ko-KR" sz="2000" dirty="0"/>
              <a:t>Compile Time</a:t>
            </a:r>
            <a:r>
              <a:rPr lang="ko-KR" altLang="en-US" sz="2000" dirty="0"/>
              <a:t>에 좀 더 엄격한 자료형에 대한 안전성보장</a:t>
            </a:r>
            <a:r>
              <a:rPr lang="en-US" altLang="ko-KR" sz="2000" dirty="0"/>
              <a:t>(Type Safety)</a:t>
            </a:r>
            <a:r>
              <a:rPr lang="ko-KR" altLang="en-US" sz="2000" dirty="0"/>
              <a:t>을 위해 사용하는 </a:t>
            </a:r>
            <a:r>
              <a:rPr lang="ko-KR" altLang="en-US" sz="2000" dirty="0" smtClean="0"/>
              <a:t>기법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/>
              <a:t>다양한 </a:t>
            </a:r>
            <a:r>
              <a:rPr lang="en-US" altLang="ko-KR" sz="2000" dirty="0"/>
              <a:t>Type</a:t>
            </a:r>
            <a:r>
              <a:rPr lang="ko-KR" altLang="en-US" sz="2000" dirty="0"/>
              <a:t>중에 하나의 </a:t>
            </a:r>
            <a:r>
              <a:rPr lang="en-US" altLang="ko-KR" sz="2000" dirty="0"/>
              <a:t>Type</a:t>
            </a:r>
            <a:r>
              <a:rPr lang="ko-KR" altLang="en-US" sz="2000" dirty="0"/>
              <a:t>을 받아들여야 하는 상황에서 </a:t>
            </a:r>
            <a:r>
              <a:rPr lang="en-US" altLang="ko-KR" sz="2000" dirty="0"/>
              <a:t>Type Safety(</a:t>
            </a:r>
            <a:r>
              <a:rPr lang="ko-KR" altLang="en-US" sz="2000" dirty="0"/>
              <a:t>자료형에 대한 안전성</a:t>
            </a:r>
            <a:r>
              <a:rPr lang="en-US" altLang="ko-KR" sz="2000" dirty="0"/>
              <a:t>)</a:t>
            </a:r>
            <a:r>
              <a:rPr lang="ko-KR" altLang="en-US" sz="2000" dirty="0"/>
              <a:t>를 보장받기 위한 문법적인 요소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/>
              <a:t>제네릭스 이후에 모든 </a:t>
            </a:r>
            <a:r>
              <a:rPr lang="en-US" altLang="ko-KR" sz="2000" dirty="0"/>
              <a:t>Collection</a:t>
            </a:r>
            <a:r>
              <a:rPr lang="ko-KR" altLang="en-US" sz="2000" dirty="0"/>
              <a:t>관련 클래스들은 제네릭 클래스로 재설계가 되었다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/>
          </a:p>
        </p:txBody>
      </p:sp>
      <p:sp>
        <p:nvSpPr>
          <p:cNvPr id="2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2836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Generics?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List</a:t>
            </a:r>
            <a:r>
              <a:rPr lang="en-US" altLang="ko-KR" sz="2000" dirty="0"/>
              <a:t>&lt;E&gt; list = new 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&lt;E&gt;;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List&lt;String&gt; list = new 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&lt;String&gt;;</a:t>
            </a:r>
          </a:p>
          <a:p>
            <a:pPr lvl="2"/>
            <a:r>
              <a:rPr lang="en-US" altLang="ko-KR" sz="2000" dirty="0"/>
              <a:t>List&lt;Integer&gt; list = new 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&lt;Integer&gt;;</a:t>
            </a:r>
          </a:p>
          <a:p>
            <a:pPr lvl="2"/>
            <a:r>
              <a:rPr lang="en-US" altLang="ko-KR" sz="2000" dirty="0"/>
              <a:t>List&lt;Bakery&gt; list = new 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&lt;Bakery&gt;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r>
              <a:rPr lang="ko-KR" altLang="en-US" sz="2000" dirty="0"/>
              <a:t>제네릭은 </a:t>
            </a:r>
            <a:r>
              <a:rPr lang="en-US" altLang="ko-KR" sz="2000" dirty="0"/>
              <a:t>static</a:t>
            </a:r>
            <a:r>
              <a:rPr lang="ko-KR" altLang="en-US" sz="2000" dirty="0"/>
              <a:t>문에는 사용할 수 없다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2000" dirty="0"/>
              <a:t>static</a:t>
            </a:r>
            <a:r>
              <a:rPr lang="ko-KR" altLang="en-US" sz="2000" dirty="0"/>
              <a:t>문은 인스턴스 생성과는 무관하게 존재하므로 실제타입을 알 수 없다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</p:txBody>
      </p:sp>
      <p:sp>
        <p:nvSpPr>
          <p:cNvPr id="2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5430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Generics?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List list = new 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smtClean="0"/>
              <a:t>List</a:t>
            </a:r>
            <a:r>
              <a:rPr lang="en-US" altLang="ko-KR" sz="2000" dirty="0"/>
              <a:t>&lt;E&gt; list = new 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&lt;E&gt;;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List&lt;String&gt; list = new 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&lt;String&gt;;</a:t>
            </a:r>
          </a:p>
          <a:p>
            <a:pPr lvl="2"/>
            <a:r>
              <a:rPr lang="en-US" altLang="ko-KR" sz="2000" dirty="0"/>
              <a:t>List&lt;Integer&gt; list = new 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&lt;Integer&gt;;</a:t>
            </a:r>
          </a:p>
          <a:p>
            <a:pPr lvl="2"/>
            <a:r>
              <a:rPr lang="en-US" altLang="ko-KR" sz="2000" dirty="0"/>
              <a:t>List&lt;Bakery&gt; list = new 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&lt;Bakery&gt;;</a:t>
            </a:r>
            <a:endParaRPr lang="en-US" altLang="ko-KR" sz="2000" dirty="0"/>
          </a:p>
        </p:txBody>
      </p:sp>
      <p:sp>
        <p:nvSpPr>
          <p:cNvPr id="2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8983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이전방식과의 비교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/>
              <a:t>ArrayList</a:t>
            </a:r>
            <a:r>
              <a:rPr lang="en-US" altLang="ko-KR" sz="2000" dirty="0"/>
              <a:t> list = new 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();</a:t>
            </a:r>
          </a:p>
          <a:p>
            <a:pPr lvl="2"/>
            <a:r>
              <a:rPr lang="en-US" altLang="ko-KR" sz="2000" dirty="0" err="1"/>
              <a:t>list.add</a:t>
            </a:r>
            <a:r>
              <a:rPr lang="en-US" altLang="ko-KR" sz="2000" dirty="0"/>
              <a:t>("hello");</a:t>
            </a:r>
          </a:p>
          <a:p>
            <a:pPr lvl="2"/>
            <a:r>
              <a:rPr lang="en-US" altLang="ko-KR" sz="2000" dirty="0" err="1"/>
              <a:t>list.add</a:t>
            </a:r>
            <a:r>
              <a:rPr lang="en-US" altLang="ko-KR" sz="2000" dirty="0"/>
              <a:t>("java");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String hello = (String) </a:t>
            </a:r>
            <a:r>
              <a:rPr lang="en-US" altLang="ko-KR" sz="2000" dirty="0" err="1"/>
              <a:t>list.get</a:t>
            </a:r>
            <a:r>
              <a:rPr lang="en-US" altLang="ko-KR" sz="2000" dirty="0"/>
              <a:t>(0);</a:t>
            </a:r>
          </a:p>
          <a:p>
            <a:pPr lvl="2"/>
            <a:r>
              <a:rPr lang="en-US" altLang="ko-KR" sz="2000" dirty="0"/>
              <a:t>String java = (String) </a:t>
            </a:r>
            <a:r>
              <a:rPr lang="en-US" altLang="ko-KR" sz="2000" dirty="0" err="1"/>
              <a:t>list.get</a:t>
            </a:r>
            <a:r>
              <a:rPr lang="en-US" altLang="ko-KR" sz="2000" dirty="0"/>
              <a:t>(1);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ArrayList</a:t>
            </a:r>
            <a:r>
              <a:rPr lang="en-US" altLang="ko-KR" sz="2000" dirty="0"/>
              <a:t>&lt;String&gt; list = new 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&lt;String&gt;();</a:t>
            </a:r>
          </a:p>
          <a:p>
            <a:pPr lvl="2"/>
            <a:r>
              <a:rPr lang="en-US" altLang="ko-KR" sz="2000" dirty="0" err="1"/>
              <a:t>list.add</a:t>
            </a:r>
            <a:r>
              <a:rPr lang="en-US" altLang="ko-KR" sz="2000" dirty="0"/>
              <a:t>("hello");</a:t>
            </a:r>
          </a:p>
          <a:p>
            <a:pPr lvl="2"/>
            <a:r>
              <a:rPr lang="en-US" altLang="ko-KR" sz="2000" dirty="0" err="1"/>
              <a:t>list.add</a:t>
            </a:r>
            <a:r>
              <a:rPr lang="en-US" altLang="ko-KR" sz="2000" dirty="0"/>
              <a:t>("java");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String hello = </a:t>
            </a:r>
            <a:r>
              <a:rPr lang="en-US" altLang="ko-KR" sz="2000" dirty="0" err="1"/>
              <a:t>list.get</a:t>
            </a:r>
            <a:r>
              <a:rPr lang="en-US" altLang="ko-KR" sz="2000" dirty="0"/>
              <a:t>(0);</a:t>
            </a:r>
          </a:p>
          <a:p>
            <a:pPr lvl="2"/>
            <a:r>
              <a:rPr lang="en-US" altLang="ko-KR" sz="2000" dirty="0"/>
              <a:t>String java = </a:t>
            </a:r>
            <a:r>
              <a:rPr lang="en-US" altLang="ko-KR" sz="2000" dirty="0" err="1"/>
              <a:t>list.get</a:t>
            </a:r>
            <a:r>
              <a:rPr lang="en-US" altLang="ko-KR" sz="2000" dirty="0"/>
              <a:t>(1);</a:t>
            </a:r>
            <a:endParaRPr lang="en-US" altLang="ko-KR" sz="2000" dirty="0"/>
          </a:p>
        </p:txBody>
      </p:sp>
      <p:sp>
        <p:nvSpPr>
          <p:cNvPr id="2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8262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이전방식과의 비교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public class 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 extends </a:t>
            </a:r>
            <a:r>
              <a:rPr lang="en-US" altLang="ko-KR" sz="2000" dirty="0" err="1" smtClean="0"/>
              <a:t>AbstractList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implements List, </a:t>
            </a:r>
            <a:r>
              <a:rPr lang="en-US" altLang="ko-KR" sz="2000" dirty="0" smtClean="0"/>
              <a:t>…</a:t>
            </a:r>
            <a:endParaRPr lang="en-US" altLang="ko-KR" sz="2000" dirty="0"/>
          </a:p>
          <a:p>
            <a:pPr lvl="2"/>
            <a:r>
              <a:rPr lang="en-US" altLang="ko-KR" sz="2000" dirty="0"/>
              <a:t>{</a:t>
            </a:r>
          </a:p>
          <a:p>
            <a:pPr lvl="2"/>
            <a:r>
              <a:rPr lang="en-US" altLang="ko-KR" sz="2000" dirty="0"/>
              <a:t>     private transient Object[] </a:t>
            </a:r>
            <a:r>
              <a:rPr lang="en-US" altLang="ko-KR" sz="2000" dirty="0" err="1"/>
              <a:t>elementData</a:t>
            </a:r>
            <a:r>
              <a:rPr lang="en-US" altLang="ko-KR" sz="2000" dirty="0"/>
              <a:t>;</a:t>
            </a:r>
          </a:p>
          <a:p>
            <a:pPr lvl="2"/>
            <a:r>
              <a:rPr lang="en-US" altLang="ko-KR" sz="2000" dirty="0"/>
              <a:t>     public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add(Object o) { /* </a:t>
            </a:r>
            <a:r>
              <a:rPr lang="ko-KR" altLang="en-US" sz="2000" dirty="0"/>
              <a:t>내용생략 *</a:t>
            </a:r>
            <a:r>
              <a:rPr lang="en-US" altLang="ko-KR" sz="2000" dirty="0"/>
              <a:t>/ }</a:t>
            </a:r>
          </a:p>
          <a:p>
            <a:pPr lvl="2"/>
            <a:r>
              <a:rPr lang="en-US" altLang="ko-KR" sz="2000" dirty="0"/>
              <a:t>     public Object get(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index) { /* </a:t>
            </a:r>
            <a:r>
              <a:rPr lang="ko-KR" altLang="en-US" sz="2000" dirty="0"/>
              <a:t>내용생략 *</a:t>
            </a:r>
            <a:r>
              <a:rPr lang="en-US" altLang="ko-KR" sz="2000" dirty="0"/>
              <a:t>/ }</a:t>
            </a:r>
          </a:p>
          <a:p>
            <a:pPr lvl="2"/>
            <a:r>
              <a:rPr lang="en-US" altLang="ko-KR" sz="2000" dirty="0"/>
              <a:t>     ...</a:t>
            </a:r>
          </a:p>
          <a:p>
            <a:pPr lvl="2"/>
            <a:r>
              <a:rPr lang="en-US" altLang="ko-KR" sz="2000" dirty="0"/>
              <a:t>}</a:t>
            </a:r>
          </a:p>
          <a:p>
            <a:pPr lvl="2"/>
            <a:endParaRPr lang="en-US" altLang="ko-KR" sz="2000" dirty="0"/>
          </a:p>
        </p:txBody>
      </p:sp>
      <p:sp>
        <p:nvSpPr>
          <p:cNvPr id="2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4899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334870" y="28613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Enum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/>
        </p:nvSpPr>
        <p:spPr>
          <a:xfrm>
            <a:off x="7747000" y="67317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085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이전방식과의 비교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/>
              <a:t>class 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&lt;</a:t>
            </a:r>
            <a:r>
              <a:rPr lang="en-US" altLang="ko-KR" sz="2000" dirty="0">
                <a:solidFill>
                  <a:srgbClr val="FF0000"/>
                </a:solidFill>
              </a:rPr>
              <a:t>E</a:t>
            </a:r>
            <a:r>
              <a:rPr lang="en-US" altLang="ko-KR" sz="2000" dirty="0"/>
              <a:t>&gt; extends </a:t>
            </a:r>
            <a:r>
              <a:rPr lang="en-US" altLang="ko-KR" sz="2000" dirty="0" err="1"/>
              <a:t>AbstractList</a:t>
            </a:r>
            <a:r>
              <a:rPr lang="en-US" altLang="ko-KR" sz="2000" dirty="0"/>
              <a:t>&lt;</a:t>
            </a:r>
            <a:r>
              <a:rPr lang="en-US" altLang="ko-KR" sz="2000" dirty="0">
                <a:solidFill>
                  <a:srgbClr val="FF0000"/>
                </a:solidFill>
              </a:rPr>
              <a:t>E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implements </a:t>
            </a:r>
            <a:r>
              <a:rPr lang="en-US" altLang="ko-KR" sz="2000" dirty="0"/>
              <a:t>List&lt;</a:t>
            </a:r>
            <a:r>
              <a:rPr lang="en-US" altLang="ko-KR" sz="2000" dirty="0">
                <a:solidFill>
                  <a:srgbClr val="FF0000"/>
                </a:solidFill>
              </a:rPr>
              <a:t>E</a:t>
            </a:r>
            <a:r>
              <a:rPr lang="en-US" altLang="ko-KR" sz="2000" dirty="0"/>
              <a:t>&gt;, </a:t>
            </a:r>
            <a:r>
              <a:rPr lang="en-US" altLang="ko-KR" sz="2000" dirty="0" smtClean="0"/>
              <a:t>…</a:t>
            </a:r>
            <a:endParaRPr lang="en-US" altLang="ko-KR" sz="2000" dirty="0"/>
          </a:p>
          <a:p>
            <a:pPr lvl="2"/>
            <a:r>
              <a:rPr lang="en-US" altLang="ko-KR" sz="2000" dirty="0"/>
              <a:t>{</a:t>
            </a:r>
          </a:p>
          <a:p>
            <a:pPr lvl="2"/>
            <a:r>
              <a:rPr lang="en-US" altLang="ko-KR" sz="2000" dirty="0"/>
              <a:t>     private transient </a:t>
            </a:r>
            <a:r>
              <a:rPr lang="en-US" altLang="ko-KR" sz="2000" dirty="0">
                <a:solidFill>
                  <a:srgbClr val="FF0000"/>
                </a:solidFill>
              </a:rPr>
              <a:t>E</a:t>
            </a:r>
            <a:r>
              <a:rPr lang="en-US" altLang="ko-KR" sz="2000" dirty="0"/>
              <a:t>[] </a:t>
            </a:r>
            <a:r>
              <a:rPr lang="en-US" altLang="ko-KR" sz="2000" dirty="0" err="1"/>
              <a:t>elementData</a:t>
            </a:r>
            <a:r>
              <a:rPr lang="en-US" altLang="ko-KR" sz="2000" dirty="0"/>
              <a:t>;</a:t>
            </a:r>
          </a:p>
          <a:p>
            <a:pPr lvl="2"/>
            <a:r>
              <a:rPr lang="en-US" altLang="ko-KR" sz="2000" dirty="0"/>
              <a:t>     public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add(</a:t>
            </a:r>
            <a:r>
              <a:rPr lang="en-US" altLang="ko-KR" sz="2000" dirty="0">
                <a:solidFill>
                  <a:srgbClr val="FF0000"/>
                </a:solidFill>
              </a:rPr>
              <a:t>E</a:t>
            </a:r>
            <a:r>
              <a:rPr lang="en-US" altLang="ko-KR" sz="2000" dirty="0"/>
              <a:t> o) { /* </a:t>
            </a:r>
            <a:r>
              <a:rPr lang="ko-KR" altLang="en-US" sz="2000" dirty="0"/>
              <a:t>내용생략 *</a:t>
            </a:r>
            <a:r>
              <a:rPr lang="en-US" altLang="ko-KR" sz="2000" dirty="0"/>
              <a:t>/ }</a:t>
            </a:r>
          </a:p>
          <a:p>
            <a:pPr lvl="2"/>
            <a:r>
              <a:rPr lang="en-US" altLang="ko-KR" sz="2000" dirty="0"/>
              <a:t>     public </a:t>
            </a:r>
            <a:r>
              <a:rPr lang="en-US" altLang="ko-KR" sz="2000" dirty="0">
                <a:solidFill>
                  <a:srgbClr val="FF0000"/>
                </a:solidFill>
              </a:rPr>
              <a:t>E</a:t>
            </a:r>
            <a:r>
              <a:rPr lang="en-US" altLang="ko-KR" sz="2000" dirty="0"/>
              <a:t> get(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index) { /* </a:t>
            </a:r>
            <a:r>
              <a:rPr lang="ko-KR" altLang="en-US" sz="2000" dirty="0"/>
              <a:t>내용생략 *</a:t>
            </a:r>
            <a:r>
              <a:rPr lang="en-US" altLang="ko-KR" sz="2000" dirty="0"/>
              <a:t>/ }</a:t>
            </a:r>
          </a:p>
          <a:p>
            <a:pPr lvl="2"/>
            <a:r>
              <a:rPr lang="en-US" altLang="ko-KR" sz="2000" dirty="0"/>
              <a:t>     ...</a:t>
            </a:r>
          </a:p>
          <a:p>
            <a:pPr lvl="2"/>
            <a:r>
              <a:rPr lang="en-US" altLang="ko-KR" sz="2000" dirty="0"/>
              <a:t>}</a:t>
            </a:r>
            <a:endParaRPr lang="en-US" altLang="ko-KR" sz="2000" dirty="0"/>
          </a:p>
        </p:txBody>
      </p:sp>
      <p:sp>
        <p:nvSpPr>
          <p:cNvPr id="2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0246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제네릭 타입에 사용되는 파라미터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marL="1257300" lvl="2" indent="-342900">
              <a:buFontTx/>
              <a:buChar char="-"/>
            </a:pPr>
            <a:r>
              <a:rPr lang="ko-KR" altLang="en-US" sz="2000" dirty="0" smtClean="0"/>
              <a:t>보통 </a:t>
            </a:r>
            <a:r>
              <a:rPr lang="ko-KR" altLang="en-US" sz="2000" dirty="0"/>
              <a:t>하나의 영문자로 대문자를 사용하는 것이 </a:t>
            </a:r>
            <a:r>
              <a:rPr lang="ko-KR" altLang="en-US" sz="2000" dirty="0" smtClean="0"/>
              <a:t>관례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r>
              <a:rPr lang="en-US" altLang="ko-KR" sz="2000" dirty="0" smtClean="0"/>
              <a:t>E </a:t>
            </a:r>
            <a:r>
              <a:rPr lang="en-US" altLang="ko-KR" sz="2000" dirty="0"/>
              <a:t>: Element(</a:t>
            </a:r>
            <a:r>
              <a:rPr lang="ko-KR" altLang="en-US" sz="2000" dirty="0"/>
              <a:t>자바 컬렉션에서 주로사용</a:t>
            </a:r>
            <a:r>
              <a:rPr lang="en-US" altLang="ko-KR" sz="2000" dirty="0" smtClean="0"/>
              <a:t>)</a:t>
            </a:r>
          </a:p>
          <a:p>
            <a:pPr marL="1257300" lvl="2" indent="-342900">
              <a:buFontTx/>
              <a:buChar char="-"/>
            </a:pP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altLang="ko-KR" sz="2000" dirty="0" smtClean="0"/>
              <a:t>K</a:t>
            </a:r>
            <a:r>
              <a:rPr lang="en-US" altLang="ko-KR" sz="2000" dirty="0"/>
              <a:t>,V : Key, Value(map </a:t>
            </a:r>
            <a:r>
              <a:rPr lang="ko-KR" altLang="en-US" sz="2000" dirty="0"/>
              <a:t>자료구조에서 주로 사용</a:t>
            </a:r>
            <a:r>
              <a:rPr lang="en-US" altLang="ko-KR" sz="2000" dirty="0" smtClean="0"/>
              <a:t>)</a:t>
            </a:r>
          </a:p>
          <a:p>
            <a:pPr marL="1257300" lvl="2" indent="-342900">
              <a:buFontTx/>
              <a:buChar char="-"/>
            </a:pP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altLang="ko-KR" sz="2000" dirty="0" smtClean="0"/>
              <a:t>T </a:t>
            </a:r>
            <a:r>
              <a:rPr lang="en-US" altLang="ko-KR" sz="2000" dirty="0"/>
              <a:t>: </a:t>
            </a:r>
            <a:r>
              <a:rPr lang="ko-KR" altLang="en-US" sz="2000" dirty="0"/>
              <a:t>일반적인 제네릭 타입을 </a:t>
            </a:r>
            <a:r>
              <a:rPr lang="ko-KR" altLang="en-US" sz="2000" dirty="0" smtClean="0"/>
              <a:t>의미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endParaRPr lang="ko-KR" altLang="en-US" sz="2000" dirty="0"/>
          </a:p>
          <a:p>
            <a:pPr marL="1257300" lvl="2" indent="-342900">
              <a:buFontTx/>
              <a:buChar char="-"/>
            </a:pPr>
            <a:r>
              <a:rPr lang="en-US" altLang="ko-KR" sz="2000" dirty="0" smtClean="0"/>
              <a:t>N </a:t>
            </a:r>
            <a:r>
              <a:rPr lang="en-US" altLang="ko-KR" sz="2000" dirty="0"/>
              <a:t>: Number</a:t>
            </a:r>
            <a:r>
              <a:rPr lang="ko-KR" altLang="en-US" sz="2000" dirty="0"/>
              <a:t>를 의미 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endParaRPr lang="ko-KR" altLang="en-US" sz="2000" dirty="0"/>
          </a:p>
          <a:p>
            <a:pPr marL="1257300" lvl="2" indent="-342900">
              <a:buFontTx/>
              <a:buChar char="-"/>
            </a:pPr>
            <a:r>
              <a:rPr lang="en-US" altLang="ko-KR" sz="2000" dirty="0" smtClean="0"/>
              <a:t>S</a:t>
            </a:r>
            <a:r>
              <a:rPr lang="en-US" altLang="ko-KR" sz="2000" dirty="0"/>
              <a:t>,U,V etc. - 2nd, 3rd, 4th </a:t>
            </a:r>
            <a:r>
              <a:rPr lang="en-US" altLang="ko-KR" sz="2000" dirty="0" smtClean="0"/>
              <a:t>types</a:t>
            </a:r>
          </a:p>
          <a:p>
            <a:pPr marL="1257300" lvl="2" indent="-342900">
              <a:buFontTx/>
              <a:buChar char="-"/>
            </a:pPr>
            <a:endParaRPr lang="en-US" altLang="ko-KR" sz="2000" dirty="0"/>
          </a:p>
        </p:txBody>
      </p:sp>
      <p:sp>
        <p:nvSpPr>
          <p:cNvPr id="3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0706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2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2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제네릭 클래스 정의하기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/>
              <a:t>interface Generics&lt;T&gt; {</a:t>
            </a:r>
          </a:p>
          <a:p>
            <a:pPr lvl="2"/>
            <a:r>
              <a:rPr lang="en-US" altLang="ko-KR" sz="2000" dirty="0"/>
              <a:t>	List&lt;T&gt; </a:t>
            </a:r>
            <a:r>
              <a:rPr lang="en-US" altLang="ko-KR" sz="2000" dirty="0" err="1"/>
              <a:t>toList</a:t>
            </a:r>
            <a:r>
              <a:rPr lang="en-US" altLang="ko-KR" sz="2000" dirty="0" smtClean="0"/>
              <a:t>()</a:t>
            </a:r>
            <a:r>
              <a:rPr lang="en-US" altLang="ko-KR" sz="2000" dirty="0"/>
              <a:t>;</a:t>
            </a:r>
          </a:p>
          <a:p>
            <a:pPr lvl="2"/>
            <a:r>
              <a:rPr lang="en-US" altLang="ko-KR" sz="2000" dirty="0"/>
              <a:t>	Set&lt;T&gt; </a:t>
            </a:r>
            <a:r>
              <a:rPr lang="en-US" altLang="ko-KR" sz="2000" dirty="0" err="1" smtClean="0"/>
              <a:t>toSet</a:t>
            </a:r>
            <a:r>
              <a:rPr lang="en-US" altLang="ko-KR" sz="2000" dirty="0" smtClean="0"/>
              <a:t>()</a:t>
            </a:r>
            <a:r>
              <a:rPr lang="en-US" altLang="ko-KR" sz="2000" dirty="0"/>
              <a:t>;</a:t>
            </a:r>
          </a:p>
          <a:p>
            <a:pPr lvl="2"/>
            <a:r>
              <a:rPr lang="en-US" altLang="ko-KR" sz="2000" dirty="0"/>
              <a:t>}</a:t>
            </a:r>
          </a:p>
          <a:p>
            <a:pPr lvl="2"/>
            <a:endParaRPr lang="en-US" altLang="ko-KR" sz="2000" dirty="0"/>
          </a:p>
        </p:txBody>
      </p:sp>
      <p:sp>
        <p:nvSpPr>
          <p:cNvPr id="2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681809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2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2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2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제네릭 클래스 정의하기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/>
              <a:t>class </a:t>
            </a:r>
            <a:r>
              <a:rPr lang="en-US" altLang="ko-KR" sz="2000" dirty="0" err="1"/>
              <a:t>GenericsBase</a:t>
            </a:r>
            <a:r>
              <a:rPr lang="en-US" altLang="ko-KR" sz="2000" dirty="0"/>
              <a:t>&lt;T&gt; {</a:t>
            </a:r>
          </a:p>
          <a:p>
            <a:pPr lvl="2"/>
            <a:r>
              <a:rPr lang="en-US" altLang="ko-KR" sz="2000" dirty="0"/>
              <a:t>	private T t;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	public T </a:t>
            </a:r>
            <a:r>
              <a:rPr lang="en-US" altLang="ko-KR" sz="2000" dirty="0" smtClean="0"/>
              <a:t>get(</a:t>
            </a:r>
            <a:r>
              <a:rPr lang="en-US" altLang="ko-KR" sz="2000" dirty="0"/>
              <a:t>) {</a:t>
            </a:r>
          </a:p>
          <a:p>
            <a:pPr lvl="2"/>
            <a:r>
              <a:rPr lang="en-US" altLang="ko-KR" sz="2000" dirty="0"/>
              <a:t>		return t;</a:t>
            </a:r>
          </a:p>
          <a:p>
            <a:pPr lvl="2"/>
            <a:r>
              <a:rPr lang="en-US" altLang="ko-KR" sz="2000" dirty="0"/>
              <a:t>	}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	public void </a:t>
            </a:r>
            <a:r>
              <a:rPr lang="en-US" altLang="ko-KR" sz="2000" dirty="0" smtClean="0"/>
              <a:t>set(</a:t>
            </a:r>
            <a:r>
              <a:rPr lang="en-US" altLang="ko-KR" sz="2000" dirty="0"/>
              <a:t>T t) {</a:t>
            </a:r>
          </a:p>
          <a:p>
            <a:pPr lvl="2"/>
            <a:r>
              <a:rPr lang="en-US" altLang="ko-KR" sz="2000" dirty="0"/>
              <a:t>		</a:t>
            </a:r>
            <a:r>
              <a:rPr lang="en-US" altLang="ko-KR" sz="2000" dirty="0" err="1"/>
              <a:t>this.t</a:t>
            </a:r>
            <a:r>
              <a:rPr lang="en-US" altLang="ko-KR" sz="2000" dirty="0"/>
              <a:t> = t;</a:t>
            </a:r>
          </a:p>
          <a:p>
            <a:pPr lvl="2"/>
            <a:r>
              <a:rPr lang="en-US" altLang="ko-KR" sz="2000" dirty="0"/>
              <a:t>	}</a:t>
            </a:r>
          </a:p>
          <a:p>
            <a:pPr lvl="2"/>
            <a:r>
              <a:rPr lang="en-US" altLang="ko-KR" sz="2000" dirty="0"/>
              <a:t>}</a:t>
            </a:r>
          </a:p>
        </p:txBody>
      </p:sp>
      <p:sp>
        <p:nvSpPr>
          <p:cNvPr id="2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036628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제네릭 클래스 정의하기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1600" dirty="0"/>
              <a:t>public class </a:t>
            </a:r>
            <a:r>
              <a:rPr lang="en-US" altLang="ko-KR" sz="1600" dirty="0" err="1"/>
              <a:t>GenericsBase</a:t>
            </a:r>
            <a:r>
              <a:rPr lang="en-US" altLang="ko-KR" sz="1600" dirty="0"/>
              <a:t>&lt;T&gt; implements Generics&lt;T&gt; {</a:t>
            </a:r>
          </a:p>
          <a:p>
            <a:pPr lvl="2"/>
            <a:r>
              <a:rPr lang="en-US" altLang="ko-KR" sz="1600" dirty="0"/>
              <a:t>	private T t;</a:t>
            </a:r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	public T get() {</a:t>
            </a:r>
          </a:p>
          <a:p>
            <a:pPr lvl="2"/>
            <a:r>
              <a:rPr lang="en-US" altLang="ko-KR" sz="1600" dirty="0"/>
              <a:t>	}</a:t>
            </a:r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	public void set(T t) {</a:t>
            </a:r>
          </a:p>
          <a:p>
            <a:pPr lvl="2"/>
            <a:r>
              <a:rPr lang="en-US" altLang="ko-KR" sz="1600" dirty="0" smtClean="0"/>
              <a:t>	}</a:t>
            </a:r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	@Override</a:t>
            </a:r>
          </a:p>
          <a:p>
            <a:pPr lvl="2"/>
            <a:r>
              <a:rPr lang="en-US" altLang="ko-KR" sz="1600" dirty="0"/>
              <a:t>	public List&lt;T&gt; </a:t>
            </a:r>
            <a:r>
              <a:rPr lang="en-US" altLang="ko-KR" sz="1600" dirty="0" err="1"/>
              <a:t>toList</a:t>
            </a:r>
            <a:r>
              <a:rPr lang="en-US" altLang="ko-KR" sz="1600" dirty="0" smtClean="0"/>
              <a:t>() </a:t>
            </a:r>
            <a:r>
              <a:rPr lang="en-US" altLang="ko-KR" sz="1600" dirty="0"/>
              <a:t>{</a:t>
            </a:r>
          </a:p>
          <a:p>
            <a:pPr lvl="2"/>
            <a:r>
              <a:rPr lang="en-US" altLang="ko-KR" sz="1600" dirty="0"/>
              <a:t>	}</a:t>
            </a:r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	@Override</a:t>
            </a:r>
          </a:p>
          <a:p>
            <a:pPr lvl="2"/>
            <a:r>
              <a:rPr lang="en-US" altLang="ko-KR" sz="1600" dirty="0"/>
              <a:t>	public Set&lt;T&gt; </a:t>
            </a:r>
            <a:r>
              <a:rPr lang="en-US" altLang="ko-KR" sz="1600" dirty="0" err="1" smtClean="0"/>
              <a:t>toSet</a:t>
            </a:r>
            <a:r>
              <a:rPr lang="en-US" altLang="ko-KR" sz="1600" dirty="0" smtClean="0"/>
              <a:t>() </a:t>
            </a:r>
            <a:r>
              <a:rPr lang="en-US" altLang="ko-KR" sz="1600" dirty="0"/>
              <a:t>{</a:t>
            </a:r>
          </a:p>
          <a:p>
            <a:pPr lvl="2"/>
            <a:r>
              <a:rPr lang="en-US" altLang="ko-KR" sz="1600" dirty="0"/>
              <a:t>	}</a:t>
            </a:r>
          </a:p>
          <a:p>
            <a:pPr lvl="2"/>
            <a:r>
              <a:rPr lang="en-US" altLang="ko-KR" sz="1600" dirty="0"/>
              <a:t>}</a:t>
            </a:r>
            <a:endParaRPr lang="en-US" altLang="ko-KR" dirty="0"/>
          </a:p>
        </p:txBody>
      </p:sp>
      <p:sp>
        <p:nvSpPr>
          <p:cNvPr id="2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430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제네릭 </a:t>
            </a:r>
            <a:r>
              <a:rPr lang="ko-KR" altLang="en-US" sz="2000" dirty="0" smtClean="0">
                <a:ea typeface="돋움" pitchFamily="50" charset="-127"/>
              </a:rPr>
              <a:t>메소드</a:t>
            </a:r>
            <a:r>
              <a:rPr lang="ko-KR" altLang="en-US" sz="2000" dirty="0" smtClean="0">
                <a:ea typeface="돋움" pitchFamily="50" charset="-127"/>
              </a:rPr>
              <a:t> </a:t>
            </a:r>
            <a:r>
              <a:rPr lang="ko-KR" altLang="en-US" sz="2000" dirty="0">
                <a:ea typeface="돋움" pitchFamily="50" charset="-127"/>
              </a:rPr>
              <a:t>정의하기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public class </a:t>
            </a:r>
            <a:r>
              <a:rPr lang="en-US" altLang="ko-KR" sz="2000" dirty="0" err="1"/>
              <a:t>GenericsMethod</a:t>
            </a:r>
            <a:r>
              <a:rPr lang="en-US" altLang="ko-KR" sz="2000" dirty="0"/>
              <a:t> {</a:t>
            </a:r>
          </a:p>
          <a:p>
            <a:pPr lvl="2"/>
            <a:r>
              <a:rPr lang="en-US" altLang="ko-KR" sz="2000" dirty="0"/>
              <a:t>	public String get() {</a:t>
            </a:r>
          </a:p>
          <a:p>
            <a:pPr lvl="2"/>
            <a:r>
              <a:rPr lang="en-US" altLang="ko-KR" sz="2000" dirty="0"/>
              <a:t>		return "TEST";</a:t>
            </a:r>
          </a:p>
          <a:p>
            <a:pPr lvl="2"/>
            <a:r>
              <a:rPr lang="en-US" altLang="ko-KR" sz="2000" dirty="0"/>
              <a:t>	}</a:t>
            </a:r>
          </a:p>
          <a:p>
            <a:pPr lvl="2"/>
            <a:r>
              <a:rPr lang="en-US" altLang="ko-KR" sz="2000" dirty="0"/>
              <a:t>	</a:t>
            </a:r>
          </a:p>
          <a:p>
            <a:pPr lvl="2"/>
            <a:r>
              <a:rPr lang="en-US" altLang="ko-KR" sz="2000" dirty="0"/>
              <a:t>	public </a:t>
            </a:r>
            <a:r>
              <a:rPr lang="en-US" altLang="ko-KR" sz="2000" dirty="0">
                <a:solidFill>
                  <a:srgbClr val="FF0000"/>
                </a:solidFill>
              </a:rPr>
              <a:t>&lt;T&gt;</a:t>
            </a:r>
            <a:r>
              <a:rPr lang="en-US" altLang="ko-KR" sz="2000" dirty="0"/>
              <a:t> String </a:t>
            </a:r>
            <a:r>
              <a:rPr lang="en-US" altLang="ko-KR" sz="2000" dirty="0" err="1"/>
              <a:t>getClassName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T t</a:t>
            </a:r>
            <a:r>
              <a:rPr lang="en-US" altLang="ko-KR" sz="2000" dirty="0"/>
              <a:t>) {</a:t>
            </a:r>
          </a:p>
          <a:p>
            <a:pPr lvl="2"/>
            <a:r>
              <a:rPr lang="en-US" altLang="ko-KR" sz="2000" dirty="0"/>
              <a:t>		return </a:t>
            </a:r>
            <a:r>
              <a:rPr lang="en-US" altLang="ko-KR" sz="2000" dirty="0" err="1"/>
              <a:t>t.getClass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getName</a:t>
            </a:r>
            <a:r>
              <a:rPr lang="en-US" altLang="ko-KR" sz="2000" dirty="0"/>
              <a:t>();</a:t>
            </a:r>
          </a:p>
          <a:p>
            <a:pPr lvl="2"/>
            <a:r>
              <a:rPr lang="en-US" altLang="ko-KR" sz="2000" dirty="0"/>
              <a:t>	}</a:t>
            </a:r>
          </a:p>
          <a:p>
            <a:pPr lvl="2"/>
            <a:r>
              <a:rPr lang="en-US" altLang="ko-KR" sz="2000" dirty="0"/>
              <a:t>}</a:t>
            </a:r>
          </a:p>
        </p:txBody>
      </p:sp>
      <p:sp>
        <p:nvSpPr>
          <p:cNvPr id="2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332318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8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8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8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8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8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제네릭 </a:t>
            </a:r>
            <a:r>
              <a:rPr lang="ko-KR" altLang="en-US" sz="2000" dirty="0" smtClean="0">
                <a:ea typeface="돋움" pitchFamily="50" charset="-127"/>
              </a:rPr>
              <a:t>메소드</a:t>
            </a:r>
            <a:r>
              <a:rPr lang="ko-KR" altLang="en-US" sz="2000" dirty="0" smtClean="0">
                <a:ea typeface="돋움" pitchFamily="50" charset="-127"/>
              </a:rPr>
              <a:t> </a:t>
            </a:r>
            <a:r>
              <a:rPr lang="ko-KR" altLang="en-US" sz="2000" dirty="0">
                <a:ea typeface="돋움" pitchFamily="50" charset="-127"/>
              </a:rPr>
              <a:t>정의하기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GenericsBase</a:t>
            </a:r>
            <a:r>
              <a:rPr lang="en-US" altLang="ko-KR" sz="2000" dirty="0" smtClean="0"/>
              <a:t>&lt;T&gt; implements Generics&lt;T&gt; {</a:t>
            </a:r>
          </a:p>
          <a:p>
            <a:pPr lvl="2"/>
            <a:r>
              <a:rPr lang="en-US" altLang="ko-KR" sz="2000" dirty="0"/>
              <a:t>	public &lt;</a:t>
            </a:r>
            <a:r>
              <a:rPr lang="en-US" altLang="ko-KR" sz="2000" dirty="0">
                <a:solidFill>
                  <a:srgbClr val="FF0000"/>
                </a:solidFill>
              </a:rPr>
              <a:t>U</a:t>
            </a:r>
            <a:r>
              <a:rPr lang="en-US" altLang="ko-KR" sz="2000" dirty="0"/>
              <a:t>&gt; void print(</a:t>
            </a:r>
            <a:r>
              <a:rPr lang="en-US" altLang="ko-KR" sz="2000" dirty="0">
                <a:solidFill>
                  <a:srgbClr val="FF0000"/>
                </a:solidFill>
              </a:rPr>
              <a:t>U</a:t>
            </a:r>
            <a:r>
              <a:rPr lang="en-US" altLang="ko-KR" sz="2000" dirty="0"/>
              <a:t> u) {</a:t>
            </a:r>
          </a:p>
          <a:p>
            <a:pPr lvl="2"/>
            <a:r>
              <a:rPr lang="en-US" altLang="ko-KR" sz="2000" dirty="0" smtClean="0"/>
              <a:t>	</a:t>
            </a:r>
            <a:r>
              <a:rPr lang="en-US" altLang="ko-KR" sz="2000" dirty="0"/>
              <a:t>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("T: " + </a:t>
            </a:r>
            <a:r>
              <a:rPr lang="en-US" altLang="ko-KR" sz="2000" dirty="0" err="1"/>
              <a:t>t.getClass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getName</a:t>
            </a:r>
            <a:r>
              <a:rPr lang="en-US" altLang="ko-KR" sz="2000" dirty="0"/>
              <a:t>());</a:t>
            </a:r>
          </a:p>
          <a:p>
            <a:pPr lvl="2"/>
            <a:r>
              <a:rPr lang="en-US" altLang="ko-KR" sz="2000" dirty="0" smtClean="0"/>
              <a:t>	</a:t>
            </a:r>
            <a:r>
              <a:rPr lang="en-US" altLang="ko-KR" sz="2000" dirty="0"/>
              <a:t>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("U: " + </a:t>
            </a:r>
            <a:r>
              <a:rPr lang="en-US" altLang="ko-KR" sz="2000" dirty="0" err="1"/>
              <a:t>u.getClass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getName</a:t>
            </a:r>
            <a:r>
              <a:rPr lang="en-US" altLang="ko-KR" sz="2000" dirty="0"/>
              <a:t>());</a:t>
            </a:r>
          </a:p>
          <a:p>
            <a:pPr lvl="2"/>
            <a:r>
              <a:rPr lang="en-US" altLang="ko-KR" sz="2000" dirty="0" smtClean="0"/>
              <a:t>	}</a:t>
            </a:r>
          </a:p>
          <a:p>
            <a:pPr lvl="2"/>
            <a:r>
              <a:rPr lang="en-US" altLang="ko-KR" sz="2000" dirty="0" smtClean="0"/>
              <a:t>}</a:t>
            </a:r>
            <a:endParaRPr lang="en-US" altLang="ko-KR" sz="2400" dirty="0"/>
          </a:p>
        </p:txBody>
      </p:sp>
      <p:sp>
        <p:nvSpPr>
          <p:cNvPr id="8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7472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2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2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2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제네릭 클래스 선언 </a:t>
            </a:r>
            <a:r>
              <a:rPr lang="en-US" altLang="ko-KR" sz="2000" dirty="0">
                <a:ea typeface="돋움" pitchFamily="50" charset="-127"/>
              </a:rPr>
              <a:t>/ </a:t>
            </a:r>
            <a:r>
              <a:rPr lang="ko-KR" altLang="en-US" sz="2000" dirty="0">
                <a:ea typeface="돋움" pitchFamily="50" charset="-127"/>
              </a:rPr>
              <a:t>생성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/>
              <a:t>GenericsBase</a:t>
            </a:r>
            <a:r>
              <a:rPr lang="en-US" altLang="ko-KR" sz="2000" dirty="0">
                <a:solidFill>
                  <a:srgbClr val="FF0000"/>
                </a:solidFill>
              </a:rPr>
              <a:t>&lt;DAY&gt;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genericsBase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GenericsBase</a:t>
            </a:r>
            <a:r>
              <a:rPr lang="en-US" altLang="ko-KR" sz="2000" dirty="0">
                <a:solidFill>
                  <a:srgbClr val="FF0000"/>
                </a:solidFill>
              </a:rPr>
              <a:t>&lt;DAY&gt;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genericsBase.set</a:t>
            </a:r>
            <a:r>
              <a:rPr lang="en-US" altLang="ko-KR" sz="2000" dirty="0"/>
              <a:t>(DAY.MONDAY)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List&lt;DAY&gt; actual = </a:t>
            </a:r>
            <a:r>
              <a:rPr lang="en-US" altLang="ko-KR" sz="2000" dirty="0" err="1"/>
              <a:t>genericsBase.toList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</a:p>
          <a:p>
            <a:pPr lvl="2"/>
            <a:r>
              <a:rPr lang="en-US" altLang="ko-KR" sz="2000" dirty="0"/>
              <a:t>Set&lt;DAY&gt; actual = </a:t>
            </a:r>
            <a:r>
              <a:rPr lang="en-US" altLang="ko-KR" sz="2000" dirty="0" err="1"/>
              <a:t>genericsBase.toSet</a:t>
            </a:r>
            <a:r>
              <a:rPr lang="en-US" altLang="ko-KR" sz="2000" dirty="0"/>
              <a:t>();</a:t>
            </a:r>
          </a:p>
        </p:txBody>
      </p:sp>
      <p:sp>
        <p:nvSpPr>
          <p:cNvPr id="2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87622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2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2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2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3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타입 파라미터 제한하기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public class </a:t>
            </a:r>
            <a:r>
              <a:rPr lang="en-US" altLang="ko-KR" sz="2000" dirty="0" err="1"/>
              <a:t>GenericsExtends</a:t>
            </a:r>
            <a:r>
              <a:rPr lang="en-US" altLang="ko-KR" sz="2000" dirty="0"/>
              <a:t>&lt;T extends </a:t>
            </a:r>
            <a:r>
              <a:rPr lang="en-US" altLang="ko-KR" sz="2000" dirty="0" err="1"/>
              <a:t>DataBase</a:t>
            </a:r>
            <a:r>
              <a:rPr lang="en-US" altLang="ko-KR" sz="2000" dirty="0"/>
              <a:t>&gt; {</a:t>
            </a:r>
          </a:p>
          <a:p>
            <a:pPr lvl="2"/>
            <a:r>
              <a:rPr lang="en-US" altLang="ko-KR" sz="2000" dirty="0"/>
              <a:t>	</a:t>
            </a:r>
          </a:p>
          <a:p>
            <a:pPr lvl="2"/>
            <a:r>
              <a:rPr lang="en-US" altLang="ko-KR" sz="2000" dirty="0"/>
              <a:t>	public void </a:t>
            </a:r>
            <a:r>
              <a:rPr lang="en-US" altLang="ko-KR" sz="2000" dirty="0" err="1"/>
              <a:t>printSeq</a:t>
            </a:r>
            <a:r>
              <a:rPr lang="en-US" altLang="ko-KR" sz="2000" dirty="0"/>
              <a:t>(T t) {</a:t>
            </a:r>
          </a:p>
          <a:p>
            <a:pPr lvl="2"/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t.getSeq</a:t>
            </a:r>
            <a:r>
              <a:rPr lang="en-US" altLang="ko-KR" sz="2000" dirty="0"/>
              <a:t>());</a:t>
            </a:r>
          </a:p>
          <a:p>
            <a:pPr lvl="2"/>
            <a:r>
              <a:rPr lang="en-US" altLang="ko-KR" sz="2000" dirty="0"/>
              <a:t>	}</a:t>
            </a:r>
          </a:p>
          <a:p>
            <a:pPr lvl="2"/>
            <a:r>
              <a:rPr lang="en-US" altLang="ko-KR" sz="2000" dirty="0"/>
              <a:t>	</a:t>
            </a:r>
          </a:p>
          <a:p>
            <a:pPr lvl="2"/>
            <a:r>
              <a:rPr lang="en-US" altLang="ko-KR" sz="2000" dirty="0"/>
              <a:t>}</a:t>
            </a:r>
          </a:p>
        </p:txBody>
      </p:sp>
      <p:sp>
        <p:nvSpPr>
          <p:cNvPr id="3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33677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2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2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2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3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31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하위타입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/>
              <a:t>GenericsBase</a:t>
            </a:r>
            <a:r>
              <a:rPr lang="en-US" altLang="ko-KR" sz="2000" dirty="0"/>
              <a:t>&lt;Number&gt; </a:t>
            </a:r>
            <a:r>
              <a:rPr lang="en-US" altLang="ko-KR" sz="2000" dirty="0" err="1"/>
              <a:t>genericsBase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GenericsBase</a:t>
            </a:r>
            <a:r>
              <a:rPr lang="en-US" altLang="ko-KR" sz="2000" dirty="0"/>
              <a:t>&lt;Number&gt;();</a:t>
            </a:r>
          </a:p>
          <a:p>
            <a:pPr lvl="2"/>
            <a:r>
              <a:rPr lang="en-US" altLang="ko-KR" sz="2000" dirty="0" err="1"/>
              <a:t>genericsBase.set</a:t>
            </a:r>
            <a:r>
              <a:rPr lang="en-US" altLang="ko-KR" sz="2000" dirty="0"/>
              <a:t>(new Integer(1));</a:t>
            </a:r>
          </a:p>
          <a:p>
            <a:pPr lvl="2"/>
            <a:r>
              <a:rPr lang="en-US" altLang="ko-KR" sz="2000" dirty="0" err="1"/>
              <a:t>genericsBase.set</a:t>
            </a:r>
            <a:r>
              <a:rPr lang="en-US" altLang="ko-KR" sz="2000" dirty="0"/>
              <a:t>(new Double(1.1));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genericsBase.get</a:t>
            </a:r>
            <a:r>
              <a:rPr lang="en-US" altLang="ko-KR" sz="2000" dirty="0"/>
              <a:t>()).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(1.1);</a:t>
            </a:r>
          </a:p>
        </p:txBody>
      </p:sp>
      <p:sp>
        <p:nvSpPr>
          <p:cNvPr id="32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7210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ea typeface="돋움" pitchFamily="50" charset="-127"/>
              </a:rPr>
              <a:t>Enum</a:t>
            </a:r>
            <a:r>
              <a:rPr lang="en-US" altLang="ko-KR" sz="2000" dirty="0" smtClean="0">
                <a:ea typeface="돋움" pitchFamily="50" charset="-127"/>
              </a:rPr>
              <a:t> </a:t>
            </a:r>
            <a:r>
              <a:rPr lang="ko-KR" altLang="en-US" sz="2000" dirty="0" smtClean="0">
                <a:ea typeface="돋움" pitchFamily="50" charset="-127"/>
              </a:rPr>
              <a:t>이란</a:t>
            </a:r>
            <a:r>
              <a:rPr lang="en-US" altLang="ko-KR" sz="2000" dirty="0" smtClean="0">
                <a:ea typeface="돋움" pitchFamily="50" charset="-127"/>
              </a:rPr>
              <a:t>?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ea typeface="돋움" pitchFamily="50" charset="-127"/>
              </a:rPr>
              <a:t>Enum</a:t>
            </a:r>
            <a:r>
              <a:rPr lang="en-US" altLang="ko-KR" sz="2000" dirty="0">
                <a:ea typeface="돋움" pitchFamily="50" charset="-127"/>
              </a:rPr>
              <a:t> </a:t>
            </a:r>
            <a:r>
              <a:rPr lang="ko-KR" altLang="en-US" sz="2000" dirty="0">
                <a:ea typeface="돋움" pitchFamily="50" charset="-127"/>
              </a:rPr>
              <a:t>사용함에 있어 좋아지는 </a:t>
            </a:r>
            <a:r>
              <a:rPr lang="ko-KR" altLang="en-US" sz="2000" dirty="0" smtClean="0">
                <a:ea typeface="돋움" pitchFamily="50" charset="-127"/>
              </a:rPr>
              <a:t>점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Classic </a:t>
            </a:r>
            <a:r>
              <a:rPr lang="ko-KR" altLang="en-US" sz="2000" dirty="0">
                <a:ea typeface="돋움" pitchFamily="50" charset="-127"/>
              </a:rPr>
              <a:t>방식의 상수 정의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ea typeface="돋움" pitchFamily="50" charset="-127"/>
              </a:rPr>
              <a:t>Enum</a:t>
            </a:r>
            <a:r>
              <a:rPr lang="en-US" altLang="ko-KR" sz="2000" dirty="0">
                <a:ea typeface="돋움" pitchFamily="50" charset="-127"/>
              </a:rPr>
              <a:t> </a:t>
            </a:r>
            <a:r>
              <a:rPr lang="ko-KR" altLang="en-US" sz="2000" dirty="0">
                <a:ea typeface="돋움" pitchFamily="50" charset="-127"/>
              </a:rPr>
              <a:t>을 이용한 상수 정의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상수 비교 차이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기본 제공 메소드 </a:t>
            </a:r>
            <a:r>
              <a:rPr lang="en-US" altLang="ko-KR" sz="2000" dirty="0" smtClean="0">
                <a:ea typeface="돋움" pitchFamily="50" charset="-127"/>
              </a:rPr>
              <a:t>(name(), values</a:t>
            </a:r>
            <a:r>
              <a:rPr lang="en-US" altLang="ko-KR" sz="2000" dirty="0">
                <a:ea typeface="돋움" pitchFamily="50" charset="-127"/>
              </a:rPr>
              <a:t>(), </a:t>
            </a:r>
            <a:r>
              <a:rPr lang="en-US" altLang="ko-KR" sz="2000" dirty="0" err="1" smtClean="0">
                <a:ea typeface="돋움" pitchFamily="50" charset="-127"/>
              </a:rPr>
              <a:t>compareTo</a:t>
            </a:r>
            <a:r>
              <a:rPr lang="en-US" altLang="ko-KR" sz="2000" dirty="0">
                <a:ea typeface="돋움" pitchFamily="50" charset="-127"/>
              </a:rPr>
              <a:t>(), </a:t>
            </a:r>
            <a:r>
              <a:rPr lang="en-US" altLang="ko-KR" sz="2000" dirty="0" smtClean="0">
                <a:ea typeface="돋움" pitchFamily="50" charset="-127"/>
              </a:rPr>
              <a:t>ordinal(), …)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메소드 </a:t>
            </a:r>
            <a:r>
              <a:rPr lang="ko-KR" altLang="en-US" sz="2000" dirty="0">
                <a:ea typeface="돋움" pitchFamily="50" charset="-127"/>
              </a:rPr>
              <a:t>오버라이드</a:t>
            </a:r>
            <a:endParaRPr lang="en-US" altLang="ko-KR" sz="2000" dirty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메소드 추가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행위 지정 메소드 추가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상속이 아닌 구현</a:t>
            </a:r>
            <a:endParaRPr lang="en-US" altLang="ko-KR" sz="2000" dirty="0" smtClean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1912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2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2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2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2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와일드카드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?</a:t>
            </a:r>
            <a:r>
              <a:rPr lang="ko-KR" altLang="en-US" sz="2000" dirty="0"/>
              <a:t>는 알 수 없는 타입을 뜻한다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&lt;?&gt; 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r>
              <a:rPr lang="ko-KR" altLang="en-US" sz="2000" dirty="0" smtClean="0"/>
              <a:t>모든 </a:t>
            </a:r>
            <a:r>
              <a:rPr lang="ko-KR" altLang="en-US" sz="2000" dirty="0"/>
              <a:t>객체 자료형</a:t>
            </a:r>
            <a:r>
              <a:rPr lang="en-US" altLang="ko-KR" sz="2000" dirty="0"/>
              <a:t>, </a:t>
            </a:r>
            <a:r>
              <a:rPr lang="ko-KR" altLang="en-US" sz="2000" dirty="0"/>
              <a:t>내부적으로는 </a:t>
            </a:r>
            <a:r>
              <a:rPr lang="en-US" altLang="ko-KR" sz="2000" dirty="0"/>
              <a:t>Object</a:t>
            </a:r>
            <a:r>
              <a:rPr lang="ko-KR" altLang="en-US" sz="2000" dirty="0"/>
              <a:t>로 인식한다</a:t>
            </a:r>
            <a:r>
              <a:rPr lang="en-US" altLang="ko-KR" sz="2000" dirty="0" smtClean="0"/>
              <a:t>.</a:t>
            </a:r>
          </a:p>
          <a:p>
            <a:pPr marL="1257300" lvl="2" indent="-342900">
              <a:buFontTx/>
              <a:buChar char="-"/>
            </a:pPr>
            <a:endParaRPr lang="en-US" altLang="ko-KR" sz="2000" dirty="0"/>
          </a:p>
          <a:p>
            <a:pPr lvl="2"/>
            <a:r>
              <a:rPr lang="en-US" altLang="ko-KR" sz="2000" dirty="0"/>
              <a:t>&lt;? super </a:t>
            </a:r>
            <a:r>
              <a:rPr lang="ko-KR" altLang="en-US" sz="2000" dirty="0"/>
              <a:t>객체자료형</a:t>
            </a:r>
            <a:r>
              <a:rPr lang="en-US" altLang="ko-KR" sz="2000" dirty="0"/>
              <a:t>&gt; 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r>
              <a:rPr lang="ko-KR" altLang="en-US" sz="2000" dirty="0" smtClean="0"/>
              <a:t>명시된 객체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자료형과 </a:t>
            </a:r>
            <a:r>
              <a:rPr lang="ko-KR" altLang="en-US" sz="2000" dirty="0"/>
              <a:t>그 상위 객체</a:t>
            </a:r>
            <a:r>
              <a:rPr lang="en-US" altLang="ko-KR" sz="2000" dirty="0"/>
              <a:t>, </a:t>
            </a:r>
            <a:r>
              <a:rPr lang="ko-KR" altLang="en-US" sz="2000" dirty="0"/>
              <a:t>내부적으로는 </a:t>
            </a:r>
            <a:r>
              <a:rPr lang="en-US" altLang="ko-KR" sz="2000" dirty="0"/>
              <a:t>Object</a:t>
            </a:r>
            <a:r>
              <a:rPr lang="ko-KR" altLang="en-US" sz="2000" dirty="0"/>
              <a:t>로 인식한다</a:t>
            </a:r>
            <a:r>
              <a:rPr lang="en-US" altLang="ko-KR" sz="2000" dirty="0" smtClean="0"/>
              <a:t>.</a:t>
            </a:r>
          </a:p>
          <a:p>
            <a:pPr marL="1257300" lvl="2" indent="-342900">
              <a:buFontTx/>
              <a:buChar char="-"/>
            </a:pPr>
            <a:endParaRPr lang="en-US" altLang="ko-KR" sz="2000" dirty="0"/>
          </a:p>
          <a:p>
            <a:pPr lvl="2"/>
            <a:r>
              <a:rPr lang="en-US" altLang="ko-KR" sz="2000" dirty="0"/>
              <a:t>&lt;? extends </a:t>
            </a:r>
            <a:r>
              <a:rPr lang="ko-KR" altLang="en-US" sz="2000" dirty="0"/>
              <a:t>객체자료형</a:t>
            </a:r>
            <a:r>
              <a:rPr lang="en-US" altLang="ko-KR" sz="2000" dirty="0"/>
              <a:t>&gt; 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r>
              <a:rPr lang="ko-KR" altLang="en-US" sz="2000" dirty="0" smtClean="0"/>
              <a:t>명시된 </a:t>
            </a:r>
            <a:r>
              <a:rPr lang="ko-KR" altLang="en-US" sz="2000" dirty="0"/>
              <a:t>객체 자료형과 이를 상속한 하위객체</a:t>
            </a:r>
            <a:r>
              <a:rPr lang="en-US" altLang="ko-KR" sz="2000" dirty="0"/>
              <a:t>, </a:t>
            </a:r>
            <a:r>
              <a:rPr lang="ko-KR" altLang="en-US" sz="2000" dirty="0"/>
              <a:t>내부적으로는 명시된 객체 자료형으로 인식한다</a:t>
            </a:r>
            <a:r>
              <a:rPr lang="en-US" altLang="ko-KR" sz="2000" dirty="0" smtClean="0"/>
              <a:t>.</a:t>
            </a:r>
          </a:p>
          <a:p>
            <a:pPr marL="1257300" lvl="2" indent="-342900">
              <a:buFontTx/>
              <a:buChar char="-"/>
            </a:pPr>
            <a:endParaRPr lang="en-US" altLang="ko-KR" sz="2000" dirty="0"/>
          </a:p>
        </p:txBody>
      </p:sp>
      <p:sp>
        <p:nvSpPr>
          <p:cNvPr id="3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993323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2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2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2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/>
              <a:t>Generics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타입제거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ko-KR" altLang="en-US" sz="2000" dirty="0"/>
              <a:t>제너릭 타입이 인스턴스화 될 때</a:t>
            </a:r>
            <a:r>
              <a:rPr lang="en-US" altLang="ko-KR" sz="2000" dirty="0"/>
              <a:t>, </a:t>
            </a:r>
            <a:r>
              <a:rPr lang="ko-KR" altLang="en-US" sz="2000" dirty="0"/>
              <a:t>컴파일러는 </a:t>
            </a:r>
            <a:r>
              <a:rPr lang="ko-KR" altLang="en-US" sz="2000" dirty="0" smtClean="0"/>
              <a:t>타입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파라미터와 </a:t>
            </a:r>
            <a:r>
              <a:rPr lang="ko-KR" altLang="en-US" sz="2000" dirty="0"/>
              <a:t>관련된 정보를 제거한다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ko-KR" altLang="en-US" sz="2000" dirty="0" smtClean="0"/>
              <a:t>제너릭을 </a:t>
            </a:r>
            <a:r>
              <a:rPr lang="ko-KR" altLang="en-US" sz="2000" dirty="0"/>
              <a:t>사용하기 이전의 라이브러리 등과의 호환성을 유지하기 위해서이다</a:t>
            </a:r>
            <a:r>
              <a:rPr lang="en-US" altLang="ko-KR" sz="2000" dirty="0"/>
              <a:t>.</a:t>
            </a:r>
          </a:p>
        </p:txBody>
      </p:sp>
      <p:sp>
        <p:nvSpPr>
          <p:cNvPr id="3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 smtClean="0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9343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800" dirty="0" smtClean="0">
                <a:ea typeface="돋움" pitchFamily="50" charset="-127"/>
              </a:rPr>
              <a:t>?!</a:t>
            </a: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974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ea typeface="돋움" pitchFamily="50" charset="-127"/>
              </a:rPr>
              <a:t>Enum</a:t>
            </a:r>
            <a:r>
              <a:rPr lang="en-US" altLang="ko-KR" sz="2000" dirty="0">
                <a:ea typeface="돋움" pitchFamily="50" charset="-127"/>
              </a:rPr>
              <a:t> </a:t>
            </a:r>
            <a:r>
              <a:rPr lang="ko-KR" altLang="en-US" sz="2000" dirty="0">
                <a:ea typeface="돋움" pitchFamily="50" charset="-127"/>
              </a:rPr>
              <a:t>이란</a:t>
            </a:r>
            <a:r>
              <a:rPr lang="en-US" altLang="ko-KR" sz="2000" dirty="0">
                <a:ea typeface="돋움" pitchFamily="50" charset="-127"/>
              </a:rPr>
              <a:t>?</a:t>
            </a:r>
          </a:p>
          <a:p>
            <a:pPr lvl="1"/>
            <a:endParaRPr lang="en-US" sz="2000" dirty="0" smtClean="0"/>
          </a:p>
          <a:p>
            <a:pPr marL="1257300" lvl="2" indent="-342900">
              <a:buFontTx/>
              <a:buChar char="-"/>
            </a:pPr>
            <a:r>
              <a:rPr lang="en-US" altLang="ko-KR" sz="2000" dirty="0" smtClean="0"/>
              <a:t>Enumeration – </a:t>
            </a:r>
            <a:r>
              <a:rPr lang="ko-KR" altLang="en-US" sz="2000" dirty="0" smtClean="0"/>
              <a:t>사전적으로 셈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계산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열거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목록</a:t>
            </a:r>
            <a:r>
              <a:rPr lang="en-US" altLang="ko-KR" sz="2000" dirty="0" smtClean="0"/>
              <a:t>…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altLang="ko-KR" sz="2000" dirty="0" smtClean="0"/>
              <a:t>Java 1.5 </a:t>
            </a:r>
            <a:r>
              <a:rPr lang="ko-KR" altLang="en-US" sz="2000" dirty="0" smtClean="0"/>
              <a:t>부터 추가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r>
              <a:rPr lang="ko-KR" altLang="en-US" sz="2000" dirty="0" smtClean="0"/>
              <a:t>열거형 상수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r>
              <a:rPr lang="ko-KR" altLang="en-US" sz="2000" dirty="0" smtClean="0"/>
              <a:t>상수들의 집합체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r>
              <a:rPr lang="en-US" altLang="ko-KR" sz="2000" dirty="0" err="1" smtClean="0"/>
              <a:t>Enum</a:t>
            </a:r>
            <a:r>
              <a:rPr lang="ko-KR" altLang="en-US" sz="2000" dirty="0" smtClean="0"/>
              <a:t>은 내부적으로 </a:t>
            </a:r>
            <a:r>
              <a:rPr lang="en-US" altLang="ko-KR" sz="2000" dirty="0" err="1" smtClean="0"/>
              <a:t>java.lang.Enum</a:t>
            </a:r>
            <a:r>
              <a:rPr lang="ko-KR" altLang="en-US" sz="2000" dirty="0" smtClean="0"/>
              <a:t>을 상속하여 다중상속 불가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endParaRPr lang="en-US" altLang="ko-KR" sz="2000" dirty="0"/>
          </a:p>
          <a:p>
            <a:pPr lvl="2"/>
            <a:r>
              <a:rPr lang="ko-KR" altLang="en-US" sz="2000" dirty="0"/>
              <a:t>열거형 상수 즉 </a:t>
            </a:r>
            <a:r>
              <a:rPr lang="en-US" altLang="ko-KR" sz="2000" dirty="0"/>
              <a:t>Enumeration </a:t>
            </a:r>
            <a:r>
              <a:rPr lang="ko-KR" altLang="en-US" sz="2000" dirty="0"/>
              <a:t>이란</a:t>
            </a:r>
            <a:r>
              <a:rPr lang="en-US" altLang="ko-KR" sz="2000" dirty="0"/>
              <a:t>, </a:t>
            </a:r>
            <a:r>
              <a:rPr lang="ko-KR" altLang="en-US" sz="2000" dirty="0"/>
              <a:t>미리 정해진 일정한 값을 가진 새로운 </a:t>
            </a:r>
            <a:r>
              <a:rPr lang="ko-KR" altLang="en-US" sz="2000" dirty="0" smtClean="0"/>
              <a:t>자료형을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사용자가 </a:t>
            </a:r>
            <a:r>
              <a:rPr lang="ko-KR" altLang="en-US" sz="2000" dirty="0"/>
              <a:t>직접 만드는 </a:t>
            </a:r>
            <a:r>
              <a:rPr lang="ko-KR" altLang="en-US" sz="2000" dirty="0" smtClean="0"/>
              <a:t>것</a:t>
            </a:r>
            <a:endParaRPr lang="en-US" altLang="ko-KR" sz="2000" dirty="0" smtClean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969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ea typeface="돋움" pitchFamily="50" charset="-127"/>
              </a:rPr>
              <a:t>Enum</a:t>
            </a:r>
            <a:r>
              <a:rPr lang="en-US" altLang="ko-KR" sz="2000" dirty="0" smtClean="0">
                <a:ea typeface="돋움" pitchFamily="50" charset="-127"/>
              </a:rPr>
              <a:t> </a:t>
            </a:r>
            <a:r>
              <a:rPr lang="ko-KR" altLang="en-US" sz="2000" dirty="0" smtClean="0">
                <a:ea typeface="돋움" pitchFamily="50" charset="-127"/>
              </a:rPr>
              <a:t>사용함에 있어 </a:t>
            </a:r>
            <a:r>
              <a:rPr lang="ko-KR" altLang="en-US" sz="2000" dirty="0">
                <a:ea typeface="돋움" pitchFamily="50" charset="-127"/>
              </a:rPr>
              <a:t>좋아지는 </a:t>
            </a:r>
            <a:r>
              <a:rPr lang="ko-KR" altLang="en-US" sz="2000" dirty="0" smtClean="0">
                <a:ea typeface="돋움" pitchFamily="50" charset="-127"/>
              </a:rPr>
              <a:t>점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코드가 단순해지며 가독성 좋아진다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인스턴스 생성과 상속을 방지한다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키워드 </a:t>
            </a:r>
            <a:r>
              <a:rPr lang="en-US" altLang="ko-KR" sz="2000" dirty="0" err="1"/>
              <a:t>enum</a:t>
            </a:r>
            <a:r>
              <a:rPr lang="ko-KR" altLang="en-US" sz="2000" dirty="0"/>
              <a:t>을 사용하기 때문에 구현의 의도가 열거임을 분명하게 나타낼 수 있다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사용자가 직접 입력한 </a:t>
            </a:r>
            <a:r>
              <a:rPr lang="en-US" altLang="ko-KR" sz="2000" dirty="0"/>
              <a:t>String </a:t>
            </a:r>
            <a:r>
              <a:rPr lang="ko-KR" altLang="en-US" sz="2000" dirty="0"/>
              <a:t>상수를 제거할 수 있다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자동 형 검사를 통해 오류를 줄일 수 있다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endParaRPr lang="en-US" altLang="ko-KR" sz="2000" dirty="0"/>
          </a:p>
          <a:p>
            <a:pPr lvl="2"/>
            <a:r>
              <a:rPr lang="en-US" altLang="ko-KR" sz="2000" dirty="0" smtClean="0"/>
              <a:t>AClass.ENCODE</a:t>
            </a:r>
            <a:r>
              <a:rPr lang="en-US" altLang="ko-KR" sz="2000" dirty="0"/>
              <a:t>-UTF8 = </a:t>
            </a:r>
            <a:r>
              <a:rPr lang="en-US" altLang="ko-KR" sz="2000" dirty="0" smtClean="0"/>
              <a:t>“UTF</a:t>
            </a:r>
            <a:r>
              <a:rPr lang="en-US" altLang="ko-KR" sz="2000" dirty="0"/>
              <a:t>-</a:t>
            </a:r>
            <a:r>
              <a:rPr lang="en-US" altLang="ko-KR" sz="2000" dirty="0" smtClean="0"/>
              <a:t>8”; </a:t>
            </a:r>
            <a:endParaRPr lang="en-US" altLang="ko-KR" sz="2000" dirty="0"/>
          </a:p>
          <a:p>
            <a:pPr lvl="2"/>
            <a:r>
              <a:rPr lang="en-US" altLang="ko-KR" sz="2000" dirty="0" err="1" smtClean="0"/>
              <a:t>B</a:t>
            </a:r>
            <a:r>
              <a:rPr lang="en-US" altLang="ko-KR" sz="2000" dirty="0" err="1"/>
              <a:t>Class</a:t>
            </a:r>
            <a:r>
              <a:rPr lang="en-US" altLang="ko-KR" sz="2000" dirty="0" err="1" smtClean="0"/>
              <a:t>.ENCODE</a:t>
            </a:r>
            <a:r>
              <a:rPr lang="en-US" altLang="ko-KR" sz="2000" dirty="0"/>
              <a:t>-EUCKR = </a:t>
            </a:r>
            <a:r>
              <a:rPr lang="en-US" altLang="ko-KR" sz="2000" dirty="0" smtClean="0"/>
              <a:t>“EUC-KR”;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smtClean="0"/>
              <a:t>ENCODE.UTF8;</a:t>
            </a:r>
            <a:endParaRPr lang="en-US" altLang="ko-KR" sz="2000" dirty="0"/>
          </a:p>
          <a:p>
            <a:pPr lvl="2"/>
            <a:r>
              <a:rPr lang="en-US" altLang="ko-KR" sz="2000" dirty="0"/>
              <a:t>ENCODE.EUCKR;</a:t>
            </a:r>
            <a:endParaRPr lang="en-US" altLang="ko-KR" sz="2000" dirty="0" smtClean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63065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이전 방식의 상수 정의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/>
              <a:t>class DAY {</a:t>
            </a:r>
          </a:p>
          <a:p>
            <a:pPr lvl="2"/>
            <a:r>
              <a:rPr lang="en-US" altLang="ko-KR" sz="2000" dirty="0"/>
              <a:t>	public final static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MONDAY = 1;</a:t>
            </a:r>
          </a:p>
          <a:p>
            <a:pPr lvl="2"/>
            <a:r>
              <a:rPr lang="en-US" altLang="ko-KR" sz="2000" dirty="0"/>
              <a:t>	public final static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TUESDAY = 2;</a:t>
            </a:r>
          </a:p>
          <a:p>
            <a:pPr lvl="2"/>
            <a:r>
              <a:rPr lang="en-US" altLang="ko-KR" sz="2000" dirty="0"/>
              <a:t>}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public class MONTH {</a:t>
            </a:r>
          </a:p>
          <a:p>
            <a:pPr lvl="2"/>
            <a:r>
              <a:rPr lang="en-US" altLang="ko-KR" sz="2000" dirty="0"/>
              <a:t>	public final static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JANUARY = 1;</a:t>
            </a:r>
          </a:p>
          <a:p>
            <a:pPr lvl="2"/>
            <a:r>
              <a:rPr lang="en-US" altLang="ko-KR" sz="2000" dirty="0"/>
              <a:t>	public final static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FEBRUARY = 2;</a:t>
            </a:r>
          </a:p>
          <a:p>
            <a:pPr lvl="2"/>
            <a:r>
              <a:rPr lang="en-US" altLang="ko-KR" sz="2000" dirty="0"/>
              <a:t>}</a:t>
            </a:r>
            <a:endParaRPr lang="en-US" altLang="ko-KR" sz="2000" dirty="0" smtClean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10385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상수 비교 차이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/>
              <a:t>int</a:t>
            </a:r>
            <a:r>
              <a:rPr lang="en-US" altLang="ko-KR" sz="2000" dirty="0"/>
              <a:t> day = DAY.MONDAY</a:t>
            </a:r>
            <a:r>
              <a:rPr lang="en-US" altLang="ko-KR" sz="2000" dirty="0" smtClean="0"/>
              <a:t>;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//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int</a:t>
            </a:r>
            <a:r>
              <a:rPr lang="en-US" altLang="ko-KR" sz="2000" dirty="0"/>
              <a:t> month = MONTH.JANUARY</a:t>
            </a:r>
            <a:r>
              <a:rPr lang="en-US" altLang="ko-KR" sz="2000" dirty="0" smtClean="0"/>
              <a:t>;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//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 = false;</a:t>
            </a:r>
          </a:p>
          <a:p>
            <a:pPr lvl="2"/>
            <a:r>
              <a:rPr lang="en-US" altLang="ko-KR" sz="2000" dirty="0"/>
              <a:t>if (day == month) {</a:t>
            </a:r>
          </a:p>
          <a:p>
            <a:pPr lvl="2"/>
            <a:r>
              <a:rPr lang="en-US" altLang="ko-KR" sz="2000" dirty="0"/>
              <a:t>	actual = true;</a:t>
            </a:r>
          </a:p>
          <a:p>
            <a:pPr lvl="2"/>
            <a:r>
              <a:rPr lang="en-US" altLang="ko-KR" sz="2000" dirty="0" smtClean="0"/>
              <a:t>}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isTrue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r>
              <a:rPr lang="ko-KR" altLang="ko-KR" sz="2000" dirty="0" smtClean="0"/>
              <a:t>/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 참고로 상수를 직접 </a:t>
            </a:r>
            <a:r>
              <a:rPr lang="ko-KR" altLang="en-US" sz="2000" dirty="0"/>
              <a:t>비교할 수 </a:t>
            </a:r>
            <a:r>
              <a:rPr lang="ko-KR" altLang="en-US" sz="2000" dirty="0" smtClean="0"/>
              <a:t>없음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// if (DAY.MONDAY == MONTH.JANUARY) </a:t>
            </a:r>
            <a:r>
              <a:rPr lang="en-US" altLang="ko-KR" sz="2000" dirty="0" smtClean="0"/>
              <a:t>{ // </a:t>
            </a:r>
            <a:r>
              <a:rPr lang="en-US" altLang="ko-KR" sz="2000" dirty="0" err="1" smtClean="0"/>
              <a:t>complie</a:t>
            </a:r>
            <a:r>
              <a:rPr lang="en-US" altLang="ko-KR" sz="2000" dirty="0" smtClean="0"/>
              <a:t> error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Generics,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13039</TotalTime>
  <Words>2689</Words>
  <Application>Microsoft Macintosh PowerPoint</Application>
  <PresentationFormat>A4 Paper (210x297 mm)</PresentationFormat>
  <Paragraphs>1475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Microsoft Office User</cp:lastModifiedBy>
  <cp:revision>348</cp:revision>
  <dcterms:created xsi:type="dcterms:W3CDTF">2010-06-11T05:39:53Z</dcterms:created>
  <dcterms:modified xsi:type="dcterms:W3CDTF">2015-02-25T06:59:22Z</dcterms:modified>
</cp:coreProperties>
</file>