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7"/>
  </p:notesMasterIdLst>
  <p:sldIdLst>
    <p:sldId id="256" r:id="rId2"/>
    <p:sldId id="259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389" r:id="rId21"/>
    <p:sldId id="390" r:id="rId22"/>
    <p:sldId id="277" r:id="rId23"/>
    <p:sldId id="317" r:id="rId24"/>
    <p:sldId id="278" r:id="rId25"/>
    <p:sldId id="302" r:id="rId26"/>
    <p:sldId id="303" r:id="rId27"/>
    <p:sldId id="304" r:id="rId28"/>
    <p:sldId id="305" r:id="rId29"/>
    <p:sldId id="313" r:id="rId30"/>
    <p:sldId id="314" r:id="rId31"/>
    <p:sldId id="306" r:id="rId32"/>
    <p:sldId id="307" r:id="rId33"/>
    <p:sldId id="308" r:id="rId34"/>
    <p:sldId id="315" r:id="rId35"/>
    <p:sldId id="309" r:id="rId36"/>
    <p:sldId id="310" r:id="rId37"/>
    <p:sldId id="311" r:id="rId38"/>
    <p:sldId id="395" r:id="rId39"/>
    <p:sldId id="396" r:id="rId40"/>
    <p:sldId id="318" r:id="rId41"/>
    <p:sldId id="312" r:id="rId42"/>
    <p:sldId id="316" r:id="rId43"/>
    <p:sldId id="299" r:id="rId44"/>
    <p:sldId id="300" r:id="rId45"/>
    <p:sldId id="354" r:id="rId46"/>
    <p:sldId id="355" r:id="rId47"/>
    <p:sldId id="301" r:id="rId48"/>
    <p:sldId id="286" r:id="rId49"/>
    <p:sldId id="328" r:id="rId50"/>
    <p:sldId id="320" r:id="rId51"/>
    <p:sldId id="321" r:id="rId52"/>
    <p:sldId id="322" r:id="rId53"/>
    <p:sldId id="323" r:id="rId54"/>
    <p:sldId id="324" r:id="rId55"/>
    <p:sldId id="325" r:id="rId56"/>
    <p:sldId id="326" r:id="rId57"/>
    <p:sldId id="327" r:id="rId58"/>
    <p:sldId id="329" r:id="rId59"/>
    <p:sldId id="330" r:id="rId60"/>
    <p:sldId id="331" r:id="rId61"/>
    <p:sldId id="332" r:id="rId62"/>
    <p:sldId id="333" r:id="rId63"/>
    <p:sldId id="397" r:id="rId64"/>
    <p:sldId id="398" r:id="rId65"/>
    <p:sldId id="346" r:id="rId66"/>
    <p:sldId id="349" r:id="rId67"/>
    <p:sldId id="350" r:id="rId68"/>
    <p:sldId id="351" r:id="rId69"/>
    <p:sldId id="347" r:id="rId70"/>
    <p:sldId id="356" r:id="rId71"/>
    <p:sldId id="357" r:id="rId72"/>
    <p:sldId id="361" r:id="rId73"/>
    <p:sldId id="359" r:id="rId74"/>
    <p:sldId id="362" r:id="rId75"/>
    <p:sldId id="358" r:id="rId76"/>
    <p:sldId id="334" r:id="rId77"/>
    <p:sldId id="335" r:id="rId78"/>
    <p:sldId id="337" r:id="rId79"/>
    <p:sldId id="338" r:id="rId80"/>
    <p:sldId id="336" r:id="rId81"/>
    <p:sldId id="339" r:id="rId82"/>
    <p:sldId id="363" r:id="rId83"/>
    <p:sldId id="364" r:id="rId84"/>
    <p:sldId id="367" r:id="rId85"/>
    <p:sldId id="368" r:id="rId86"/>
    <p:sldId id="365" r:id="rId87"/>
    <p:sldId id="369" r:id="rId88"/>
    <p:sldId id="370" r:id="rId89"/>
    <p:sldId id="348" r:id="rId90"/>
    <p:sldId id="340" r:id="rId91"/>
    <p:sldId id="371" r:id="rId92"/>
    <p:sldId id="372" r:id="rId93"/>
    <p:sldId id="373" r:id="rId94"/>
    <p:sldId id="374" r:id="rId95"/>
    <p:sldId id="341" r:id="rId96"/>
    <p:sldId id="342" r:id="rId97"/>
    <p:sldId id="343" r:id="rId98"/>
    <p:sldId id="344" r:id="rId99"/>
    <p:sldId id="345" r:id="rId100"/>
    <p:sldId id="376" r:id="rId101"/>
    <p:sldId id="378" r:id="rId102"/>
    <p:sldId id="379" r:id="rId103"/>
    <p:sldId id="380" r:id="rId104"/>
    <p:sldId id="381" r:id="rId105"/>
    <p:sldId id="382" r:id="rId106"/>
    <p:sldId id="383" r:id="rId107"/>
    <p:sldId id="384" r:id="rId108"/>
    <p:sldId id="385" r:id="rId109"/>
    <p:sldId id="386" r:id="rId110"/>
    <p:sldId id="400" r:id="rId111"/>
    <p:sldId id="392" r:id="rId112"/>
    <p:sldId id="401" r:id="rId113"/>
    <p:sldId id="402" r:id="rId114"/>
    <p:sldId id="387" r:id="rId115"/>
    <p:sldId id="388" r:id="rId116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1002A"/>
    <a:srgbClr val="7675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86" autoAdjust="0"/>
    <p:restoredTop sz="96334" autoAdjust="0"/>
  </p:normalViewPr>
  <p:slideViewPr>
    <p:cSldViewPr>
      <p:cViewPr>
        <p:scale>
          <a:sx n="100" d="100"/>
          <a:sy n="100" d="100"/>
        </p:scale>
        <p:origin x="-3616" y="-257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150" y="-114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viewProps" Target="viewProps.xml"/><Relationship Id="rId121" Type="http://schemas.openxmlformats.org/officeDocument/2006/relationships/theme" Target="theme/theme1.xml"/><Relationship Id="rId122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notesMaster" Target="notesMasters/notesMaster1.xml"/><Relationship Id="rId118" Type="http://schemas.openxmlformats.org/officeDocument/2006/relationships/printerSettings" Target="printerSettings/printerSettings1.bin"/><Relationship Id="rId119" Type="http://schemas.openxmlformats.org/officeDocument/2006/relationships/presProps" Target="presProps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9AF6D-5FEE-4CF9-B4F4-E245D57A2A78}" type="datetimeFigureOut">
              <a:rPr lang="ko-KR" altLang="en-US" smtClean="0"/>
              <a:pPr/>
              <a:t>15. 2. 11.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ECDD4-FC7B-4FC4-9891-09D47F77DF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84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슬라이드 번호 개체 틀 37"/>
          <p:cNvSpPr>
            <a:spLocks noGrp="1"/>
          </p:cNvSpPr>
          <p:nvPr>
            <p:ph type="sldNum" sz="quarter" idx="4"/>
          </p:nvPr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5AA28E66-120B-484F-92DB-562B1AF73FA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슬라이드 번호 개체 틀 37"/>
          <p:cNvSpPr>
            <a:spLocks noGrp="1"/>
          </p:cNvSpPr>
          <p:nvPr>
            <p:ph type="sldNum" sz="quarter" idx="4"/>
          </p:nvPr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5AA28E66-120B-484F-92DB-562B1AF73FA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182470" y="683695"/>
            <a:ext cx="954106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33420" y="368661"/>
            <a:ext cx="965600" cy="208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0" y="6579350"/>
            <a:ext cx="9906000" cy="278650"/>
          </a:xfrm>
          <a:prstGeom prst="rect">
            <a:avLst/>
          </a:prstGeom>
          <a:solidFill>
            <a:srgbClr val="E1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슬라이드 번호 개체 틀 37"/>
          <p:cNvSpPr>
            <a:spLocks noGrp="1"/>
          </p:cNvSpPr>
          <p:nvPr>
            <p:ph type="sldNum" sz="quarter" idx="4"/>
          </p:nvPr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5AA28E66-120B-484F-92DB-562B1AF73FA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47855" y="6624355"/>
            <a:ext cx="815751" cy="191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직사각형 21"/>
          <p:cNvSpPr/>
          <p:nvPr userDrawn="1"/>
        </p:nvSpPr>
        <p:spPr>
          <a:xfrm>
            <a:off x="3647855" y="6804375"/>
            <a:ext cx="814990" cy="53625"/>
          </a:xfrm>
          <a:prstGeom prst="rect">
            <a:avLst/>
          </a:prstGeom>
          <a:solidFill>
            <a:srgbClr val="E1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 userDrawn="1"/>
        </p:nvSpPr>
        <p:spPr>
          <a:xfrm>
            <a:off x="4412940" y="6624355"/>
            <a:ext cx="90010" cy="233645"/>
          </a:xfrm>
          <a:prstGeom prst="rect">
            <a:avLst/>
          </a:prstGeom>
          <a:solidFill>
            <a:srgbClr val="E1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Rectangle 39"/>
          <p:cNvSpPr>
            <a:spLocks noChangeArrowheads="1"/>
          </p:cNvSpPr>
          <p:nvPr userDrawn="1"/>
        </p:nvSpPr>
        <p:spPr bwMode="auto">
          <a:xfrm>
            <a:off x="4367935" y="6624355"/>
            <a:ext cx="2028975" cy="13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t" anchorCtr="0">
            <a:noAutofit/>
          </a:bodyPr>
          <a:lstStyle/>
          <a:p>
            <a:pPr lvl="0" algn="l" latinLnBrk="0">
              <a:spcBef>
                <a:spcPct val="0"/>
              </a:spcBef>
            </a:pPr>
            <a:r>
              <a:rPr lang="en-US" altLang="ko-KR" sz="500" kern="0" noProof="0" dirty="0" smtClean="0">
                <a:solidFill>
                  <a:srgbClr val="FFFFFF"/>
                </a:solidFill>
                <a:latin typeface="Verdana" pitchFamily="34" charset="0"/>
              </a:rPr>
              <a:t>©NEOWIZ INTERNET CORPORATION. All rights reserved.</a:t>
            </a:r>
            <a:endParaRPr kumimoji="0" lang="ko-KR" altLang="en-US" sz="5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guava-libraries/wiki/GuavaExplained?tm=6" TargetMode="External"/><Relationship Id="rId4" Type="http://schemas.openxmlformats.org/officeDocument/2006/relationships/hyperlink" Target="http://docs.guava-libraries.googlecode.com/git-history/release/javadoc/index.html" TargetMode="External"/><Relationship Id="rId5" Type="http://schemas.openxmlformats.org/officeDocument/2006/relationships/hyperlink" Target="http://www.leveluplunch.com/java/examples/%23java-guava" TargetMode="External"/><Relationship Id="rId6" Type="http://schemas.openxmlformats.org/officeDocument/2006/relationships/hyperlink" Target="https://github.com/Neowizen/JavaStudy/tree/master/Source/GuavaExampl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de.google.com/p/guava-libraries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hyperlink" Target="https://code.google.com/p/guava-libraries/wiki/ReleaseHistory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38"/>
          <p:cNvSpPr txBox="1">
            <a:spLocks noChangeArrowheads="1"/>
          </p:cNvSpPr>
          <p:nvPr/>
        </p:nvSpPr>
        <p:spPr bwMode="auto">
          <a:xfrm>
            <a:off x="1781115" y="2393885"/>
            <a:ext cx="812488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400" kern="0" dirty="0" smtClean="0">
                <a:latin typeface="HY견고딕"/>
                <a:ea typeface="HY견고딕"/>
                <a:cs typeface="+mj-cs"/>
              </a:rPr>
              <a:t>Google Guava</a:t>
            </a:r>
            <a:endParaRPr kumimoji="1" lang="en-US" altLang="ko-KR" sz="2400" kern="0" dirty="0">
              <a:latin typeface="HY견고딕"/>
              <a:ea typeface="HY견고딕"/>
              <a:cs typeface="+mj-cs"/>
            </a:endParaRPr>
          </a:p>
        </p:txBody>
      </p:sp>
      <p:sp>
        <p:nvSpPr>
          <p:cNvPr id="25" name="Rectangle 39"/>
          <p:cNvSpPr>
            <a:spLocks noChangeArrowheads="1"/>
          </p:cNvSpPr>
          <p:nvPr/>
        </p:nvSpPr>
        <p:spPr bwMode="auto">
          <a:xfrm>
            <a:off x="1802650" y="2888940"/>
            <a:ext cx="8102987" cy="49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1" i="0" u="none" strike="noStrike" kern="0" cap="none" spc="0" normalizeH="0" baseline="0" noProof="0" dirty="0" smtClean="0">
              <a:ln>
                <a:noFill/>
              </a:ln>
              <a:solidFill>
                <a:srgbClr val="767576"/>
              </a:solidFill>
              <a:effectLst/>
              <a:uLnTx/>
              <a:uFillTx/>
              <a:latin typeface="돋움" pitchFamily="50" charset="-127"/>
              <a:ea typeface="돋움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767576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2014.10.24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767576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/>
            </a:r>
            <a:b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767576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</a:b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767576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CMS </a:t>
            </a: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767576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유닛 경승호</a:t>
            </a:r>
          </a:p>
        </p:txBody>
      </p:sp>
      <p:cxnSp>
        <p:nvCxnSpPr>
          <p:cNvPr id="37" name="직선 연결선 36"/>
          <p:cNvCxnSpPr/>
          <p:nvPr/>
        </p:nvCxnSpPr>
        <p:spPr>
          <a:xfrm rot="5400000">
            <a:off x="1127575" y="2933945"/>
            <a:ext cx="81009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500" y="2438890"/>
            <a:ext cx="6858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스크린샷 2014-10-27 11.54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5804"/>
            <a:ext cx="9906000" cy="4533546"/>
          </a:xfrm>
          <a:prstGeom prst="rect">
            <a:avLst/>
          </a:prstGeom>
        </p:spPr>
      </p:pic>
      <p:sp>
        <p:nvSpPr>
          <p:cNvPr id="5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3000" dirty="0" smtClean="0">
              <a:latin typeface="돋움" pitchFamily="50" charset="-127"/>
              <a:ea typeface="돋움" pitchFamily="50" charset="-127"/>
            </a:endParaRPr>
          </a:p>
          <a:p>
            <a:pPr lvl="1"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4000" dirty="0" err="1">
                <a:latin typeface="돋움" pitchFamily="50" charset="-127"/>
                <a:ea typeface="돋움" pitchFamily="50" charset="-127"/>
              </a:rPr>
              <a:t>java.util</a:t>
            </a:r>
            <a:r>
              <a:rPr lang="en-US" altLang="ko-KR" sz="4000" dirty="0">
                <a:latin typeface="돋움" pitchFamily="50" charset="-127"/>
                <a:ea typeface="돋움" pitchFamily="50" charset="-127"/>
              </a:rPr>
              <a:t>.*</a:t>
            </a:r>
            <a:endParaRPr lang="en-US" altLang="ko-KR" sz="4000" dirty="0" smtClean="0">
              <a:latin typeface="돋움" pitchFamily="50" charset="-127"/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30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6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671448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100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com.google.common.collect.Iterables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static &lt;T&gt; </a:t>
            </a:r>
            <a:r>
              <a:rPr lang="en-US" sz="2000" dirty="0" err="1"/>
              <a:t>Iterable</a:t>
            </a:r>
            <a:r>
              <a:rPr lang="en-US" sz="2000" dirty="0"/>
              <a:t>&lt;T&gt; </a:t>
            </a:r>
            <a:r>
              <a:rPr lang="en-US" sz="2000" dirty="0" err="1"/>
              <a:t>concat</a:t>
            </a:r>
            <a:r>
              <a:rPr lang="en-US" sz="2000" dirty="0"/>
              <a:t>(</a:t>
            </a:r>
            <a:r>
              <a:rPr lang="en-US" sz="2000" dirty="0" err="1"/>
              <a:t>Iterable</a:t>
            </a:r>
            <a:r>
              <a:rPr lang="en-US" sz="2000" dirty="0"/>
              <a:t>&lt;? extends T&gt; a, </a:t>
            </a:r>
            <a:r>
              <a:rPr lang="en-US" sz="2000" dirty="0" err="1"/>
              <a:t>Iterable</a:t>
            </a:r>
            <a:r>
              <a:rPr lang="en-US" sz="2000" dirty="0"/>
              <a:t>&lt;? extends T&gt; b)</a:t>
            </a:r>
          </a:p>
          <a:p>
            <a:pPr lvl="1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en-US" sz="2000" dirty="0" err="1"/>
              <a:t>Iterable</a:t>
            </a:r>
            <a:r>
              <a:rPr lang="en-US" sz="2000" dirty="0"/>
              <a:t>&lt;Bakery&gt; milks = </a:t>
            </a:r>
            <a:r>
              <a:rPr lang="en-US" sz="2000" dirty="0" err="1"/>
              <a:t>Iterables.filter</a:t>
            </a:r>
            <a:r>
              <a:rPr lang="en-US" sz="2000" dirty="0"/>
              <a:t>(</a:t>
            </a:r>
            <a:r>
              <a:rPr lang="en-US" sz="2000" dirty="0" err="1"/>
              <a:t>bakeryList</a:t>
            </a:r>
            <a:r>
              <a:rPr lang="en-US" sz="2000" dirty="0"/>
              <a:t>, </a:t>
            </a:r>
            <a:r>
              <a:rPr lang="en-US" sz="2000" dirty="0" err="1"/>
              <a:t>Bakery.TYPE_FINDER</a:t>
            </a:r>
            <a:r>
              <a:rPr lang="en-US" sz="2000" dirty="0"/>
              <a:t>(</a:t>
            </a:r>
            <a:r>
              <a:rPr lang="en-US" sz="2000" dirty="0" err="1"/>
              <a:t>BakeryType.MILK</a:t>
            </a:r>
            <a:r>
              <a:rPr lang="en-US" sz="2000" dirty="0"/>
              <a:t>));</a:t>
            </a:r>
          </a:p>
          <a:p>
            <a:pPr lvl="1"/>
            <a:r>
              <a:rPr lang="en-US" sz="2000" dirty="0" err="1"/>
              <a:t>Iterable</a:t>
            </a:r>
            <a:r>
              <a:rPr lang="en-US" sz="2000" dirty="0"/>
              <a:t>&lt;Bakery&gt; juices = </a:t>
            </a:r>
            <a:r>
              <a:rPr lang="en-US" sz="2000" dirty="0" err="1"/>
              <a:t>Iterables.filter</a:t>
            </a:r>
            <a:r>
              <a:rPr lang="en-US" sz="2000" dirty="0"/>
              <a:t>(</a:t>
            </a:r>
            <a:r>
              <a:rPr lang="en-US" sz="2000" dirty="0" err="1"/>
              <a:t>bakeryList</a:t>
            </a:r>
            <a:r>
              <a:rPr lang="en-US" sz="2000" dirty="0"/>
              <a:t>, </a:t>
            </a:r>
            <a:r>
              <a:rPr lang="en-US" sz="2000" dirty="0" err="1"/>
              <a:t>Bakery.TYPE_FINDER</a:t>
            </a:r>
            <a:r>
              <a:rPr lang="en-US" sz="2000" dirty="0"/>
              <a:t>(</a:t>
            </a:r>
            <a:r>
              <a:rPr lang="en-US" sz="2000" dirty="0" err="1"/>
              <a:t>BakeryType.JUICE</a:t>
            </a:r>
            <a:r>
              <a:rPr lang="en-US" sz="2000" dirty="0"/>
              <a:t>));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err="1"/>
              <a:t>Lists.newArrayList</a:t>
            </a:r>
            <a:r>
              <a:rPr lang="en-US" sz="2000" dirty="0"/>
              <a:t>(</a:t>
            </a:r>
            <a:r>
              <a:rPr lang="en-US" sz="2000" dirty="0" err="1"/>
              <a:t>Iterables.concat</a:t>
            </a:r>
            <a:r>
              <a:rPr lang="en-US" sz="2000" dirty="0"/>
              <a:t>(milks, juices));</a:t>
            </a:r>
          </a:p>
          <a:p>
            <a:pPr lvl="1"/>
            <a:r>
              <a:rPr lang="en-US" sz="2000" dirty="0"/>
              <a:t>// [[type=</a:t>
            </a:r>
            <a:r>
              <a:rPr lang="en-US" sz="2000" dirty="0" err="1"/>
              <a:t>MILK,name</a:t>
            </a:r>
            <a:r>
              <a:rPr lang="en-US" sz="2000" dirty="0"/>
              <a:t>=</a:t>
            </a:r>
            <a:r>
              <a:rPr lang="en-US" sz="2000" dirty="0" err="1"/>
              <a:t>딸기우유,saleCnt</a:t>
            </a:r>
            <a:r>
              <a:rPr lang="en-US" sz="2000" dirty="0"/>
              <a:t>=300], </a:t>
            </a:r>
            <a:endParaRPr lang="en-US" sz="2000" dirty="0" smtClean="0"/>
          </a:p>
          <a:p>
            <a:pPr lvl="1"/>
            <a:r>
              <a:rPr lang="en-US" sz="2000" dirty="0"/>
              <a:t> </a:t>
            </a:r>
            <a:r>
              <a:rPr lang="en-US" sz="2000" dirty="0" smtClean="0"/>
              <a:t>   [</a:t>
            </a:r>
            <a:r>
              <a:rPr lang="en-US" sz="2000" dirty="0"/>
              <a:t>type=</a:t>
            </a:r>
            <a:r>
              <a:rPr lang="en-US" sz="2000" dirty="0" err="1"/>
              <a:t>MILK,name</a:t>
            </a:r>
            <a:r>
              <a:rPr lang="en-US" sz="2000" dirty="0"/>
              <a:t>=</a:t>
            </a:r>
            <a:r>
              <a:rPr lang="en-US" sz="2000" dirty="0" err="1"/>
              <a:t>초코우유,saleCnt</a:t>
            </a:r>
            <a:r>
              <a:rPr lang="en-US" sz="2000" dirty="0"/>
              <a:t>=300], </a:t>
            </a:r>
            <a:endParaRPr lang="en-US" sz="2000" dirty="0" smtClean="0"/>
          </a:p>
          <a:p>
            <a:pPr lvl="1"/>
            <a:r>
              <a:rPr lang="en-US" sz="2000" dirty="0"/>
              <a:t> </a:t>
            </a:r>
            <a:r>
              <a:rPr lang="en-US" sz="2000" dirty="0" smtClean="0"/>
              <a:t>   [</a:t>
            </a:r>
            <a:r>
              <a:rPr lang="en-US" sz="2000" dirty="0"/>
              <a:t>type=</a:t>
            </a:r>
            <a:r>
              <a:rPr lang="en-US" sz="2000" dirty="0" err="1"/>
              <a:t>JUICE,name</a:t>
            </a:r>
            <a:r>
              <a:rPr lang="en-US" sz="2000" dirty="0"/>
              <a:t>=</a:t>
            </a:r>
            <a:r>
              <a:rPr lang="en-US" sz="2000" dirty="0" err="1"/>
              <a:t>사과주스,saleCnt</a:t>
            </a:r>
            <a:r>
              <a:rPr lang="en-US" sz="2000" dirty="0"/>
              <a:t>=300]]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273353452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101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com.google.common.collect.Iterables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static &lt;T&gt; T find(</a:t>
            </a:r>
            <a:r>
              <a:rPr lang="en-US" sz="2000" dirty="0" err="1"/>
              <a:t>Iterable</a:t>
            </a:r>
            <a:r>
              <a:rPr lang="en-US" sz="2000" dirty="0"/>
              <a:t>&lt;T&gt; </a:t>
            </a:r>
            <a:r>
              <a:rPr lang="en-US" sz="2000" dirty="0" err="1"/>
              <a:t>iterable</a:t>
            </a:r>
            <a:r>
              <a:rPr lang="en-US" sz="2000" dirty="0"/>
              <a:t>, Predicate&lt;? super T&gt; predicate)</a:t>
            </a:r>
          </a:p>
          <a:p>
            <a:pPr lvl="1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en-US" sz="2000" dirty="0" err="1"/>
              <a:t>Iterables.find</a:t>
            </a:r>
            <a:r>
              <a:rPr lang="en-US" sz="2000" dirty="0"/>
              <a:t>(</a:t>
            </a:r>
            <a:r>
              <a:rPr lang="en-US" sz="2000" dirty="0" err="1"/>
              <a:t>bakeryList</a:t>
            </a:r>
            <a:r>
              <a:rPr lang="en-US" sz="2000" dirty="0"/>
              <a:t>, </a:t>
            </a:r>
            <a:r>
              <a:rPr lang="en-US" sz="2000" dirty="0" err="1"/>
              <a:t>Bakery.TYPE_FINDER</a:t>
            </a:r>
            <a:r>
              <a:rPr lang="en-US" sz="2000" dirty="0"/>
              <a:t>(</a:t>
            </a:r>
            <a:r>
              <a:rPr lang="en-US" sz="2000" dirty="0" err="1"/>
              <a:t>BakeryType.MILK</a:t>
            </a:r>
            <a:r>
              <a:rPr lang="en-US" sz="2000" dirty="0"/>
              <a:t>));</a:t>
            </a:r>
          </a:p>
          <a:p>
            <a:pPr lvl="1"/>
            <a:r>
              <a:rPr lang="en-US" sz="2000" dirty="0"/>
              <a:t>// [type=</a:t>
            </a:r>
            <a:r>
              <a:rPr lang="en-US" sz="2000" dirty="0" err="1"/>
              <a:t>MILK,name</a:t>
            </a:r>
            <a:r>
              <a:rPr lang="en-US" sz="2000" dirty="0"/>
              <a:t>=</a:t>
            </a:r>
            <a:r>
              <a:rPr lang="en-US" sz="2000" dirty="0" err="1"/>
              <a:t>딸기우유,saleCnt</a:t>
            </a:r>
            <a:r>
              <a:rPr lang="en-US" sz="2000" dirty="0"/>
              <a:t>=300]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r>
              <a:rPr lang="en-US" sz="2000" dirty="0"/>
              <a:t>private List&lt;String&gt; </a:t>
            </a:r>
            <a:r>
              <a:rPr lang="en-US" sz="2000" dirty="0" err="1"/>
              <a:t>stringList</a:t>
            </a:r>
            <a:r>
              <a:rPr lang="en-US" sz="2000" dirty="0"/>
              <a:t> = </a:t>
            </a:r>
            <a:r>
              <a:rPr lang="en-US" sz="2000" dirty="0" err="1"/>
              <a:t>Lists.newArrayList</a:t>
            </a:r>
            <a:r>
              <a:rPr lang="en-US" sz="2000" dirty="0"/>
              <a:t>(null, "크림빵", null, "딸기우유")</a:t>
            </a:r>
            <a:r>
              <a:rPr lang="en-US" sz="2000" dirty="0" smtClean="0"/>
              <a:t>;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err="1"/>
              <a:t>Iterables.find</a:t>
            </a:r>
            <a:r>
              <a:rPr lang="en-US" sz="2000" dirty="0"/>
              <a:t>(</a:t>
            </a:r>
            <a:r>
              <a:rPr lang="en-US" sz="2000" dirty="0" err="1"/>
              <a:t>stringList</a:t>
            </a:r>
            <a:r>
              <a:rPr lang="en-US" sz="2000" dirty="0"/>
              <a:t>, </a:t>
            </a:r>
            <a:r>
              <a:rPr lang="en-US" sz="2000" dirty="0" err="1"/>
              <a:t>Predicates.notNull</a:t>
            </a:r>
            <a:r>
              <a:rPr lang="en-US" sz="2000" dirty="0"/>
              <a:t>());</a:t>
            </a:r>
          </a:p>
          <a:p>
            <a:pPr lvl="1"/>
            <a:r>
              <a:rPr lang="en-US" sz="2000" dirty="0"/>
              <a:t>// 크림빵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47180821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102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com.google.common.collect.Iterables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static &lt;T&gt; Optional&lt;T&gt; </a:t>
            </a:r>
            <a:r>
              <a:rPr lang="en-US" sz="2000" dirty="0" err="1"/>
              <a:t>tryFind</a:t>
            </a:r>
            <a:r>
              <a:rPr lang="en-US" sz="2000" dirty="0"/>
              <a:t>(</a:t>
            </a:r>
            <a:r>
              <a:rPr lang="en-US" sz="2000" dirty="0" err="1"/>
              <a:t>Iterable</a:t>
            </a:r>
            <a:r>
              <a:rPr lang="en-US" sz="2000" dirty="0"/>
              <a:t>&lt;T&gt; </a:t>
            </a:r>
            <a:r>
              <a:rPr lang="en-US" sz="2000" dirty="0" err="1"/>
              <a:t>iterable</a:t>
            </a:r>
            <a:r>
              <a:rPr lang="en-US" sz="2000" dirty="0"/>
              <a:t>, Predicate&lt;? super T&gt; predicate)</a:t>
            </a:r>
          </a:p>
          <a:p>
            <a:pPr lvl="1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en-US" sz="2000" dirty="0"/>
              <a:t>Optional&lt;Bakery&gt; actual = </a:t>
            </a:r>
            <a:r>
              <a:rPr lang="en-US" sz="2000" dirty="0" err="1"/>
              <a:t>Iterables.tryFind</a:t>
            </a:r>
            <a:r>
              <a:rPr lang="en-US" sz="2000" dirty="0"/>
              <a:t>(</a:t>
            </a:r>
            <a:r>
              <a:rPr lang="en-US" sz="2000" dirty="0" err="1"/>
              <a:t>bakeryList</a:t>
            </a:r>
            <a:r>
              <a:rPr lang="en-US" sz="2000" dirty="0"/>
              <a:t>, </a:t>
            </a:r>
            <a:r>
              <a:rPr lang="en-US" sz="2000" dirty="0" err="1"/>
              <a:t>Bakery.TYPE_FINDER</a:t>
            </a:r>
            <a:r>
              <a:rPr lang="en-US" sz="2000" dirty="0"/>
              <a:t>(</a:t>
            </a:r>
            <a:r>
              <a:rPr lang="en-US" sz="2000" dirty="0" err="1"/>
              <a:t>BakeryType.MILK</a:t>
            </a:r>
            <a:r>
              <a:rPr lang="en-US" sz="2000" dirty="0"/>
              <a:t>));</a:t>
            </a:r>
          </a:p>
          <a:p>
            <a:pPr lvl="1"/>
            <a:r>
              <a:rPr lang="en-US" sz="2000" dirty="0"/>
              <a:t>		</a:t>
            </a:r>
          </a:p>
          <a:p>
            <a:pPr lvl="1"/>
            <a:r>
              <a:rPr lang="en-US" sz="2000" dirty="0" err="1"/>
              <a:t>actual.isPresent</a:t>
            </a:r>
            <a:r>
              <a:rPr lang="en-US" sz="2000" dirty="0"/>
              <a:t>();</a:t>
            </a:r>
          </a:p>
          <a:p>
            <a:pPr lvl="1"/>
            <a:r>
              <a:rPr lang="en-US" sz="2000" dirty="0"/>
              <a:t>// true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err="1"/>
              <a:t>actual.get</a:t>
            </a:r>
            <a:r>
              <a:rPr lang="en-US" sz="2000" dirty="0"/>
              <a:t>().</a:t>
            </a:r>
            <a:r>
              <a:rPr lang="en-US" sz="2000" dirty="0" err="1"/>
              <a:t>getName</a:t>
            </a:r>
            <a:r>
              <a:rPr lang="en-US" sz="2000" dirty="0"/>
              <a:t>();</a:t>
            </a:r>
          </a:p>
          <a:p>
            <a:pPr lvl="1"/>
            <a:r>
              <a:rPr lang="en-US" sz="2000" dirty="0"/>
              <a:t>// "딸기우유"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82191214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103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com.google.common.collect.Iterables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static &lt;T&gt; T </a:t>
            </a:r>
            <a:r>
              <a:rPr lang="en-US" sz="2000" dirty="0" err="1"/>
              <a:t>getFirst</a:t>
            </a:r>
            <a:r>
              <a:rPr lang="en-US" sz="2000" dirty="0"/>
              <a:t>(</a:t>
            </a:r>
            <a:r>
              <a:rPr lang="en-US" sz="2000" dirty="0" err="1"/>
              <a:t>Iterable</a:t>
            </a:r>
            <a:r>
              <a:rPr lang="en-US" sz="2000" dirty="0"/>
              <a:t>&lt;? extends T&gt; </a:t>
            </a:r>
            <a:r>
              <a:rPr lang="en-US" sz="2000" dirty="0" err="1"/>
              <a:t>iterable</a:t>
            </a:r>
            <a:r>
              <a:rPr lang="en-US" sz="2000" dirty="0"/>
              <a:t>, T </a:t>
            </a:r>
            <a:r>
              <a:rPr lang="en-US" sz="2000" dirty="0" err="1"/>
              <a:t>defaultValue</a:t>
            </a:r>
            <a:r>
              <a:rPr lang="en-US" sz="2000" dirty="0"/>
              <a:t>)</a:t>
            </a:r>
          </a:p>
          <a:p>
            <a:pPr lvl="1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en-US" sz="2000" dirty="0" err="1"/>
              <a:t>Iterables.getFirst</a:t>
            </a:r>
            <a:r>
              <a:rPr lang="en-US" sz="2000" dirty="0"/>
              <a:t>(</a:t>
            </a:r>
            <a:r>
              <a:rPr lang="en-US" sz="2000" dirty="0" err="1"/>
              <a:t>bakeryList</a:t>
            </a:r>
            <a:r>
              <a:rPr lang="en-US" sz="2000" dirty="0"/>
              <a:t>, null);</a:t>
            </a:r>
          </a:p>
          <a:p>
            <a:pPr lvl="1"/>
            <a:r>
              <a:rPr lang="en-US" sz="2000" dirty="0"/>
              <a:t>//[type=</a:t>
            </a:r>
            <a:r>
              <a:rPr lang="en-US" sz="2000" dirty="0" err="1"/>
              <a:t>BREAD,name</a:t>
            </a:r>
            <a:r>
              <a:rPr lang="en-US" sz="2000" dirty="0"/>
              <a:t>=</a:t>
            </a:r>
            <a:r>
              <a:rPr lang="en-US" sz="2000" dirty="0" err="1"/>
              <a:t>크림빵,saleCnt</a:t>
            </a:r>
            <a:r>
              <a:rPr lang="en-US" sz="2000" dirty="0"/>
              <a:t>=12]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79684248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104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com.google.common.collect.Iterables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static &lt;T&gt; T </a:t>
            </a:r>
            <a:r>
              <a:rPr lang="en-US" sz="2000" dirty="0" err="1"/>
              <a:t>getLast</a:t>
            </a:r>
            <a:r>
              <a:rPr lang="en-US" sz="2000" dirty="0"/>
              <a:t>(</a:t>
            </a:r>
            <a:r>
              <a:rPr lang="en-US" sz="2000" dirty="0" err="1"/>
              <a:t>Iterable</a:t>
            </a:r>
            <a:r>
              <a:rPr lang="en-US" sz="2000" dirty="0"/>
              <a:t>&lt;? extends T&gt; </a:t>
            </a:r>
            <a:r>
              <a:rPr lang="en-US" sz="2000" dirty="0" err="1"/>
              <a:t>iterable</a:t>
            </a:r>
            <a:r>
              <a:rPr lang="en-US" sz="2000" dirty="0"/>
              <a:t>, T </a:t>
            </a:r>
            <a:r>
              <a:rPr lang="en-US" sz="2000" dirty="0" err="1"/>
              <a:t>defaultValue</a:t>
            </a:r>
            <a:r>
              <a:rPr lang="en-US" sz="2000" dirty="0"/>
              <a:t>)</a:t>
            </a:r>
          </a:p>
          <a:p>
            <a:pPr lvl="1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en-US" sz="2000" dirty="0" err="1"/>
              <a:t>Iterables.getLast</a:t>
            </a:r>
            <a:r>
              <a:rPr lang="en-US" sz="2000" dirty="0"/>
              <a:t>(</a:t>
            </a:r>
            <a:r>
              <a:rPr lang="en-US" sz="2000" dirty="0" err="1"/>
              <a:t>bakeryList</a:t>
            </a:r>
            <a:r>
              <a:rPr lang="en-US" sz="2000" dirty="0"/>
              <a:t>, null);</a:t>
            </a:r>
          </a:p>
          <a:p>
            <a:pPr lvl="1"/>
            <a:r>
              <a:rPr lang="en-US" sz="2000" dirty="0"/>
              <a:t>// [type=</a:t>
            </a:r>
            <a:r>
              <a:rPr lang="en-US" sz="2000" dirty="0" err="1"/>
              <a:t>JUICE,name</a:t>
            </a:r>
            <a:r>
              <a:rPr lang="en-US" sz="2000" dirty="0"/>
              <a:t>=</a:t>
            </a:r>
            <a:r>
              <a:rPr lang="en-US" sz="2000" dirty="0" err="1"/>
              <a:t>사과주스,saleCnt</a:t>
            </a:r>
            <a:r>
              <a:rPr lang="en-US" sz="2000" dirty="0"/>
              <a:t>=300]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373812598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105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com.google.common.collect.Iterables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static &lt;T&gt; </a:t>
            </a:r>
            <a:r>
              <a:rPr lang="en-US" sz="2000" dirty="0" err="1"/>
              <a:t>boolean</a:t>
            </a:r>
            <a:r>
              <a:rPr lang="en-US" sz="2000" dirty="0"/>
              <a:t> all(</a:t>
            </a:r>
            <a:r>
              <a:rPr lang="en-US" sz="2000" dirty="0" err="1"/>
              <a:t>Iterable</a:t>
            </a:r>
            <a:r>
              <a:rPr lang="en-US" sz="2000" dirty="0"/>
              <a:t>&lt;T&gt; </a:t>
            </a:r>
            <a:r>
              <a:rPr lang="en-US" sz="2000" dirty="0" err="1"/>
              <a:t>iterable</a:t>
            </a:r>
            <a:r>
              <a:rPr lang="en-US" sz="2000" dirty="0"/>
              <a:t>, Predicate&lt;? super T&gt; predicate)</a:t>
            </a:r>
          </a:p>
          <a:p>
            <a:pPr lvl="1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en-US" sz="2000" dirty="0" err="1"/>
              <a:t>Iterables.all</a:t>
            </a:r>
            <a:r>
              <a:rPr lang="en-US" sz="2000" dirty="0"/>
              <a:t>(</a:t>
            </a:r>
            <a:r>
              <a:rPr lang="en-US" sz="2000" dirty="0" err="1"/>
              <a:t>bakeryList</a:t>
            </a:r>
            <a:r>
              <a:rPr lang="en-US" sz="2000" dirty="0"/>
              <a:t>, </a:t>
            </a:r>
            <a:r>
              <a:rPr lang="en-US" sz="2000" dirty="0" err="1"/>
              <a:t>Bakery.TYPE_FINDER</a:t>
            </a:r>
            <a:r>
              <a:rPr lang="en-US" sz="2000" dirty="0"/>
              <a:t>(</a:t>
            </a:r>
            <a:r>
              <a:rPr lang="en-US" sz="2000" dirty="0" err="1"/>
              <a:t>BakeryType.MILK</a:t>
            </a:r>
            <a:r>
              <a:rPr lang="en-US" sz="2000" dirty="0"/>
              <a:t>));</a:t>
            </a:r>
          </a:p>
          <a:p>
            <a:pPr lvl="1"/>
            <a:r>
              <a:rPr lang="en-US" sz="2000" dirty="0"/>
              <a:t>// false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217666699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106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com.google.common.collect.Iterables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static &lt;T&gt; </a:t>
            </a:r>
            <a:r>
              <a:rPr lang="en-US" sz="2000" dirty="0" err="1"/>
              <a:t>boolean</a:t>
            </a:r>
            <a:r>
              <a:rPr lang="en-US" sz="2000" dirty="0"/>
              <a:t> any(</a:t>
            </a:r>
            <a:r>
              <a:rPr lang="en-US" sz="2000" dirty="0" err="1"/>
              <a:t>Iterable</a:t>
            </a:r>
            <a:r>
              <a:rPr lang="en-US" sz="2000" dirty="0"/>
              <a:t>&lt;T&gt; </a:t>
            </a:r>
            <a:r>
              <a:rPr lang="en-US" sz="2000" dirty="0" err="1"/>
              <a:t>iterable</a:t>
            </a:r>
            <a:r>
              <a:rPr lang="en-US" sz="2000" dirty="0"/>
              <a:t>, Predicate&lt;? super T&gt; predicate)</a:t>
            </a:r>
          </a:p>
          <a:p>
            <a:pPr lvl="1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en-US" sz="2000" dirty="0" err="1"/>
              <a:t>Iterables.any</a:t>
            </a:r>
            <a:r>
              <a:rPr lang="en-US" sz="2000" dirty="0"/>
              <a:t>(</a:t>
            </a:r>
            <a:r>
              <a:rPr lang="en-US" sz="2000" dirty="0" err="1"/>
              <a:t>bakeryList</a:t>
            </a:r>
            <a:r>
              <a:rPr lang="en-US" sz="2000" dirty="0"/>
              <a:t>, </a:t>
            </a:r>
            <a:r>
              <a:rPr lang="en-US" sz="2000" dirty="0" err="1"/>
              <a:t>Bakery.TYPE_FINDER</a:t>
            </a:r>
            <a:r>
              <a:rPr lang="en-US" sz="2000" dirty="0"/>
              <a:t>(</a:t>
            </a:r>
            <a:r>
              <a:rPr lang="en-US" sz="2000" dirty="0" err="1"/>
              <a:t>BakeryType.MILK</a:t>
            </a:r>
            <a:r>
              <a:rPr lang="en-US" sz="2000" dirty="0"/>
              <a:t>));</a:t>
            </a:r>
          </a:p>
          <a:p>
            <a:pPr lvl="1"/>
            <a:r>
              <a:rPr lang="en-US" sz="2000" dirty="0"/>
              <a:t>// true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301645520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107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com.google.common.collect.Iterables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static </a:t>
            </a:r>
            <a:r>
              <a:rPr lang="en-US" sz="2000" dirty="0" err="1"/>
              <a:t>int</a:t>
            </a:r>
            <a:r>
              <a:rPr lang="en-US" sz="2000" dirty="0"/>
              <a:t> size(</a:t>
            </a:r>
            <a:r>
              <a:rPr lang="en-US" sz="2000" dirty="0" err="1"/>
              <a:t>Iterable</a:t>
            </a:r>
            <a:r>
              <a:rPr lang="en-US" sz="2000" dirty="0"/>
              <a:t>&lt;?&gt; </a:t>
            </a:r>
            <a:r>
              <a:rPr lang="en-US" sz="2000" dirty="0" err="1"/>
              <a:t>iterable</a:t>
            </a:r>
            <a:r>
              <a:rPr lang="en-US" sz="2000" dirty="0"/>
              <a:t>)</a:t>
            </a:r>
          </a:p>
          <a:p>
            <a:pPr lvl="1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en-US" sz="2000" dirty="0" err="1"/>
              <a:t>Iterables.size</a:t>
            </a:r>
            <a:r>
              <a:rPr lang="en-US" sz="2000" dirty="0"/>
              <a:t>(</a:t>
            </a:r>
            <a:r>
              <a:rPr lang="en-US" sz="2000" dirty="0" err="1"/>
              <a:t>bakeryList</a:t>
            </a:r>
            <a:r>
              <a:rPr lang="en-US" sz="2000" dirty="0"/>
              <a:t>);</a:t>
            </a:r>
          </a:p>
          <a:p>
            <a:pPr lvl="1"/>
            <a:r>
              <a:rPr lang="en-US" sz="2000" dirty="0"/>
              <a:t>// 7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420747496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108</a:t>
            </a:fld>
            <a:endParaRPr lang="ko-KR" altLang="en-US" dirty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com.google.common.collect.Iterables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 smtClean="0"/>
              <a:t>static </a:t>
            </a:r>
            <a:r>
              <a:rPr lang="en-US" sz="2000" dirty="0"/>
              <a:t>&lt;T&gt; T get(</a:t>
            </a:r>
            <a:r>
              <a:rPr lang="en-US" sz="2000" dirty="0" err="1"/>
              <a:t>Iterable</a:t>
            </a:r>
            <a:r>
              <a:rPr lang="en-US" sz="2000" dirty="0"/>
              <a:t>&lt;T&gt; </a:t>
            </a:r>
            <a:r>
              <a:rPr lang="en-US" sz="2000" dirty="0" err="1"/>
              <a:t>iterable</a:t>
            </a:r>
            <a:r>
              <a:rPr lang="en-US" sz="2000" dirty="0"/>
              <a:t>, </a:t>
            </a:r>
            <a:r>
              <a:rPr lang="en-US" sz="2000" dirty="0" err="1"/>
              <a:t>int</a:t>
            </a:r>
            <a:r>
              <a:rPr lang="en-US" sz="2000" dirty="0"/>
              <a:t> position)</a:t>
            </a:r>
          </a:p>
          <a:p>
            <a:pPr lvl="1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en-US" sz="2000" dirty="0" err="1"/>
              <a:t>Iterables.get</a:t>
            </a:r>
            <a:r>
              <a:rPr lang="en-US" sz="2000" dirty="0"/>
              <a:t>(</a:t>
            </a:r>
            <a:r>
              <a:rPr lang="en-US" sz="2000" dirty="0" err="1"/>
              <a:t>bakeryList</a:t>
            </a:r>
            <a:r>
              <a:rPr lang="en-US" sz="2000" dirty="0"/>
              <a:t>, 6);</a:t>
            </a:r>
          </a:p>
          <a:p>
            <a:pPr lvl="1"/>
            <a:r>
              <a:rPr lang="en-US" sz="2000" dirty="0"/>
              <a:t>// [type=</a:t>
            </a:r>
            <a:r>
              <a:rPr lang="en-US" sz="2000" dirty="0" err="1"/>
              <a:t>JUICE,name</a:t>
            </a:r>
            <a:r>
              <a:rPr lang="en-US" sz="2000" dirty="0"/>
              <a:t>=</a:t>
            </a:r>
            <a:r>
              <a:rPr lang="en-US" sz="2000" dirty="0" err="1"/>
              <a:t>사과주스,saleCnt</a:t>
            </a:r>
            <a:r>
              <a:rPr lang="en-US" sz="2000" dirty="0"/>
              <a:t>=300]</a:t>
            </a:r>
          </a:p>
          <a:p>
            <a:pPr lvl="1"/>
            <a:endParaRPr lang="en-US" sz="2000" dirty="0" smtClean="0"/>
          </a:p>
        </p:txBody>
      </p:sp>
      <p:sp>
        <p:nvSpPr>
          <p:cNvPr id="5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351634563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109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com.google.common.collect.Iterables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static &lt;F,T&gt; </a:t>
            </a:r>
            <a:r>
              <a:rPr lang="en-US" sz="2000" dirty="0" err="1"/>
              <a:t>Iterable</a:t>
            </a:r>
            <a:r>
              <a:rPr lang="en-US" sz="2000" dirty="0"/>
              <a:t>&lt;T&gt; transform(</a:t>
            </a:r>
            <a:r>
              <a:rPr lang="en-US" sz="2000" dirty="0" err="1"/>
              <a:t>Iterable</a:t>
            </a:r>
            <a:r>
              <a:rPr lang="en-US" sz="2000" dirty="0"/>
              <a:t>&lt;F&gt; </a:t>
            </a:r>
            <a:r>
              <a:rPr lang="en-US" sz="2000" dirty="0" err="1"/>
              <a:t>fromIterable</a:t>
            </a:r>
            <a:r>
              <a:rPr lang="en-US" sz="2000" dirty="0"/>
              <a:t>, Function&lt;? super F,? extends T&gt; function)</a:t>
            </a:r>
          </a:p>
          <a:p>
            <a:pPr lvl="1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en-US" sz="2000" dirty="0" err="1"/>
              <a:t>Lists.newArrayList</a:t>
            </a:r>
            <a:r>
              <a:rPr lang="en-US" sz="2000" dirty="0"/>
              <a:t>(</a:t>
            </a:r>
            <a:r>
              <a:rPr lang="en-US" sz="2000" dirty="0" err="1"/>
              <a:t>Iterables.transform</a:t>
            </a:r>
            <a:r>
              <a:rPr lang="en-US" sz="2000" dirty="0"/>
              <a:t>(</a:t>
            </a:r>
            <a:r>
              <a:rPr lang="en-US" sz="2000" dirty="0" err="1"/>
              <a:t>bakeryList</a:t>
            </a:r>
            <a:r>
              <a:rPr lang="en-US" sz="2000" dirty="0"/>
              <a:t>, </a:t>
            </a:r>
            <a:r>
              <a:rPr lang="en-US" sz="2000" dirty="0" err="1"/>
              <a:t>Bakery.TYPE_FILTER</a:t>
            </a:r>
            <a:r>
              <a:rPr lang="en-US" sz="2000" dirty="0"/>
              <a:t>));</a:t>
            </a:r>
          </a:p>
          <a:p>
            <a:pPr lvl="1"/>
            <a:r>
              <a:rPr lang="en-US" sz="2000" dirty="0"/>
              <a:t>// [BREAD, BREAD, BREAD, BREAD, MILK, MILK, JUICE</a:t>
            </a:r>
            <a:r>
              <a:rPr lang="en-US" sz="2000" dirty="0" smtClean="0"/>
              <a:t>]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err="1"/>
              <a:t>Lists.newArrayList</a:t>
            </a:r>
            <a:r>
              <a:rPr lang="en-US" sz="2000" dirty="0"/>
              <a:t>(</a:t>
            </a:r>
            <a:r>
              <a:rPr lang="en-US" sz="2000" dirty="0" err="1"/>
              <a:t>Sets.newHashSet</a:t>
            </a:r>
            <a:r>
              <a:rPr lang="en-US" sz="2000" dirty="0"/>
              <a:t>(</a:t>
            </a:r>
            <a:r>
              <a:rPr lang="en-US" sz="2000" dirty="0" err="1"/>
              <a:t>Iterables.transform</a:t>
            </a:r>
            <a:r>
              <a:rPr lang="en-US" sz="2000" dirty="0"/>
              <a:t>(</a:t>
            </a:r>
            <a:r>
              <a:rPr lang="en-US" sz="2000" dirty="0" err="1"/>
              <a:t>bakeryList</a:t>
            </a:r>
            <a:r>
              <a:rPr lang="en-US" sz="2000" dirty="0"/>
              <a:t>, </a:t>
            </a:r>
            <a:r>
              <a:rPr lang="en-US" sz="2000" dirty="0" err="1"/>
              <a:t>Bakery.TYPE_FILTER</a:t>
            </a:r>
            <a:r>
              <a:rPr lang="en-US" sz="2000" dirty="0"/>
              <a:t>)));</a:t>
            </a:r>
          </a:p>
          <a:p>
            <a:pPr lvl="1"/>
            <a:r>
              <a:rPr lang="en-US" sz="2000" dirty="0"/>
              <a:t>// [JUICE, BREAD, MILK]</a:t>
            </a:r>
          </a:p>
          <a:p>
            <a:pPr lvl="1"/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3782157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3000" dirty="0" smtClean="0">
              <a:latin typeface="돋움" pitchFamily="50" charset="-127"/>
              <a:ea typeface="돋움" pitchFamily="50" charset="-127"/>
            </a:endParaRPr>
          </a:p>
          <a:p>
            <a:pPr lvl="1"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4000" dirty="0" err="1">
                <a:latin typeface="돋움" pitchFamily="50" charset="-127"/>
                <a:ea typeface="돋움" pitchFamily="50" charset="-127"/>
              </a:rPr>
              <a:t>java.util</a:t>
            </a:r>
            <a:r>
              <a:rPr lang="en-US" altLang="ko-KR" sz="4000" dirty="0">
                <a:latin typeface="돋움" pitchFamily="50" charset="-127"/>
                <a:ea typeface="돋움" pitchFamily="50" charset="-127"/>
              </a:rPr>
              <a:t>.* </a:t>
            </a:r>
            <a:r>
              <a:rPr lang="en-US" altLang="ko-KR" sz="4000" dirty="0" smtClean="0">
                <a:latin typeface="돋움" pitchFamily="50" charset="-127"/>
                <a:ea typeface="돋움" pitchFamily="50" charset="-127"/>
              </a:rPr>
              <a:t>Packages</a:t>
            </a: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3000" dirty="0" smtClean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Collections Class</a:t>
            </a:r>
            <a:endParaRPr lang="en-US" altLang="ko-KR" sz="2000" dirty="0" smtClean="0">
              <a:latin typeface="돋움" pitchFamily="50" charset="-127"/>
              <a:ea typeface="돋움" pitchFamily="50" charset="-127"/>
            </a:endParaRPr>
          </a:p>
          <a:p>
            <a:pPr marL="1257300" lvl="2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err="1">
                <a:latin typeface="돋움" pitchFamily="50" charset="-127"/>
                <a:ea typeface="돋움" pitchFamily="50" charset="-127"/>
              </a:rPr>
              <a:t>ArrayList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, Array, </a:t>
            </a:r>
            <a:r>
              <a:rPr lang="en-US" altLang="ko-KR" sz="2000" dirty="0" err="1">
                <a:latin typeface="돋움" pitchFamily="50" charset="-127"/>
                <a:ea typeface="돋움" pitchFamily="50" charset="-127"/>
              </a:rPr>
              <a:t>HashMap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, </a:t>
            </a:r>
            <a:r>
              <a:rPr lang="en-US" altLang="ko-KR" sz="2000" dirty="0" err="1">
                <a:latin typeface="돋움" pitchFamily="50" charset="-127"/>
                <a:ea typeface="돋움" pitchFamily="50" charset="-127"/>
              </a:rPr>
              <a:t>HashSet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, </a:t>
            </a:r>
            <a:r>
              <a:rPr lang="en-US" altLang="ko-KR" sz="2000" dirty="0" err="1">
                <a:latin typeface="돋움" pitchFamily="50" charset="-127"/>
                <a:ea typeface="돋움" pitchFamily="50" charset="-127"/>
              </a:rPr>
              <a:t>LinkedList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, Vector, Stack􏰀</a:t>
            </a:r>
            <a:endParaRPr lang="en-US" altLang="ko-KR" sz="2000" dirty="0" smtClean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endParaRPr lang="en-US" altLang="ko-KR" sz="2000" dirty="0" smtClean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endParaRPr lang="ko-KR" altLang="en-US" sz="2000" dirty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Utility Class</a:t>
            </a:r>
            <a:endParaRPr lang="en-US" altLang="ko-KR" sz="2000" dirty="0" smtClean="0">
              <a:latin typeface="돋움" pitchFamily="50" charset="-127"/>
              <a:ea typeface="돋움" pitchFamily="50" charset="-127"/>
            </a:endParaRPr>
          </a:p>
          <a:p>
            <a:pPr marL="1257300" lvl="2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Timer, Random, Properties, Locale, Date, Calendar 􏰀 </a:t>
            </a:r>
            <a:endParaRPr lang="en-US" altLang="ko-KR" sz="2000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475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110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110</a:t>
            </a:fld>
            <a:endParaRPr lang="ko-KR" altLang="en-US" dirty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  <p:sp>
        <p:nvSpPr>
          <p:cNvPr id="5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4000" dirty="0" smtClean="0">
                <a:latin typeface="돋움" pitchFamily="50" charset="-127"/>
                <a:ea typeface="돋움" pitchFamily="50" charset="-127"/>
              </a:rPr>
              <a:t>Guava Cache</a:t>
            </a:r>
            <a:endParaRPr lang="en-US" altLang="ko-KR" sz="4000" dirty="0" smtClean="0">
              <a:latin typeface="돋움" pitchFamily="50" charset="-127"/>
              <a:ea typeface="돋움" pitchFamily="50" charset="-127"/>
            </a:endParaRPr>
          </a:p>
          <a:p>
            <a:pPr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4000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243681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111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4000" dirty="0" smtClean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smtClean="0">
                <a:latin typeface="돋움" pitchFamily="50" charset="-127"/>
                <a:ea typeface="돋움" pitchFamily="50" charset="-127"/>
              </a:rPr>
              <a:t>Caches</a:t>
            </a:r>
          </a:p>
          <a:p>
            <a:pPr lvl="2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돋움" pitchFamily="50" charset="-127"/>
              <a:ea typeface="돋움" pitchFamily="50" charset="-127"/>
            </a:endParaRPr>
          </a:p>
          <a:p>
            <a:pPr lvl="2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 err="1" smtClean="0">
                <a:latin typeface="돋움" pitchFamily="50" charset="-127"/>
                <a:ea typeface="돋움" pitchFamily="50" charset="-127"/>
              </a:rPr>
              <a:t>LoadingCache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&lt;Key, Graph&gt; graphs = </a:t>
            </a:r>
            <a:r>
              <a:rPr lang="en-US" altLang="ko-KR" sz="2000" dirty="0" err="1">
                <a:latin typeface="돋움" pitchFamily="50" charset="-127"/>
                <a:ea typeface="돋움" pitchFamily="50" charset="-127"/>
              </a:rPr>
              <a:t>CacheBuilder.newBuilder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(</a:t>
            </a:r>
            <a:r>
              <a:rPr lang="en-US" altLang="ko-KR" sz="2000" dirty="0" smtClean="0">
                <a:latin typeface="돋움" pitchFamily="50" charset="-127"/>
                <a:ea typeface="돋움" pitchFamily="50" charset="-127"/>
              </a:rPr>
              <a:t>)</a:t>
            </a:r>
          </a:p>
          <a:p>
            <a:pPr lvl="2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       .</a:t>
            </a:r>
            <a:r>
              <a:rPr lang="en-US" altLang="ko-KR" sz="2000" dirty="0" err="1">
                <a:latin typeface="돋움" pitchFamily="50" charset="-127"/>
                <a:ea typeface="돋움" pitchFamily="50" charset="-127"/>
              </a:rPr>
              <a:t>maximumSize</a:t>
            </a:r>
            <a:r>
              <a:rPr lang="en-US" altLang="ko-KR" sz="2000" dirty="0" smtClean="0">
                <a:latin typeface="돋움" pitchFamily="50" charset="-127"/>
                <a:ea typeface="돋움" pitchFamily="50" charset="-127"/>
              </a:rPr>
              <a:t>(100)</a:t>
            </a:r>
            <a:endParaRPr lang="en-US" altLang="ko-KR" sz="2000" dirty="0">
              <a:latin typeface="돋움" pitchFamily="50" charset="-127"/>
              <a:ea typeface="돋움" pitchFamily="50" charset="-127"/>
            </a:endParaRPr>
          </a:p>
          <a:p>
            <a:pPr lvl="2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       </a:t>
            </a:r>
            <a:r>
              <a:rPr lang="en-US" altLang="ko-KR" sz="2000" dirty="0" smtClean="0">
                <a:latin typeface="돋움" pitchFamily="50" charset="-127"/>
                <a:ea typeface="돋움" pitchFamily="50" charset="-127"/>
              </a:rPr>
              <a:t>.</a:t>
            </a:r>
            <a:r>
              <a:rPr lang="en-US" altLang="ko-KR" sz="2000" dirty="0" err="1">
                <a:latin typeface="돋움" pitchFamily="50" charset="-127"/>
                <a:ea typeface="돋움" pitchFamily="50" charset="-127"/>
              </a:rPr>
              <a:t>expireAfterAccess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(10, </a:t>
            </a:r>
            <a:r>
              <a:rPr lang="en-US" altLang="ko-KR" sz="2000" dirty="0" err="1">
                <a:latin typeface="돋움" pitchFamily="50" charset="-127"/>
                <a:ea typeface="돋움" pitchFamily="50" charset="-127"/>
              </a:rPr>
              <a:t>TimeUnit.MINUTES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)</a:t>
            </a:r>
          </a:p>
          <a:p>
            <a:pPr lvl="2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       .build(</a:t>
            </a:r>
          </a:p>
          <a:p>
            <a:pPr lvl="2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           new </a:t>
            </a:r>
            <a:r>
              <a:rPr lang="en-US" altLang="ko-KR" sz="2000" dirty="0" err="1">
                <a:latin typeface="돋움" pitchFamily="50" charset="-127"/>
                <a:ea typeface="돋움" pitchFamily="50" charset="-127"/>
              </a:rPr>
              <a:t>CacheLoader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&lt;Key, Graph&gt;() {</a:t>
            </a:r>
          </a:p>
          <a:p>
            <a:pPr lvl="2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             public Graph load(Key key) { // no checked exception</a:t>
            </a:r>
          </a:p>
          <a:p>
            <a:pPr lvl="2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               return </a:t>
            </a:r>
            <a:r>
              <a:rPr lang="en-US" altLang="ko-KR" sz="2000" dirty="0" err="1">
                <a:latin typeface="돋움" pitchFamily="50" charset="-127"/>
                <a:ea typeface="돋움" pitchFamily="50" charset="-127"/>
              </a:rPr>
              <a:t>createExpensiveGraph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(key);</a:t>
            </a:r>
          </a:p>
          <a:p>
            <a:pPr lvl="2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             }</a:t>
            </a:r>
          </a:p>
          <a:p>
            <a:pPr lvl="2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           });</a:t>
            </a:r>
          </a:p>
          <a:p>
            <a:pPr lvl="2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>
              <a:latin typeface="돋움" pitchFamily="50" charset="-127"/>
              <a:ea typeface="돋움" pitchFamily="50" charset="-127"/>
            </a:endParaRPr>
          </a:p>
          <a:p>
            <a:pPr lvl="2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...</a:t>
            </a:r>
          </a:p>
          <a:p>
            <a:pPr lvl="2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return </a:t>
            </a:r>
            <a:r>
              <a:rPr lang="en-US" altLang="ko-KR" sz="2000" dirty="0" err="1">
                <a:latin typeface="돋움" pitchFamily="50" charset="-127"/>
                <a:ea typeface="돋움" pitchFamily="50" charset="-127"/>
              </a:rPr>
              <a:t>graphs.getUnchecked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(key);</a:t>
            </a:r>
          </a:p>
          <a:p>
            <a:pPr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4000" dirty="0" smtClean="0">
              <a:latin typeface="돋움" pitchFamily="50" charset="-127"/>
              <a:ea typeface="돋움" pitchFamily="50" charset="-127"/>
            </a:endParaRPr>
          </a:p>
          <a:p>
            <a:pPr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4000" dirty="0">
              <a:latin typeface="돋움" pitchFamily="50" charset="-127"/>
              <a:ea typeface="돋움" pitchFamily="50" charset="-127"/>
            </a:endParaRPr>
          </a:p>
          <a:p>
            <a:pPr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4000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267008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112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112</a:t>
            </a:fld>
            <a:endParaRPr lang="ko-KR" altLang="en-US" dirty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/>
              <a:t>com.google.common.cache.LoadingCache</a:t>
            </a:r>
            <a:r>
              <a:rPr lang="en-US" sz="3000" dirty="0"/>
              <a:t>&lt;K,V</a:t>
            </a:r>
            <a:r>
              <a:rPr lang="en-US" sz="3000" dirty="0" smtClean="0"/>
              <a:t>&gt;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Interface </a:t>
            </a:r>
            <a:r>
              <a:rPr lang="en-US" sz="2000" dirty="0" err="1"/>
              <a:t>LoadingCache</a:t>
            </a:r>
            <a:r>
              <a:rPr lang="en-US" sz="2000" dirty="0"/>
              <a:t>&lt;K,V</a:t>
            </a:r>
            <a:r>
              <a:rPr lang="en-US" sz="2000" dirty="0" smtClean="0"/>
              <a:t>&gt;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 smtClean="0"/>
              <a:t>PRIMARY KEY</a:t>
            </a:r>
            <a:endParaRPr lang="en-US" sz="2000" dirty="0"/>
          </a:p>
          <a:p>
            <a:pPr lvl="1"/>
            <a:endParaRPr lang="en-US" sz="2000" dirty="0" smtClean="0"/>
          </a:p>
          <a:p>
            <a:pPr lvl="1"/>
            <a:r>
              <a:rPr lang="en-US" sz="1600" dirty="0" smtClean="0"/>
              <a:t>private </a:t>
            </a:r>
            <a:r>
              <a:rPr lang="en-US" sz="1600" dirty="0"/>
              <a:t>static final long CACHE_MAX_SIZE = 1000L;</a:t>
            </a:r>
          </a:p>
          <a:p>
            <a:pPr lvl="1"/>
            <a:r>
              <a:rPr lang="en-US" sz="1600" dirty="0"/>
              <a:t>private static final </a:t>
            </a:r>
            <a:r>
              <a:rPr lang="en-US" sz="1600" dirty="0" err="1"/>
              <a:t>int</a:t>
            </a:r>
            <a:r>
              <a:rPr lang="en-US" sz="1600" dirty="0"/>
              <a:t> CACHE_5_MINUTES = 5;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private </a:t>
            </a:r>
            <a:r>
              <a:rPr lang="en-US" sz="1600" dirty="0" err="1"/>
              <a:t>LoadingCache</a:t>
            </a:r>
            <a:r>
              <a:rPr lang="en-US" sz="1600" dirty="0"/>
              <a:t>&lt;String, String&gt; </a:t>
            </a:r>
            <a:r>
              <a:rPr lang="en-US" sz="1600" dirty="0" smtClean="0"/>
              <a:t>CACHE_ITEMS </a:t>
            </a:r>
            <a:r>
              <a:rPr lang="en-US" sz="1600" dirty="0"/>
              <a:t>= </a:t>
            </a:r>
            <a:r>
              <a:rPr lang="en-US" sz="1600" dirty="0" err="1"/>
              <a:t>CacheBuilder.newBuilder</a:t>
            </a:r>
            <a:r>
              <a:rPr lang="en-US" sz="1600" dirty="0"/>
              <a:t>(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/>
              <a:t>	</a:t>
            </a:r>
            <a:r>
              <a:rPr lang="en-US" sz="1600" dirty="0" smtClean="0"/>
              <a:t>.</a:t>
            </a:r>
            <a:r>
              <a:rPr lang="en-US" sz="1600" dirty="0" err="1"/>
              <a:t>maximumSize</a:t>
            </a:r>
            <a:r>
              <a:rPr lang="en-US" sz="1600" dirty="0"/>
              <a:t>(CACHE_MAX_SIZE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/>
              <a:t>	</a:t>
            </a:r>
            <a:r>
              <a:rPr lang="en-US" sz="1600" dirty="0" smtClean="0"/>
              <a:t>.</a:t>
            </a:r>
            <a:r>
              <a:rPr lang="en-US" sz="1600" dirty="0" err="1"/>
              <a:t>expireAfterWrite</a:t>
            </a:r>
            <a:r>
              <a:rPr lang="en-US" sz="1600" dirty="0"/>
              <a:t>(CACHE_5_MINUTES, </a:t>
            </a:r>
            <a:r>
              <a:rPr lang="en-US" sz="1600" dirty="0" err="1"/>
              <a:t>TimeUnit.MINUTES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/>
              <a:t>	</a:t>
            </a:r>
            <a:r>
              <a:rPr lang="en-US" sz="1600" dirty="0" smtClean="0"/>
              <a:t>.</a:t>
            </a:r>
            <a:r>
              <a:rPr lang="en-US" sz="1600" dirty="0"/>
              <a:t>build(</a:t>
            </a:r>
          </a:p>
          <a:p>
            <a:pPr lvl="1"/>
            <a:r>
              <a:rPr lang="en-US" sz="1600" dirty="0"/>
              <a:t>		new </a:t>
            </a:r>
            <a:r>
              <a:rPr lang="en-US" sz="1600" dirty="0" err="1"/>
              <a:t>CacheLoader</a:t>
            </a:r>
            <a:r>
              <a:rPr lang="en-US" sz="1600" dirty="0"/>
              <a:t>&lt;String, String&gt;() {</a:t>
            </a:r>
          </a:p>
          <a:p>
            <a:pPr lvl="1"/>
            <a:r>
              <a:rPr lang="en-US" sz="1600" dirty="0"/>
              <a:t>			@Override</a:t>
            </a:r>
          </a:p>
          <a:p>
            <a:pPr lvl="1"/>
            <a:r>
              <a:rPr lang="en-US" sz="1600" dirty="0"/>
              <a:t>			public String load(String key) throws Exception {</a:t>
            </a:r>
          </a:p>
          <a:p>
            <a:pPr lvl="1"/>
            <a:r>
              <a:rPr lang="en-US" sz="1600" dirty="0"/>
              <a:t>				return </a:t>
            </a:r>
            <a:r>
              <a:rPr lang="en-US" sz="1600" dirty="0" err="1"/>
              <a:t>getData</a:t>
            </a:r>
            <a:r>
              <a:rPr lang="en-US" sz="1600" dirty="0"/>
              <a:t>(key);</a:t>
            </a:r>
          </a:p>
          <a:p>
            <a:pPr lvl="1"/>
            <a:r>
              <a:rPr lang="en-US" sz="1600" dirty="0"/>
              <a:t>			}</a:t>
            </a:r>
          </a:p>
          <a:p>
            <a:pPr lvl="1"/>
            <a:r>
              <a:rPr lang="en-US" sz="1600" dirty="0"/>
              <a:t>	</a:t>
            </a:r>
            <a:r>
              <a:rPr lang="en-US" sz="1600" dirty="0" smtClean="0"/>
              <a:t>	}</a:t>
            </a:r>
          </a:p>
          <a:p>
            <a:pPr lvl="1"/>
            <a:r>
              <a:rPr lang="en-US" sz="1600" dirty="0"/>
              <a:t>	</a:t>
            </a:r>
            <a:r>
              <a:rPr lang="en-US" sz="1600" dirty="0" smtClean="0"/>
              <a:t>)</a:t>
            </a:r>
            <a:r>
              <a:rPr lang="en-US" sz="1600" dirty="0"/>
              <a:t>;</a:t>
            </a:r>
            <a:endParaRPr lang="en-US" sz="1600" dirty="0" smtClean="0"/>
          </a:p>
        </p:txBody>
      </p:sp>
      <p:sp>
        <p:nvSpPr>
          <p:cNvPr id="5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50887872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113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113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113</a:t>
            </a:fld>
            <a:endParaRPr lang="ko-KR" altLang="en-US" dirty="0"/>
          </a:p>
        </p:txBody>
      </p:sp>
      <p:sp>
        <p:nvSpPr>
          <p:cNvPr id="5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/>
              <a:t>com.google.common.cache.LoadingCache</a:t>
            </a:r>
            <a:r>
              <a:rPr lang="en-US" sz="3000" dirty="0"/>
              <a:t>&lt;K,V</a:t>
            </a:r>
            <a:r>
              <a:rPr lang="en-US" sz="3000" dirty="0" smtClean="0"/>
              <a:t>&gt;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Interface </a:t>
            </a:r>
            <a:r>
              <a:rPr lang="en-US" sz="2000" dirty="0" err="1"/>
              <a:t>LoadingCache</a:t>
            </a:r>
            <a:r>
              <a:rPr lang="en-US" sz="2000" dirty="0"/>
              <a:t>&lt;K,V</a:t>
            </a:r>
            <a:r>
              <a:rPr lang="en-US" sz="2000" dirty="0" smtClean="0"/>
              <a:t>&gt;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 smtClean="0"/>
              <a:t>COMPOSITE</a:t>
            </a:r>
            <a:r>
              <a:rPr lang="ko-KR" altLang="en-US" sz="2000" dirty="0" smtClean="0"/>
              <a:t> </a:t>
            </a:r>
            <a:r>
              <a:rPr lang="en-US" sz="2000" dirty="0" smtClean="0"/>
              <a:t>KEY</a:t>
            </a:r>
            <a:endParaRPr lang="en-US" sz="2000" dirty="0"/>
          </a:p>
          <a:p>
            <a:pPr lvl="1"/>
            <a:endParaRPr lang="en-US" sz="2000" dirty="0" smtClean="0"/>
          </a:p>
          <a:p>
            <a:pPr lvl="1"/>
            <a:r>
              <a:rPr lang="en-US" sz="1600" dirty="0" smtClean="0"/>
              <a:t>private </a:t>
            </a:r>
            <a:r>
              <a:rPr lang="en-US" sz="1600" dirty="0"/>
              <a:t>static final long CACHE_MAX_SIZE = 1000L;</a:t>
            </a:r>
          </a:p>
          <a:p>
            <a:pPr lvl="1"/>
            <a:r>
              <a:rPr lang="en-US" sz="1600" dirty="0"/>
              <a:t>private static final </a:t>
            </a:r>
            <a:r>
              <a:rPr lang="en-US" sz="1600" dirty="0" err="1"/>
              <a:t>int</a:t>
            </a:r>
            <a:r>
              <a:rPr lang="en-US" sz="1600" dirty="0"/>
              <a:t> CACHE_5_MINUTES = 5;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private </a:t>
            </a:r>
            <a:r>
              <a:rPr lang="en-US" sz="1600" dirty="0" err="1"/>
              <a:t>LoadingCache</a:t>
            </a:r>
            <a:r>
              <a:rPr lang="en-US" sz="1600" dirty="0"/>
              <a:t>&lt;Pair&lt;String, String&gt;, String&gt; CACHE_ITEMS_COMPOSITE_KEY = </a:t>
            </a:r>
            <a:endParaRPr lang="en-US" sz="1600" dirty="0" smtClean="0"/>
          </a:p>
          <a:p>
            <a:pPr lvl="1"/>
            <a:r>
              <a:rPr lang="en-US" sz="1600" dirty="0" err="1" smtClean="0"/>
              <a:t>CacheBuilder.newBuilder</a:t>
            </a:r>
            <a:r>
              <a:rPr lang="en-US" sz="1600" dirty="0"/>
              <a:t>(</a:t>
            </a:r>
            <a:r>
              <a:rPr lang="en-US" sz="1600" dirty="0" smtClean="0"/>
              <a:t>)</a:t>
            </a:r>
          </a:p>
          <a:p>
            <a:pPr lvl="2"/>
            <a:r>
              <a:rPr lang="en-US" sz="1600" dirty="0" smtClean="0"/>
              <a:t>.</a:t>
            </a:r>
            <a:r>
              <a:rPr lang="en-US" sz="1600" dirty="0" err="1"/>
              <a:t>maximumSize</a:t>
            </a:r>
            <a:r>
              <a:rPr lang="en-US" sz="1600" dirty="0"/>
              <a:t>(CACHE_MAX_SIZE</a:t>
            </a:r>
            <a:r>
              <a:rPr lang="en-US" sz="1600" dirty="0" smtClean="0"/>
              <a:t>)</a:t>
            </a:r>
          </a:p>
          <a:p>
            <a:pPr lvl="2"/>
            <a:r>
              <a:rPr lang="en-US" sz="1600" dirty="0" smtClean="0"/>
              <a:t>.</a:t>
            </a:r>
            <a:r>
              <a:rPr lang="en-US" sz="1600" dirty="0" err="1"/>
              <a:t>expireAfterWrite</a:t>
            </a:r>
            <a:r>
              <a:rPr lang="en-US" sz="1600" dirty="0"/>
              <a:t>(CACHE_5_MINUTES, </a:t>
            </a:r>
            <a:r>
              <a:rPr lang="en-US" sz="1600" dirty="0" err="1"/>
              <a:t>TimeUnit.MINUTES</a:t>
            </a:r>
            <a:r>
              <a:rPr lang="en-US" sz="1600" dirty="0" smtClean="0"/>
              <a:t>)</a:t>
            </a:r>
          </a:p>
          <a:p>
            <a:pPr lvl="2"/>
            <a:r>
              <a:rPr lang="en-US" sz="1600" dirty="0" smtClean="0"/>
              <a:t>.</a:t>
            </a:r>
            <a:r>
              <a:rPr lang="en-US" sz="1600" dirty="0"/>
              <a:t>build(</a:t>
            </a:r>
          </a:p>
          <a:p>
            <a:pPr lvl="1"/>
            <a:r>
              <a:rPr lang="en-US" sz="1600" dirty="0"/>
              <a:t>		new </a:t>
            </a:r>
            <a:r>
              <a:rPr lang="en-US" sz="1600" dirty="0" err="1"/>
              <a:t>CacheLoader</a:t>
            </a:r>
            <a:r>
              <a:rPr lang="en-US" sz="1600" dirty="0"/>
              <a:t>&lt;Pair&lt;String, String&gt;, String&gt;() {</a:t>
            </a:r>
          </a:p>
          <a:p>
            <a:pPr lvl="1"/>
            <a:r>
              <a:rPr lang="en-US" sz="1600" dirty="0"/>
              <a:t>			@Override</a:t>
            </a:r>
          </a:p>
          <a:p>
            <a:pPr lvl="1"/>
            <a:r>
              <a:rPr lang="en-US" sz="1600" dirty="0"/>
              <a:t>			public String load(Pair&lt;String, String&gt; key) throws Exception {</a:t>
            </a:r>
          </a:p>
          <a:p>
            <a:pPr lvl="1"/>
            <a:r>
              <a:rPr lang="en-US" sz="1600" dirty="0"/>
              <a:t>				return </a:t>
            </a:r>
            <a:r>
              <a:rPr lang="en-US" sz="1600" dirty="0" err="1"/>
              <a:t>getData</a:t>
            </a:r>
            <a:r>
              <a:rPr lang="en-US" sz="1600" dirty="0"/>
              <a:t>(</a:t>
            </a:r>
            <a:r>
              <a:rPr lang="en-US" sz="1600" dirty="0" err="1"/>
              <a:t>key.getLeft</a:t>
            </a:r>
            <a:r>
              <a:rPr lang="en-US" sz="1600" dirty="0"/>
              <a:t>(), </a:t>
            </a:r>
            <a:r>
              <a:rPr lang="en-US" sz="1600" dirty="0" err="1"/>
              <a:t>key.getRight</a:t>
            </a:r>
            <a:r>
              <a:rPr lang="en-US" sz="1600" dirty="0"/>
              <a:t>());</a:t>
            </a:r>
          </a:p>
          <a:p>
            <a:pPr lvl="1"/>
            <a:r>
              <a:rPr lang="en-US" sz="1600" dirty="0"/>
              <a:t>			}</a:t>
            </a:r>
          </a:p>
          <a:p>
            <a:pPr lvl="1"/>
            <a:r>
              <a:rPr lang="en-US" sz="1600" dirty="0"/>
              <a:t>		});</a:t>
            </a:r>
            <a:endParaRPr lang="en-US" sz="1600" dirty="0" smtClean="0"/>
          </a:p>
        </p:txBody>
      </p:sp>
      <p:sp>
        <p:nvSpPr>
          <p:cNvPr id="6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34828022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114</a:t>
            </a:fld>
            <a:endParaRPr lang="ko-KR" altLang="en-US" dirty="0"/>
          </a:p>
        </p:txBody>
      </p:sp>
      <p:sp>
        <p:nvSpPr>
          <p:cNvPr id="7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  <p:sp>
        <p:nvSpPr>
          <p:cNvPr id="8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4000" dirty="0" smtClean="0">
                <a:latin typeface="돋움" pitchFamily="50" charset="-127"/>
                <a:ea typeface="돋움" pitchFamily="50" charset="-127"/>
              </a:rPr>
              <a:t>Q&amp;A</a:t>
            </a:r>
            <a:endParaRPr lang="en-US" sz="4000" dirty="0" smtClean="0"/>
          </a:p>
          <a:p>
            <a:pPr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4000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3834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115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/>
              <a:t>Reference sites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dirty="0"/>
              <a:t>Homepage</a:t>
            </a:r>
          </a:p>
          <a:p>
            <a:pPr marL="1257300" lvl="2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dirty="0">
                <a:hlinkClick r:id="rId2"/>
              </a:rPr>
              <a:t>https://code.google.com/p/guava-libraries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dirty="0"/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dirty="0"/>
              <a:t>User Guide</a:t>
            </a:r>
          </a:p>
          <a:p>
            <a:pPr marL="1257300" lvl="2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dirty="0">
                <a:hlinkClick r:id="rId3"/>
              </a:rPr>
              <a:t>https://code.google.com/p/guava-libraries/wiki/GuavaExplained?tm=</a:t>
            </a:r>
            <a:r>
              <a:rPr lang="en-US" dirty="0" smtClean="0">
                <a:hlinkClick r:id="rId3"/>
              </a:rPr>
              <a:t>6</a:t>
            </a:r>
            <a:endParaRPr lang="en-US" dirty="0"/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dirty="0"/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dirty="0"/>
              <a:t>Guava docs</a:t>
            </a:r>
          </a:p>
          <a:p>
            <a:pPr marL="1257300" lvl="2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dirty="0">
                <a:hlinkClick r:id="rId4"/>
              </a:rPr>
              <a:t>http://docs.guava-libraries.googlecode.com/git-history/release/javadoc/</a:t>
            </a:r>
            <a:r>
              <a:rPr lang="en-US" dirty="0" smtClean="0">
                <a:hlinkClick r:id="rId4"/>
              </a:rPr>
              <a:t>index.html</a:t>
            </a:r>
            <a:endParaRPr lang="en-US" dirty="0"/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dirty="0"/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dirty="0"/>
              <a:t>Example Site</a:t>
            </a:r>
          </a:p>
          <a:p>
            <a:pPr marL="1257300" lvl="2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dirty="0">
                <a:hlinkClick r:id="rId5"/>
              </a:rPr>
              <a:t>http://www.leveluplunch.com/java/examples/#java-</a:t>
            </a:r>
            <a:r>
              <a:rPr lang="en-US" dirty="0" smtClean="0">
                <a:hlinkClick r:id="rId5"/>
              </a:rPr>
              <a:t>guava</a:t>
            </a:r>
            <a:endParaRPr lang="en-US" dirty="0" smtClean="0"/>
          </a:p>
          <a:p>
            <a:pPr marL="1257300" lvl="2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endParaRPr lang="en-US" dirty="0" smtClean="0"/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dirty="0"/>
              <a:t>Example </a:t>
            </a:r>
            <a:r>
              <a:rPr lang="en-US" dirty="0" smtClean="0"/>
              <a:t>Source</a:t>
            </a:r>
            <a:endParaRPr lang="en-US" dirty="0"/>
          </a:p>
          <a:p>
            <a:pPr marL="1257300" lvl="2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dirty="0">
                <a:hlinkClick r:id="rId6"/>
              </a:rPr>
              <a:t>https://github.com/Neowizen/JavaStudy/tree/master/Source/</a:t>
            </a:r>
            <a:r>
              <a:rPr lang="en-US" dirty="0" smtClean="0">
                <a:hlinkClick r:id="rId6"/>
              </a:rPr>
              <a:t>GuavaExample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4149173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3000" dirty="0" smtClean="0">
              <a:latin typeface="돋움" pitchFamily="50" charset="-127"/>
              <a:ea typeface="돋움" pitchFamily="50" charset="-127"/>
            </a:endParaRPr>
          </a:p>
          <a:p>
            <a:pPr lvl="1"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4000" dirty="0" err="1">
                <a:latin typeface="돋움" pitchFamily="50" charset="-127"/>
                <a:ea typeface="돋움" pitchFamily="50" charset="-127"/>
              </a:rPr>
              <a:t>java.util</a:t>
            </a:r>
            <a:r>
              <a:rPr lang="en-US" altLang="ko-KR" sz="4000" dirty="0">
                <a:latin typeface="돋움" pitchFamily="50" charset="-127"/>
                <a:ea typeface="돋움" pitchFamily="50" charset="-127"/>
              </a:rPr>
              <a:t>.* Packages Features</a:t>
            </a:r>
            <a:endParaRPr lang="en-US" altLang="ko-KR" sz="4000" dirty="0" smtClean="0">
              <a:latin typeface="돋움" pitchFamily="50" charset="-127"/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3000" dirty="0" smtClean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Collection </a:t>
            </a:r>
            <a:r>
              <a:rPr lang="ko-KR" altLang="en-US" sz="2000" dirty="0" smtClean="0">
                <a:latin typeface="돋움" pitchFamily="50" charset="-127"/>
                <a:ea typeface="돋움" pitchFamily="50" charset="-127"/>
              </a:rPr>
              <a:t>유틸리티</a:t>
            </a:r>
            <a:endParaRPr lang="en-US" altLang="ko-KR" sz="2000" dirty="0" smtClean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endParaRPr lang="en-US" altLang="ko-KR" sz="2000" dirty="0" smtClean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Ordered </a:t>
            </a:r>
            <a:r>
              <a:rPr lang="en-US" altLang="ko-KR" sz="2000" dirty="0" smtClean="0">
                <a:latin typeface="돋움" pitchFamily="50" charset="-127"/>
                <a:ea typeface="돋움" pitchFamily="50" charset="-127"/>
              </a:rPr>
              <a:t>Maps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endParaRPr lang="en-US" altLang="ko-KR" sz="2000" dirty="0" smtClean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Bidirectional </a:t>
            </a:r>
            <a:r>
              <a:rPr lang="en-US" altLang="ko-KR" sz="2000" dirty="0" smtClean="0">
                <a:latin typeface="돋움" pitchFamily="50" charset="-127"/>
                <a:ea typeface="돋움" pitchFamily="50" charset="-127"/>
              </a:rPr>
              <a:t>Maps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endParaRPr lang="en-US" altLang="ko-KR" sz="2000" dirty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000" dirty="0" smtClean="0">
                <a:latin typeface="돋움" pitchFamily="50" charset="-127"/>
                <a:ea typeface="돋움" pitchFamily="50" charset="-127"/>
              </a:rPr>
              <a:t>Queues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endParaRPr lang="en-US" altLang="ko-KR" sz="2000" dirty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000" dirty="0" smtClean="0">
                <a:latin typeface="돋움" pitchFamily="50" charset="-127"/>
                <a:ea typeface="돋움" pitchFamily="50" charset="-127"/>
              </a:rPr>
              <a:t>Buffers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endParaRPr lang="en-US" altLang="ko-KR" sz="2000" dirty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000" dirty="0" smtClean="0">
                <a:latin typeface="돋움" pitchFamily="50" charset="-127"/>
                <a:ea typeface="돋움" pitchFamily="50" charset="-127"/>
              </a:rPr>
              <a:t>Bags</a:t>
            </a:r>
          </a:p>
        </p:txBody>
      </p:sp>
    </p:spTree>
    <p:extLst>
      <p:ext uri="{BB962C8B-B14F-4D97-AF65-F5344CB8AC3E}">
        <p14:creationId xmlns:p14="http://schemas.microsoft.com/office/powerpoint/2010/main" val="80000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1"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4000" dirty="0" smtClean="0">
                <a:latin typeface="돋움" pitchFamily="50" charset="-127"/>
                <a:ea typeface="돋움" pitchFamily="50" charset="-127"/>
              </a:rPr>
              <a:t>What </a:t>
            </a:r>
            <a:r>
              <a:rPr lang="en-US" altLang="ko-KR" sz="4000" dirty="0">
                <a:latin typeface="돋움" pitchFamily="50" charset="-127"/>
                <a:ea typeface="돋움" pitchFamily="50" charset="-127"/>
              </a:rPr>
              <a:t>is the problem</a:t>
            </a:r>
            <a:r>
              <a:rPr lang="en-US" altLang="ko-KR" sz="4000" dirty="0" smtClean="0">
                <a:latin typeface="돋움" pitchFamily="50" charset="-127"/>
                <a:ea typeface="돋움" pitchFamily="50" charset="-127"/>
              </a:rPr>
              <a:t>?</a:t>
            </a:r>
          </a:p>
          <a:p>
            <a:pPr lvl="1"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4000" dirty="0">
              <a:latin typeface="돋움" pitchFamily="50" charset="-127"/>
              <a:ea typeface="돋움" pitchFamily="50" charset="-127"/>
            </a:endParaRPr>
          </a:p>
          <a:p>
            <a:pPr lvl="1"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9803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  <p:pic>
        <p:nvPicPr>
          <p:cNvPr id="5" name="Picture 4" descr="스크린샷 2014-10-27 11.58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45" y="818710"/>
            <a:ext cx="8048790" cy="566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136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  <p:sp>
        <p:nvSpPr>
          <p:cNvPr id="5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3000" dirty="0" smtClean="0">
              <a:latin typeface="돋움" pitchFamily="50" charset="-127"/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4000" dirty="0">
                <a:latin typeface="돋움" pitchFamily="50" charset="-127"/>
                <a:ea typeface="돋움" pitchFamily="50" charset="-127"/>
              </a:rPr>
              <a:t>Release </a:t>
            </a:r>
            <a:r>
              <a:rPr lang="en-US" altLang="ko-KR" sz="4000" dirty="0" smtClean="0">
                <a:latin typeface="돋움" pitchFamily="50" charset="-127"/>
                <a:ea typeface="돋움" pitchFamily="50" charset="-127"/>
              </a:rPr>
              <a:t>Note</a:t>
            </a: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3000" dirty="0" smtClean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Last </a:t>
            </a:r>
            <a:r>
              <a:rPr lang="en-US" altLang="ko-KR" sz="2000" dirty="0" smtClean="0">
                <a:latin typeface="돋움" pitchFamily="50" charset="-127"/>
                <a:ea typeface="돋움" pitchFamily="50" charset="-127"/>
              </a:rPr>
              <a:t>Published</a:t>
            </a:r>
          </a:p>
          <a:p>
            <a:pPr marL="1257300" lvl="2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2014</a:t>
            </a:r>
            <a:r>
              <a:rPr lang="ko-KR" altLang="en-US" sz="2000" dirty="0">
                <a:latin typeface="돋움" pitchFamily="50" charset="-127"/>
                <a:ea typeface="돋움" pitchFamily="50" charset="-127"/>
              </a:rPr>
              <a:t>년 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04</a:t>
            </a:r>
            <a:r>
              <a:rPr lang="ko-KR" altLang="en-US" sz="2000" dirty="0">
                <a:latin typeface="돋움" pitchFamily="50" charset="-127"/>
                <a:ea typeface="돋움" pitchFamily="50" charset="-127"/>
              </a:rPr>
              <a:t>월 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09</a:t>
            </a:r>
            <a:r>
              <a:rPr lang="ko-KR" altLang="en-US" sz="2000" dirty="0">
                <a:latin typeface="돋움" pitchFamily="50" charset="-127"/>
                <a:ea typeface="돋움" pitchFamily="50" charset="-127"/>
              </a:rPr>
              <a:t>일 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(Version:3.3.2)</a:t>
            </a:r>
            <a:endParaRPr lang="en-US" altLang="ko-KR" sz="2000" dirty="0" smtClean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endParaRPr lang="en-US" altLang="ko-KR" sz="2000" dirty="0" smtClean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Using </a:t>
            </a:r>
            <a:r>
              <a:rPr lang="en-US" altLang="ko-KR" sz="2000" dirty="0" smtClean="0">
                <a:latin typeface="돋움" pitchFamily="50" charset="-127"/>
                <a:ea typeface="돋움" pitchFamily="50" charset="-127"/>
              </a:rPr>
              <a:t>CMS</a:t>
            </a:r>
            <a:r>
              <a:rPr lang="ko-KR" altLang="en-US" sz="20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2000" dirty="0" smtClean="0">
                <a:latin typeface="돋움" pitchFamily="50" charset="-127"/>
                <a:ea typeface="돋움" pitchFamily="50" charset="-127"/>
              </a:rPr>
              <a:t>Version </a:t>
            </a:r>
            <a:endParaRPr lang="en-US" altLang="ko-KR" sz="2000" dirty="0">
              <a:latin typeface="돋움" pitchFamily="50" charset="-127"/>
              <a:ea typeface="돋움" pitchFamily="50" charset="-127"/>
            </a:endParaRPr>
          </a:p>
          <a:p>
            <a:pPr marL="1257300" lvl="2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Version</a:t>
            </a:r>
            <a:r>
              <a:rPr lang="en-US" altLang="ko-KR" sz="2000" dirty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:</a:t>
            </a:r>
            <a:r>
              <a:rPr lang="en-US" altLang="ko-KR" sz="2000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2.5</a:t>
            </a:r>
            <a:endParaRPr lang="en-US" altLang="ko-KR" sz="2000" dirty="0">
              <a:solidFill>
                <a:srgbClr val="FF0000"/>
              </a:solidFill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endParaRPr lang="en-US" altLang="ko-KR" sz="2000" dirty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Commons Lang 2.x</a:t>
            </a:r>
          </a:p>
          <a:p>
            <a:pPr marL="1257300" lvl="2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JDK </a:t>
            </a:r>
            <a:r>
              <a:rPr lang="en-US" altLang="ko-KR" sz="2000" dirty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1.2 ~ JDK 1.4 </a:t>
            </a:r>
            <a:r>
              <a:rPr lang="ko-KR" altLang="en-US" sz="2000" dirty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까지 지원 </a:t>
            </a:r>
            <a:r>
              <a:rPr lang="ko-KR" altLang="en-US" sz="2000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􏰀</a:t>
            </a:r>
            <a:r>
              <a:rPr lang="en-US" altLang="ko-KR" sz="2000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(</a:t>
            </a:r>
            <a:r>
              <a:rPr lang="en-US" altLang="ko-KR" sz="2000" dirty="0" err="1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org.apache.commons.lang</a:t>
            </a:r>
            <a:r>
              <a:rPr lang="en-US" altLang="ko-KR" sz="2000" dirty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.</a:t>
            </a:r>
            <a:r>
              <a:rPr lang="en-US" altLang="ko-KR" sz="2000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*)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endParaRPr lang="en-US" altLang="ko-KR" sz="2000" dirty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Commons Lang 3.</a:t>
            </a:r>
            <a:r>
              <a:rPr lang="en-US" altLang="ko-KR" sz="2000" dirty="0" smtClean="0">
                <a:latin typeface="돋움" pitchFamily="50" charset="-127"/>
                <a:ea typeface="돋움" pitchFamily="50" charset="-127"/>
              </a:rPr>
              <a:t>x	</a:t>
            </a:r>
            <a:endParaRPr lang="en-US" altLang="ko-KR" sz="2000" dirty="0">
              <a:latin typeface="돋움" pitchFamily="50" charset="-127"/>
              <a:ea typeface="돋움" pitchFamily="50" charset="-127"/>
            </a:endParaRPr>
          </a:p>
          <a:p>
            <a:pPr marL="1257300" lvl="2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􏰀JDK 1.5 </a:t>
            </a:r>
            <a:r>
              <a:rPr lang="ko-KR" altLang="en-US" sz="2000" dirty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이상 지원 </a:t>
            </a:r>
            <a:r>
              <a:rPr lang="en-US" altLang="ko-KR" sz="2000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(org.apache.commons.lang3</a:t>
            </a:r>
            <a:r>
              <a:rPr lang="en-US" altLang="ko-KR" sz="2000" dirty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.</a:t>
            </a:r>
            <a:r>
              <a:rPr lang="en-US" altLang="ko-KR" sz="2000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*</a:t>
            </a:r>
            <a:r>
              <a:rPr lang="ko-KR" altLang="ko-KR" sz="2000" dirty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)</a:t>
            </a:r>
            <a:endParaRPr lang="en-US" altLang="ko-KR" sz="2000" dirty="0">
              <a:solidFill>
                <a:srgbClr val="FF0000"/>
              </a:solidFill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endParaRPr lang="en-US" altLang="ko-KR" sz="2000" dirty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􏰀</a:t>
            </a:r>
            <a:r>
              <a:rPr lang="ko-KR" altLang="en-US" sz="2000" dirty="0">
                <a:latin typeface="돋움" pitchFamily="50" charset="-127"/>
                <a:ea typeface="돋움" pitchFamily="50" charset="-127"/>
              </a:rPr>
              <a:t>개발시 사용하는 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JDK </a:t>
            </a:r>
            <a:r>
              <a:rPr lang="ko-KR" altLang="en-US" sz="2000" dirty="0">
                <a:latin typeface="돋움" pitchFamily="50" charset="-127"/>
                <a:ea typeface="돋움" pitchFamily="50" charset="-127"/>
              </a:rPr>
              <a:t>기준으로 선택적으로 사용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ko-KR" altLang="en-US" sz="2000" dirty="0">
                <a:latin typeface="돋움" pitchFamily="50" charset="-127"/>
                <a:ea typeface="돋움" pitchFamily="50" charset="-127"/>
              </a:rPr>
              <a:t>􏰀필요에 의하여 혼용하여 사용 가능 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2000" dirty="0">
                <a:latin typeface="돋움" pitchFamily="50" charset="-127"/>
                <a:ea typeface="돋움" pitchFamily="50" charset="-127"/>
              </a:rPr>
              <a:t>권장하지 않음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)</a:t>
            </a:r>
            <a:endParaRPr lang="en-US" altLang="ko-KR" sz="2000" dirty="0" smtClean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6" name="Picture 5" descr="스크린샷 2014-10-27 12.46.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250" y="728700"/>
            <a:ext cx="2491740" cy="169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335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  <p:sp>
        <p:nvSpPr>
          <p:cNvPr id="6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3000" dirty="0" smtClean="0">
              <a:latin typeface="돋움" pitchFamily="50" charset="-127"/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4000" dirty="0">
                <a:latin typeface="돋움" pitchFamily="50" charset="-127"/>
                <a:ea typeface="돋움" pitchFamily="50" charset="-127"/>
              </a:rPr>
              <a:t>Release </a:t>
            </a:r>
            <a:r>
              <a:rPr lang="en-US" altLang="ko-KR" sz="4000" dirty="0" smtClean="0">
                <a:latin typeface="돋움" pitchFamily="50" charset="-127"/>
                <a:ea typeface="돋움" pitchFamily="50" charset="-127"/>
              </a:rPr>
              <a:t>Note</a:t>
            </a: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3000" dirty="0" smtClean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Last </a:t>
            </a:r>
            <a:r>
              <a:rPr lang="en-US" altLang="ko-KR" sz="2000" dirty="0" smtClean="0">
                <a:latin typeface="돋움" pitchFamily="50" charset="-127"/>
                <a:ea typeface="돋움" pitchFamily="50" charset="-127"/>
              </a:rPr>
              <a:t>Published</a:t>
            </a:r>
          </a:p>
          <a:p>
            <a:pPr marL="1257300" lvl="2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2013</a:t>
            </a:r>
            <a:r>
              <a:rPr lang="ko-KR" altLang="en-US" sz="2000" dirty="0">
                <a:latin typeface="돋움" pitchFamily="50" charset="-127"/>
                <a:ea typeface="돋움" pitchFamily="50" charset="-127"/>
              </a:rPr>
              <a:t>년 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11</a:t>
            </a:r>
            <a:r>
              <a:rPr lang="ko-KR" altLang="en-US" sz="2000" dirty="0">
                <a:latin typeface="돋움" pitchFamily="50" charset="-127"/>
                <a:ea typeface="돋움" pitchFamily="50" charset="-127"/>
              </a:rPr>
              <a:t>월 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27</a:t>
            </a:r>
            <a:r>
              <a:rPr lang="ko-KR" altLang="en-US" sz="2000" dirty="0">
                <a:latin typeface="돋움" pitchFamily="50" charset="-127"/>
                <a:ea typeface="돋움" pitchFamily="50" charset="-127"/>
              </a:rPr>
              <a:t>일 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(Version 4.0)</a:t>
            </a:r>
            <a:endParaRPr lang="en-US" altLang="ko-KR" sz="2000" dirty="0" smtClean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endParaRPr lang="en-US" altLang="ko-KR" sz="2000" dirty="0" smtClean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Development </a:t>
            </a:r>
            <a:r>
              <a:rPr lang="en-US" altLang="ko-KR" sz="2000" dirty="0" smtClean="0">
                <a:latin typeface="돋움" pitchFamily="50" charset="-127"/>
                <a:ea typeface="돋움" pitchFamily="50" charset="-127"/>
              </a:rPr>
              <a:t>stopped (</a:t>
            </a:r>
            <a:r>
              <a:rPr lang="en-US" altLang="ko-KR" sz="2000" dirty="0"/>
              <a:t>2008</a:t>
            </a:r>
            <a:r>
              <a:rPr lang="ko-KR" altLang="en-US" sz="2000" dirty="0"/>
              <a:t>년 </a:t>
            </a:r>
            <a:r>
              <a:rPr lang="en-US" altLang="ko-KR" sz="2000" dirty="0"/>
              <a:t>4</a:t>
            </a:r>
            <a:r>
              <a:rPr lang="ko-KR" altLang="en-US" sz="2000" dirty="0"/>
              <a:t>월 </a:t>
            </a:r>
            <a:r>
              <a:rPr lang="en-US" altLang="ko-KR" sz="2000" dirty="0"/>
              <a:t>15</a:t>
            </a:r>
            <a:r>
              <a:rPr lang="ko-KR" altLang="en-US" sz="2000" dirty="0" smtClean="0"/>
              <a:t>일</a:t>
            </a:r>
            <a:r>
              <a:rPr lang="en-US" altLang="ko-KR" sz="2000" dirty="0" smtClean="0">
                <a:latin typeface="돋움" pitchFamily="50" charset="-127"/>
                <a:ea typeface="돋움" pitchFamily="50" charset="-127"/>
              </a:rPr>
              <a:t>)</a:t>
            </a:r>
          </a:p>
          <a:p>
            <a:pPr marL="1257300" lvl="2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3.2.1 </a:t>
            </a:r>
            <a:r>
              <a:rPr lang="ko-KR" altLang="en-US" sz="2000" dirty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버전 기점으로 </a:t>
            </a:r>
            <a:r>
              <a:rPr lang="en-US" altLang="ko-KR" sz="2000" dirty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Commons Collections </a:t>
            </a:r>
            <a:r>
              <a:rPr lang="ko-KR" altLang="en-US" sz="2000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개발중단 </a:t>
            </a:r>
            <a:r>
              <a:rPr lang="en-US" altLang="ko-KR" sz="2000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(Version 4 </a:t>
            </a:r>
            <a:r>
              <a:rPr lang="ko-KR" altLang="en-US" sz="2000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새로시작</a:t>
            </a:r>
            <a:r>
              <a:rPr lang="en-US" altLang="ko-KR" sz="2000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)</a:t>
            </a:r>
            <a:endParaRPr lang="en-US" altLang="ko-KR" sz="2000" dirty="0">
              <a:solidFill>
                <a:srgbClr val="FF0000"/>
              </a:solidFill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endParaRPr lang="en-US" altLang="ko-KR" sz="2000" dirty="0" smtClean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000" dirty="0" smtClean="0">
                <a:latin typeface="돋움" pitchFamily="50" charset="-127"/>
                <a:ea typeface="돋움" pitchFamily="50" charset="-127"/>
              </a:rPr>
              <a:t>Using 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CMS version </a:t>
            </a:r>
          </a:p>
          <a:p>
            <a:pPr marL="1257300" lvl="2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Version:</a:t>
            </a:r>
            <a:r>
              <a:rPr lang="en-US" altLang="ko-KR" sz="2000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3.2</a:t>
            </a:r>
            <a:endParaRPr lang="en-US" altLang="ko-KR" sz="2000" dirty="0">
              <a:solidFill>
                <a:srgbClr val="FF0000"/>
              </a:solidFill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endParaRPr lang="en-US" altLang="ko-KR" sz="2000" dirty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Commons Collections </a:t>
            </a:r>
            <a:r>
              <a:rPr lang="ko-KR" altLang="en-US" sz="2000" dirty="0">
                <a:latin typeface="돋움" pitchFamily="50" charset="-127"/>
                <a:ea typeface="돋움" pitchFamily="50" charset="-127"/>
              </a:rPr>
              <a:t>라이브러리 </a:t>
            </a:r>
            <a:endParaRPr lang="en-US" altLang="ko-KR" sz="2000" dirty="0">
              <a:latin typeface="돋움" pitchFamily="50" charset="-127"/>
              <a:ea typeface="돋움" pitchFamily="50" charset="-127"/>
            </a:endParaRPr>
          </a:p>
          <a:p>
            <a:pPr marL="1257300" lvl="2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JDK 1.2 ~ JDK 1.4 </a:t>
            </a:r>
            <a:r>
              <a:rPr lang="ko-KR" altLang="en-US" sz="2000" dirty="0">
                <a:latin typeface="돋움" pitchFamily="50" charset="-127"/>
                <a:ea typeface="돋움" pitchFamily="50" charset="-127"/>
              </a:rPr>
              <a:t>까지 지원 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(</a:t>
            </a:r>
            <a:r>
              <a:rPr lang="en-US" altLang="ko-KR" sz="2000" dirty="0" err="1">
                <a:latin typeface="돋움" pitchFamily="50" charset="-127"/>
                <a:ea typeface="돋움" pitchFamily="50" charset="-127"/>
              </a:rPr>
              <a:t>org.apache.commons.collection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.*)</a:t>
            </a:r>
            <a:endParaRPr lang="en-US" altLang="ko-KR" sz="2000" dirty="0" smtClean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endParaRPr lang="en-US" altLang="ko-KR" sz="2000" dirty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ko-KR" altLang="en-US" sz="2000" dirty="0">
                <a:latin typeface="돋움" pitchFamily="50" charset="-127"/>
                <a:ea typeface="돋움" pitchFamily="50" charset="-127"/>
              </a:rPr>
              <a:t>개발시 사용하는 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JDK </a:t>
            </a:r>
            <a:r>
              <a:rPr lang="ko-KR" altLang="en-US" sz="2000" dirty="0">
                <a:latin typeface="돋움" pitchFamily="50" charset="-127"/>
                <a:ea typeface="돋움" pitchFamily="50" charset="-127"/>
              </a:rPr>
              <a:t>버전이 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1.5 </a:t>
            </a:r>
            <a:r>
              <a:rPr lang="ko-KR" altLang="en-US" sz="2000" dirty="0">
                <a:latin typeface="돋움" pitchFamily="50" charset="-127"/>
                <a:ea typeface="돋움" pitchFamily="50" charset="-127"/>
              </a:rPr>
              <a:t>이상일 경우 사용을 권장하지 </a:t>
            </a:r>
            <a:r>
              <a:rPr lang="ko-KR" altLang="en-US" sz="2000" dirty="0" smtClean="0">
                <a:latin typeface="돋움" pitchFamily="50" charset="-127"/>
                <a:ea typeface="돋움" pitchFamily="50" charset="-127"/>
              </a:rPr>
              <a:t>않음 </a:t>
            </a:r>
            <a:r>
              <a:rPr lang="en-US" altLang="ko-KR" sz="2000" dirty="0" smtClean="0">
                <a:latin typeface="돋움" pitchFamily="50" charset="-127"/>
                <a:ea typeface="돋움" pitchFamily="50" charset="-127"/>
              </a:rPr>
              <a:t>(Version 4.0</a:t>
            </a:r>
            <a:r>
              <a:rPr lang="ko-KR" altLang="en-US" sz="2000" dirty="0" smtClean="0">
                <a:latin typeface="돋움" pitchFamily="50" charset="-127"/>
                <a:ea typeface="돋움" pitchFamily="50" charset="-127"/>
              </a:rPr>
              <a:t> 권장</a:t>
            </a:r>
            <a:r>
              <a:rPr lang="en-US" altLang="ko-KR" sz="2000" dirty="0" smtClean="0">
                <a:latin typeface="돋움" pitchFamily="50" charset="-127"/>
                <a:ea typeface="돋움" pitchFamily="50" charset="-127"/>
              </a:rPr>
              <a:t>)</a:t>
            </a:r>
          </a:p>
        </p:txBody>
      </p:sp>
      <p:pic>
        <p:nvPicPr>
          <p:cNvPr id="8" name="Picture 7" descr="스크린샷 2014-10-27 12.46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250" y="728700"/>
            <a:ext cx="247269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955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  <p:pic>
        <p:nvPicPr>
          <p:cNvPr id="6" name="Picture 5" descr="스크린샷 2014-10-27 10.06.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0" y="2730500"/>
            <a:ext cx="64262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309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4" name="Picture 3" descr="스크린샷 2014-10-27 13.24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0" y="990600"/>
            <a:ext cx="6413500" cy="4876800"/>
          </a:xfrm>
          <a:prstGeom prst="rect">
            <a:avLst/>
          </a:prstGeom>
        </p:spPr>
      </p:pic>
      <p:sp>
        <p:nvSpPr>
          <p:cNvPr id="5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9156" y="6039290"/>
            <a:ext cx="648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code.google.com</a:t>
            </a:r>
            <a:r>
              <a:rPr lang="en-US" dirty="0">
                <a:hlinkClick r:id="rId3"/>
              </a:rPr>
              <a:t>/p/guava-libraries/wiki/</a:t>
            </a:r>
            <a:r>
              <a:rPr lang="en-US" dirty="0" err="1">
                <a:hlinkClick r:id="rId3"/>
              </a:rPr>
              <a:t>ReleaseHistory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757645" y="5499230"/>
            <a:ext cx="6345705" cy="315035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09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3000" dirty="0" smtClean="0">
              <a:latin typeface="돋움" pitchFamily="50" charset="-127"/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4000" dirty="0">
                <a:latin typeface="돋움" pitchFamily="50" charset="-127"/>
                <a:ea typeface="돋움" pitchFamily="50" charset="-127"/>
              </a:rPr>
              <a:t>Release </a:t>
            </a:r>
            <a:r>
              <a:rPr lang="en-US" altLang="ko-KR" sz="4000" dirty="0" smtClean="0">
                <a:latin typeface="돋움" pitchFamily="50" charset="-127"/>
                <a:ea typeface="돋움" pitchFamily="50" charset="-127"/>
              </a:rPr>
              <a:t>Note</a:t>
            </a: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3000" dirty="0" smtClean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Last </a:t>
            </a:r>
            <a:r>
              <a:rPr lang="en-US" altLang="ko-KR" sz="2000" dirty="0" smtClean="0">
                <a:latin typeface="돋움" pitchFamily="50" charset="-127"/>
                <a:ea typeface="돋움" pitchFamily="50" charset="-127"/>
              </a:rPr>
              <a:t>Published</a:t>
            </a:r>
          </a:p>
          <a:p>
            <a:pPr marL="1257300" lvl="2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2014</a:t>
            </a:r>
            <a:r>
              <a:rPr lang="ko-KR" altLang="en-US" sz="2000" dirty="0">
                <a:latin typeface="돋움" pitchFamily="50" charset="-127"/>
                <a:ea typeface="돋움" pitchFamily="50" charset="-127"/>
              </a:rPr>
              <a:t>년 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8</a:t>
            </a:r>
            <a:r>
              <a:rPr lang="ko-KR" altLang="en-US" sz="2000" dirty="0">
                <a:latin typeface="돋움" pitchFamily="50" charset="-127"/>
                <a:ea typeface="돋움" pitchFamily="50" charset="-127"/>
              </a:rPr>
              <a:t>월 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25</a:t>
            </a:r>
            <a:r>
              <a:rPr lang="ko-KR" altLang="en-US" sz="2000" dirty="0">
                <a:latin typeface="돋움" pitchFamily="50" charset="-127"/>
                <a:ea typeface="돋움" pitchFamily="50" charset="-127"/>
              </a:rPr>
              <a:t>일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(Version:Release18)</a:t>
            </a:r>
            <a:endParaRPr lang="en-US" altLang="ko-KR" sz="2000" dirty="0" smtClean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endParaRPr lang="en-US" altLang="ko-KR" sz="2000" dirty="0" smtClean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Apache Commons Collections </a:t>
            </a:r>
            <a:r>
              <a:rPr lang="ko-KR" altLang="en-US" sz="2000" dirty="0" smtClean="0">
                <a:latin typeface="돋움" pitchFamily="50" charset="-127"/>
                <a:ea typeface="돋움" pitchFamily="50" charset="-127"/>
              </a:rPr>
              <a:t>이 </a:t>
            </a:r>
            <a:r>
              <a:rPr lang="en-US" altLang="ko-KR" sz="2000" dirty="0" smtClean="0">
                <a:latin typeface="돋움" pitchFamily="50" charset="-127"/>
                <a:ea typeface="돋움" pitchFamily="50" charset="-127"/>
              </a:rPr>
              <a:t>Generic</a:t>
            </a:r>
            <a:r>
              <a:rPr lang="ko-KR" altLang="en-US" sz="2000" dirty="0">
                <a:latin typeface="돋움" pitchFamily="50" charset="-127"/>
                <a:ea typeface="돋움" pitchFamily="50" charset="-127"/>
              </a:rPr>
              <a:t>를 지원하지 않아 대체하려 개발 시작</a:t>
            </a:r>
            <a:endParaRPr lang="en-US" altLang="ko-KR" sz="2000" dirty="0">
              <a:solidFill>
                <a:srgbClr val="FF0000"/>
              </a:solidFill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endParaRPr lang="en-US" altLang="ko-KR" sz="2000" dirty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2009</a:t>
            </a:r>
            <a:r>
              <a:rPr lang="ko-KR" altLang="en-US" sz="2000" dirty="0">
                <a:latin typeface="돋움" pitchFamily="50" charset="-127"/>
                <a:ea typeface="돋움" pitchFamily="50" charset="-127"/>
              </a:rPr>
              <a:t>년 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JDK 1.5</a:t>
            </a:r>
            <a:r>
              <a:rPr lang="ko-KR" altLang="en-US" sz="2000" dirty="0">
                <a:latin typeface="돋움" pitchFamily="50" charset="-127"/>
                <a:ea typeface="돋움" pitchFamily="50" charset="-127"/>
              </a:rPr>
              <a:t>를 기반으로 프로젝트 시작</a:t>
            </a:r>
            <a:endParaRPr lang="en-US" altLang="ko-KR" sz="2000" dirty="0" smtClean="0">
              <a:solidFill>
                <a:srgbClr val="FF0000"/>
              </a:solidFill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endParaRPr lang="en-US" altLang="ko-KR" sz="2000" dirty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Release11</a:t>
            </a:r>
            <a:r>
              <a:rPr lang="ko-KR" altLang="en-US" sz="2000" dirty="0">
                <a:latin typeface="돋움" pitchFamily="50" charset="-127"/>
                <a:ea typeface="돋움" pitchFamily="50" charset="-127"/>
              </a:rPr>
              <a:t>까지는 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JDK 1.5 </a:t>
            </a:r>
            <a:r>
              <a:rPr lang="ko-KR" altLang="en-US" sz="2000" dirty="0" smtClean="0">
                <a:latin typeface="돋움" pitchFamily="50" charset="-127"/>
                <a:ea typeface="돋움" pitchFamily="50" charset="-127"/>
              </a:rPr>
              <a:t>기반</a:t>
            </a:r>
            <a:endParaRPr lang="en-US" altLang="ko-KR" sz="2000" dirty="0" smtClean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endParaRPr lang="en-US" altLang="ko-KR" sz="2000" dirty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Release12</a:t>
            </a:r>
            <a:r>
              <a:rPr lang="ko-KR" altLang="en-US" sz="2000" dirty="0">
                <a:latin typeface="돋움" pitchFamily="50" charset="-127"/>
                <a:ea typeface="돋움" pitchFamily="50" charset="-127"/>
              </a:rPr>
              <a:t>부터 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JDK 1.6 </a:t>
            </a:r>
            <a:r>
              <a:rPr lang="ko-KR" altLang="en-US" sz="2000" dirty="0">
                <a:latin typeface="돋움" pitchFamily="50" charset="-127"/>
                <a:ea typeface="돋움" pitchFamily="50" charset="-127"/>
              </a:rPr>
              <a:t>기반</a:t>
            </a:r>
            <a:endParaRPr lang="en-US" altLang="ko-KR" sz="2000" dirty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endParaRPr lang="en-US" altLang="ko-KR" sz="2000" dirty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000" dirty="0" smtClean="0">
                <a:latin typeface="돋움" pitchFamily="50" charset="-127"/>
                <a:ea typeface="돋움" pitchFamily="50" charset="-127"/>
              </a:rPr>
              <a:t>􏰀</a:t>
            </a:r>
            <a:r>
              <a:rPr lang="ko-KR" altLang="en-US" sz="2000" dirty="0">
                <a:latin typeface="돋움" pitchFamily="50" charset="-127"/>
                <a:ea typeface="돋움" pitchFamily="50" charset="-127"/>
              </a:rPr>
              <a:t>버전업을 하면서 이름 변경</a:t>
            </a:r>
            <a:r>
              <a:rPr lang="ko-KR" altLang="en-US" sz="2000" dirty="0" smtClean="0">
                <a:latin typeface="돋움" pitchFamily="50" charset="-127"/>
                <a:ea typeface="돋움" pitchFamily="50" charset="-127"/>
              </a:rPr>
              <a:t>􏰀</a:t>
            </a:r>
            <a:endParaRPr lang="en-US" altLang="ko-KR" sz="2000" dirty="0" smtClean="0">
              <a:latin typeface="돋움" pitchFamily="50" charset="-127"/>
              <a:ea typeface="돋움" pitchFamily="50" charset="-127"/>
            </a:endParaRPr>
          </a:p>
          <a:p>
            <a:pPr marL="1257300" lvl="2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Google Collections Library =&gt; Google Guava</a:t>
            </a:r>
            <a:endParaRPr lang="en-US" altLang="ko-KR" sz="2000" dirty="0" smtClean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6" name="Picture 5" descr="스크린샷 2014-10-27 10.06.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715" y="683695"/>
            <a:ext cx="2853060" cy="61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431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8"/>
          <p:cNvSpPr txBox="1">
            <a:spLocks noChangeArrowheads="1"/>
          </p:cNvSpPr>
          <p:nvPr/>
        </p:nvSpPr>
        <p:spPr bwMode="auto">
          <a:xfrm>
            <a:off x="182470" y="2708920"/>
            <a:ext cx="9586065" cy="45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400" kern="0" dirty="0" smtClean="0">
                <a:latin typeface="HY견고딕"/>
                <a:ea typeface="HY견고딕"/>
              </a:rPr>
              <a:t>Google Guava</a:t>
            </a:r>
            <a:r>
              <a:rPr kumimoji="1" lang="ko-KR" altLang="ko-KR" sz="2400" kern="0" dirty="0">
                <a:latin typeface="HY견고딕"/>
                <a:ea typeface="HY견고딕"/>
                <a:cs typeface="+mj-cs"/>
              </a:rPr>
              <a:t>?</a:t>
            </a:r>
            <a:endParaRPr kumimoji="1" lang="en-US" altLang="ko-KR" sz="2400" kern="0" dirty="0">
              <a:latin typeface="HY견고딕"/>
              <a:ea typeface="HY견고딕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3000" dirty="0" smtClean="0">
              <a:latin typeface="돋움" pitchFamily="50" charset="-127"/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4000" dirty="0" err="1" smtClean="0">
                <a:latin typeface="돋움" pitchFamily="50" charset="-127"/>
                <a:ea typeface="돋움" pitchFamily="50" charset="-127"/>
              </a:rPr>
              <a:t>Howto</a:t>
            </a:r>
            <a:r>
              <a:rPr lang="en-US" altLang="ko-KR" sz="4000" dirty="0" smtClean="0">
                <a:latin typeface="돋움" pitchFamily="50" charset="-127"/>
                <a:ea typeface="돋움" pitchFamily="50" charset="-127"/>
              </a:rPr>
              <a:t> Install</a:t>
            </a: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3000" dirty="0" smtClean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Maven</a:t>
            </a: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>
              <a:latin typeface="돋움" pitchFamily="50" charset="-127"/>
              <a:ea typeface="돋움" pitchFamily="50" charset="-127"/>
            </a:endParaRPr>
          </a:p>
          <a:p>
            <a:pPr lvl="2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&lt;dependency&gt;</a:t>
            </a:r>
          </a:p>
          <a:p>
            <a:pPr lvl="2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    &lt;</a:t>
            </a:r>
            <a:r>
              <a:rPr lang="en-US" altLang="ko-KR" sz="2000" dirty="0" err="1">
                <a:latin typeface="돋움" pitchFamily="50" charset="-127"/>
                <a:ea typeface="돋움" pitchFamily="50" charset="-127"/>
              </a:rPr>
              <a:t>groupId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&gt;</a:t>
            </a:r>
            <a:r>
              <a:rPr lang="en-US" altLang="ko-KR" sz="2000" dirty="0" err="1">
                <a:latin typeface="돋움" pitchFamily="50" charset="-127"/>
                <a:ea typeface="돋움" pitchFamily="50" charset="-127"/>
              </a:rPr>
              <a:t>com.google.guava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&lt;/</a:t>
            </a:r>
            <a:r>
              <a:rPr lang="en-US" altLang="ko-KR" sz="2000" dirty="0" err="1">
                <a:latin typeface="돋움" pitchFamily="50" charset="-127"/>
                <a:ea typeface="돋움" pitchFamily="50" charset="-127"/>
              </a:rPr>
              <a:t>groupId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&gt;</a:t>
            </a:r>
          </a:p>
          <a:p>
            <a:pPr lvl="2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    &lt;</a:t>
            </a:r>
            <a:r>
              <a:rPr lang="en-US" altLang="ko-KR" sz="2000" dirty="0" err="1">
                <a:latin typeface="돋움" pitchFamily="50" charset="-127"/>
                <a:ea typeface="돋움" pitchFamily="50" charset="-127"/>
              </a:rPr>
              <a:t>artifactId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&gt;guava&lt;/</a:t>
            </a:r>
            <a:r>
              <a:rPr lang="en-US" altLang="ko-KR" sz="2000" dirty="0" err="1">
                <a:latin typeface="돋움" pitchFamily="50" charset="-127"/>
                <a:ea typeface="돋움" pitchFamily="50" charset="-127"/>
              </a:rPr>
              <a:t>artifactId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&gt;</a:t>
            </a:r>
          </a:p>
          <a:p>
            <a:pPr lvl="2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    &lt;version&gt;12.0&lt;/version&gt;</a:t>
            </a:r>
          </a:p>
          <a:p>
            <a:pPr lvl="2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&lt;/dependency</a:t>
            </a:r>
            <a:r>
              <a:rPr lang="en-US" altLang="ko-KR" sz="2000" dirty="0" smtClean="0">
                <a:latin typeface="돋움" pitchFamily="50" charset="-127"/>
                <a:ea typeface="돋움" pitchFamily="50" charset="-127"/>
              </a:rPr>
              <a:t>&gt;</a:t>
            </a:r>
          </a:p>
          <a:p>
            <a:pPr lvl="2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Ivy</a:t>
            </a: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>
              <a:latin typeface="돋움" pitchFamily="50" charset="-127"/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 smtClean="0">
                <a:latin typeface="돋움" pitchFamily="50" charset="-127"/>
                <a:ea typeface="돋움" pitchFamily="50" charset="-127"/>
              </a:rPr>
              <a:t>	&lt;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dependency org="</a:t>
            </a:r>
            <a:r>
              <a:rPr lang="en-US" altLang="ko-KR" sz="2000" dirty="0" err="1">
                <a:latin typeface="돋움" pitchFamily="50" charset="-127"/>
                <a:ea typeface="돋움" pitchFamily="50" charset="-127"/>
              </a:rPr>
              <a:t>com.google.guava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" name="guava" rev="12.0" /&gt;</a:t>
            </a:r>
          </a:p>
        </p:txBody>
      </p:sp>
      <p:pic>
        <p:nvPicPr>
          <p:cNvPr id="5" name="Picture 4" descr="스크린샷 2014-10-27 10.06.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715" y="683695"/>
            <a:ext cx="2853060" cy="61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279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3000" dirty="0" smtClean="0">
              <a:latin typeface="돋움" pitchFamily="50" charset="-127"/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4000" dirty="0" err="1" smtClean="0">
                <a:latin typeface="돋움" pitchFamily="50" charset="-127"/>
                <a:ea typeface="돋움" pitchFamily="50" charset="-127"/>
              </a:rPr>
              <a:t>Howto</a:t>
            </a:r>
            <a:r>
              <a:rPr lang="en-US" altLang="ko-KR" sz="4000" dirty="0" smtClean="0">
                <a:latin typeface="돋움" pitchFamily="50" charset="-127"/>
                <a:ea typeface="돋움" pitchFamily="50" charset="-127"/>
              </a:rPr>
              <a:t> Install</a:t>
            </a: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3000" dirty="0" smtClean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err="1">
                <a:latin typeface="돋움" pitchFamily="50" charset="-127"/>
                <a:ea typeface="돋움" pitchFamily="50" charset="-127"/>
              </a:rPr>
              <a:t>Gradle</a:t>
            </a:r>
            <a:endParaRPr lang="en-US" altLang="ko-KR" sz="2000" dirty="0">
              <a:latin typeface="돋움" pitchFamily="50" charset="-127"/>
              <a:ea typeface="돋움" pitchFamily="50" charset="-127"/>
            </a:endParaRPr>
          </a:p>
          <a:p>
            <a:pPr lvl="2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>
              <a:latin typeface="돋움" pitchFamily="50" charset="-127"/>
              <a:ea typeface="돋움" pitchFamily="50" charset="-127"/>
            </a:endParaRPr>
          </a:p>
          <a:p>
            <a:pPr lvl="2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repositories {</a:t>
            </a:r>
          </a:p>
          <a:p>
            <a:pPr lvl="2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  </a:t>
            </a:r>
            <a:r>
              <a:rPr lang="en-US" altLang="ko-KR" sz="2000" dirty="0" err="1">
                <a:latin typeface="돋움" pitchFamily="50" charset="-127"/>
                <a:ea typeface="돋움" pitchFamily="50" charset="-127"/>
              </a:rPr>
              <a:t>mavenCentral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()</a:t>
            </a:r>
          </a:p>
          <a:p>
            <a:pPr lvl="2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}</a:t>
            </a:r>
          </a:p>
          <a:p>
            <a:pPr lvl="2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>
              <a:latin typeface="돋움" pitchFamily="50" charset="-127"/>
              <a:ea typeface="돋움" pitchFamily="50" charset="-127"/>
            </a:endParaRPr>
          </a:p>
          <a:p>
            <a:pPr lvl="2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dependencies {</a:t>
            </a:r>
          </a:p>
          <a:p>
            <a:pPr lvl="2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  compile group: '</a:t>
            </a:r>
            <a:r>
              <a:rPr lang="en-US" altLang="ko-KR" sz="2000" dirty="0" err="1">
                <a:latin typeface="돋움" pitchFamily="50" charset="-127"/>
                <a:ea typeface="돋움" pitchFamily="50" charset="-127"/>
              </a:rPr>
              <a:t>com.google.guava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', name: 'guava', version: '12.0'</a:t>
            </a:r>
          </a:p>
          <a:p>
            <a:pPr lvl="2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 smtClean="0">
                <a:latin typeface="돋움" pitchFamily="50" charset="-127"/>
                <a:ea typeface="돋움" pitchFamily="50" charset="-127"/>
              </a:rPr>
              <a:t>}</a:t>
            </a:r>
          </a:p>
          <a:p>
            <a:pPr lvl="2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Project Library</a:t>
            </a: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>
              <a:latin typeface="돋움" pitchFamily="50" charset="-127"/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	</a:t>
            </a:r>
            <a:r>
              <a:rPr lang="en-US" altLang="ko-KR" sz="2000" dirty="0" smtClean="0">
                <a:latin typeface="돋움" pitchFamily="50" charset="-127"/>
                <a:ea typeface="돋움" pitchFamily="50" charset="-127"/>
              </a:rPr>
              <a:t>https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://</a:t>
            </a:r>
            <a:r>
              <a:rPr lang="en-US" altLang="ko-KR" sz="2000" dirty="0" err="1">
                <a:latin typeface="돋움" pitchFamily="50" charset="-127"/>
                <a:ea typeface="돋움" pitchFamily="50" charset="-127"/>
              </a:rPr>
              <a:t>code.google.com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/p/guava-libraries/</a:t>
            </a:r>
          </a:p>
        </p:txBody>
      </p:sp>
      <p:pic>
        <p:nvPicPr>
          <p:cNvPr id="5" name="Picture 4" descr="스크린샷 2014-10-27 10.06.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715" y="683695"/>
            <a:ext cx="2853060" cy="61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731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3000" dirty="0" smtClean="0">
              <a:latin typeface="돋움" pitchFamily="50" charset="-127"/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4000" dirty="0" smtClean="0">
                <a:latin typeface="돋움" pitchFamily="50" charset="-127"/>
                <a:ea typeface="돋움" pitchFamily="50" charset="-127"/>
              </a:rPr>
              <a:t>제공되는 기능</a:t>
            </a:r>
            <a:endParaRPr lang="en-US" altLang="ko-KR" sz="4000" dirty="0" smtClean="0">
              <a:latin typeface="돋움" pitchFamily="50" charset="-127"/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3000" dirty="0" smtClean="0">
              <a:latin typeface="돋움" pitchFamily="50" charset="-127"/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5" name="Picture 4" descr="스크린샷 2014-10-27 10.06.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715" y="683695"/>
            <a:ext cx="2853060" cy="614592"/>
          </a:xfrm>
          <a:prstGeom prst="rect">
            <a:avLst/>
          </a:prstGeom>
        </p:spPr>
      </p:pic>
      <p:pic>
        <p:nvPicPr>
          <p:cNvPr id="6" name="Picture 5" descr="스크린샷 2014-10-27 15.11.2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745" y="2104510"/>
            <a:ext cx="4343400" cy="411480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2927775" y="2528901"/>
            <a:ext cx="2475275" cy="270029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927775" y="2940851"/>
            <a:ext cx="2475275" cy="270029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927775" y="3203975"/>
            <a:ext cx="2475275" cy="270029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69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  <p:sp>
        <p:nvSpPr>
          <p:cNvPr id="5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4000" dirty="0" smtClean="0">
                <a:latin typeface="돋움" pitchFamily="50" charset="-127"/>
                <a:ea typeface="돋움" pitchFamily="50" charset="-127"/>
              </a:rPr>
              <a:t>Basic</a:t>
            </a:r>
          </a:p>
          <a:p>
            <a:pPr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4000" dirty="0" smtClean="0">
                <a:latin typeface="돋움" pitchFamily="50" charset="-127"/>
                <a:ea typeface="돋움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3513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com.google.common.base.String</a:t>
            </a:r>
            <a:endParaRPr lang="en-US" sz="3000" dirty="0" smtClean="0"/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sz="2000" dirty="0" smtClean="0"/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static </a:t>
            </a:r>
            <a:r>
              <a:rPr lang="en-US" sz="2000" dirty="0" smtClean="0"/>
              <a:t>String </a:t>
            </a:r>
            <a:r>
              <a:rPr lang="en-US" sz="2000" dirty="0" err="1" smtClean="0"/>
              <a:t>nullToEmpty</a:t>
            </a:r>
            <a:r>
              <a:rPr lang="en-US" sz="2000" dirty="0"/>
              <a:t>(String string)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3"/>
            <a:r>
              <a:rPr lang="en-US" sz="2000" dirty="0" err="1" smtClean="0"/>
              <a:t>Strings.nullToEmpty</a:t>
            </a:r>
            <a:r>
              <a:rPr lang="en-US" sz="2000" dirty="0"/>
              <a:t>("TEST")</a:t>
            </a:r>
            <a:r>
              <a:rPr lang="en-US" sz="2000" dirty="0" smtClean="0"/>
              <a:t>;</a:t>
            </a:r>
          </a:p>
          <a:p>
            <a:pPr lvl="3"/>
            <a:r>
              <a:rPr lang="en-US" sz="2000" dirty="0" smtClean="0"/>
              <a:t>/</a:t>
            </a:r>
            <a:r>
              <a:rPr lang="en-US" sz="2000" dirty="0"/>
              <a:t>/ TEST</a:t>
            </a:r>
            <a:r>
              <a:rPr lang="en-US" sz="2000" dirty="0" smtClean="0"/>
              <a:t>	</a:t>
            </a:r>
          </a:p>
          <a:p>
            <a:pPr lvl="3"/>
            <a:endParaRPr lang="en-US" sz="2000" dirty="0" smtClean="0"/>
          </a:p>
          <a:p>
            <a:pPr lvl="3"/>
            <a:r>
              <a:rPr lang="en-US" sz="2000" dirty="0" err="1" smtClean="0"/>
              <a:t>Strings.nullToEmpty</a:t>
            </a:r>
            <a:r>
              <a:rPr lang="en-US" sz="2000" dirty="0"/>
              <a:t>("")</a:t>
            </a:r>
            <a:r>
              <a:rPr lang="en-US" sz="2000" dirty="0" smtClean="0"/>
              <a:t>;</a:t>
            </a:r>
          </a:p>
          <a:p>
            <a:pPr lvl="3"/>
            <a:r>
              <a:rPr lang="en-US" sz="2000" dirty="0" smtClean="0"/>
              <a:t>/</a:t>
            </a:r>
            <a:r>
              <a:rPr lang="en-US" sz="2000" dirty="0"/>
              <a:t>/ “”</a:t>
            </a:r>
            <a:endParaRPr lang="en-US" sz="2000" dirty="0" smtClean="0"/>
          </a:p>
          <a:p>
            <a:pPr lvl="3"/>
            <a:endParaRPr lang="en-US" sz="2000" dirty="0" smtClean="0"/>
          </a:p>
          <a:p>
            <a:pPr lvl="3"/>
            <a:r>
              <a:rPr lang="en-US" sz="2000" dirty="0" err="1"/>
              <a:t>Strings.nullToEmpty</a:t>
            </a:r>
            <a:r>
              <a:rPr lang="en-US" sz="2000" dirty="0"/>
              <a:t>(null)</a:t>
            </a:r>
            <a:r>
              <a:rPr lang="en-US" sz="2000" dirty="0" smtClean="0"/>
              <a:t>;</a:t>
            </a:r>
          </a:p>
          <a:p>
            <a:pPr lvl="3"/>
            <a:r>
              <a:rPr lang="en-US" sz="2000" dirty="0"/>
              <a:t>// “”</a:t>
            </a:r>
            <a:endParaRPr lang="en-US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2190387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com.google.common.base.String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static String </a:t>
            </a:r>
            <a:r>
              <a:rPr lang="en-US" sz="2000" dirty="0" err="1" smtClean="0"/>
              <a:t>emptyToNull</a:t>
            </a:r>
            <a:r>
              <a:rPr lang="en-US" sz="2000" dirty="0"/>
              <a:t>(String string)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3"/>
            <a:r>
              <a:rPr lang="en-US" sz="2000" dirty="0" err="1"/>
              <a:t>Strings.emptyToNull</a:t>
            </a:r>
            <a:r>
              <a:rPr lang="en-US" sz="2000" dirty="0"/>
              <a:t>("TEST");</a:t>
            </a:r>
            <a:endParaRPr lang="en-US" sz="2000" dirty="0" smtClean="0"/>
          </a:p>
          <a:p>
            <a:pPr lvl="3"/>
            <a:r>
              <a:rPr lang="en-US" sz="2000" dirty="0" smtClean="0"/>
              <a:t>/</a:t>
            </a:r>
            <a:r>
              <a:rPr lang="en-US" sz="2000" dirty="0"/>
              <a:t>/ TEST</a:t>
            </a:r>
            <a:r>
              <a:rPr lang="en-US" sz="2000" dirty="0" smtClean="0"/>
              <a:t>	</a:t>
            </a:r>
          </a:p>
          <a:p>
            <a:pPr lvl="3"/>
            <a:endParaRPr lang="en-US" sz="2000" dirty="0" smtClean="0"/>
          </a:p>
          <a:p>
            <a:pPr lvl="3"/>
            <a:r>
              <a:rPr lang="en-US" sz="2000" dirty="0" err="1"/>
              <a:t>Strings.emptyToNull</a:t>
            </a:r>
            <a:r>
              <a:rPr lang="en-US" sz="2000" dirty="0"/>
              <a:t>("");</a:t>
            </a:r>
            <a:endParaRPr lang="en-US" sz="2000" dirty="0" smtClean="0"/>
          </a:p>
          <a:p>
            <a:pPr lvl="3"/>
            <a:r>
              <a:rPr lang="en-US" sz="2000" dirty="0" smtClean="0"/>
              <a:t>/</a:t>
            </a:r>
            <a:r>
              <a:rPr lang="en-US" sz="2000" dirty="0"/>
              <a:t>/ </a:t>
            </a:r>
            <a:r>
              <a:rPr lang="en-US" sz="2000" dirty="0" smtClean="0"/>
              <a:t>null</a:t>
            </a:r>
          </a:p>
          <a:p>
            <a:pPr lvl="3"/>
            <a:endParaRPr lang="en-US" sz="2000" dirty="0" smtClean="0"/>
          </a:p>
          <a:p>
            <a:pPr lvl="3"/>
            <a:r>
              <a:rPr lang="en-US" sz="2000" dirty="0" err="1"/>
              <a:t>Strings.emptyToNull</a:t>
            </a:r>
            <a:r>
              <a:rPr lang="en-US" sz="2000" dirty="0"/>
              <a:t>(null);</a:t>
            </a:r>
            <a:endParaRPr lang="en-US" sz="2000" dirty="0" smtClean="0"/>
          </a:p>
          <a:p>
            <a:pPr lvl="3"/>
            <a:r>
              <a:rPr lang="en-US" sz="2000" dirty="0"/>
              <a:t>// </a:t>
            </a:r>
            <a:r>
              <a:rPr lang="en-US" sz="2000" dirty="0" smtClean="0"/>
              <a:t>null</a:t>
            </a:r>
            <a:endParaRPr lang="en-US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84216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com.google.common.base.String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static </a:t>
            </a:r>
            <a:r>
              <a:rPr lang="en-US" sz="2000" dirty="0" err="1" smtClean="0"/>
              <a:t>boolean</a:t>
            </a:r>
            <a:r>
              <a:rPr lang="en-US" sz="2000" dirty="0" smtClean="0"/>
              <a:t> </a:t>
            </a:r>
            <a:r>
              <a:rPr lang="en-US" sz="2000" dirty="0" err="1" smtClean="0"/>
              <a:t>isNullOrEmpty</a:t>
            </a:r>
            <a:r>
              <a:rPr lang="en-US" sz="2000" dirty="0"/>
              <a:t>(String string)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3"/>
            <a:r>
              <a:rPr lang="en-US" sz="2000" dirty="0" err="1"/>
              <a:t>Strings.isNullOrEmpty</a:t>
            </a:r>
            <a:r>
              <a:rPr lang="en-US" sz="2000" dirty="0"/>
              <a:t>("TEST");</a:t>
            </a:r>
            <a:endParaRPr lang="en-US" sz="2000" dirty="0" smtClean="0"/>
          </a:p>
          <a:p>
            <a:pPr lvl="3"/>
            <a:r>
              <a:rPr lang="en-US" sz="2000" dirty="0" smtClean="0"/>
              <a:t>/</a:t>
            </a:r>
            <a:r>
              <a:rPr lang="en-US" sz="2000" dirty="0"/>
              <a:t>/ </a:t>
            </a:r>
            <a:r>
              <a:rPr lang="en-US" sz="2000" dirty="0" smtClean="0"/>
              <a:t>false</a:t>
            </a:r>
          </a:p>
          <a:p>
            <a:pPr lvl="3"/>
            <a:endParaRPr lang="en-US" sz="2000" dirty="0" smtClean="0"/>
          </a:p>
          <a:p>
            <a:pPr lvl="3"/>
            <a:r>
              <a:rPr lang="en-US" sz="2000" dirty="0" err="1"/>
              <a:t>Strings.isNullOrEmpty</a:t>
            </a:r>
            <a:r>
              <a:rPr lang="en-US" sz="2000" dirty="0"/>
              <a:t>("");</a:t>
            </a:r>
            <a:endParaRPr lang="en-US" sz="2000" dirty="0" smtClean="0"/>
          </a:p>
          <a:p>
            <a:pPr lvl="3"/>
            <a:r>
              <a:rPr lang="en-US" sz="2000" dirty="0" smtClean="0"/>
              <a:t>/</a:t>
            </a:r>
            <a:r>
              <a:rPr lang="en-US" sz="2000" dirty="0"/>
              <a:t>/ </a:t>
            </a:r>
            <a:r>
              <a:rPr lang="en-US" sz="2000" dirty="0" smtClean="0"/>
              <a:t>true</a:t>
            </a:r>
          </a:p>
          <a:p>
            <a:pPr lvl="3"/>
            <a:endParaRPr lang="en-US" sz="2000" dirty="0" smtClean="0"/>
          </a:p>
          <a:p>
            <a:pPr lvl="3"/>
            <a:r>
              <a:rPr lang="en-US" sz="2000" dirty="0" err="1"/>
              <a:t>Strings.isNullOrEmpty</a:t>
            </a:r>
            <a:r>
              <a:rPr lang="en-US" sz="2000" dirty="0"/>
              <a:t>(null);</a:t>
            </a:r>
            <a:endParaRPr lang="en-US" sz="2000" dirty="0" smtClean="0"/>
          </a:p>
          <a:p>
            <a:pPr lvl="3"/>
            <a:r>
              <a:rPr lang="en-US" sz="2000" dirty="0"/>
              <a:t>// </a:t>
            </a:r>
            <a:r>
              <a:rPr lang="en-US" sz="2000" dirty="0" smtClean="0"/>
              <a:t>null</a:t>
            </a:r>
            <a:endParaRPr lang="en-US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2218921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com.google.common.base.Optional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static &lt;T&gt; Optional&lt;T</a:t>
            </a:r>
            <a:r>
              <a:rPr lang="en-US" sz="2000" dirty="0" smtClean="0"/>
              <a:t>&gt; of</a:t>
            </a:r>
            <a:r>
              <a:rPr lang="en-US" sz="2000" dirty="0"/>
              <a:t>(T reference)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3"/>
            <a:r>
              <a:rPr lang="en-US" sz="2000" dirty="0"/>
              <a:t>Optional&lt;Integer&gt; possible = </a:t>
            </a:r>
            <a:r>
              <a:rPr lang="en-US" sz="2000" dirty="0" err="1"/>
              <a:t>Optional.of</a:t>
            </a:r>
            <a:r>
              <a:rPr lang="en-US" sz="2000" dirty="0"/>
              <a:t>(5);</a:t>
            </a:r>
            <a:endParaRPr lang="en-US" sz="2000" dirty="0" smtClean="0"/>
          </a:p>
          <a:p>
            <a:pPr lvl="3"/>
            <a:endParaRPr lang="en-US" sz="2000" dirty="0" smtClean="0"/>
          </a:p>
          <a:p>
            <a:pPr lvl="3"/>
            <a:r>
              <a:rPr lang="en-US" sz="2000" dirty="0" err="1" smtClean="0"/>
              <a:t>possible.get</a:t>
            </a:r>
            <a:r>
              <a:rPr lang="en-US" sz="2000" dirty="0"/>
              <a:t>(</a:t>
            </a:r>
            <a:r>
              <a:rPr lang="en-US" sz="2000" dirty="0" smtClean="0"/>
              <a:t>);</a:t>
            </a:r>
          </a:p>
          <a:p>
            <a:pPr lvl="3"/>
            <a:r>
              <a:rPr lang="en-US" sz="2000" dirty="0" smtClean="0"/>
              <a:t>/</a:t>
            </a:r>
            <a:r>
              <a:rPr lang="en-US" sz="2000" dirty="0"/>
              <a:t>/ </a:t>
            </a:r>
            <a:r>
              <a:rPr lang="en-US" sz="2000" dirty="0" smtClean="0"/>
              <a:t>5</a:t>
            </a:r>
            <a:endParaRPr lang="en-US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171800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com.google.common.base.Optional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static &lt;T&gt; Optional&lt;T</a:t>
            </a:r>
            <a:r>
              <a:rPr lang="en-US" sz="2000" dirty="0" smtClean="0"/>
              <a:t>&gt; of</a:t>
            </a:r>
            <a:r>
              <a:rPr lang="en-US" sz="2000" dirty="0"/>
              <a:t>(T reference)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3"/>
            <a:r>
              <a:rPr lang="en-US" sz="2000" dirty="0"/>
              <a:t>Optional&lt;Integer&gt; possible = </a:t>
            </a:r>
            <a:r>
              <a:rPr lang="en-US" sz="2000" dirty="0" err="1"/>
              <a:t>Optional.of</a:t>
            </a:r>
            <a:r>
              <a:rPr lang="en-US" sz="2000" dirty="0" smtClean="0"/>
              <a:t>(null)</a:t>
            </a:r>
            <a:r>
              <a:rPr lang="en-US" sz="2000" dirty="0"/>
              <a:t>;</a:t>
            </a:r>
            <a:endParaRPr lang="en-US" sz="2000" dirty="0" smtClean="0"/>
          </a:p>
          <a:p>
            <a:pPr lvl="3"/>
            <a:r>
              <a:rPr lang="en-US" sz="2000" dirty="0" smtClean="0"/>
              <a:t>// </a:t>
            </a:r>
            <a:r>
              <a:rPr lang="en-US" sz="2000" dirty="0" err="1"/>
              <a:t>NullPointerException</a:t>
            </a:r>
            <a:endParaRPr lang="en-US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665947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com.google.common.base.Optional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abstract </a:t>
            </a:r>
            <a:r>
              <a:rPr lang="en-US" sz="2000" dirty="0" err="1" smtClean="0"/>
              <a:t>boolean</a:t>
            </a:r>
            <a:r>
              <a:rPr lang="en-US" sz="2000" dirty="0" smtClean="0"/>
              <a:t> </a:t>
            </a:r>
            <a:r>
              <a:rPr lang="en-US" sz="2000" dirty="0" err="1" smtClean="0"/>
              <a:t>isPresent</a:t>
            </a:r>
            <a:r>
              <a:rPr lang="en-US" sz="2000" dirty="0"/>
              <a:t>()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3"/>
            <a:r>
              <a:rPr lang="en-US" sz="2000" dirty="0"/>
              <a:t>Optional&lt;Integer&gt; possible = </a:t>
            </a:r>
            <a:r>
              <a:rPr lang="en-US" sz="2000" dirty="0" err="1"/>
              <a:t>Optional.of</a:t>
            </a:r>
            <a:r>
              <a:rPr lang="en-US" sz="2000" dirty="0"/>
              <a:t>(5);</a:t>
            </a:r>
            <a:endParaRPr lang="en-US" sz="2000" dirty="0" smtClean="0"/>
          </a:p>
          <a:p>
            <a:pPr lvl="3"/>
            <a:endParaRPr lang="en-US" sz="2000" dirty="0" smtClean="0"/>
          </a:p>
          <a:p>
            <a:pPr lvl="3"/>
            <a:r>
              <a:rPr lang="en-US" sz="2000" dirty="0" err="1"/>
              <a:t>possible.isPresent</a:t>
            </a:r>
            <a:r>
              <a:rPr lang="en-US" sz="2000" dirty="0"/>
              <a:t>(</a:t>
            </a:r>
            <a:r>
              <a:rPr lang="en-US" sz="2000" dirty="0" smtClean="0"/>
              <a:t>);</a:t>
            </a:r>
          </a:p>
          <a:p>
            <a:pPr lvl="3"/>
            <a:r>
              <a:rPr lang="en-US" sz="2000" dirty="0" smtClean="0"/>
              <a:t>/</a:t>
            </a:r>
            <a:r>
              <a:rPr lang="en-US" sz="2000" dirty="0"/>
              <a:t>/ </a:t>
            </a:r>
            <a:r>
              <a:rPr lang="en-US" sz="2000" dirty="0" smtClean="0"/>
              <a:t>true</a:t>
            </a:r>
          </a:p>
          <a:p>
            <a:pPr lvl="3"/>
            <a:endParaRPr lang="en-US" sz="2000" dirty="0" smtClean="0"/>
          </a:p>
          <a:p>
            <a:pPr lvl="3"/>
            <a:r>
              <a:rPr lang="en-US" sz="2000" dirty="0" err="1"/>
              <a:t>possible.get</a:t>
            </a:r>
            <a:r>
              <a:rPr lang="en-US" sz="2000" dirty="0"/>
              <a:t>(</a:t>
            </a:r>
            <a:r>
              <a:rPr lang="en-US" sz="2000" dirty="0" smtClean="0"/>
              <a:t>);</a:t>
            </a:r>
          </a:p>
          <a:p>
            <a:pPr lvl="3"/>
            <a:r>
              <a:rPr lang="en-US" sz="2000" dirty="0" smtClean="0"/>
              <a:t>/</a:t>
            </a:r>
            <a:r>
              <a:rPr lang="en-US" sz="2000" dirty="0"/>
              <a:t>/ </a:t>
            </a:r>
            <a:r>
              <a:rPr lang="en-US" sz="2000" dirty="0" smtClean="0"/>
              <a:t>5</a:t>
            </a:r>
            <a:endParaRPr lang="en-US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2623659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3" name="Picture 2" descr="스크린샷 2014-10-27 10.06.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0" y="2730500"/>
            <a:ext cx="6426200" cy="1384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com.google.common.base.Optional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static &lt;T&gt; Optional&lt;T</a:t>
            </a:r>
            <a:r>
              <a:rPr lang="en-US" sz="2000" dirty="0" smtClean="0"/>
              <a:t>&gt; absent</a:t>
            </a:r>
            <a:r>
              <a:rPr lang="en-US" sz="2000" dirty="0"/>
              <a:t>()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3"/>
            <a:r>
              <a:rPr lang="en-US" sz="2000" dirty="0"/>
              <a:t>Optional&lt;Integer&gt; possible = </a:t>
            </a:r>
            <a:r>
              <a:rPr lang="en-US" sz="2000" dirty="0" err="1" smtClean="0"/>
              <a:t>Optional.absent</a:t>
            </a:r>
            <a:r>
              <a:rPr lang="en-US" sz="2000" dirty="0" smtClean="0"/>
              <a:t>();</a:t>
            </a:r>
          </a:p>
          <a:p>
            <a:pPr lvl="3"/>
            <a:endParaRPr lang="en-US" sz="2000" dirty="0" smtClean="0"/>
          </a:p>
          <a:p>
            <a:pPr lvl="3"/>
            <a:r>
              <a:rPr lang="en-US" sz="2000" dirty="0" err="1"/>
              <a:t>possible.isPresent</a:t>
            </a:r>
            <a:r>
              <a:rPr lang="en-US" sz="2000" dirty="0"/>
              <a:t>();</a:t>
            </a:r>
          </a:p>
          <a:p>
            <a:pPr lvl="3"/>
            <a:r>
              <a:rPr lang="en-US" sz="2000" dirty="0" smtClean="0"/>
              <a:t>/</a:t>
            </a:r>
            <a:r>
              <a:rPr lang="en-US" sz="2000" dirty="0"/>
              <a:t>/ </a:t>
            </a:r>
            <a:r>
              <a:rPr lang="en-US" sz="2000" dirty="0" smtClean="0"/>
              <a:t>false</a:t>
            </a:r>
            <a:endParaRPr lang="en-US" sz="2000" dirty="0"/>
          </a:p>
          <a:p>
            <a:pPr lvl="1"/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507614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com.google.common.base.Optional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static &lt;T&gt; Optional&lt;T</a:t>
            </a:r>
            <a:r>
              <a:rPr lang="en-US" sz="2000" dirty="0" smtClean="0"/>
              <a:t>&gt; </a:t>
            </a:r>
            <a:r>
              <a:rPr lang="en-US" sz="2000" dirty="0" err="1" smtClean="0"/>
              <a:t>fromNullable</a:t>
            </a:r>
            <a:r>
              <a:rPr lang="en-US" sz="2000" dirty="0"/>
              <a:t>(T </a:t>
            </a:r>
            <a:r>
              <a:rPr lang="en-US" sz="2000" dirty="0" err="1"/>
              <a:t>nullableReference</a:t>
            </a:r>
            <a:r>
              <a:rPr lang="en-US" sz="2000" dirty="0"/>
              <a:t>)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3"/>
            <a:r>
              <a:rPr lang="en-US" sz="2000" dirty="0"/>
              <a:t>Optional&lt;Integer&gt; possible = </a:t>
            </a:r>
            <a:r>
              <a:rPr lang="en-US" sz="2000" dirty="0" err="1" smtClean="0"/>
              <a:t>Optional.fromNullable</a:t>
            </a:r>
            <a:r>
              <a:rPr lang="en-US" sz="2000" dirty="0" smtClean="0"/>
              <a:t>(null);</a:t>
            </a:r>
          </a:p>
          <a:p>
            <a:pPr lvl="3"/>
            <a:endParaRPr lang="en-US" sz="2000" dirty="0"/>
          </a:p>
          <a:p>
            <a:pPr lvl="3"/>
            <a:r>
              <a:rPr lang="en-US" sz="2000" dirty="0" err="1"/>
              <a:t>possible.isPresent</a:t>
            </a:r>
            <a:r>
              <a:rPr lang="en-US" sz="2000" dirty="0"/>
              <a:t>(</a:t>
            </a:r>
            <a:r>
              <a:rPr lang="en-US" sz="2000" dirty="0" smtClean="0"/>
              <a:t>);</a:t>
            </a:r>
          </a:p>
          <a:p>
            <a:pPr lvl="3"/>
            <a:r>
              <a:rPr lang="en-US" sz="2000" dirty="0" smtClean="0"/>
              <a:t>// false</a:t>
            </a:r>
          </a:p>
          <a:p>
            <a:pPr lvl="1"/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315049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com.google.common.base.Optional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abstract Optional&lt;T</a:t>
            </a:r>
            <a:r>
              <a:rPr lang="en-US" sz="2000" dirty="0" smtClean="0"/>
              <a:t>&gt; or</a:t>
            </a:r>
            <a:r>
              <a:rPr lang="en-US" sz="2000" dirty="0"/>
              <a:t>(Optional&lt;? extends T&gt; </a:t>
            </a:r>
            <a:r>
              <a:rPr lang="en-US" sz="2000" dirty="0" err="1"/>
              <a:t>secondChoice</a:t>
            </a:r>
            <a:r>
              <a:rPr lang="en-US" sz="2000" dirty="0"/>
              <a:t>)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3"/>
            <a:r>
              <a:rPr lang="en-US" sz="2000" dirty="0"/>
              <a:t>Optional&lt;Integer&gt; </a:t>
            </a:r>
            <a:r>
              <a:rPr lang="en-US" sz="2000" dirty="0" smtClean="0"/>
              <a:t>impossible </a:t>
            </a:r>
            <a:r>
              <a:rPr lang="en-US" sz="2000" dirty="0"/>
              <a:t>= </a:t>
            </a:r>
            <a:r>
              <a:rPr lang="en-US" sz="2000" dirty="0" err="1" smtClean="0"/>
              <a:t>Optional.fromNullable</a:t>
            </a:r>
            <a:r>
              <a:rPr lang="en-US" sz="2000" dirty="0" smtClean="0"/>
              <a:t>(null);</a:t>
            </a:r>
          </a:p>
          <a:p>
            <a:pPr lvl="3"/>
            <a:endParaRPr lang="en-US" sz="2000" dirty="0"/>
          </a:p>
          <a:p>
            <a:pPr lvl="3"/>
            <a:r>
              <a:rPr lang="en-US" sz="2000" dirty="0" err="1" smtClean="0"/>
              <a:t>impossible.isPresent</a:t>
            </a:r>
            <a:r>
              <a:rPr lang="en-US" sz="2000" dirty="0"/>
              <a:t>(</a:t>
            </a:r>
            <a:r>
              <a:rPr lang="en-US" sz="2000" dirty="0" smtClean="0"/>
              <a:t>);</a:t>
            </a:r>
          </a:p>
          <a:p>
            <a:pPr lvl="3"/>
            <a:r>
              <a:rPr lang="en-US" sz="2000" dirty="0" smtClean="0"/>
              <a:t>// false</a:t>
            </a:r>
          </a:p>
          <a:p>
            <a:pPr lvl="3"/>
            <a:endParaRPr lang="en-US" sz="2000" dirty="0"/>
          </a:p>
          <a:p>
            <a:pPr lvl="3"/>
            <a:r>
              <a:rPr lang="en-US" sz="2000" dirty="0" err="1"/>
              <a:t>impossible.or</a:t>
            </a:r>
            <a:r>
              <a:rPr lang="en-US" sz="2000" dirty="0"/>
              <a:t>(3);</a:t>
            </a:r>
          </a:p>
          <a:p>
            <a:pPr lvl="3"/>
            <a:r>
              <a:rPr lang="en-US" sz="2000" dirty="0"/>
              <a:t>// 3</a:t>
            </a:r>
          </a:p>
          <a:p>
            <a:pPr lvl="3"/>
            <a:endParaRPr lang="en-US" sz="2000" dirty="0" smtClean="0"/>
          </a:p>
          <a:p>
            <a:pPr lvl="3"/>
            <a:r>
              <a:rPr lang="en-US" sz="2000" dirty="0"/>
              <a:t>Optional&lt;Integer&gt; possible = </a:t>
            </a:r>
            <a:r>
              <a:rPr lang="en-US" sz="2000" dirty="0" err="1"/>
              <a:t>Optional.fromNullable</a:t>
            </a:r>
            <a:r>
              <a:rPr lang="en-US" sz="2000" dirty="0"/>
              <a:t>(2);</a:t>
            </a:r>
          </a:p>
          <a:p>
            <a:pPr lvl="3"/>
            <a:r>
              <a:rPr lang="en-US" sz="2000" dirty="0" err="1" smtClean="0"/>
              <a:t>impossible.or</a:t>
            </a:r>
            <a:r>
              <a:rPr lang="en-US" sz="2000" dirty="0"/>
              <a:t>(</a:t>
            </a:r>
            <a:r>
              <a:rPr lang="en-US" sz="2000" dirty="0" smtClean="0"/>
              <a:t>possible)</a:t>
            </a:r>
            <a:r>
              <a:rPr lang="en-US" sz="2000" dirty="0"/>
              <a:t>.get(</a:t>
            </a:r>
            <a:r>
              <a:rPr lang="en-US" sz="2000" dirty="0" smtClean="0"/>
              <a:t>);</a:t>
            </a:r>
          </a:p>
          <a:p>
            <a:pPr lvl="3"/>
            <a:r>
              <a:rPr lang="en-US" sz="2000" dirty="0" smtClean="0"/>
              <a:t>// 2</a:t>
            </a:r>
          </a:p>
          <a:p>
            <a:pPr lvl="1"/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4305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0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2"/>
            <a:endParaRPr lang="en-US" sz="2000" dirty="0" smtClean="0"/>
          </a:p>
          <a:p>
            <a:pPr lvl="2"/>
            <a:endParaRPr lang="en-US" sz="2000" dirty="0" smtClean="0"/>
          </a:p>
          <a:p>
            <a:pPr lvl="1"/>
            <a:r>
              <a:rPr lang="en-US" sz="2000" dirty="0" err="1" smtClean="0"/>
              <a:t>Bakery.java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public class Bakery {</a:t>
            </a:r>
          </a:p>
          <a:p>
            <a:pPr lvl="1"/>
            <a:r>
              <a:rPr lang="en-US" sz="2000" dirty="0"/>
              <a:t>	private </a:t>
            </a:r>
            <a:r>
              <a:rPr lang="en-US" sz="2000" dirty="0" err="1"/>
              <a:t>BakeryType</a:t>
            </a:r>
            <a:r>
              <a:rPr lang="en-US" sz="2000" dirty="0"/>
              <a:t> type;</a:t>
            </a:r>
          </a:p>
          <a:p>
            <a:pPr lvl="1"/>
            <a:r>
              <a:rPr lang="en-US" sz="2000" dirty="0"/>
              <a:t>	private String name;</a:t>
            </a:r>
          </a:p>
          <a:p>
            <a:pPr lvl="1"/>
            <a:r>
              <a:rPr lang="en-US" sz="2000" dirty="0"/>
              <a:t>	private Integer </a:t>
            </a:r>
            <a:r>
              <a:rPr lang="en-US" sz="2000" dirty="0" err="1"/>
              <a:t>saleCnt</a:t>
            </a:r>
            <a:r>
              <a:rPr lang="en-US" sz="2000" dirty="0"/>
              <a:t>;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	public Bakery(</a:t>
            </a:r>
            <a:r>
              <a:rPr lang="en-US" sz="2000" dirty="0" err="1"/>
              <a:t>BakeryType</a:t>
            </a:r>
            <a:r>
              <a:rPr lang="en-US" sz="2000" dirty="0"/>
              <a:t> type, String name) {</a:t>
            </a:r>
          </a:p>
          <a:p>
            <a:pPr lvl="1"/>
            <a:r>
              <a:rPr lang="en-US" sz="2000" dirty="0"/>
              <a:t>		</a:t>
            </a:r>
            <a:r>
              <a:rPr lang="en-US" sz="2000" dirty="0" err="1"/>
              <a:t>this.type</a:t>
            </a:r>
            <a:r>
              <a:rPr lang="en-US" sz="2000" dirty="0"/>
              <a:t> = type;</a:t>
            </a:r>
          </a:p>
          <a:p>
            <a:pPr lvl="1"/>
            <a:r>
              <a:rPr lang="en-US" sz="2000" dirty="0"/>
              <a:t>		</a:t>
            </a:r>
            <a:r>
              <a:rPr lang="en-US" sz="2000" dirty="0" err="1"/>
              <a:t>this.name</a:t>
            </a:r>
            <a:r>
              <a:rPr lang="en-US" sz="2000" dirty="0"/>
              <a:t> = name;</a:t>
            </a:r>
          </a:p>
          <a:p>
            <a:pPr lvl="1"/>
            <a:r>
              <a:rPr lang="en-US" sz="2000" dirty="0"/>
              <a:t>		</a:t>
            </a:r>
            <a:r>
              <a:rPr lang="en-US" sz="2000" dirty="0" err="1"/>
              <a:t>this.saleCnt</a:t>
            </a:r>
            <a:r>
              <a:rPr lang="en-US" sz="2000" dirty="0"/>
              <a:t> = 0;</a:t>
            </a:r>
          </a:p>
          <a:p>
            <a:pPr lvl="1"/>
            <a:r>
              <a:rPr lang="en-US" sz="2000" dirty="0"/>
              <a:t>	}</a:t>
            </a:r>
          </a:p>
          <a:p>
            <a:pPr lvl="1"/>
            <a:r>
              <a:rPr lang="en-US" sz="2000" dirty="0"/>
              <a:t>	</a:t>
            </a:r>
          </a:p>
          <a:p>
            <a:pPr lvl="1"/>
            <a:r>
              <a:rPr lang="en-US" sz="2000" dirty="0"/>
              <a:t>	// getter</a:t>
            </a:r>
          </a:p>
          <a:p>
            <a:pPr lvl="1"/>
            <a:r>
              <a:rPr lang="en-US" sz="2000" dirty="0"/>
              <a:t>	// setter</a:t>
            </a:r>
          </a:p>
          <a:p>
            <a:pPr lvl="1"/>
            <a:r>
              <a:rPr lang="en-US" sz="2000" dirty="0"/>
              <a:t>}</a:t>
            </a:r>
            <a:endParaRPr lang="en-US" sz="2000" dirty="0" smtClean="0"/>
          </a:p>
        </p:txBody>
      </p:sp>
      <p:sp>
        <p:nvSpPr>
          <p:cNvPr id="5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2129314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  <p:sp>
        <p:nvSpPr>
          <p:cNvPr id="5" name="Rectangle 38"/>
          <p:cNvSpPr txBox="1">
            <a:spLocks noChangeArrowheads="1"/>
          </p:cNvSpPr>
          <p:nvPr/>
        </p:nvSpPr>
        <p:spPr bwMode="auto">
          <a:xfrm>
            <a:off x="0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2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en-US" sz="2000" dirty="0" err="1"/>
              <a:t>Bakery</a:t>
            </a:r>
            <a:r>
              <a:rPr lang="en-US" sz="2000" dirty="0" err="1" smtClean="0"/>
              <a:t>Type.java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r>
              <a:rPr lang="en-US" sz="2000" dirty="0"/>
              <a:t>public </a:t>
            </a:r>
            <a:r>
              <a:rPr lang="en-US" sz="2000" dirty="0" err="1"/>
              <a:t>enum</a:t>
            </a:r>
            <a:r>
              <a:rPr lang="en-US" sz="2000" dirty="0"/>
              <a:t> </a:t>
            </a:r>
            <a:r>
              <a:rPr lang="en-US" sz="2000" dirty="0" err="1"/>
              <a:t>BakeryType</a:t>
            </a:r>
            <a:r>
              <a:rPr lang="en-US" sz="2000" dirty="0"/>
              <a:t> {</a:t>
            </a:r>
          </a:p>
          <a:p>
            <a:pPr lvl="1"/>
            <a:r>
              <a:rPr lang="en-US" sz="2000" dirty="0"/>
              <a:t>	BREAD,</a:t>
            </a:r>
          </a:p>
          <a:p>
            <a:pPr lvl="1"/>
            <a:r>
              <a:rPr lang="en-US" sz="2000" dirty="0"/>
              <a:t>	MILK</a:t>
            </a:r>
          </a:p>
          <a:p>
            <a:pPr lvl="1"/>
            <a:r>
              <a:rPr lang="en-US" sz="2000" dirty="0"/>
              <a:t>}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324804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com.google.common.base.Optional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 smtClean="0"/>
              <a:t>Example</a:t>
            </a:r>
          </a:p>
          <a:p>
            <a:pPr lvl="1"/>
            <a:endParaRPr lang="en-US" sz="2000" dirty="0" smtClean="0"/>
          </a:p>
          <a:p>
            <a:pPr lvl="2"/>
            <a:r>
              <a:rPr lang="en-US" sz="2000" dirty="0" smtClean="0"/>
              <a:t>Bakery bakery = new </a:t>
            </a:r>
            <a:r>
              <a:rPr lang="en-US" sz="2000" dirty="0"/>
              <a:t>Bakery(</a:t>
            </a:r>
            <a:r>
              <a:rPr lang="en-US" sz="2000" dirty="0" err="1"/>
              <a:t>BakeryType.BREAD</a:t>
            </a:r>
            <a:r>
              <a:rPr lang="en-US" sz="2000" dirty="0" smtClean="0"/>
              <a:t>, "</a:t>
            </a:r>
            <a:r>
              <a:rPr lang="en-US" sz="2000" dirty="0"/>
              <a:t>크림빵")</a:t>
            </a:r>
          </a:p>
          <a:p>
            <a:pPr lvl="2"/>
            <a:r>
              <a:rPr lang="en-US" dirty="0" smtClean="0"/>
              <a:t>Optional</a:t>
            </a:r>
            <a:r>
              <a:rPr lang="en-US" dirty="0"/>
              <a:t>&lt;Bakery&gt; bakery = </a:t>
            </a:r>
            <a:r>
              <a:rPr lang="en-US" dirty="0" err="1"/>
              <a:t>Optional.fromNullable</a:t>
            </a:r>
            <a:r>
              <a:rPr lang="en-US" dirty="0" smtClean="0"/>
              <a:t>(bakery)</a:t>
            </a:r>
            <a:r>
              <a:rPr lang="en-US" dirty="0"/>
              <a:t>;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if (</a:t>
            </a:r>
            <a:r>
              <a:rPr lang="en-US" dirty="0" err="1"/>
              <a:t>bakery.isPresent</a:t>
            </a:r>
            <a:r>
              <a:rPr lang="en-US" dirty="0"/>
              <a:t>()) </a:t>
            </a:r>
            <a:r>
              <a:rPr lang="en-US" dirty="0" smtClean="0"/>
              <a:t>{</a:t>
            </a:r>
          </a:p>
          <a:p>
            <a:pPr lvl="2"/>
            <a:r>
              <a:rPr lang="en-US" dirty="0" smtClean="0"/>
              <a:t>	Bakery bakery = </a:t>
            </a:r>
            <a:r>
              <a:rPr lang="en-US" dirty="0" err="1"/>
              <a:t>bakery.get</a:t>
            </a:r>
            <a:r>
              <a:rPr lang="en-US" dirty="0"/>
              <a:t>(</a:t>
            </a:r>
            <a:r>
              <a:rPr lang="en-US" dirty="0" smtClean="0"/>
              <a:t>);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	</a:t>
            </a:r>
            <a:r>
              <a:rPr lang="en-US" dirty="0" err="1" smtClean="0"/>
              <a:t>bakery.getType</a:t>
            </a:r>
            <a:r>
              <a:rPr lang="en-US" dirty="0" smtClean="0"/>
              <a:t>();</a:t>
            </a:r>
          </a:p>
          <a:p>
            <a:pPr lvl="2"/>
            <a:r>
              <a:rPr lang="en-US" dirty="0" smtClean="0"/>
              <a:t>	// </a:t>
            </a:r>
            <a:r>
              <a:rPr lang="en-US" dirty="0" err="1" smtClean="0"/>
              <a:t>BakeryType.BREAD</a:t>
            </a:r>
            <a:endParaRPr lang="en-US" dirty="0" smtClean="0"/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	</a:t>
            </a:r>
            <a:r>
              <a:rPr lang="en-US" dirty="0" err="1" smtClean="0"/>
              <a:t>bakery.getName</a:t>
            </a:r>
            <a:r>
              <a:rPr lang="en-US" dirty="0" smtClean="0"/>
              <a:t>();</a:t>
            </a:r>
          </a:p>
          <a:p>
            <a:pPr lvl="2"/>
            <a:r>
              <a:rPr lang="en-US" dirty="0" smtClean="0"/>
              <a:t>	// </a:t>
            </a:r>
            <a:r>
              <a:rPr lang="en-US" dirty="0"/>
              <a:t>"</a:t>
            </a:r>
            <a:r>
              <a:rPr lang="en-US" dirty="0" smtClean="0"/>
              <a:t>크림빵”</a:t>
            </a:r>
            <a:endParaRPr lang="en-US" dirty="0"/>
          </a:p>
          <a:p>
            <a:pPr lvl="2"/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2339536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com.google.common.base.Optional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 smtClean="0"/>
              <a:t>Example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r>
              <a:rPr lang="en-US" dirty="0" smtClean="0"/>
              <a:t>	</a:t>
            </a:r>
            <a:r>
              <a:rPr lang="en-US" dirty="0"/>
              <a:t>Optional</a:t>
            </a:r>
            <a:r>
              <a:rPr lang="en-US" dirty="0" smtClean="0"/>
              <a:t>&lt;</a:t>
            </a:r>
            <a:r>
              <a:rPr lang="en-US" dirty="0" err="1"/>
              <a:t>Bakery</a:t>
            </a:r>
            <a:r>
              <a:rPr lang="en-US" dirty="0" err="1" smtClean="0"/>
              <a:t>Type</a:t>
            </a:r>
            <a:r>
              <a:rPr lang="en-US" dirty="0"/>
              <a:t>&gt; </a:t>
            </a:r>
            <a:r>
              <a:rPr lang="en-US" dirty="0" smtClean="0"/>
              <a:t>type </a:t>
            </a:r>
            <a:r>
              <a:rPr lang="en-US" dirty="0"/>
              <a:t>= </a:t>
            </a:r>
            <a:r>
              <a:rPr lang="en-US" dirty="0" err="1"/>
              <a:t>Enums.getIfPresent</a:t>
            </a:r>
            <a:r>
              <a:rPr lang="en-US" dirty="0" smtClean="0"/>
              <a:t>(</a:t>
            </a:r>
            <a:r>
              <a:rPr lang="en-US" dirty="0" err="1"/>
              <a:t>Bakery</a:t>
            </a:r>
            <a:r>
              <a:rPr lang="en-US" dirty="0" err="1" smtClean="0"/>
              <a:t>Type.class</a:t>
            </a:r>
            <a:r>
              <a:rPr lang="en-US" dirty="0"/>
              <a:t>, </a:t>
            </a:r>
            <a:r>
              <a:rPr lang="en-US" dirty="0" smtClean="0"/>
              <a:t>”BREAD"</a:t>
            </a:r>
            <a:r>
              <a:rPr lang="en-US" dirty="0"/>
              <a:t>);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type.isPresent</a:t>
            </a:r>
            <a:r>
              <a:rPr lang="en-US" dirty="0"/>
              <a:t>(</a:t>
            </a:r>
            <a:r>
              <a:rPr lang="en-US" dirty="0" smtClean="0"/>
              <a:t>);</a:t>
            </a:r>
          </a:p>
          <a:p>
            <a:r>
              <a:rPr lang="en-US" dirty="0"/>
              <a:t>	</a:t>
            </a:r>
            <a:r>
              <a:rPr lang="en-US" dirty="0" smtClean="0"/>
              <a:t>// true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dirty="0" err="1" smtClean="0"/>
              <a:t>type.get</a:t>
            </a:r>
            <a:r>
              <a:rPr lang="en-US" dirty="0"/>
              <a:t>(</a:t>
            </a:r>
            <a:r>
              <a:rPr lang="en-US" dirty="0" smtClean="0"/>
              <a:t>);</a:t>
            </a:r>
          </a:p>
          <a:p>
            <a:r>
              <a:rPr lang="en-US" dirty="0"/>
              <a:t>	</a:t>
            </a:r>
            <a:r>
              <a:rPr lang="en-US" dirty="0" smtClean="0"/>
              <a:t>// </a:t>
            </a:r>
            <a:r>
              <a:rPr lang="en-US" dirty="0" err="1" smtClean="0"/>
              <a:t>BakeryType.BREAD</a:t>
            </a:r>
            <a:endParaRPr lang="en-US" dirty="0"/>
          </a:p>
          <a:p>
            <a:r>
              <a:rPr lang="en-US" dirty="0"/>
              <a:t>	</a:t>
            </a:r>
            <a:endParaRPr lang="en-US" sz="2000" dirty="0" smtClean="0"/>
          </a:p>
          <a:p>
            <a:pPr lvl="1"/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588525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com.google.common.base.Optional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 smtClean="0"/>
              <a:t>Example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r>
              <a:rPr lang="en-US" dirty="0" smtClean="0"/>
              <a:t>	</a:t>
            </a:r>
            <a:r>
              <a:rPr lang="en-US" dirty="0"/>
              <a:t>Optional</a:t>
            </a:r>
            <a:r>
              <a:rPr lang="en-US" dirty="0" smtClean="0"/>
              <a:t>&lt;</a:t>
            </a:r>
            <a:r>
              <a:rPr lang="en-US" dirty="0" err="1"/>
              <a:t>Bakery</a:t>
            </a:r>
            <a:r>
              <a:rPr lang="en-US" dirty="0" err="1" smtClean="0"/>
              <a:t>Type</a:t>
            </a:r>
            <a:r>
              <a:rPr lang="en-US" dirty="0"/>
              <a:t>&gt; </a:t>
            </a:r>
            <a:r>
              <a:rPr lang="en-US" dirty="0" smtClean="0"/>
              <a:t>type </a:t>
            </a:r>
            <a:r>
              <a:rPr lang="en-US" dirty="0"/>
              <a:t>= </a:t>
            </a:r>
            <a:r>
              <a:rPr lang="en-US" dirty="0" err="1"/>
              <a:t>Enums.getIfPresent</a:t>
            </a:r>
            <a:r>
              <a:rPr lang="en-US" dirty="0" smtClean="0"/>
              <a:t>(</a:t>
            </a:r>
            <a:r>
              <a:rPr lang="en-US" dirty="0" err="1"/>
              <a:t>Bakery</a:t>
            </a:r>
            <a:r>
              <a:rPr lang="en-US" dirty="0" err="1" smtClean="0"/>
              <a:t>Type.class</a:t>
            </a:r>
            <a:r>
              <a:rPr lang="en-US" dirty="0"/>
              <a:t>, </a:t>
            </a:r>
            <a:r>
              <a:rPr lang="en-US" dirty="0" smtClean="0"/>
              <a:t>”"</a:t>
            </a:r>
            <a:r>
              <a:rPr lang="en-US" dirty="0"/>
              <a:t>);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type.isPresent</a:t>
            </a:r>
            <a:r>
              <a:rPr lang="en-US" dirty="0"/>
              <a:t>(</a:t>
            </a:r>
            <a:r>
              <a:rPr lang="en-US" dirty="0" smtClean="0"/>
              <a:t>);</a:t>
            </a:r>
          </a:p>
          <a:p>
            <a:r>
              <a:rPr lang="en-US" dirty="0"/>
              <a:t>	</a:t>
            </a:r>
            <a:r>
              <a:rPr lang="en-US" dirty="0" smtClean="0"/>
              <a:t>// false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	Optional</a:t>
            </a:r>
            <a:r>
              <a:rPr lang="en-US" dirty="0" smtClean="0"/>
              <a:t>&lt;</a:t>
            </a:r>
            <a:r>
              <a:rPr lang="en-US" dirty="0" err="1"/>
              <a:t>Bakery</a:t>
            </a:r>
            <a:r>
              <a:rPr lang="en-US" dirty="0" err="1" smtClean="0"/>
              <a:t>Type</a:t>
            </a:r>
            <a:r>
              <a:rPr lang="en-US" dirty="0"/>
              <a:t>&gt; type = </a:t>
            </a:r>
            <a:r>
              <a:rPr lang="en-US" dirty="0" err="1"/>
              <a:t>Enums.getIfPresent</a:t>
            </a:r>
            <a:r>
              <a:rPr lang="en-US" dirty="0" smtClean="0"/>
              <a:t>(</a:t>
            </a:r>
            <a:r>
              <a:rPr lang="en-US" dirty="0" err="1"/>
              <a:t>Bakery</a:t>
            </a:r>
            <a:r>
              <a:rPr lang="en-US" dirty="0" err="1" smtClean="0"/>
              <a:t>Type.class</a:t>
            </a:r>
            <a:r>
              <a:rPr lang="en-US" dirty="0"/>
              <a:t>, </a:t>
            </a:r>
            <a:r>
              <a:rPr lang="en-US" dirty="0" smtClean="0"/>
              <a:t>null)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smtClean="0"/>
              <a:t>// </a:t>
            </a:r>
            <a:r>
              <a:rPr lang="en-US" dirty="0" err="1"/>
              <a:t>NullPointerException</a:t>
            </a:r>
            <a:endParaRPr lang="en-US" dirty="0"/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	</a:t>
            </a:r>
            <a:endParaRPr lang="en-US" dirty="0"/>
          </a:p>
          <a:p>
            <a:r>
              <a:rPr lang="en-US" dirty="0" smtClean="0"/>
              <a:t>	</a:t>
            </a:r>
            <a:r>
              <a:rPr lang="en-US" dirty="0" err="1"/>
              <a:t>Enums.getIfPresent</a:t>
            </a:r>
            <a:r>
              <a:rPr lang="en-US" dirty="0" smtClean="0"/>
              <a:t>(</a:t>
            </a:r>
            <a:r>
              <a:rPr lang="en-US" dirty="0" err="1"/>
              <a:t>Bakery</a:t>
            </a:r>
            <a:r>
              <a:rPr lang="en-US" dirty="0" err="1" smtClean="0"/>
              <a:t>Type.class</a:t>
            </a:r>
            <a:r>
              <a:rPr lang="en-US" dirty="0"/>
              <a:t>, </a:t>
            </a:r>
            <a:r>
              <a:rPr lang="en-US" dirty="0" err="1" smtClean="0"/>
              <a:t>Strings.nullToEmpty</a:t>
            </a:r>
            <a:r>
              <a:rPr lang="en-US" dirty="0" smtClean="0"/>
              <a:t>(string))</a:t>
            </a:r>
            <a:r>
              <a:rPr lang="en-US" dirty="0"/>
              <a:t>;</a:t>
            </a:r>
          </a:p>
          <a:p>
            <a:pPr lvl="1"/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3038336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com.google.common.base.Optional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 smtClean="0"/>
              <a:t>Practical application</a:t>
            </a:r>
            <a:endParaRPr lang="en-US" sz="2000" dirty="0" smtClean="0"/>
          </a:p>
          <a:p>
            <a:endParaRPr lang="en-US" sz="1600" dirty="0" smtClean="0"/>
          </a:p>
          <a:p>
            <a:r>
              <a:rPr lang="en-US" sz="1400" dirty="0" smtClean="0"/>
              <a:t>	</a:t>
            </a:r>
            <a:r>
              <a:rPr lang="en-US" sz="1400" dirty="0"/>
              <a:t>public </a:t>
            </a:r>
            <a:r>
              <a:rPr lang="en-US" sz="1400" dirty="0" err="1"/>
              <a:t>enum</a:t>
            </a:r>
            <a:r>
              <a:rPr lang="en-US" sz="1400" dirty="0"/>
              <a:t> </a:t>
            </a:r>
            <a:r>
              <a:rPr lang="en-US" sz="1400" dirty="0" err="1"/>
              <a:t>ApprovalType</a:t>
            </a:r>
            <a:r>
              <a:rPr lang="en-US" sz="1400" dirty="0"/>
              <a:t> {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NORMAL</a:t>
            </a:r>
            <a:r>
              <a:rPr lang="en-US" sz="1400" dirty="0"/>
              <a:t>("일반기안문", false),</a:t>
            </a:r>
          </a:p>
          <a:p>
            <a:r>
              <a:rPr lang="en-US" sz="1400" dirty="0" smtClean="0"/>
              <a:t>	</a:t>
            </a:r>
            <a:r>
              <a:rPr lang="en-US" sz="1400" dirty="0"/>
              <a:t>	PURCHASE("구매품의", true</a:t>
            </a:r>
            <a:r>
              <a:rPr lang="en-US" sz="1400" dirty="0" smtClean="0"/>
              <a:t>);</a:t>
            </a:r>
            <a:endParaRPr lang="en-US" sz="1400" dirty="0"/>
          </a:p>
          <a:p>
            <a:r>
              <a:rPr lang="en-US" sz="1400" dirty="0"/>
              <a:t>	</a:t>
            </a:r>
          </a:p>
          <a:p>
            <a:pPr lvl="2"/>
            <a:r>
              <a:rPr lang="en-US" sz="1400" dirty="0"/>
              <a:t>	@Getter</a:t>
            </a:r>
          </a:p>
          <a:p>
            <a:pPr lvl="2"/>
            <a:r>
              <a:rPr lang="en-US" sz="1400" dirty="0"/>
              <a:t>	private final String comment;</a:t>
            </a:r>
          </a:p>
          <a:p>
            <a:pPr lvl="2"/>
            <a:r>
              <a:rPr lang="en-US" sz="1400" dirty="0"/>
              <a:t>	</a:t>
            </a:r>
          </a:p>
          <a:p>
            <a:pPr lvl="2"/>
            <a:r>
              <a:rPr lang="en-US" sz="1400" dirty="0"/>
              <a:t>	@Getter</a:t>
            </a:r>
          </a:p>
          <a:p>
            <a:pPr lvl="2"/>
            <a:r>
              <a:rPr lang="en-US" sz="1400" dirty="0"/>
              <a:t>	private final </a:t>
            </a:r>
            <a:r>
              <a:rPr lang="en-US" sz="1400" dirty="0" err="1"/>
              <a:t>boolean</a:t>
            </a:r>
            <a:r>
              <a:rPr lang="en-US" sz="1400" dirty="0"/>
              <a:t> </a:t>
            </a:r>
            <a:r>
              <a:rPr lang="en-US" sz="1400" dirty="0" err="1"/>
              <a:t>isENac</a:t>
            </a:r>
            <a:r>
              <a:rPr lang="en-US" sz="1400" dirty="0"/>
              <a:t>;</a:t>
            </a:r>
          </a:p>
          <a:p>
            <a:pPr lvl="2"/>
            <a:r>
              <a:rPr lang="en-US" sz="1400" dirty="0"/>
              <a:t>	</a:t>
            </a:r>
          </a:p>
          <a:p>
            <a:pPr lvl="2"/>
            <a:r>
              <a:rPr lang="en-US" sz="1400" dirty="0"/>
              <a:t>	private </a:t>
            </a:r>
            <a:r>
              <a:rPr lang="en-US" sz="1400" dirty="0" err="1"/>
              <a:t>ApprovalType</a:t>
            </a:r>
            <a:r>
              <a:rPr lang="en-US" sz="1400" dirty="0"/>
              <a:t>(String comment, </a:t>
            </a:r>
            <a:r>
              <a:rPr lang="en-US" sz="1400" dirty="0" err="1"/>
              <a:t>boolean</a:t>
            </a:r>
            <a:r>
              <a:rPr lang="en-US" sz="1400" dirty="0"/>
              <a:t> </a:t>
            </a:r>
            <a:r>
              <a:rPr lang="en-US" sz="1400" dirty="0" err="1"/>
              <a:t>isENac</a:t>
            </a:r>
            <a:r>
              <a:rPr lang="en-US" sz="1400" dirty="0"/>
              <a:t>) {</a:t>
            </a:r>
          </a:p>
          <a:p>
            <a:pPr lvl="2"/>
            <a:r>
              <a:rPr lang="en-US" sz="1400" dirty="0"/>
              <a:t>		</a:t>
            </a:r>
            <a:r>
              <a:rPr lang="en-US" sz="1400" dirty="0" err="1"/>
              <a:t>this.comment</a:t>
            </a:r>
            <a:r>
              <a:rPr lang="en-US" sz="1400" dirty="0"/>
              <a:t> = comment;</a:t>
            </a:r>
          </a:p>
          <a:p>
            <a:pPr lvl="2"/>
            <a:r>
              <a:rPr lang="en-US" sz="1400" dirty="0"/>
              <a:t>		</a:t>
            </a:r>
            <a:r>
              <a:rPr lang="en-US" sz="1400" dirty="0" err="1"/>
              <a:t>this.isENac</a:t>
            </a:r>
            <a:r>
              <a:rPr lang="en-US" sz="1400" dirty="0"/>
              <a:t> = </a:t>
            </a:r>
            <a:r>
              <a:rPr lang="en-US" sz="1400" dirty="0" err="1"/>
              <a:t>isENac</a:t>
            </a:r>
            <a:r>
              <a:rPr lang="en-US" sz="1400" dirty="0"/>
              <a:t>;</a:t>
            </a:r>
          </a:p>
          <a:p>
            <a:pPr lvl="2"/>
            <a:r>
              <a:rPr lang="en-US" sz="1400" dirty="0"/>
              <a:t>	}</a:t>
            </a:r>
          </a:p>
          <a:p>
            <a:pPr lvl="2"/>
            <a:r>
              <a:rPr lang="en-US" sz="1400" dirty="0"/>
              <a:t>	</a:t>
            </a:r>
          </a:p>
          <a:p>
            <a:pPr lvl="2"/>
            <a:r>
              <a:rPr lang="en-US" sz="1400" dirty="0"/>
              <a:t>	</a:t>
            </a:r>
            <a:r>
              <a:rPr lang="en-US" sz="1400" dirty="0">
                <a:solidFill>
                  <a:srgbClr val="FF0000"/>
                </a:solidFill>
              </a:rPr>
              <a:t>public static Optional&lt;</a:t>
            </a:r>
            <a:r>
              <a:rPr lang="en-US" sz="1400" dirty="0" err="1">
                <a:solidFill>
                  <a:srgbClr val="FF0000"/>
                </a:solidFill>
              </a:rPr>
              <a:t>ApprovalType</a:t>
            </a:r>
            <a:r>
              <a:rPr lang="en-US" sz="1400" dirty="0">
                <a:solidFill>
                  <a:srgbClr val="FF0000"/>
                </a:solidFill>
              </a:rPr>
              <a:t>&gt; find(String name) {</a:t>
            </a:r>
          </a:p>
          <a:p>
            <a:pPr lvl="2"/>
            <a:r>
              <a:rPr lang="en-US" sz="1400" dirty="0">
                <a:solidFill>
                  <a:srgbClr val="FF0000"/>
                </a:solidFill>
              </a:rPr>
              <a:t>		return </a:t>
            </a:r>
            <a:r>
              <a:rPr lang="en-US" sz="1400" dirty="0" err="1">
                <a:solidFill>
                  <a:srgbClr val="FF0000"/>
                </a:solidFill>
              </a:rPr>
              <a:t>Enums.getIfPresent</a:t>
            </a:r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>
                <a:solidFill>
                  <a:srgbClr val="FF0000"/>
                </a:solidFill>
              </a:rPr>
              <a:t>ApprovalType.class</a:t>
            </a:r>
            <a:r>
              <a:rPr lang="en-US" sz="1400" dirty="0">
                <a:solidFill>
                  <a:srgbClr val="FF0000"/>
                </a:solidFill>
              </a:rPr>
              <a:t>, </a:t>
            </a:r>
            <a:r>
              <a:rPr lang="en-US" sz="1400" dirty="0" err="1">
                <a:solidFill>
                  <a:srgbClr val="FF0000"/>
                </a:solidFill>
              </a:rPr>
              <a:t>Strings.nullToEmpty</a:t>
            </a:r>
            <a:r>
              <a:rPr lang="en-US" sz="1400" dirty="0">
                <a:solidFill>
                  <a:srgbClr val="FF0000"/>
                </a:solidFill>
              </a:rPr>
              <a:t>(name));</a:t>
            </a:r>
          </a:p>
          <a:p>
            <a:pPr lvl="2"/>
            <a:r>
              <a:rPr lang="en-US" sz="1400" dirty="0">
                <a:solidFill>
                  <a:srgbClr val="FF0000"/>
                </a:solidFill>
              </a:rPr>
              <a:t>	}</a:t>
            </a:r>
          </a:p>
          <a:p>
            <a:pPr lvl="2"/>
            <a:r>
              <a:rPr lang="en-US" sz="1400" dirty="0"/>
              <a:t>}</a:t>
            </a:r>
            <a:endParaRPr lang="en-US" sz="1400" dirty="0"/>
          </a:p>
          <a:p>
            <a:pPr lvl="3"/>
            <a:endParaRPr lang="en-US" sz="2000" dirty="0" smtClean="0"/>
          </a:p>
        </p:txBody>
      </p:sp>
      <p:sp>
        <p:nvSpPr>
          <p:cNvPr id="5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35901652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5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com.google.common.base.Optional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 smtClean="0"/>
              <a:t>Practical application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r>
              <a:rPr lang="en-US" dirty="0" smtClean="0"/>
              <a:t>	</a:t>
            </a:r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("/approval/form/{type}")</a:t>
            </a:r>
          </a:p>
          <a:p>
            <a:pPr lvl="2"/>
            <a:r>
              <a:rPr lang="en-US" dirty="0"/>
              <a:t>public </a:t>
            </a:r>
            <a:r>
              <a:rPr lang="en-US" dirty="0" err="1"/>
              <a:t>ModelAndView</a:t>
            </a:r>
            <a:r>
              <a:rPr lang="en-US" dirty="0"/>
              <a:t> </a:t>
            </a:r>
            <a:r>
              <a:rPr lang="en-US" dirty="0" err="1"/>
              <a:t>approvalForm</a:t>
            </a:r>
            <a:r>
              <a:rPr lang="en-US" dirty="0" smtClean="0"/>
              <a:t>(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ModelAndView</a:t>
            </a:r>
            <a:r>
              <a:rPr lang="en-US" dirty="0" smtClean="0"/>
              <a:t> </a:t>
            </a:r>
            <a:r>
              <a:rPr lang="en-US" dirty="0" err="1"/>
              <a:t>mnv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	@</a:t>
            </a:r>
            <a:r>
              <a:rPr lang="en-US" dirty="0" err="1"/>
              <a:t>PathVariable</a:t>
            </a:r>
            <a:r>
              <a:rPr lang="en-US" dirty="0"/>
              <a:t>("type") String type) {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		// 잘못된 품의 타입일 경우 처리</a:t>
            </a:r>
          </a:p>
          <a:p>
            <a:pPr lvl="1"/>
            <a:r>
              <a:rPr lang="en-US" dirty="0"/>
              <a:t>		Optional&lt;</a:t>
            </a:r>
            <a:r>
              <a:rPr lang="en-US" dirty="0" err="1"/>
              <a:t>ApprovalType</a:t>
            </a:r>
            <a:r>
              <a:rPr lang="en-US" dirty="0"/>
              <a:t>&gt; </a:t>
            </a:r>
            <a:r>
              <a:rPr lang="en-US" dirty="0" err="1"/>
              <a:t>optionalApprovalType</a:t>
            </a:r>
            <a:r>
              <a:rPr lang="en-US" dirty="0"/>
              <a:t> = </a:t>
            </a:r>
            <a:r>
              <a:rPr lang="en-US" dirty="0" err="1"/>
              <a:t>ApprovalType.find</a:t>
            </a:r>
            <a:r>
              <a:rPr lang="en-US" dirty="0"/>
              <a:t>(type);</a:t>
            </a:r>
          </a:p>
          <a:p>
            <a:pPr lvl="1"/>
            <a:r>
              <a:rPr lang="en-US" dirty="0"/>
              <a:t>		if (</a:t>
            </a:r>
            <a:r>
              <a:rPr lang="en-US" dirty="0" err="1"/>
              <a:t>Boolean.FALSE.equals</a:t>
            </a:r>
            <a:r>
              <a:rPr lang="en-US" dirty="0"/>
              <a:t>(</a:t>
            </a:r>
            <a:r>
              <a:rPr lang="en-US" dirty="0" err="1"/>
              <a:t>optionalApprovalType.isPresent</a:t>
            </a:r>
            <a:r>
              <a:rPr lang="en-US" dirty="0"/>
              <a:t>())) {</a:t>
            </a:r>
          </a:p>
          <a:p>
            <a:pPr lvl="1"/>
            <a:r>
              <a:rPr lang="en-US" dirty="0"/>
              <a:t>			</a:t>
            </a:r>
            <a:r>
              <a:rPr lang="en-US" dirty="0" err="1"/>
              <a:t>optionalApprovalType</a:t>
            </a:r>
            <a:r>
              <a:rPr lang="en-US" dirty="0"/>
              <a:t> = </a:t>
            </a:r>
            <a:r>
              <a:rPr lang="en-US" dirty="0" err="1"/>
              <a:t>Optional.of</a:t>
            </a:r>
            <a:r>
              <a:rPr lang="en-US" dirty="0"/>
              <a:t>(</a:t>
            </a:r>
            <a:r>
              <a:rPr lang="en-US" dirty="0" err="1"/>
              <a:t>ApprovalType.NORMAL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		}</a:t>
            </a:r>
            <a:endParaRPr lang="en-US" dirty="0"/>
          </a:p>
          <a:p>
            <a:pPr lvl="1"/>
            <a:endParaRPr lang="en-US" sz="2000" dirty="0" smtClean="0"/>
          </a:p>
          <a:p>
            <a:pPr lvl="1"/>
            <a:r>
              <a:rPr lang="en-US" sz="2000" dirty="0"/>
              <a:t>		</a:t>
            </a:r>
            <a:r>
              <a:rPr lang="en-US" sz="2000" dirty="0" err="1"/>
              <a:t>ApprovalType</a:t>
            </a:r>
            <a:r>
              <a:rPr lang="en-US" sz="2000" dirty="0"/>
              <a:t> </a:t>
            </a:r>
            <a:r>
              <a:rPr lang="en-US" sz="2000" dirty="0" err="1"/>
              <a:t>aprovalType</a:t>
            </a:r>
            <a:r>
              <a:rPr lang="en-US" sz="2000" dirty="0"/>
              <a:t> = </a:t>
            </a:r>
            <a:r>
              <a:rPr lang="en-US" sz="2000" dirty="0" err="1"/>
              <a:t>optionalApprovalType.get</a:t>
            </a:r>
            <a:r>
              <a:rPr lang="en-US" sz="2000" dirty="0"/>
              <a:t>();</a:t>
            </a:r>
            <a:endParaRPr lang="en-US" sz="2000" dirty="0" smtClean="0"/>
          </a:p>
        </p:txBody>
      </p:sp>
      <p:sp>
        <p:nvSpPr>
          <p:cNvPr id="6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25323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  <p:sp>
        <p:nvSpPr>
          <p:cNvPr id="8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000" dirty="0" smtClean="0">
                <a:latin typeface="돋움" pitchFamily="50" charset="-127"/>
                <a:ea typeface="돋움" pitchFamily="50" charset="-127"/>
              </a:rPr>
              <a:t>Google 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Core Library (</a:t>
            </a:r>
            <a:r>
              <a:rPr lang="en-US" altLang="ko-KR" sz="2000" dirty="0" err="1">
                <a:latin typeface="돋움" pitchFamily="50" charset="-127"/>
                <a:ea typeface="돋움" pitchFamily="50" charset="-127"/>
              </a:rPr>
              <a:t>JavaSE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 5.0 +</a:t>
            </a:r>
            <a:r>
              <a:rPr lang="en-US" altLang="ko-KR" sz="2000" dirty="0" smtClean="0">
                <a:latin typeface="돋움" pitchFamily="50" charset="-127"/>
                <a:ea typeface="돋움" pitchFamily="50" charset="-127"/>
              </a:rPr>
              <a:t>)</a:t>
            </a: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endParaRPr lang="en-US" altLang="ko-KR" sz="2000" dirty="0">
              <a:latin typeface="돋움" pitchFamily="50" charset="-127"/>
              <a:ea typeface="돋움" pitchFamily="50" charset="-127"/>
            </a:endParaRP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􏰀</a:t>
            </a:r>
            <a:r>
              <a:rPr lang="ko-KR" altLang="en-US" sz="2000" dirty="0">
                <a:latin typeface="돋움" pitchFamily="50" charset="-127"/>
                <a:ea typeface="돋움" pitchFamily="50" charset="-127"/>
              </a:rPr>
              <a:t>구글 자바 프로젝트에서 기본적으로 사용 􏰀 </a:t>
            </a:r>
            <a:endParaRPr lang="en-US" altLang="ko-KR" sz="2000" dirty="0" smtClean="0">
              <a:latin typeface="돋움" pitchFamily="50" charset="-127"/>
              <a:ea typeface="돋움" pitchFamily="50" charset="-127"/>
            </a:endParaRP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endParaRPr lang="ko-KR" altLang="en-US" sz="2000" dirty="0">
              <a:latin typeface="돋움" pitchFamily="50" charset="-127"/>
              <a:ea typeface="돋움" pitchFamily="50" charset="-127"/>
            </a:endParaRP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Google Guava</a:t>
            </a:r>
            <a:r>
              <a:rPr lang="ko-KR" altLang="en-US" sz="2000" dirty="0">
                <a:latin typeface="돋움" pitchFamily="50" charset="-127"/>
                <a:ea typeface="돋움" pitchFamily="50" charset="-127"/>
              </a:rPr>
              <a:t>로 명칭을 </a:t>
            </a:r>
            <a:r>
              <a:rPr lang="ko-KR" altLang="en-US" sz="2000" dirty="0" smtClean="0">
                <a:latin typeface="돋움" pitchFamily="50" charset="-127"/>
                <a:ea typeface="돋움" pitchFamily="50" charset="-127"/>
              </a:rPr>
              <a:t>통일</a:t>
            </a:r>
            <a:endParaRPr lang="en-US" altLang="ko-KR" sz="2000" dirty="0" smtClean="0">
              <a:latin typeface="돋움" pitchFamily="50" charset="-127"/>
              <a:ea typeface="돋움" pitchFamily="50" charset="-127"/>
            </a:endParaRP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endParaRPr lang="ko-KR" altLang="en-US" sz="2000" dirty="0">
              <a:latin typeface="돋움" pitchFamily="50" charset="-127"/>
              <a:ea typeface="돋움" pitchFamily="50" charset="-127"/>
            </a:endParaRP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ko-KR" altLang="en-US" sz="2000" dirty="0">
                <a:latin typeface="돋움" pitchFamily="50" charset="-127"/>
                <a:ea typeface="돋움" pitchFamily="50" charset="-127"/>
              </a:rPr>
              <a:t>􏰀</a:t>
            </a:r>
            <a:r>
              <a:rPr lang="en-US" altLang="ko-KR" sz="2000" dirty="0" err="1">
                <a:latin typeface="돋움" pitchFamily="50" charset="-127"/>
                <a:ea typeface="돋움" pitchFamily="50" charset="-127"/>
              </a:rPr>
              <a:t>Andorid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2000" dirty="0">
                <a:latin typeface="돋움" pitchFamily="50" charset="-127"/>
                <a:ea typeface="돋움" pitchFamily="50" charset="-127"/>
              </a:rPr>
              <a:t>개발 </a:t>
            </a:r>
            <a:r>
              <a:rPr lang="ko-KR" altLang="en-US" sz="2000" dirty="0" smtClean="0">
                <a:latin typeface="돋움" pitchFamily="50" charset="-127"/>
                <a:ea typeface="돋움" pitchFamily="50" charset="-127"/>
              </a:rPr>
              <a:t>지원</a:t>
            </a:r>
            <a:endParaRPr lang="en-US" altLang="ko-KR" sz="2000" dirty="0" smtClean="0">
              <a:latin typeface="돋움" pitchFamily="50" charset="-127"/>
              <a:ea typeface="돋움" pitchFamily="50" charset="-127"/>
            </a:endParaRP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endParaRPr lang="ko-KR" altLang="en-US" sz="2000" dirty="0">
              <a:latin typeface="돋움" pitchFamily="50" charset="-127"/>
              <a:ea typeface="돋움" pitchFamily="50" charset="-127"/>
            </a:endParaRP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ko-KR" altLang="en-US" sz="2000" dirty="0">
                <a:latin typeface="돋움" pitchFamily="50" charset="-127"/>
                <a:ea typeface="돋움" pitchFamily="50" charset="-127"/>
              </a:rPr>
              <a:t>􏰀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GWT </a:t>
            </a:r>
            <a:r>
              <a:rPr lang="ko-KR" altLang="en-US" sz="2000" dirty="0">
                <a:latin typeface="돋움" pitchFamily="50" charset="-127"/>
                <a:ea typeface="돋움" pitchFamily="50" charset="-127"/>
              </a:rPr>
              <a:t>개발 </a:t>
            </a:r>
            <a:r>
              <a:rPr lang="ko-KR" altLang="en-US" sz="2000" dirty="0" smtClean="0">
                <a:latin typeface="돋움" pitchFamily="50" charset="-127"/>
                <a:ea typeface="돋움" pitchFamily="50" charset="-127"/>
              </a:rPr>
              <a:t>지원</a:t>
            </a:r>
            <a:endParaRPr lang="en-US" altLang="ko-KR" sz="2000" dirty="0" smtClean="0">
              <a:latin typeface="돋움" pitchFamily="50" charset="-127"/>
              <a:ea typeface="돋움" pitchFamily="50" charset="-127"/>
            </a:endParaRP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endParaRPr lang="ko-KR" altLang="en-US" sz="2000" dirty="0">
              <a:latin typeface="돋움" pitchFamily="50" charset="-127"/>
              <a:ea typeface="돋움" pitchFamily="50" charset="-127"/>
            </a:endParaRP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ko-KR" altLang="en-US" sz="2000" dirty="0">
                <a:latin typeface="돋움" pitchFamily="50" charset="-127"/>
                <a:ea typeface="돋움" pitchFamily="50" charset="-127"/>
              </a:rPr>
              <a:t>􏰀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Apache license </a:t>
            </a:r>
            <a:r>
              <a:rPr lang="en-US" altLang="ko-KR" sz="2000" dirty="0" smtClean="0">
                <a:latin typeface="돋움" pitchFamily="50" charset="-127"/>
                <a:ea typeface="돋움" pitchFamily="50" charset="-127"/>
              </a:rPr>
              <a:t>2.0</a:t>
            </a:r>
            <a:endParaRPr kumimoji="1" lang="en-US" altLang="ko-KR" sz="2000" kern="0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2439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4000" dirty="0" smtClean="0">
                <a:latin typeface="돋움" pitchFamily="50" charset="-127"/>
                <a:ea typeface="돋움" pitchFamily="50" charset="-127"/>
              </a:rPr>
              <a:t>Preconditions</a:t>
            </a:r>
          </a:p>
          <a:p>
            <a:pPr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4000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40631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com.google.common.base.Preconditions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static </a:t>
            </a:r>
            <a:r>
              <a:rPr lang="en-US" sz="2000" dirty="0" smtClean="0"/>
              <a:t>void </a:t>
            </a:r>
            <a:r>
              <a:rPr lang="en-US" sz="2000" dirty="0" err="1" smtClean="0"/>
              <a:t>checkArgument</a:t>
            </a:r>
            <a:r>
              <a:rPr lang="en-US" sz="2000" dirty="0"/>
              <a:t>(</a:t>
            </a:r>
            <a:r>
              <a:rPr lang="en-US" sz="2000" dirty="0" err="1"/>
              <a:t>boolean</a:t>
            </a:r>
            <a:r>
              <a:rPr lang="en-US" sz="2000" dirty="0"/>
              <a:t> expression</a:t>
            </a:r>
            <a:r>
              <a:rPr lang="en-US" sz="2000" dirty="0" smtClean="0"/>
              <a:t>)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static </a:t>
            </a:r>
            <a:r>
              <a:rPr lang="en-US" sz="2000" dirty="0" smtClean="0"/>
              <a:t>void </a:t>
            </a:r>
            <a:r>
              <a:rPr lang="en-US" sz="2000" dirty="0" err="1" smtClean="0"/>
              <a:t>checkArgument</a:t>
            </a:r>
            <a:r>
              <a:rPr lang="en-US" sz="2000" dirty="0"/>
              <a:t>(</a:t>
            </a:r>
            <a:r>
              <a:rPr lang="en-US" sz="2000" dirty="0" err="1"/>
              <a:t>boolean</a:t>
            </a:r>
            <a:r>
              <a:rPr lang="en-US" sz="2000" dirty="0"/>
              <a:t> expression, Object </a:t>
            </a:r>
            <a:r>
              <a:rPr lang="en-US" sz="2000" dirty="0" err="1"/>
              <a:t>errorMessage</a:t>
            </a:r>
            <a:r>
              <a:rPr lang="en-US" sz="2000" dirty="0" smtClean="0"/>
              <a:t>)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static </a:t>
            </a:r>
            <a:r>
              <a:rPr lang="en-US" sz="2000" dirty="0" smtClean="0"/>
              <a:t>void </a:t>
            </a:r>
            <a:r>
              <a:rPr lang="en-US" sz="2000" dirty="0" err="1" smtClean="0"/>
              <a:t>checkArgument</a:t>
            </a:r>
            <a:r>
              <a:rPr lang="en-US" sz="2000" dirty="0"/>
              <a:t>(</a:t>
            </a:r>
            <a:r>
              <a:rPr lang="en-US" sz="2000" dirty="0" err="1"/>
              <a:t>boolean</a:t>
            </a:r>
            <a:r>
              <a:rPr lang="en-US" sz="2000" dirty="0"/>
              <a:t> expression, String </a:t>
            </a:r>
            <a:r>
              <a:rPr lang="en-US" sz="2000" dirty="0" err="1"/>
              <a:t>errorMessageTemplate</a:t>
            </a:r>
            <a:r>
              <a:rPr lang="en-US" sz="2000" dirty="0"/>
              <a:t>, Object... </a:t>
            </a:r>
            <a:r>
              <a:rPr lang="en-US" sz="2000" dirty="0" err="1"/>
              <a:t>errorMessageArgs</a:t>
            </a:r>
            <a:r>
              <a:rPr lang="en-US" sz="2000" dirty="0"/>
              <a:t>)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/>
              <a:t>checkId</a:t>
            </a:r>
            <a:r>
              <a:rPr lang="en-US" sz="2000" dirty="0"/>
              <a:t> = 0;</a:t>
            </a:r>
          </a:p>
          <a:p>
            <a:pPr lvl="1"/>
            <a:r>
              <a:rPr lang="en-US" sz="2000" dirty="0" err="1" smtClean="0"/>
              <a:t>Preconditions.checkArgument</a:t>
            </a:r>
            <a:r>
              <a:rPr lang="en-US" sz="2000" dirty="0"/>
              <a:t>(</a:t>
            </a:r>
            <a:r>
              <a:rPr lang="en-US" sz="2000" dirty="0" err="1"/>
              <a:t>checkId</a:t>
            </a:r>
            <a:r>
              <a:rPr lang="en-US" sz="2000" dirty="0"/>
              <a:t> &gt; 0, "</a:t>
            </a:r>
            <a:r>
              <a:rPr lang="en-US" sz="2000" dirty="0" smtClean="0"/>
              <a:t>아이디 </a:t>
            </a:r>
            <a:r>
              <a:rPr lang="en-US" sz="2000" dirty="0"/>
              <a:t>%s 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 </a:t>
            </a:r>
            <a:r>
              <a:rPr lang="en-US" sz="2000" dirty="0" smtClean="0"/>
              <a:t>보다 </a:t>
            </a:r>
            <a:r>
              <a:rPr lang="en-US" sz="2000" dirty="0"/>
              <a:t>커야 합니다.", </a:t>
            </a:r>
            <a:r>
              <a:rPr lang="en-US" sz="2000" dirty="0" smtClean="0"/>
              <a:t>	</a:t>
            </a:r>
          </a:p>
          <a:p>
            <a:pPr lvl="1"/>
            <a:r>
              <a:rPr lang="en-US" sz="2000" dirty="0"/>
              <a:t>	</a:t>
            </a:r>
            <a:r>
              <a:rPr lang="en-US" sz="2000" dirty="0" smtClean="0"/>
              <a:t>								</a:t>
            </a:r>
            <a:r>
              <a:rPr lang="en-US" sz="2000" dirty="0" err="1" smtClean="0"/>
              <a:t>checkId</a:t>
            </a:r>
            <a:r>
              <a:rPr lang="en-US" sz="2000" dirty="0"/>
              <a:t>)</a:t>
            </a:r>
            <a:r>
              <a:rPr lang="en-US" sz="2000" dirty="0" smtClean="0"/>
              <a:t>;</a:t>
            </a:r>
            <a:endParaRPr lang="en-US" sz="2000" dirty="0"/>
          </a:p>
          <a:p>
            <a:pPr lvl="1"/>
            <a:r>
              <a:rPr lang="en-US" sz="2000" dirty="0" smtClean="0"/>
              <a:t>// </a:t>
            </a:r>
            <a:r>
              <a:rPr lang="en-US" sz="2000" dirty="0"/>
              <a:t>throw new </a:t>
            </a:r>
            <a:r>
              <a:rPr lang="en-US" sz="2000" dirty="0" err="1"/>
              <a:t>IllegalArgumentException</a:t>
            </a:r>
            <a:r>
              <a:rPr lang="en-US" sz="2000" dirty="0"/>
              <a:t>(</a:t>
            </a:r>
            <a:r>
              <a:rPr lang="en-US" sz="2000" dirty="0" smtClean="0"/>
              <a:t>)</a:t>
            </a:r>
            <a:r>
              <a:rPr lang="en-US" altLang="ko-KR" sz="2000" dirty="0" smtClean="0"/>
              <a:t>;</a:t>
            </a:r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25693803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com.google.common.base.Preconditions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static &lt;T&gt; T </a:t>
            </a:r>
            <a:r>
              <a:rPr lang="en-US" sz="2000" dirty="0" err="1"/>
              <a:t>checkNotNull</a:t>
            </a:r>
            <a:r>
              <a:rPr lang="en-US" sz="2000" dirty="0"/>
              <a:t>(T reference)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static &lt;T&gt; T </a:t>
            </a:r>
            <a:r>
              <a:rPr lang="en-US" sz="2000" dirty="0" err="1"/>
              <a:t>checkNotNull</a:t>
            </a:r>
            <a:r>
              <a:rPr lang="en-US" sz="2000" dirty="0"/>
              <a:t>(T reference, Object </a:t>
            </a:r>
            <a:r>
              <a:rPr lang="en-US" sz="2000" dirty="0" err="1"/>
              <a:t>errorMessage</a:t>
            </a:r>
            <a:r>
              <a:rPr lang="en-US" sz="2000" dirty="0"/>
              <a:t>)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static &lt;T&gt; T </a:t>
            </a:r>
            <a:r>
              <a:rPr lang="en-US" sz="2000" dirty="0" err="1"/>
              <a:t>checkNotNull</a:t>
            </a:r>
            <a:r>
              <a:rPr lang="en-US" sz="2000" dirty="0"/>
              <a:t>(T reference, String </a:t>
            </a:r>
            <a:r>
              <a:rPr lang="en-US" sz="2000" dirty="0" err="1"/>
              <a:t>errorMessageTemplate</a:t>
            </a:r>
            <a:r>
              <a:rPr lang="en-US" sz="2000" dirty="0"/>
              <a:t>, Object... </a:t>
            </a:r>
            <a:r>
              <a:rPr lang="en-US" sz="2000" dirty="0" err="1"/>
              <a:t>errorMessageArgs</a:t>
            </a:r>
            <a:r>
              <a:rPr lang="en-US" sz="2000" dirty="0"/>
              <a:t>)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en-US" sz="2000" dirty="0"/>
              <a:t>String </a:t>
            </a:r>
            <a:r>
              <a:rPr lang="en-US" sz="2000" dirty="0" err="1"/>
              <a:t>checkName</a:t>
            </a:r>
            <a:r>
              <a:rPr lang="en-US" sz="2000" dirty="0"/>
              <a:t> = null;</a:t>
            </a:r>
          </a:p>
          <a:p>
            <a:pPr lvl="1"/>
            <a:r>
              <a:rPr lang="en-US" sz="2000" dirty="0" err="1" smtClean="0"/>
              <a:t>Preconditions.checkNotNull</a:t>
            </a:r>
            <a:r>
              <a:rPr lang="en-US" sz="2000" dirty="0"/>
              <a:t>(</a:t>
            </a:r>
            <a:r>
              <a:rPr lang="en-US" sz="2000" dirty="0" err="1"/>
              <a:t>checkName</a:t>
            </a:r>
            <a:r>
              <a:rPr lang="en-US" sz="2000" dirty="0"/>
              <a:t>, "이름 : %s 은 널일 수 없습니다.", </a:t>
            </a:r>
            <a:endParaRPr lang="en-US" sz="2000" dirty="0" smtClean="0"/>
          </a:p>
          <a:p>
            <a:pPr lvl="1"/>
            <a:r>
              <a:rPr lang="en-US" sz="2000" dirty="0"/>
              <a:t>	</a:t>
            </a:r>
            <a:r>
              <a:rPr lang="en-US" sz="2000" dirty="0" smtClean="0"/>
              <a:t>							</a:t>
            </a:r>
            <a:r>
              <a:rPr lang="en-US" sz="2000" dirty="0" err="1" smtClean="0"/>
              <a:t>checkName</a:t>
            </a:r>
            <a:r>
              <a:rPr lang="en-US" sz="2000" dirty="0"/>
              <a:t>)</a:t>
            </a:r>
            <a:r>
              <a:rPr lang="en-US" sz="2000" dirty="0" smtClean="0"/>
              <a:t>;</a:t>
            </a:r>
          </a:p>
          <a:p>
            <a:endParaRPr lang="en-US" sz="2000" dirty="0" smtClean="0"/>
          </a:p>
          <a:p>
            <a:pPr lvl="1"/>
            <a:r>
              <a:rPr lang="en-US" sz="2000" dirty="0" smtClean="0"/>
              <a:t>// </a:t>
            </a:r>
            <a:r>
              <a:rPr lang="en-US" sz="2000" dirty="0"/>
              <a:t>throw new </a:t>
            </a:r>
            <a:r>
              <a:rPr lang="en-US" sz="2000" dirty="0" err="1"/>
              <a:t>NullPointerException</a:t>
            </a:r>
            <a:r>
              <a:rPr lang="en-US" sz="2000" dirty="0"/>
              <a:t> </a:t>
            </a:r>
            <a:r>
              <a:rPr lang="en-US" sz="2000" dirty="0" smtClean="0"/>
              <a:t>()</a:t>
            </a:r>
            <a:r>
              <a:rPr lang="en-US" altLang="ko-KR" sz="2000" dirty="0" smtClean="0"/>
              <a:t>;</a:t>
            </a:r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20107251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com.google.common.base.Preconditions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static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checkElementIndex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 index, </a:t>
            </a:r>
            <a:r>
              <a:rPr lang="en-US" sz="2000" dirty="0" err="1"/>
              <a:t>int</a:t>
            </a:r>
            <a:r>
              <a:rPr lang="en-US" sz="2000" dirty="0"/>
              <a:t> size)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en-US" sz="2000" dirty="0"/>
              <a:t>List&lt;Integer&gt; </a:t>
            </a:r>
            <a:r>
              <a:rPr lang="en-US" sz="2000" dirty="0" err="1"/>
              <a:t>checkItems</a:t>
            </a:r>
            <a:r>
              <a:rPr lang="en-US" sz="2000" dirty="0"/>
              <a:t> = </a:t>
            </a:r>
            <a:r>
              <a:rPr lang="en-US" sz="2000" dirty="0" err="1"/>
              <a:t>Lists.newArrayList</a:t>
            </a:r>
            <a:r>
              <a:rPr lang="en-US" sz="2000" dirty="0"/>
              <a:t>();</a:t>
            </a:r>
          </a:p>
          <a:p>
            <a:pPr lvl="1"/>
            <a:r>
              <a:rPr lang="en-US" sz="2000" dirty="0" err="1" smtClean="0"/>
              <a:t>checkItems.add</a:t>
            </a:r>
            <a:r>
              <a:rPr lang="en-US" sz="2000" dirty="0"/>
              <a:t>(1);</a:t>
            </a:r>
          </a:p>
          <a:p>
            <a:pPr lvl="1"/>
            <a:r>
              <a:rPr lang="en-US" sz="2000" dirty="0"/>
              <a:t>		</a:t>
            </a:r>
          </a:p>
          <a:p>
            <a:pPr lvl="1"/>
            <a:r>
              <a:rPr lang="en-US" sz="2000" dirty="0" err="1" smtClean="0"/>
              <a:t>Preconditions.checkElementIndex</a:t>
            </a:r>
            <a:r>
              <a:rPr lang="en-US" sz="2000" dirty="0" smtClean="0"/>
              <a:t>(</a:t>
            </a:r>
            <a:r>
              <a:rPr lang="en-US" altLang="ko-KR" sz="2000" dirty="0" smtClean="0"/>
              <a:t>2</a:t>
            </a:r>
            <a:r>
              <a:rPr lang="en-US" sz="2000" dirty="0" smtClean="0"/>
              <a:t>, </a:t>
            </a:r>
            <a:r>
              <a:rPr lang="en-US" sz="2000" dirty="0" err="1"/>
              <a:t>checkItems.size</a:t>
            </a:r>
            <a:r>
              <a:rPr lang="en-US" sz="2000" dirty="0"/>
              <a:t>());</a:t>
            </a:r>
            <a:endParaRPr lang="en-US" sz="2000" dirty="0" smtClean="0"/>
          </a:p>
          <a:p>
            <a:endParaRPr lang="en-US" sz="2000" dirty="0" smtClean="0"/>
          </a:p>
          <a:p>
            <a:pPr lvl="1"/>
            <a:r>
              <a:rPr lang="en-US" sz="2000" dirty="0" smtClean="0"/>
              <a:t>// </a:t>
            </a:r>
            <a:r>
              <a:rPr lang="en-US" sz="2000" dirty="0"/>
              <a:t>throw new </a:t>
            </a:r>
            <a:r>
              <a:rPr lang="en-US" sz="2000" dirty="0" err="1"/>
              <a:t>IndexOutOfBoundsException</a:t>
            </a:r>
            <a:r>
              <a:rPr lang="en-US" sz="2000" dirty="0"/>
              <a:t> </a:t>
            </a:r>
            <a:r>
              <a:rPr lang="en-US" sz="2000" dirty="0" smtClean="0"/>
              <a:t>()</a:t>
            </a:r>
            <a:r>
              <a:rPr lang="en-US" altLang="ko-KR" sz="2000" dirty="0" smtClean="0"/>
              <a:t>;</a:t>
            </a:r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33768746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4000" dirty="0" smtClean="0">
                <a:latin typeface="돋움" pitchFamily="50" charset="-127"/>
                <a:ea typeface="돋움" pitchFamily="50" charset="-127"/>
              </a:rPr>
              <a:t>Ordering</a:t>
            </a:r>
          </a:p>
          <a:p>
            <a:pPr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4000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74895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0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2"/>
            <a:endParaRPr lang="en-US" sz="2000" dirty="0" smtClean="0"/>
          </a:p>
          <a:p>
            <a:pPr lvl="2"/>
            <a:endParaRPr lang="en-US" sz="2000" dirty="0" smtClean="0"/>
          </a:p>
          <a:p>
            <a:pPr lvl="1"/>
            <a:r>
              <a:rPr lang="en-US" sz="2000" dirty="0" err="1" smtClean="0"/>
              <a:t>Bakery.java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public class Bakery {</a:t>
            </a:r>
          </a:p>
          <a:p>
            <a:pPr lvl="1"/>
            <a:r>
              <a:rPr lang="en-US" sz="2000" dirty="0"/>
              <a:t>	private </a:t>
            </a:r>
            <a:r>
              <a:rPr lang="en-US" sz="2000" dirty="0" err="1"/>
              <a:t>BakeryType</a:t>
            </a:r>
            <a:r>
              <a:rPr lang="en-US" sz="2000" dirty="0"/>
              <a:t> type;</a:t>
            </a:r>
          </a:p>
          <a:p>
            <a:pPr lvl="1"/>
            <a:r>
              <a:rPr lang="en-US" sz="2000" dirty="0"/>
              <a:t>	private String name;</a:t>
            </a:r>
          </a:p>
          <a:p>
            <a:pPr lvl="1"/>
            <a:r>
              <a:rPr lang="en-US" sz="2000" dirty="0"/>
              <a:t>	private Integer </a:t>
            </a:r>
            <a:r>
              <a:rPr lang="en-US" sz="2000" dirty="0" err="1"/>
              <a:t>saleCnt</a:t>
            </a:r>
            <a:r>
              <a:rPr lang="en-US" sz="2000" dirty="0"/>
              <a:t>;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	public Bakery(</a:t>
            </a:r>
            <a:r>
              <a:rPr lang="en-US" sz="2000" dirty="0" err="1"/>
              <a:t>BakeryType</a:t>
            </a:r>
            <a:r>
              <a:rPr lang="en-US" sz="2000" dirty="0"/>
              <a:t> type, String </a:t>
            </a:r>
            <a:r>
              <a:rPr lang="en-US" sz="2000" dirty="0" smtClean="0"/>
              <a:t>name, </a:t>
            </a:r>
            <a:r>
              <a:rPr lang="en-US" sz="2000" dirty="0"/>
              <a:t>Integer </a:t>
            </a:r>
            <a:r>
              <a:rPr lang="en-US" sz="2000" dirty="0" err="1"/>
              <a:t>saleCnt</a:t>
            </a:r>
            <a:r>
              <a:rPr lang="en-US" sz="2000" dirty="0" smtClean="0"/>
              <a:t>) </a:t>
            </a:r>
            <a:r>
              <a:rPr lang="en-US" sz="2000" dirty="0"/>
              <a:t>{</a:t>
            </a:r>
          </a:p>
          <a:p>
            <a:pPr lvl="1"/>
            <a:r>
              <a:rPr lang="en-US" sz="2000" dirty="0"/>
              <a:t>		</a:t>
            </a:r>
            <a:r>
              <a:rPr lang="en-US" sz="2000" dirty="0" err="1"/>
              <a:t>this.type</a:t>
            </a:r>
            <a:r>
              <a:rPr lang="en-US" sz="2000" dirty="0"/>
              <a:t> = type;</a:t>
            </a:r>
          </a:p>
          <a:p>
            <a:pPr lvl="1"/>
            <a:r>
              <a:rPr lang="en-US" sz="2000" dirty="0"/>
              <a:t>		</a:t>
            </a:r>
            <a:r>
              <a:rPr lang="en-US" sz="2000" dirty="0" err="1"/>
              <a:t>this.name</a:t>
            </a:r>
            <a:r>
              <a:rPr lang="en-US" sz="2000" dirty="0"/>
              <a:t> = name;</a:t>
            </a:r>
          </a:p>
          <a:p>
            <a:pPr lvl="1"/>
            <a:r>
              <a:rPr lang="en-US" sz="2000" dirty="0"/>
              <a:t>		</a:t>
            </a:r>
            <a:r>
              <a:rPr lang="en-US" sz="2000" dirty="0" err="1"/>
              <a:t>this.saleCnt</a:t>
            </a:r>
            <a:r>
              <a:rPr lang="en-US" sz="2000" dirty="0"/>
              <a:t> = </a:t>
            </a:r>
            <a:r>
              <a:rPr lang="en-US" sz="2000" dirty="0" err="1"/>
              <a:t>saleCnt</a:t>
            </a:r>
            <a:r>
              <a:rPr lang="en-US" sz="2000" dirty="0" smtClean="0"/>
              <a:t>;</a:t>
            </a:r>
            <a:endParaRPr lang="en-US" sz="2000" dirty="0"/>
          </a:p>
          <a:p>
            <a:pPr lvl="1"/>
            <a:r>
              <a:rPr lang="en-US" sz="2000" dirty="0"/>
              <a:t>	}</a:t>
            </a:r>
          </a:p>
          <a:p>
            <a:pPr lvl="1"/>
            <a:r>
              <a:rPr lang="en-US" sz="2000" dirty="0"/>
              <a:t>	</a:t>
            </a:r>
          </a:p>
          <a:p>
            <a:pPr lvl="1"/>
            <a:r>
              <a:rPr lang="en-US" sz="2000" dirty="0"/>
              <a:t>	// getter</a:t>
            </a:r>
          </a:p>
          <a:p>
            <a:pPr lvl="1"/>
            <a:r>
              <a:rPr lang="en-US" sz="2000" dirty="0"/>
              <a:t>	// setter</a:t>
            </a:r>
          </a:p>
          <a:p>
            <a:pPr lvl="1"/>
            <a:r>
              <a:rPr lang="en-US" sz="2000" dirty="0"/>
              <a:t>}</a:t>
            </a:r>
            <a:endParaRPr lang="en-US" sz="2000" dirty="0" smtClean="0"/>
          </a:p>
        </p:txBody>
      </p:sp>
      <p:sp>
        <p:nvSpPr>
          <p:cNvPr id="5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2393528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  <p:sp>
        <p:nvSpPr>
          <p:cNvPr id="5" name="Rectangle 38"/>
          <p:cNvSpPr txBox="1">
            <a:spLocks noChangeArrowheads="1"/>
          </p:cNvSpPr>
          <p:nvPr/>
        </p:nvSpPr>
        <p:spPr bwMode="auto">
          <a:xfrm>
            <a:off x="0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2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en-US" sz="2000" dirty="0" err="1"/>
              <a:t>Bakery</a:t>
            </a:r>
            <a:r>
              <a:rPr lang="en-US" sz="2000" dirty="0" err="1" smtClean="0"/>
              <a:t>Type.java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r>
              <a:rPr lang="en-US" sz="2000" dirty="0"/>
              <a:t>public </a:t>
            </a:r>
            <a:r>
              <a:rPr lang="en-US" sz="2000" dirty="0" err="1"/>
              <a:t>enum</a:t>
            </a:r>
            <a:r>
              <a:rPr lang="en-US" sz="2000" dirty="0"/>
              <a:t> </a:t>
            </a:r>
            <a:r>
              <a:rPr lang="en-US" sz="2000" dirty="0" err="1"/>
              <a:t>BakeryType</a:t>
            </a:r>
            <a:r>
              <a:rPr lang="en-US" sz="2000" dirty="0"/>
              <a:t> {</a:t>
            </a:r>
          </a:p>
          <a:p>
            <a:pPr lvl="1"/>
            <a:r>
              <a:rPr lang="en-US" sz="2000" dirty="0"/>
              <a:t>	BREAD,</a:t>
            </a:r>
          </a:p>
          <a:p>
            <a:pPr lvl="1"/>
            <a:r>
              <a:rPr lang="en-US" sz="2000" dirty="0"/>
              <a:t>	MILK</a:t>
            </a:r>
          </a:p>
          <a:p>
            <a:pPr lvl="1"/>
            <a:r>
              <a:rPr lang="en-US" sz="2000" dirty="0"/>
              <a:t>}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654018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47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com.google.common.collect.Ordering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abstract class Ordering&lt;T</a:t>
            </a:r>
            <a:r>
              <a:rPr lang="en-US" sz="2000" dirty="0" smtClean="0"/>
              <a:t>&gt;</a:t>
            </a:r>
          </a:p>
          <a:p>
            <a:pPr lvl="1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en-US" sz="2000" dirty="0"/>
              <a:t>Ordering</a:t>
            </a:r>
            <a:r>
              <a:rPr lang="en-US" sz="2000" dirty="0" smtClean="0"/>
              <a:t>&lt;</a:t>
            </a:r>
            <a:r>
              <a:rPr lang="en-US" sz="2000" dirty="0"/>
              <a:t>Bakery</a:t>
            </a:r>
            <a:r>
              <a:rPr lang="en-US" sz="2000" dirty="0" smtClean="0"/>
              <a:t>&gt; SALE_CNT_ORDERING </a:t>
            </a:r>
            <a:r>
              <a:rPr lang="en-US" sz="2000" dirty="0"/>
              <a:t>= new Ordering</a:t>
            </a:r>
            <a:r>
              <a:rPr lang="en-US" sz="2000" dirty="0" smtClean="0"/>
              <a:t>&lt;</a:t>
            </a:r>
            <a:r>
              <a:rPr lang="en-US" sz="2000" dirty="0"/>
              <a:t>Bakery</a:t>
            </a:r>
            <a:r>
              <a:rPr lang="en-US" sz="2000" dirty="0" smtClean="0"/>
              <a:t>&gt;</a:t>
            </a:r>
            <a:r>
              <a:rPr lang="en-US" sz="2000" dirty="0"/>
              <a:t>() {</a:t>
            </a:r>
          </a:p>
          <a:p>
            <a:pPr lvl="1"/>
            <a:r>
              <a:rPr lang="en-US" sz="2000" dirty="0"/>
              <a:t>	@Override</a:t>
            </a:r>
          </a:p>
          <a:p>
            <a:pPr lvl="1"/>
            <a:r>
              <a:rPr lang="en-US" sz="2000" dirty="0"/>
              <a:t>	public </a:t>
            </a:r>
            <a:r>
              <a:rPr lang="en-US" sz="2000" dirty="0" err="1"/>
              <a:t>int</a:t>
            </a:r>
            <a:r>
              <a:rPr lang="en-US" sz="2000" dirty="0"/>
              <a:t> compare</a:t>
            </a:r>
            <a:r>
              <a:rPr lang="en-US" sz="2000" dirty="0" smtClean="0"/>
              <a:t>(Bakery left</a:t>
            </a:r>
            <a:r>
              <a:rPr lang="en-US" sz="2000" dirty="0"/>
              <a:t>, </a:t>
            </a:r>
            <a:r>
              <a:rPr lang="en-US" sz="2000" dirty="0" smtClean="0"/>
              <a:t>Bakery right</a:t>
            </a:r>
            <a:r>
              <a:rPr lang="en-US" sz="2000" dirty="0"/>
              <a:t>) {</a:t>
            </a:r>
          </a:p>
          <a:p>
            <a:pPr lvl="1"/>
            <a:r>
              <a:rPr lang="en-US" sz="2000" dirty="0"/>
              <a:t>		return </a:t>
            </a:r>
            <a:r>
              <a:rPr lang="en-US" sz="2000" dirty="0" err="1"/>
              <a:t>Ints.compare</a:t>
            </a:r>
            <a:r>
              <a:rPr lang="en-US" sz="2000" dirty="0"/>
              <a:t>(</a:t>
            </a:r>
            <a:r>
              <a:rPr lang="en-US" sz="2000" dirty="0" err="1" smtClean="0"/>
              <a:t>left.getSaleCnt</a:t>
            </a:r>
            <a:r>
              <a:rPr lang="en-US" sz="2000" dirty="0" smtClean="0"/>
              <a:t>(</a:t>
            </a:r>
            <a:r>
              <a:rPr lang="en-US" sz="2000" dirty="0"/>
              <a:t>), </a:t>
            </a:r>
            <a:r>
              <a:rPr lang="en-US" sz="2000" dirty="0" err="1" smtClean="0"/>
              <a:t>right.getSaleCnt</a:t>
            </a:r>
            <a:r>
              <a:rPr lang="en-US" sz="2000" dirty="0" smtClean="0"/>
              <a:t>(</a:t>
            </a:r>
            <a:r>
              <a:rPr lang="en-US" sz="2000" dirty="0"/>
              <a:t>));</a:t>
            </a:r>
          </a:p>
          <a:p>
            <a:pPr lvl="1"/>
            <a:r>
              <a:rPr lang="en-US" sz="2000" dirty="0"/>
              <a:t>	}</a:t>
            </a:r>
          </a:p>
          <a:p>
            <a:pPr lvl="1"/>
            <a:r>
              <a:rPr lang="en-US" sz="2000" dirty="0" smtClean="0"/>
              <a:t>}</a:t>
            </a:r>
            <a:r>
              <a:rPr lang="en-US" sz="2000" dirty="0"/>
              <a:t>;</a:t>
            </a:r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30040234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com.google.common.collect.Ordering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Constructor Ordering()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en-US" sz="2000" dirty="0"/>
              <a:t>private List</a:t>
            </a:r>
            <a:r>
              <a:rPr lang="en-US" sz="2000" dirty="0" smtClean="0"/>
              <a:t>&lt;</a:t>
            </a:r>
            <a:r>
              <a:rPr lang="en-US" sz="2000" dirty="0"/>
              <a:t>Bakery</a:t>
            </a:r>
            <a:r>
              <a:rPr lang="en-US" sz="2000" dirty="0" smtClean="0"/>
              <a:t>&gt; </a:t>
            </a:r>
            <a:r>
              <a:rPr lang="en-US" sz="2000" dirty="0" err="1" smtClean="0"/>
              <a:t>bakeryList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Lists.newArrayList</a:t>
            </a:r>
            <a:r>
              <a:rPr lang="en-US" sz="2000" dirty="0"/>
              <a:t>()</a:t>
            </a:r>
            <a:r>
              <a:rPr lang="en-US" sz="2000" dirty="0" smtClean="0"/>
              <a:t>;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err="1"/>
              <a:t>bakery</a:t>
            </a:r>
            <a:r>
              <a:rPr lang="en-US" sz="2000" dirty="0" err="1" smtClean="0"/>
              <a:t>List.add</a:t>
            </a:r>
            <a:r>
              <a:rPr lang="en-US" sz="2000" dirty="0" smtClean="0"/>
              <a:t>(</a:t>
            </a:r>
            <a:r>
              <a:rPr lang="en-US" sz="2000" dirty="0"/>
              <a:t>new Bakery(</a:t>
            </a:r>
            <a:r>
              <a:rPr lang="en-US" sz="2000" dirty="0" err="1"/>
              <a:t>BakeryType.BREAD</a:t>
            </a:r>
            <a:r>
              <a:rPr lang="en-US" sz="2000" dirty="0"/>
              <a:t>, "크림빵", 20));</a:t>
            </a:r>
          </a:p>
          <a:p>
            <a:pPr lvl="1"/>
            <a:r>
              <a:rPr lang="en-US" sz="2000" dirty="0" err="1"/>
              <a:t>bakery</a:t>
            </a:r>
            <a:r>
              <a:rPr lang="en-US" sz="2000" dirty="0" err="1" smtClean="0"/>
              <a:t>List.add</a:t>
            </a:r>
            <a:r>
              <a:rPr lang="en-US" sz="2000" dirty="0"/>
              <a:t>(new Bakery(</a:t>
            </a:r>
            <a:r>
              <a:rPr lang="en-US" sz="2000" dirty="0" err="1"/>
              <a:t>BakeryType.BREAD</a:t>
            </a:r>
            <a:r>
              <a:rPr lang="en-US" sz="2000" dirty="0"/>
              <a:t>, </a:t>
            </a:r>
            <a:r>
              <a:rPr lang="en-US" sz="2000" dirty="0" smtClean="0"/>
              <a:t>“</a:t>
            </a:r>
            <a:r>
              <a:rPr lang="ko-KR" altLang="en-US" sz="2000" dirty="0" smtClean="0"/>
              <a:t>소보로</a:t>
            </a:r>
            <a:r>
              <a:rPr lang="en-US" sz="2000" dirty="0" smtClean="0"/>
              <a:t>빵</a:t>
            </a:r>
            <a:r>
              <a:rPr lang="en-US" sz="2000" dirty="0"/>
              <a:t>", </a:t>
            </a:r>
            <a:r>
              <a:rPr lang="en-US" altLang="ko-KR" sz="2000" dirty="0" smtClean="0"/>
              <a:t>1</a:t>
            </a:r>
            <a:r>
              <a:rPr lang="en-US" sz="2000" dirty="0" smtClean="0"/>
              <a:t>2)</a:t>
            </a:r>
            <a:r>
              <a:rPr lang="en-US" sz="2000" dirty="0"/>
              <a:t>);</a:t>
            </a:r>
          </a:p>
          <a:p>
            <a:pPr lvl="1"/>
            <a:r>
              <a:rPr lang="en-US" sz="2000" dirty="0" err="1"/>
              <a:t>bakery</a:t>
            </a:r>
            <a:r>
              <a:rPr lang="en-US" sz="2000" dirty="0" err="1" smtClean="0"/>
              <a:t>List.add</a:t>
            </a:r>
            <a:r>
              <a:rPr lang="en-US" sz="2000" dirty="0"/>
              <a:t>(new Bakery(</a:t>
            </a:r>
            <a:r>
              <a:rPr lang="en-US" sz="2000" dirty="0" err="1"/>
              <a:t>BakeryType.BREAD</a:t>
            </a:r>
            <a:r>
              <a:rPr lang="en-US" sz="2000" dirty="0"/>
              <a:t>, </a:t>
            </a:r>
            <a:r>
              <a:rPr lang="en-US" sz="2000" dirty="0" smtClean="0"/>
              <a:t>”</a:t>
            </a:r>
            <a:r>
              <a:rPr lang="ko-KR" altLang="en-US" sz="2000" dirty="0" smtClean="0"/>
              <a:t>건</a:t>
            </a:r>
            <a:r>
              <a:rPr lang="en-US" sz="2000" dirty="0" smtClean="0"/>
              <a:t>빵</a:t>
            </a:r>
            <a:r>
              <a:rPr lang="en-US" sz="2000" dirty="0"/>
              <a:t>", </a:t>
            </a:r>
            <a:r>
              <a:rPr lang="en-US" altLang="ko-KR" sz="2000" dirty="0" smtClean="0"/>
              <a:t>3</a:t>
            </a:r>
            <a:r>
              <a:rPr lang="en-US" sz="2000" dirty="0" smtClean="0"/>
              <a:t>0</a:t>
            </a:r>
            <a:r>
              <a:rPr lang="en-US" altLang="ko-KR" sz="2000" dirty="0" smtClean="0"/>
              <a:t>0</a:t>
            </a:r>
            <a:r>
              <a:rPr lang="en-US" sz="2000" dirty="0" smtClean="0"/>
              <a:t>)</a:t>
            </a:r>
            <a:r>
              <a:rPr lang="en-US" sz="2000" dirty="0"/>
              <a:t>)</a:t>
            </a:r>
            <a:r>
              <a:rPr lang="en-US" sz="2000" dirty="0" smtClean="0"/>
              <a:t>;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err="1"/>
              <a:t>Collections.sort</a:t>
            </a:r>
            <a:r>
              <a:rPr lang="en-US" sz="2000" dirty="0" smtClean="0"/>
              <a:t>(</a:t>
            </a:r>
            <a:r>
              <a:rPr lang="en-US" sz="2000" dirty="0" err="1"/>
              <a:t>bakery</a:t>
            </a:r>
            <a:r>
              <a:rPr lang="en-US" sz="2000" dirty="0" err="1" smtClean="0"/>
              <a:t>List</a:t>
            </a:r>
            <a:r>
              <a:rPr lang="en-US" sz="2000" dirty="0"/>
              <a:t>, </a:t>
            </a:r>
            <a:r>
              <a:rPr lang="en-US" sz="2000" dirty="0" err="1" smtClean="0"/>
              <a:t>Bakery.SALE_CNT_ORDERING</a:t>
            </a:r>
            <a:r>
              <a:rPr lang="en-US" sz="2000" dirty="0"/>
              <a:t>)</a:t>
            </a:r>
            <a:r>
              <a:rPr lang="en-US" sz="2000" dirty="0" smtClean="0"/>
              <a:t>;</a:t>
            </a:r>
          </a:p>
          <a:p>
            <a:pPr lvl="1"/>
            <a:r>
              <a:rPr lang="en-US" sz="2000" dirty="0" smtClean="0"/>
              <a:t>// </a:t>
            </a:r>
            <a:r>
              <a:rPr lang="ko-KR" altLang="en-US" sz="2000" dirty="0" smtClean="0"/>
              <a:t>소보로</a:t>
            </a:r>
            <a:r>
              <a:rPr lang="en-US" sz="2000" dirty="0" smtClean="0"/>
              <a:t>빵, </a:t>
            </a:r>
            <a:r>
              <a:rPr lang="en-US" sz="2000" dirty="0"/>
              <a:t>크림빵</a:t>
            </a:r>
            <a:r>
              <a:rPr lang="en-US" sz="2000" dirty="0" smtClean="0"/>
              <a:t>, </a:t>
            </a:r>
            <a:r>
              <a:rPr lang="ko-KR" altLang="en-US" sz="2000" dirty="0"/>
              <a:t>건</a:t>
            </a:r>
            <a:r>
              <a:rPr lang="en-US" sz="2000" dirty="0"/>
              <a:t>빵</a:t>
            </a:r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8784155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49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com.google.common.collect.Ordering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&lt;F&gt; Ordering&lt;F</a:t>
            </a:r>
            <a:r>
              <a:rPr lang="en-US" sz="2000" dirty="0" smtClean="0"/>
              <a:t>&gt; </a:t>
            </a:r>
            <a:r>
              <a:rPr lang="en-US" sz="2000" dirty="0" err="1" smtClean="0"/>
              <a:t>onResultOf</a:t>
            </a:r>
            <a:r>
              <a:rPr lang="en-US" sz="2000" dirty="0"/>
              <a:t>(Function&lt;F,? extends T&gt; function)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en-US" sz="2000" dirty="0"/>
              <a:t>private List&lt;Bakery&gt; </a:t>
            </a:r>
            <a:r>
              <a:rPr lang="en-US" sz="2000" dirty="0" err="1"/>
              <a:t>bakeryList</a:t>
            </a:r>
            <a:r>
              <a:rPr lang="en-US" sz="2000" dirty="0"/>
              <a:t> = </a:t>
            </a:r>
            <a:r>
              <a:rPr lang="en-US" sz="2000" dirty="0" err="1"/>
              <a:t>Lists.newArrayList</a:t>
            </a:r>
            <a:r>
              <a:rPr lang="en-US" sz="2000" dirty="0"/>
              <a:t>();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err="1"/>
              <a:t>bakeryList.add</a:t>
            </a:r>
            <a:r>
              <a:rPr lang="en-US" sz="2000" dirty="0"/>
              <a:t>(new Bakery(</a:t>
            </a:r>
            <a:r>
              <a:rPr lang="en-US" sz="2000" dirty="0" err="1"/>
              <a:t>BakeryType.BREAD</a:t>
            </a:r>
            <a:r>
              <a:rPr lang="en-US" sz="2000" dirty="0"/>
              <a:t>, "크림빵", 20));</a:t>
            </a:r>
          </a:p>
          <a:p>
            <a:pPr lvl="1"/>
            <a:r>
              <a:rPr lang="en-US" sz="2000" dirty="0" err="1"/>
              <a:t>bakeryList.add</a:t>
            </a:r>
            <a:r>
              <a:rPr lang="en-US" sz="2000" dirty="0"/>
              <a:t>(new Bakery(</a:t>
            </a:r>
            <a:r>
              <a:rPr lang="en-US" sz="2000" dirty="0" err="1"/>
              <a:t>BakeryType.BREAD</a:t>
            </a:r>
            <a:r>
              <a:rPr lang="en-US" sz="2000" dirty="0"/>
              <a:t>, “</a:t>
            </a:r>
            <a:r>
              <a:rPr lang="ko-KR" altLang="en-US" sz="2000" dirty="0"/>
              <a:t>소보로</a:t>
            </a:r>
            <a:r>
              <a:rPr lang="en-US" sz="2000" dirty="0"/>
              <a:t>빵", </a:t>
            </a:r>
            <a:r>
              <a:rPr lang="en-US" altLang="ko-KR" sz="2000" dirty="0"/>
              <a:t>1</a:t>
            </a:r>
            <a:r>
              <a:rPr lang="en-US" sz="2000" dirty="0"/>
              <a:t>2));</a:t>
            </a:r>
          </a:p>
          <a:p>
            <a:pPr lvl="1"/>
            <a:r>
              <a:rPr lang="en-US" sz="2000" dirty="0" err="1"/>
              <a:t>bakeryList.add</a:t>
            </a:r>
            <a:r>
              <a:rPr lang="en-US" sz="2000" dirty="0"/>
              <a:t>(new Bakery(</a:t>
            </a:r>
            <a:r>
              <a:rPr lang="en-US" sz="2000" dirty="0" err="1"/>
              <a:t>BakeryType.BREAD</a:t>
            </a:r>
            <a:r>
              <a:rPr lang="en-US" sz="2000" dirty="0"/>
              <a:t>, ”</a:t>
            </a:r>
            <a:r>
              <a:rPr lang="ko-KR" altLang="en-US" sz="2000" dirty="0"/>
              <a:t>건</a:t>
            </a:r>
            <a:r>
              <a:rPr lang="en-US" sz="2000" dirty="0"/>
              <a:t>빵", </a:t>
            </a:r>
            <a:r>
              <a:rPr lang="en-US" altLang="ko-KR" sz="2000" dirty="0"/>
              <a:t>3</a:t>
            </a:r>
            <a:r>
              <a:rPr lang="en-US" sz="2000" dirty="0"/>
              <a:t>0</a:t>
            </a:r>
            <a:r>
              <a:rPr lang="en-US" altLang="ko-KR" sz="2000" dirty="0"/>
              <a:t>0</a:t>
            </a:r>
            <a:r>
              <a:rPr lang="en-US" sz="2000" dirty="0"/>
              <a:t>));</a:t>
            </a:r>
            <a:endParaRPr lang="en-US" sz="2000" dirty="0" smtClean="0"/>
          </a:p>
          <a:p>
            <a:pPr lvl="1"/>
            <a:endParaRPr lang="en-US" sz="2000" dirty="0"/>
          </a:p>
          <a:p>
            <a:pPr lvl="1"/>
            <a:r>
              <a:rPr lang="en-US" sz="2000" dirty="0" err="1" smtClean="0"/>
              <a:t>Ordering.natural</a:t>
            </a:r>
            <a:r>
              <a:rPr lang="en-US" sz="2000" dirty="0"/>
              <a:t>()</a:t>
            </a:r>
            <a:r>
              <a:rPr lang="en-US" sz="2000" dirty="0" smtClean="0"/>
              <a:t>.</a:t>
            </a:r>
            <a:r>
              <a:rPr lang="en-US" sz="2000" dirty="0" err="1" smtClean="0"/>
              <a:t>nullsFirst</a:t>
            </a:r>
            <a:r>
              <a:rPr lang="en-US" sz="2000" dirty="0" smtClean="0"/>
              <a:t>().</a:t>
            </a:r>
            <a:r>
              <a:rPr lang="en-US" sz="2000" dirty="0" err="1" smtClean="0"/>
              <a:t>onResultOf</a:t>
            </a:r>
            <a:r>
              <a:rPr lang="en-US" sz="2000" dirty="0" smtClean="0"/>
              <a:t>(</a:t>
            </a:r>
            <a:r>
              <a:rPr lang="en-US" sz="2000" dirty="0" err="1" smtClean="0"/>
              <a:t>Bakery.SALE_CNT_FILTER</a:t>
            </a:r>
            <a:r>
              <a:rPr lang="en-US" sz="2000" dirty="0"/>
              <a:t>)</a:t>
            </a:r>
            <a:r>
              <a:rPr lang="en-US" sz="2000" dirty="0" smtClean="0"/>
              <a:t>;</a:t>
            </a:r>
          </a:p>
          <a:p>
            <a:pPr lvl="1"/>
            <a:r>
              <a:rPr lang="en-US" sz="2000" dirty="0" smtClean="0"/>
              <a:t>// </a:t>
            </a:r>
            <a:r>
              <a:rPr lang="ko-KR" altLang="en-US" sz="2000" dirty="0"/>
              <a:t>소보로</a:t>
            </a:r>
            <a:r>
              <a:rPr lang="en-US" sz="2000" dirty="0"/>
              <a:t>빵, 크림빵, </a:t>
            </a:r>
            <a:r>
              <a:rPr lang="ko-KR" altLang="en-US" sz="2000" dirty="0"/>
              <a:t>건</a:t>
            </a:r>
            <a:r>
              <a:rPr lang="en-US" sz="2000" dirty="0"/>
              <a:t>빵</a:t>
            </a:r>
          </a:p>
          <a:p>
            <a:pPr lvl="1"/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13779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8606" y="1912040"/>
            <a:ext cx="2949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a typeface="나눔고딕"/>
                <a:cs typeface="나눔고딕"/>
              </a:rPr>
              <a:t>Apache Commons Lang </a:t>
            </a:r>
            <a:endParaRPr lang="en-US" sz="2000" dirty="0" smtClean="0">
              <a:ea typeface="나눔고딕"/>
              <a:cs typeface="나눔고딕"/>
            </a:endParaRPr>
          </a:p>
          <a:p>
            <a:r>
              <a:rPr lang="en-US" sz="2000" dirty="0" smtClean="0">
                <a:ea typeface="나눔고딕"/>
                <a:cs typeface="나눔고딕"/>
              </a:rPr>
              <a:t>컴포넌트</a:t>
            </a:r>
            <a:endParaRPr lang="en-US" sz="2000" dirty="0">
              <a:ea typeface="나눔고딕"/>
              <a:cs typeface="나눔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8606" y="3228436"/>
            <a:ext cx="36330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a typeface="나눔고딕"/>
                <a:cs typeface="나눔고딕"/>
              </a:rPr>
              <a:t>Apache Commons Collections </a:t>
            </a:r>
            <a:endParaRPr lang="en-US" sz="2000" dirty="0" smtClean="0">
              <a:ea typeface="나눔고딕"/>
              <a:cs typeface="나눔고딕"/>
            </a:endParaRPr>
          </a:p>
          <a:p>
            <a:r>
              <a:rPr lang="en-US" sz="2000" dirty="0" smtClean="0">
                <a:ea typeface="나눔고딕"/>
                <a:cs typeface="나눔고딕"/>
              </a:rPr>
              <a:t>컴포넌트</a:t>
            </a:r>
            <a:endParaRPr lang="en-US" sz="2000" dirty="0">
              <a:ea typeface="나눔고딕"/>
              <a:cs typeface="나눔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8606" y="4544833"/>
            <a:ext cx="2009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ea typeface="나눔고딕"/>
                <a:cs typeface="나눔고딕"/>
              </a:rPr>
              <a:t>유용한 유틸리티</a:t>
            </a:r>
            <a:endParaRPr lang="en-US" sz="2000" dirty="0">
              <a:ea typeface="나눔고딕"/>
              <a:cs typeface="나눔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58045" y="2969658"/>
            <a:ext cx="5441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/>
              <a:t>=</a:t>
            </a:r>
            <a:endParaRPr lang="en-US" sz="4800" dirty="0"/>
          </a:p>
        </p:txBody>
      </p:sp>
      <p:sp>
        <p:nvSpPr>
          <p:cNvPr id="12" name="TextBox 11"/>
          <p:cNvSpPr txBox="1"/>
          <p:nvPr/>
        </p:nvSpPr>
        <p:spPr>
          <a:xfrm>
            <a:off x="6909266" y="2519608"/>
            <a:ext cx="200417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Google </a:t>
            </a:r>
            <a:endParaRPr lang="en-US" sz="4400" dirty="0" smtClean="0"/>
          </a:p>
          <a:p>
            <a:r>
              <a:rPr lang="en-US" sz="4400" dirty="0" smtClean="0"/>
              <a:t>Guava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01133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com.google.common.collect.Ordering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 smtClean="0"/>
              <a:t>Ordering&lt;S&gt; reverse()</a:t>
            </a:r>
          </a:p>
          <a:p>
            <a:pPr lvl="1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en-US" sz="2000" dirty="0"/>
              <a:t>private List&lt;Bakery&gt; </a:t>
            </a:r>
            <a:r>
              <a:rPr lang="en-US" sz="2000" dirty="0" err="1"/>
              <a:t>bakeryList</a:t>
            </a:r>
            <a:r>
              <a:rPr lang="en-US" sz="2000" dirty="0"/>
              <a:t> = </a:t>
            </a:r>
            <a:r>
              <a:rPr lang="en-US" sz="2000" dirty="0" err="1"/>
              <a:t>Lists.newArrayList</a:t>
            </a:r>
            <a:r>
              <a:rPr lang="en-US" sz="2000" dirty="0"/>
              <a:t>();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err="1"/>
              <a:t>bakeryList.add</a:t>
            </a:r>
            <a:r>
              <a:rPr lang="en-US" sz="2000" dirty="0"/>
              <a:t>(new Bakery(</a:t>
            </a:r>
            <a:r>
              <a:rPr lang="en-US" sz="2000" dirty="0" err="1"/>
              <a:t>BakeryType.BREAD</a:t>
            </a:r>
            <a:r>
              <a:rPr lang="en-US" sz="2000" dirty="0"/>
              <a:t>, "크림빵", 20));</a:t>
            </a:r>
          </a:p>
          <a:p>
            <a:pPr lvl="1"/>
            <a:r>
              <a:rPr lang="en-US" sz="2000" dirty="0" err="1"/>
              <a:t>bakeryList.add</a:t>
            </a:r>
            <a:r>
              <a:rPr lang="en-US" sz="2000" dirty="0"/>
              <a:t>(new Bakery(</a:t>
            </a:r>
            <a:r>
              <a:rPr lang="en-US" sz="2000" dirty="0" err="1"/>
              <a:t>BakeryType.BREAD</a:t>
            </a:r>
            <a:r>
              <a:rPr lang="en-US" sz="2000" dirty="0"/>
              <a:t>, “</a:t>
            </a:r>
            <a:r>
              <a:rPr lang="ko-KR" altLang="en-US" sz="2000" dirty="0"/>
              <a:t>소보로</a:t>
            </a:r>
            <a:r>
              <a:rPr lang="en-US" sz="2000" dirty="0"/>
              <a:t>빵", </a:t>
            </a:r>
            <a:r>
              <a:rPr lang="en-US" altLang="ko-KR" sz="2000" dirty="0"/>
              <a:t>1</a:t>
            </a:r>
            <a:r>
              <a:rPr lang="en-US" sz="2000" dirty="0"/>
              <a:t>2));</a:t>
            </a:r>
          </a:p>
          <a:p>
            <a:pPr lvl="1"/>
            <a:r>
              <a:rPr lang="en-US" sz="2000" dirty="0" err="1"/>
              <a:t>bakeryList.add</a:t>
            </a:r>
            <a:r>
              <a:rPr lang="en-US" sz="2000" dirty="0"/>
              <a:t>(new Bakery(</a:t>
            </a:r>
            <a:r>
              <a:rPr lang="en-US" sz="2000" dirty="0" err="1"/>
              <a:t>BakeryType.BREAD</a:t>
            </a:r>
            <a:r>
              <a:rPr lang="en-US" sz="2000" dirty="0"/>
              <a:t>, ”</a:t>
            </a:r>
            <a:r>
              <a:rPr lang="ko-KR" altLang="en-US" sz="2000" dirty="0"/>
              <a:t>건</a:t>
            </a:r>
            <a:r>
              <a:rPr lang="en-US" sz="2000" dirty="0"/>
              <a:t>빵", </a:t>
            </a:r>
            <a:r>
              <a:rPr lang="en-US" altLang="ko-KR" sz="2000" dirty="0"/>
              <a:t>3</a:t>
            </a:r>
            <a:r>
              <a:rPr lang="en-US" sz="2000" dirty="0"/>
              <a:t>0</a:t>
            </a:r>
            <a:r>
              <a:rPr lang="en-US" altLang="ko-KR" sz="2000" dirty="0"/>
              <a:t>0</a:t>
            </a:r>
            <a:r>
              <a:rPr lang="en-US" sz="2000" dirty="0"/>
              <a:t>));</a:t>
            </a:r>
            <a:endParaRPr lang="en-US" sz="2000" dirty="0" smtClean="0"/>
          </a:p>
          <a:p>
            <a:pPr lvl="1"/>
            <a:endParaRPr lang="en-US" sz="2000" dirty="0"/>
          </a:p>
          <a:p>
            <a:pPr lvl="1"/>
            <a:r>
              <a:rPr lang="en-US" sz="2000" dirty="0" err="1"/>
              <a:t>Collections.sort</a:t>
            </a:r>
            <a:r>
              <a:rPr lang="en-US" sz="2000" dirty="0" smtClean="0"/>
              <a:t>(</a:t>
            </a:r>
            <a:r>
              <a:rPr lang="en-US" sz="2000" dirty="0" err="1"/>
              <a:t>bakery</a:t>
            </a:r>
            <a:r>
              <a:rPr lang="en-US" sz="2000" dirty="0" err="1" smtClean="0"/>
              <a:t>List</a:t>
            </a:r>
            <a:r>
              <a:rPr lang="en-US" sz="2000" dirty="0"/>
              <a:t>, </a:t>
            </a:r>
            <a:r>
              <a:rPr lang="en-US" sz="2000" dirty="0" err="1" smtClean="0"/>
              <a:t>Bakery.SALE_CNT_ORDERING.reverse</a:t>
            </a:r>
            <a:r>
              <a:rPr lang="en-US" sz="2000" dirty="0" smtClean="0"/>
              <a:t>());</a:t>
            </a:r>
          </a:p>
          <a:p>
            <a:pPr lvl="1"/>
            <a:r>
              <a:rPr lang="en-US" sz="2000" dirty="0" smtClean="0"/>
              <a:t>// </a:t>
            </a:r>
            <a:r>
              <a:rPr lang="ko-KR" altLang="en-US" sz="2000" dirty="0" smtClean="0"/>
              <a:t>건</a:t>
            </a:r>
            <a:r>
              <a:rPr lang="en-US" sz="2000" dirty="0" smtClean="0"/>
              <a:t>빵, </a:t>
            </a:r>
            <a:r>
              <a:rPr lang="en-US" sz="2000" dirty="0"/>
              <a:t>크림빵, </a:t>
            </a:r>
            <a:r>
              <a:rPr lang="ko-KR" altLang="en-US" sz="2000" dirty="0" smtClean="0"/>
              <a:t>소보로</a:t>
            </a:r>
            <a:r>
              <a:rPr lang="en-US" sz="2000" dirty="0" smtClean="0"/>
              <a:t>빵</a:t>
            </a:r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27607539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com.google.common.collect.Ordering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 smtClean="0"/>
              <a:t>Example : String Min, Max Value</a:t>
            </a:r>
          </a:p>
          <a:p>
            <a:pPr lvl="1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en-US" sz="2000" dirty="0"/>
              <a:t>private List&lt;String&gt; STRING_LIST = </a:t>
            </a:r>
            <a:r>
              <a:rPr lang="en-US" sz="2000" dirty="0" err="1"/>
              <a:t>Lists.newArrayList</a:t>
            </a:r>
            <a:r>
              <a:rPr lang="en-US" sz="2000" dirty="0"/>
              <a:t>("D", "B", "C", "A");</a:t>
            </a:r>
            <a:endParaRPr lang="en-US" sz="2000" dirty="0" smtClean="0"/>
          </a:p>
          <a:p>
            <a:pPr lvl="1"/>
            <a:endParaRPr lang="en-US" sz="2000" dirty="0"/>
          </a:p>
          <a:p>
            <a:pPr lvl="1"/>
            <a:r>
              <a:rPr lang="en-US" sz="2000" dirty="0" err="1"/>
              <a:t>Ordering.from</a:t>
            </a:r>
            <a:r>
              <a:rPr lang="en-US" sz="2000" dirty="0"/>
              <a:t>(</a:t>
            </a:r>
            <a:r>
              <a:rPr lang="en-US" sz="2000" dirty="0" err="1"/>
              <a:t>String.CASE_INSENSITIVE_ORDER</a:t>
            </a:r>
            <a:r>
              <a:rPr lang="en-US" sz="2000" dirty="0"/>
              <a:t>).min(STRING_LIST)</a:t>
            </a:r>
            <a:r>
              <a:rPr lang="en-US" sz="2000" dirty="0" smtClean="0"/>
              <a:t>;</a:t>
            </a:r>
          </a:p>
          <a:p>
            <a:pPr lvl="1"/>
            <a:r>
              <a:rPr lang="en-US" sz="2000" dirty="0" smtClean="0"/>
              <a:t>// A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err="1"/>
              <a:t>Ordering.from</a:t>
            </a:r>
            <a:r>
              <a:rPr lang="en-US" sz="2000" dirty="0"/>
              <a:t>(</a:t>
            </a:r>
            <a:r>
              <a:rPr lang="en-US" sz="2000" dirty="0" err="1"/>
              <a:t>String.CASE_INSENSITIVE_ORDER</a:t>
            </a:r>
            <a:r>
              <a:rPr lang="en-US" sz="2000" dirty="0"/>
              <a:t>).max(STRING_LIST)</a:t>
            </a:r>
            <a:r>
              <a:rPr lang="en-US" sz="2000" dirty="0" smtClean="0"/>
              <a:t>;</a:t>
            </a:r>
          </a:p>
          <a:p>
            <a:pPr lvl="1"/>
            <a:r>
              <a:rPr lang="en-US" sz="2000" dirty="0" smtClean="0"/>
              <a:t>// D</a:t>
            </a:r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37225258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52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com.google.common.collect.Ordering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 smtClean="0"/>
              <a:t>Example : Integer Min, Max Value</a:t>
            </a:r>
          </a:p>
          <a:p>
            <a:pPr lvl="1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en-US" sz="2000" dirty="0"/>
              <a:t>private List&lt;Integer&gt; INTEGER_LIST = </a:t>
            </a:r>
            <a:r>
              <a:rPr lang="en-US" sz="2000" dirty="0" err="1"/>
              <a:t>Lists.newArrayList</a:t>
            </a:r>
            <a:r>
              <a:rPr lang="en-US" sz="2000" dirty="0"/>
              <a:t>(4, 2, 3, 1)</a:t>
            </a:r>
            <a:r>
              <a:rPr lang="en-US" sz="2000" dirty="0" smtClean="0"/>
              <a:t>;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err="1"/>
              <a:t>Ordering.natural</a:t>
            </a:r>
            <a:r>
              <a:rPr lang="en-US" sz="2000" dirty="0"/>
              <a:t>().min(INTEGER_LIST)</a:t>
            </a:r>
            <a:r>
              <a:rPr lang="en-US" sz="2000" dirty="0" smtClean="0"/>
              <a:t>;</a:t>
            </a:r>
          </a:p>
          <a:p>
            <a:pPr lvl="1"/>
            <a:r>
              <a:rPr lang="en-US" sz="2000" dirty="0" smtClean="0"/>
              <a:t>// 1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err="1"/>
              <a:t>Ordering.natural</a:t>
            </a:r>
            <a:r>
              <a:rPr lang="en-US" sz="2000" dirty="0"/>
              <a:t>().max(INTEGER_LIST)</a:t>
            </a:r>
            <a:r>
              <a:rPr lang="en-US" sz="2000" dirty="0" smtClean="0"/>
              <a:t>;</a:t>
            </a:r>
          </a:p>
          <a:p>
            <a:pPr lvl="1"/>
            <a:r>
              <a:rPr lang="en-US" sz="2000" dirty="0" smtClean="0"/>
              <a:t>// 4</a:t>
            </a:r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26800932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53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com.google.common.collect.Ordering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 smtClean="0"/>
              <a:t>Example : Integer </a:t>
            </a:r>
            <a:r>
              <a:rPr lang="en-US" sz="2000" dirty="0" err="1" smtClean="0"/>
              <a:t>leastOf</a:t>
            </a:r>
            <a:r>
              <a:rPr lang="en-US" sz="2000" dirty="0" smtClean="0"/>
              <a:t>(ASC), </a:t>
            </a:r>
            <a:r>
              <a:rPr lang="en-US" sz="2000" dirty="0" err="1" smtClean="0"/>
              <a:t>greatestOf</a:t>
            </a:r>
            <a:r>
              <a:rPr lang="en-US" sz="2000" dirty="0" smtClean="0"/>
              <a:t>(DESC) Value</a:t>
            </a:r>
          </a:p>
          <a:p>
            <a:pPr lvl="1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en-US" sz="2000" dirty="0"/>
              <a:t>private List&lt;Integer&gt; INTEGER_LIST = </a:t>
            </a:r>
            <a:r>
              <a:rPr lang="en-US" sz="2000" dirty="0" err="1"/>
              <a:t>Lists.newArrayList</a:t>
            </a:r>
            <a:r>
              <a:rPr lang="en-US" sz="2000" dirty="0"/>
              <a:t>(4, 2, 3, 1)</a:t>
            </a:r>
            <a:r>
              <a:rPr lang="en-US" sz="2000" dirty="0" smtClean="0"/>
              <a:t>;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err="1"/>
              <a:t>Ordering.natural</a:t>
            </a:r>
            <a:r>
              <a:rPr lang="en-US" sz="2000" dirty="0"/>
              <a:t>().</a:t>
            </a:r>
            <a:r>
              <a:rPr lang="en-US" sz="2000" dirty="0" err="1"/>
              <a:t>leastOf</a:t>
            </a:r>
            <a:r>
              <a:rPr lang="en-US" sz="2000" dirty="0"/>
              <a:t>(INTEGER_LIST, </a:t>
            </a:r>
            <a:r>
              <a:rPr lang="en-US" sz="2000" dirty="0" err="1"/>
              <a:t>INTEGER_LIST.size</a:t>
            </a:r>
            <a:r>
              <a:rPr lang="en-US" sz="2000" dirty="0"/>
              <a:t>())</a:t>
            </a:r>
            <a:r>
              <a:rPr lang="en-US" sz="2000" dirty="0" smtClean="0"/>
              <a:t>;</a:t>
            </a:r>
          </a:p>
          <a:p>
            <a:pPr lvl="1"/>
            <a:r>
              <a:rPr lang="en-US" sz="2000" dirty="0" smtClean="0"/>
              <a:t>// 1, 2, 3, 4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 err="1"/>
              <a:t>Ordering.natural</a:t>
            </a:r>
            <a:r>
              <a:rPr lang="en-US" sz="2000" dirty="0"/>
              <a:t>().</a:t>
            </a:r>
            <a:r>
              <a:rPr lang="en-US" sz="2000" dirty="0" err="1"/>
              <a:t>greatestOf</a:t>
            </a:r>
            <a:r>
              <a:rPr lang="en-US" sz="2000" dirty="0"/>
              <a:t>(INTEGER_LIST, </a:t>
            </a:r>
            <a:r>
              <a:rPr lang="en-US" sz="2000" dirty="0" err="1"/>
              <a:t>INTEGER_LIST.size</a:t>
            </a:r>
            <a:r>
              <a:rPr lang="en-US" sz="2000" dirty="0"/>
              <a:t>())</a:t>
            </a:r>
            <a:r>
              <a:rPr lang="en-US" sz="2000" dirty="0" smtClean="0"/>
              <a:t>;</a:t>
            </a:r>
          </a:p>
          <a:p>
            <a:pPr lvl="1"/>
            <a:r>
              <a:rPr lang="en-US" sz="2000" dirty="0" smtClean="0"/>
              <a:t>// 4, 3, 2, 1</a:t>
            </a:r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3880602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54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com.google.common.collect.Ordering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 smtClean="0"/>
              <a:t>Example : </a:t>
            </a:r>
            <a:r>
              <a:rPr lang="en-US" sz="2000" dirty="0" err="1" smtClean="0"/>
              <a:t>nullsFirst</a:t>
            </a:r>
            <a:r>
              <a:rPr lang="en-US" sz="2000" dirty="0" smtClean="0"/>
              <a:t>, </a:t>
            </a:r>
            <a:r>
              <a:rPr lang="en-US" sz="2000" dirty="0" err="1"/>
              <a:t>nullsLast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en-US" sz="2000" dirty="0"/>
              <a:t>private List&lt;Integer&gt; INTEGER_LIST = </a:t>
            </a:r>
            <a:r>
              <a:rPr lang="en-US" sz="2000" dirty="0" err="1"/>
              <a:t>Lists.newArrayList</a:t>
            </a:r>
            <a:r>
              <a:rPr lang="en-US" sz="2000" dirty="0" smtClean="0"/>
              <a:t>(null, </a:t>
            </a:r>
            <a:r>
              <a:rPr lang="en-US" sz="2000" dirty="0"/>
              <a:t>2, 3, 1)</a:t>
            </a:r>
            <a:r>
              <a:rPr lang="en-US" sz="2000" dirty="0" smtClean="0"/>
              <a:t>;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err="1"/>
              <a:t>Collections.sort</a:t>
            </a:r>
            <a:r>
              <a:rPr lang="en-US" sz="2000" dirty="0"/>
              <a:t>(</a:t>
            </a:r>
            <a:r>
              <a:rPr lang="en-US" sz="2000" dirty="0" smtClean="0"/>
              <a:t>INTEGER_LIST</a:t>
            </a:r>
            <a:r>
              <a:rPr lang="en-US" sz="2000" dirty="0"/>
              <a:t>, </a:t>
            </a:r>
            <a:r>
              <a:rPr lang="en-US" sz="2000" dirty="0" err="1"/>
              <a:t>Ordering.natural</a:t>
            </a:r>
            <a:r>
              <a:rPr lang="en-US" sz="2000" dirty="0"/>
              <a:t>().</a:t>
            </a:r>
            <a:r>
              <a:rPr lang="en-US" sz="2000" dirty="0" err="1"/>
              <a:t>nullsFirst</a:t>
            </a:r>
            <a:r>
              <a:rPr lang="en-US" sz="2000" dirty="0"/>
              <a:t>());</a:t>
            </a:r>
            <a:endParaRPr lang="en-US" sz="2000" dirty="0" smtClean="0"/>
          </a:p>
          <a:p>
            <a:pPr lvl="1"/>
            <a:r>
              <a:rPr lang="en-US" sz="2000" dirty="0" smtClean="0"/>
              <a:t>// null, 1, 2, 3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 err="1"/>
              <a:t>Collections.sort</a:t>
            </a:r>
            <a:r>
              <a:rPr lang="en-US" sz="2000" dirty="0"/>
              <a:t>(INTEGER_LIST, </a:t>
            </a:r>
            <a:r>
              <a:rPr lang="en-US" sz="2000" dirty="0" err="1"/>
              <a:t>Ordering.natural</a:t>
            </a:r>
            <a:r>
              <a:rPr lang="en-US" sz="2000" dirty="0"/>
              <a:t>().</a:t>
            </a:r>
            <a:r>
              <a:rPr lang="en-US" sz="2000" dirty="0" err="1" smtClean="0"/>
              <a:t>nullsLast</a:t>
            </a:r>
            <a:r>
              <a:rPr lang="en-US" sz="2000" dirty="0" smtClean="0"/>
              <a:t>(</a:t>
            </a:r>
            <a:r>
              <a:rPr lang="en-US" sz="2000" dirty="0"/>
              <a:t>));</a:t>
            </a:r>
          </a:p>
          <a:p>
            <a:pPr lvl="1"/>
            <a:r>
              <a:rPr lang="en-US" sz="2000" dirty="0" smtClean="0"/>
              <a:t>// 1, 2, 3, null</a:t>
            </a:r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38120437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55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4000" dirty="0" smtClean="0">
                <a:latin typeface="돋움" pitchFamily="50" charset="-127"/>
                <a:ea typeface="돋움" pitchFamily="50" charset="-127"/>
              </a:rPr>
              <a:t>String</a:t>
            </a:r>
          </a:p>
          <a:p>
            <a:pPr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4000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2192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56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com.google.common.base.Joiner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static Joiner on(char separator)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en-US" sz="2000" dirty="0"/>
              <a:t>private List&lt;String&gt; </a:t>
            </a:r>
            <a:r>
              <a:rPr lang="en-US" sz="2000" dirty="0" err="1"/>
              <a:t>stringList</a:t>
            </a:r>
            <a:r>
              <a:rPr lang="en-US" sz="2000" dirty="0"/>
              <a:t> = </a:t>
            </a:r>
            <a:r>
              <a:rPr lang="en-US" sz="2000" dirty="0" err="1"/>
              <a:t>Lists.newArrayList</a:t>
            </a:r>
            <a:r>
              <a:rPr lang="en-US" sz="2000" dirty="0"/>
              <a:t>();</a:t>
            </a:r>
          </a:p>
          <a:p>
            <a:pPr lvl="1"/>
            <a:r>
              <a:rPr lang="en-US" sz="2000" dirty="0" err="1"/>
              <a:t>stringList.add</a:t>
            </a:r>
            <a:r>
              <a:rPr lang="en-US" sz="2000" dirty="0"/>
              <a:t>("Hello");</a:t>
            </a:r>
          </a:p>
          <a:p>
            <a:pPr lvl="1"/>
            <a:r>
              <a:rPr lang="en-US" sz="2000" dirty="0" err="1"/>
              <a:t>stringList.add</a:t>
            </a:r>
            <a:r>
              <a:rPr lang="en-US" sz="2000" dirty="0"/>
              <a:t>("world");</a:t>
            </a:r>
          </a:p>
          <a:p>
            <a:pPr lvl="1"/>
            <a:r>
              <a:rPr lang="en-US" sz="2000" dirty="0" err="1"/>
              <a:t>stringList.add</a:t>
            </a:r>
            <a:r>
              <a:rPr lang="en-US" sz="2000" dirty="0"/>
              <a:t>("!");</a:t>
            </a:r>
            <a:endParaRPr lang="en-US" sz="2000" dirty="0" smtClean="0"/>
          </a:p>
          <a:p>
            <a:pPr lvl="1"/>
            <a:endParaRPr lang="en-US" sz="2000" dirty="0"/>
          </a:p>
          <a:p>
            <a:pPr lvl="1"/>
            <a:r>
              <a:rPr lang="en-US" sz="2000" dirty="0" err="1"/>
              <a:t>Joiner.on</a:t>
            </a:r>
            <a:r>
              <a:rPr lang="en-US" sz="2000" dirty="0" smtClean="0"/>
              <a:t>(“ "</a:t>
            </a:r>
            <a:r>
              <a:rPr lang="en-US" sz="2000" dirty="0"/>
              <a:t>).join(</a:t>
            </a:r>
            <a:r>
              <a:rPr lang="en-US" sz="2000" dirty="0" err="1"/>
              <a:t>stringList</a:t>
            </a:r>
            <a:r>
              <a:rPr lang="en-US" sz="2000" dirty="0"/>
              <a:t>);</a:t>
            </a:r>
            <a:endParaRPr lang="en-US" sz="2000" dirty="0" smtClean="0"/>
          </a:p>
          <a:p>
            <a:pPr lvl="1"/>
            <a:r>
              <a:rPr lang="en-US" sz="2000" dirty="0" smtClean="0"/>
              <a:t>// Hello world !</a:t>
            </a:r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8338721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57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com.google.common.base.Joiner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Joiner </a:t>
            </a:r>
            <a:r>
              <a:rPr lang="en-US" sz="2000" dirty="0" err="1"/>
              <a:t>skipNulls</a:t>
            </a:r>
            <a:r>
              <a:rPr lang="en-US" sz="2000" dirty="0"/>
              <a:t>()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en-US" sz="2000" dirty="0"/>
              <a:t>private List&lt;String&gt; </a:t>
            </a:r>
            <a:r>
              <a:rPr lang="en-US" sz="2000" dirty="0" err="1"/>
              <a:t>stringList</a:t>
            </a:r>
            <a:r>
              <a:rPr lang="en-US" sz="2000" dirty="0"/>
              <a:t> = </a:t>
            </a:r>
            <a:r>
              <a:rPr lang="en-US" sz="2000" dirty="0" err="1"/>
              <a:t>Lists.newArrayList</a:t>
            </a:r>
            <a:r>
              <a:rPr lang="en-US" sz="2000" dirty="0"/>
              <a:t>();</a:t>
            </a:r>
          </a:p>
          <a:p>
            <a:pPr lvl="1"/>
            <a:r>
              <a:rPr lang="en-US" sz="2000" dirty="0" err="1"/>
              <a:t>stringList.add</a:t>
            </a:r>
            <a:r>
              <a:rPr lang="en-US" sz="2000" dirty="0"/>
              <a:t>("Hello");</a:t>
            </a:r>
          </a:p>
          <a:p>
            <a:pPr lvl="1"/>
            <a:r>
              <a:rPr lang="en-US" sz="2000" dirty="0" err="1"/>
              <a:t>stringList.add</a:t>
            </a:r>
            <a:r>
              <a:rPr lang="en-US" sz="2000" dirty="0"/>
              <a:t>("world");</a:t>
            </a:r>
          </a:p>
          <a:p>
            <a:pPr lvl="1"/>
            <a:r>
              <a:rPr lang="en-US" sz="2000" dirty="0" err="1" smtClean="0"/>
              <a:t>stringList.add</a:t>
            </a:r>
            <a:r>
              <a:rPr lang="en-US" sz="2000" dirty="0" smtClean="0"/>
              <a:t>(null)</a:t>
            </a:r>
            <a:r>
              <a:rPr lang="en-US" sz="2000" dirty="0"/>
              <a:t>;</a:t>
            </a:r>
          </a:p>
          <a:p>
            <a:pPr lvl="1"/>
            <a:r>
              <a:rPr lang="en-US" sz="2000" dirty="0" err="1" smtClean="0"/>
              <a:t>stringList.add</a:t>
            </a:r>
            <a:r>
              <a:rPr lang="en-US" sz="2000" dirty="0"/>
              <a:t>("!");</a:t>
            </a:r>
            <a:endParaRPr lang="en-US" sz="2000" dirty="0" smtClean="0"/>
          </a:p>
          <a:p>
            <a:pPr lvl="1"/>
            <a:endParaRPr lang="en-US" sz="2000" dirty="0"/>
          </a:p>
          <a:p>
            <a:pPr lvl="1"/>
            <a:r>
              <a:rPr lang="en-US" sz="2000" dirty="0" err="1"/>
              <a:t>Joiner.on</a:t>
            </a:r>
            <a:r>
              <a:rPr lang="en-US" sz="2000" dirty="0" smtClean="0"/>
              <a:t>(“ "</a:t>
            </a:r>
            <a:r>
              <a:rPr lang="en-US" sz="2000" dirty="0"/>
              <a:t>). </a:t>
            </a:r>
            <a:r>
              <a:rPr lang="en-US" sz="2000" dirty="0" err="1"/>
              <a:t>skipNulls</a:t>
            </a:r>
            <a:r>
              <a:rPr lang="en-US" sz="2000" dirty="0"/>
              <a:t>().join(</a:t>
            </a:r>
            <a:r>
              <a:rPr lang="en-US" sz="2000" dirty="0" err="1"/>
              <a:t>stringList</a:t>
            </a:r>
            <a:r>
              <a:rPr lang="en-US" sz="2000" dirty="0"/>
              <a:t>);</a:t>
            </a:r>
            <a:endParaRPr lang="en-US" sz="2000" dirty="0" smtClean="0"/>
          </a:p>
          <a:p>
            <a:pPr lvl="1"/>
            <a:r>
              <a:rPr lang="en-US" sz="2000" dirty="0" smtClean="0"/>
              <a:t>// Hello world !</a:t>
            </a:r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2594470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58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com.google.common.base.Joiner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static class </a:t>
            </a:r>
            <a:r>
              <a:rPr lang="en-US" sz="2000" dirty="0" err="1"/>
              <a:t>Joiner.MapJoiner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en-US" sz="2000" dirty="0"/>
              <a:t>private Map&lt;String, Object&gt; </a:t>
            </a:r>
            <a:r>
              <a:rPr lang="en-US" sz="2000" dirty="0" err="1"/>
              <a:t>stringMap</a:t>
            </a:r>
            <a:r>
              <a:rPr lang="en-US" sz="2000" dirty="0"/>
              <a:t> = </a:t>
            </a:r>
            <a:r>
              <a:rPr lang="en-US" sz="2000" dirty="0" err="1"/>
              <a:t>Maps.newHashMap</a:t>
            </a:r>
            <a:r>
              <a:rPr lang="en-US" sz="2000" dirty="0"/>
              <a:t>();</a:t>
            </a:r>
          </a:p>
          <a:p>
            <a:pPr lvl="1"/>
            <a:r>
              <a:rPr lang="en-US" sz="2000" dirty="0" err="1"/>
              <a:t>stringMap.put</a:t>
            </a:r>
            <a:r>
              <a:rPr lang="en-US" sz="2000" dirty="0"/>
              <a:t>("</a:t>
            </a:r>
            <a:r>
              <a:rPr lang="en-US" sz="2000" dirty="0" err="1"/>
              <a:t>searchKey</a:t>
            </a:r>
            <a:r>
              <a:rPr lang="en-US" sz="2000" dirty="0"/>
              <a:t>", "ID");</a:t>
            </a:r>
          </a:p>
          <a:p>
            <a:pPr lvl="1"/>
            <a:r>
              <a:rPr lang="en-US" sz="2000" dirty="0" err="1"/>
              <a:t>stringMap.put</a:t>
            </a:r>
            <a:r>
              <a:rPr lang="en-US" sz="2000" dirty="0"/>
              <a:t>("</a:t>
            </a:r>
            <a:r>
              <a:rPr lang="en-US" sz="2000" dirty="0" err="1"/>
              <a:t>searchVal</a:t>
            </a:r>
            <a:r>
              <a:rPr lang="en-US" sz="2000" dirty="0"/>
              <a:t>", 123);</a:t>
            </a:r>
            <a:endParaRPr lang="en-US" sz="2000" dirty="0" smtClean="0"/>
          </a:p>
          <a:p>
            <a:pPr lvl="1"/>
            <a:endParaRPr lang="en-US" sz="2000" dirty="0"/>
          </a:p>
          <a:p>
            <a:pPr lvl="1"/>
            <a:r>
              <a:rPr lang="en-US" sz="2000" dirty="0" err="1"/>
              <a:t>Joiner.MapJoiner</a:t>
            </a:r>
            <a:r>
              <a:rPr lang="en-US" sz="2000" dirty="0"/>
              <a:t> </a:t>
            </a:r>
            <a:r>
              <a:rPr lang="en-US" sz="2000" dirty="0" err="1"/>
              <a:t>joinerMapJoiner</a:t>
            </a:r>
            <a:r>
              <a:rPr lang="en-US" sz="2000" dirty="0"/>
              <a:t> = </a:t>
            </a:r>
            <a:r>
              <a:rPr lang="en-US" sz="2000" dirty="0" err="1"/>
              <a:t>Joiner.on</a:t>
            </a:r>
            <a:r>
              <a:rPr lang="en-US" sz="2000" dirty="0"/>
              <a:t>('&amp;').</a:t>
            </a:r>
            <a:r>
              <a:rPr lang="en-US" sz="2000" dirty="0" err="1"/>
              <a:t>withKeyValueSeparator</a:t>
            </a:r>
            <a:r>
              <a:rPr lang="en-US" sz="2000" dirty="0"/>
              <a:t>("=");</a:t>
            </a:r>
          </a:p>
          <a:p>
            <a:pPr lvl="1"/>
            <a:r>
              <a:rPr lang="en-US" sz="2000" dirty="0" err="1" smtClean="0"/>
              <a:t>joinerMapJoiner.join</a:t>
            </a:r>
            <a:r>
              <a:rPr lang="en-US" sz="2000" dirty="0" smtClean="0"/>
              <a:t>(</a:t>
            </a:r>
            <a:r>
              <a:rPr lang="en-US" sz="2000" dirty="0" err="1"/>
              <a:t>stringMap</a:t>
            </a:r>
            <a:r>
              <a:rPr lang="en-US" sz="2000" dirty="0" smtClean="0"/>
              <a:t>);</a:t>
            </a:r>
          </a:p>
          <a:p>
            <a:pPr lvl="1"/>
            <a:r>
              <a:rPr lang="en-US" sz="2000" dirty="0" smtClean="0"/>
              <a:t>// </a:t>
            </a:r>
            <a:r>
              <a:rPr lang="en-US" sz="2000" dirty="0" err="1"/>
              <a:t>searchKey</a:t>
            </a:r>
            <a:r>
              <a:rPr lang="en-US" sz="2000" dirty="0"/>
              <a:t>=</a:t>
            </a:r>
            <a:r>
              <a:rPr lang="en-US" sz="2000" dirty="0" err="1"/>
              <a:t>ID&amp;searchVal</a:t>
            </a:r>
            <a:r>
              <a:rPr lang="en-US" sz="2000" dirty="0"/>
              <a:t>=123</a:t>
            </a:r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943352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59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com.google.common.base.Splitter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 smtClean="0"/>
              <a:t>static Splitter on(char separator)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 smtClean="0"/>
              <a:t>static Splitter on(</a:t>
            </a:r>
            <a:r>
              <a:rPr lang="en-US" sz="2000" dirty="0" err="1" smtClean="0"/>
              <a:t>CharMatcher</a:t>
            </a:r>
            <a:r>
              <a:rPr lang="en-US" sz="2000" dirty="0" smtClean="0"/>
              <a:t> </a:t>
            </a:r>
            <a:r>
              <a:rPr lang="en-US" sz="2000" dirty="0" err="1" smtClean="0"/>
              <a:t>separatorMatcher</a:t>
            </a:r>
            <a:r>
              <a:rPr lang="en-US" sz="2000" dirty="0" smtClean="0"/>
              <a:t>)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 smtClean="0"/>
              <a:t>static Splitter on(Pattern </a:t>
            </a:r>
            <a:r>
              <a:rPr lang="en-US" sz="2000" dirty="0" err="1" smtClean="0"/>
              <a:t>separatorPattern</a:t>
            </a:r>
            <a:r>
              <a:rPr lang="en-US" sz="2000" dirty="0" smtClean="0"/>
              <a:t>)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 smtClean="0"/>
              <a:t>static Splitter on</a:t>
            </a:r>
            <a:r>
              <a:rPr lang="en-US" sz="2000" dirty="0"/>
              <a:t>(String separator)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en-US" sz="2000" dirty="0"/>
              <a:t>private String </a:t>
            </a:r>
            <a:r>
              <a:rPr lang="en-US" sz="2000" dirty="0" err="1"/>
              <a:t>stringMessage</a:t>
            </a:r>
            <a:r>
              <a:rPr lang="en-US" sz="2000" dirty="0"/>
              <a:t> = "Hello//world //!";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err="1"/>
              <a:t>Splitter.on</a:t>
            </a:r>
            <a:r>
              <a:rPr lang="en-US" sz="2000" dirty="0"/>
              <a:t>("/").split(</a:t>
            </a:r>
            <a:r>
              <a:rPr lang="en-US" sz="2000" dirty="0" err="1"/>
              <a:t>stringMessage</a:t>
            </a:r>
            <a:r>
              <a:rPr lang="en-US" sz="2000" dirty="0"/>
              <a:t>);</a:t>
            </a:r>
          </a:p>
          <a:p>
            <a:pPr lvl="1"/>
            <a:r>
              <a:rPr lang="en-US" sz="2000" dirty="0"/>
              <a:t>// Hello, , world , , </a:t>
            </a:r>
            <a:r>
              <a:rPr lang="en-US" sz="2000" dirty="0" smtClean="0"/>
              <a:t>!</a:t>
            </a:r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2135314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3000" dirty="0" smtClean="0">
              <a:latin typeface="돋움" pitchFamily="50" charset="-127"/>
              <a:ea typeface="돋움" pitchFamily="50" charset="-127"/>
            </a:endParaRPr>
          </a:p>
          <a:p>
            <a:pPr lvl="1"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4000" dirty="0" smtClean="0">
                <a:latin typeface="돋움" pitchFamily="50" charset="-127"/>
                <a:ea typeface="돋움" pitchFamily="50" charset="-127"/>
              </a:rPr>
              <a:t>Apache </a:t>
            </a:r>
            <a:r>
              <a:rPr lang="en-US" altLang="ko-KR" sz="4000" dirty="0">
                <a:latin typeface="돋움" pitchFamily="50" charset="-127"/>
                <a:ea typeface="돋움" pitchFamily="50" charset="-127"/>
              </a:rPr>
              <a:t>Commons </a:t>
            </a:r>
            <a:r>
              <a:rPr lang="en-US" altLang="ko-KR" sz="4000" dirty="0" smtClean="0">
                <a:latin typeface="돋움" pitchFamily="50" charset="-127"/>
                <a:ea typeface="돋움" pitchFamily="50" charset="-127"/>
              </a:rPr>
              <a:t>Library</a:t>
            </a: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3000" dirty="0" smtClean="0">
              <a:latin typeface="돋움" pitchFamily="50" charset="-127"/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3000" dirty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ko-KR" altLang="en-US" sz="2000" dirty="0" smtClean="0">
                <a:latin typeface="돋움" pitchFamily="50" charset="-127"/>
                <a:ea typeface="돋움" pitchFamily="50" charset="-127"/>
              </a:rPr>
              <a:t>프로그램의 </a:t>
            </a:r>
            <a:r>
              <a:rPr lang="ko-KR" altLang="en-US" sz="2000" dirty="0">
                <a:latin typeface="돋움" pitchFamily="50" charset="-127"/>
                <a:ea typeface="돋움" pitchFamily="50" charset="-127"/>
              </a:rPr>
              <a:t>공통적인 기능을 재사용하기 위한 목적으로 </a:t>
            </a:r>
            <a:r>
              <a:rPr lang="ko-KR" altLang="en-US" sz="2000" dirty="0" smtClean="0">
                <a:latin typeface="돋움" pitchFamily="50" charset="-127"/>
                <a:ea typeface="돋움" pitchFamily="50" charset="-127"/>
              </a:rPr>
              <a:t>시작</a:t>
            </a:r>
            <a:endParaRPr lang="en-US" altLang="ko-KR" sz="2000" dirty="0" smtClean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endParaRPr lang="ko-KR" altLang="en-US" sz="2000" dirty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ko-KR" altLang="en-US" sz="2000" dirty="0">
                <a:latin typeface="돋움" pitchFamily="50" charset="-127"/>
                <a:ea typeface="돋움" pitchFamily="50" charset="-127"/>
              </a:rPr>
              <a:t>􏰀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Google Library</a:t>
            </a:r>
            <a:r>
              <a:rPr lang="ko-KR" altLang="en-US" sz="2000" dirty="0">
                <a:latin typeface="돋움" pitchFamily="50" charset="-127"/>
                <a:ea typeface="돋움" pitchFamily="50" charset="-127"/>
              </a:rPr>
              <a:t>와 더불어 전􏰁계적으로 가 장 많이 사용되고 있는 </a:t>
            </a:r>
            <a:r>
              <a:rPr lang="en-US" altLang="ko-KR" sz="2000" dirty="0" smtClean="0">
                <a:latin typeface="돋움" pitchFamily="50" charset="-127"/>
                <a:ea typeface="돋움" pitchFamily="50" charset="-127"/>
              </a:rPr>
              <a:t>Library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endParaRPr lang="en-US" altLang="ko-KR" sz="2000" dirty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􏰀</a:t>
            </a:r>
            <a:r>
              <a:rPr lang="ko-KR" altLang="en-US" sz="2000" dirty="0">
                <a:latin typeface="돋움" pitchFamily="50" charset="-127"/>
                <a:ea typeface="돋움" pitchFamily="50" charset="-127"/>
              </a:rPr>
              <a:t>현재 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Commons Library</a:t>
            </a:r>
            <a:r>
              <a:rPr lang="ko-KR" altLang="en-US" sz="2000" dirty="0">
                <a:latin typeface="돋움" pitchFamily="50" charset="-127"/>
                <a:ea typeface="돋움" pitchFamily="50" charset="-127"/>
              </a:rPr>
              <a:t>는 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40</a:t>
            </a:r>
            <a:r>
              <a:rPr lang="ko-KR" altLang="en-US" sz="2000" dirty="0">
                <a:latin typeface="돋움" pitchFamily="50" charset="-127"/>
                <a:ea typeface="돋움" pitchFamily="50" charset="-127"/>
              </a:rPr>
              <a:t>여개의 컴포 넌트들로 </a:t>
            </a:r>
            <a:r>
              <a:rPr lang="ko-KR" altLang="en-US" sz="2000" dirty="0" smtClean="0">
                <a:latin typeface="돋움" pitchFamily="50" charset="-127"/>
                <a:ea typeface="돋움" pitchFamily="50" charset="-127"/>
              </a:rPr>
              <a:t>구성</a:t>
            </a:r>
            <a:endParaRPr lang="en-US" altLang="ko-KR" sz="2000" dirty="0" smtClean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endParaRPr lang="ko-KR" altLang="en-US" sz="2000" dirty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ko-KR" altLang="en-US" sz="2000" dirty="0">
                <a:latin typeface="돋움" pitchFamily="50" charset="-127"/>
                <a:ea typeface="돋움" pitchFamily="50" charset="-127"/>
              </a:rPr>
              <a:t>􏰀각각의 컴포넌트를 필요에 따라서 선택적 으로 사용하는 것이 </a:t>
            </a:r>
            <a:r>
              <a:rPr lang="ko-KR" altLang="en-US" sz="2000" dirty="0" smtClean="0">
                <a:latin typeface="돋움" pitchFamily="50" charset="-127"/>
                <a:ea typeface="돋움" pitchFamily="50" charset="-127"/>
              </a:rPr>
              <a:t>가능</a:t>
            </a:r>
            <a:endParaRPr lang="en-US" altLang="ko-KR" sz="2000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8454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60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com.google.common.base.Splitter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Splitter </a:t>
            </a:r>
            <a:r>
              <a:rPr lang="en-US" sz="2000" dirty="0" err="1"/>
              <a:t>trimResults</a:t>
            </a:r>
            <a:r>
              <a:rPr lang="en-US" sz="2000" dirty="0"/>
              <a:t>()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en-US" sz="2000" dirty="0"/>
              <a:t>private String </a:t>
            </a:r>
            <a:r>
              <a:rPr lang="en-US" sz="2000" dirty="0" err="1"/>
              <a:t>stringMessage</a:t>
            </a:r>
            <a:r>
              <a:rPr lang="en-US" sz="2000" dirty="0"/>
              <a:t> = "Hello//world //!";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err="1"/>
              <a:t>Splitter.on</a:t>
            </a:r>
            <a:r>
              <a:rPr lang="en-US" sz="2000" dirty="0"/>
              <a:t>("/"</a:t>
            </a:r>
            <a:r>
              <a:rPr lang="en-US" sz="2000" dirty="0" smtClean="0"/>
              <a:t>).</a:t>
            </a:r>
            <a:r>
              <a:rPr lang="en-US" sz="2000" dirty="0" err="1" smtClean="0"/>
              <a:t>trimResults</a:t>
            </a:r>
            <a:r>
              <a:rPr lang="en-US" sz="2000" dirty="0" smtClean="0"/>
              <a:t>().split</a:t>
            </a:r>
            <a:r>
              <a:rPr lang="en-US" sz="2000" dirty="0"/>
              <a:t>(</a:t>
            </a:r>
            <a:r>
              <a:rPr lang="en-US" sz="2000" dirty="0" err="1"/>
              <a:t>stringMessage</a:t>
            </a:r>
            <a:r>
              <a:rPr lang="en-US" sz="2000" dirty="0"/>
              <a:t>);</a:t>
            </a:r>
          </a:p>
          <a:p>
            <a:pPr lvl="1"/>
            <a:r>
              <a:rPr lang="en-US" sz="2000" dirty="0"/>
              <a:t>// Hello, , </a:t>
            </a:r>
            <a:r>
              <a:rPr lang="en-US" sz="2000" dirty="0" smtClean="0"/>
              <a:t>world, </a:t>
            </a:r>
            <a:r>
              <a:rPr lang="en-US" sz="2000" dirty="0"/>
              <a:t>, </a:t>
            </a:r>
            <a:r>
              <a:rPr lang="en-US" sz="2000" dirty="0" smtClean="0"/>
              <a:t>!</a:t>
            </a:r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4649772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61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com.google.common.base.Splitter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Splitter </a:t>
            </a:r>
            <a:r>
              <a:rPr lang="en-US" sz="2000" dirty="0" err="1"/>
              <a:t>omitEmptyStrings</a:t>
            </a:r>
            <a:r>
              <a:rPr lang="en-US" sz="2000" dirty="0"/>
              <a:t>()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en-US" sz="2000" dirty="0"/>
              <a:t>private String </a:t>
            </a:r>
            <a:r>
              <a:rPr lang="en-US" sz="2000" dirty="0" err="1"/>
              <a:t>stringMessage</a:t>
            </a:r>
            <a:r>
              <a:rPr lang="en-US" sz="2000" dirty="0"/>
              <a:t> = "Hello//world //!";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err="1"/>
              <a:t>Splitter.on</a:t>
            </a:r>
            <a:r>
              <a:rPr lang="en-US" sz="2000" dirty="0"/>
              <a:t>("/"</a:t>
            </a:r>
            <a:r>
              <a:rPr lang="en-US" sz="2000" dirty="0" smtClean="0"/>
              <a:t>).</a:t>
            </a:r>
            <a:r>
              <a:rPr lang="en-US" sz="2000" dirty="0" err="1" smtClean="0"/>
              <a:t>trimResults</a:t>
            </a:r>
            <a:r>
              <a:rPr lang="en-US" sz="2000" dirty="0"/>
              <a:t>(</a:t>
            </a:r>
            <a:r>
              <a:rPr lang="en-US" sz="2000" smtClean="0"/>
              <a:t>).omitEmptyStrings</a:t>
            </a:r>
            <a:r>
              <a:rPr lang="en-US" sz="2000" dirty="0"/>
              <a:t>().</a:t>
            </a:r>
            <a:r>
              <a:rPr lang="en-US" sz="2000" dirty="0" smtClean="0"/>
              <a:t>split</a:t>
            </a:r>
            <a:r>
              <a:rPr lang="en-US" sz="2000" dirty="0"/>
              <a:t>(</a:t>
            </a:r>
            <a:r>
              <a:rPr lang="en-US" sz="2000" dirty="0" err="1"/>
              <a:t>stringMessage</a:t>
            </a:r>
            <a:r>
              <a:rPr lang="en-US" sz="2000" dirty="0"/>
              <a:t>);</a:t>
            </a:r>
          </a:p>
          <a:p>
            <a:pPr lvl="1"/>
            <a:r>
              <a:rPr lang="en-US" sz="2000" dirty="0"/>
              <a:t>// Hello, </a:t>
            </a:r>
            <a:r>
              <a:rPr lang="en-US" sz="2000" dirty="0" smtClean="0"/>
              <a:t>world, !</a:t>
            </a:r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2727683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62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com.google.common.base.Splitter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 smtClean="0"/>
              <a:t>static </a:t>
            </a:r>
            <a:r>
              <a:rPr lang="en-US" sz="2000" dirty="0"/>
              <a:t>c</a:t>
            </a:r>
            <a:r>
              <a:rPr lang="en-US" sz="2000" dirty="0" smtClean="0"/>
              <a:t>lass </a:t>
            </a:r>
            <a:r>
              <a:rPr lang="en-US" sz="2000" dirty="0" err="1" smtClean="0"/>
              <a:t>Splitter.MapSplitter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en-US" sz="2000" dirty="0"/>
              <a:t>private String </a:t>
            </a:r>
            <a:r>
              <a:rPr lang="en-US" sz="2000" dirty="0" err="1"/>
              <a:t>stringMessage</a:t>
            </a:r>
            <a:r>
              <a:rPr lang="en-US" sz="2000" dirty="0"/>
              <a:t> = "</a:t>
            </a:r>
            <a:r>
              <a:rPr lang="en-US" sz="2000" dirty="0" err="1"/>
              <a:t>searchKey</a:t>
            </a:r>
            <a:r>
              <a:rPr lang="en-US" sz="2000" dirty="0"/>
              <a:t>=</a:t>
            </a:r>
            <a:r>
              <a:rPr lang="en-US" sz="2000" dirty="0" err="1"/>
              <a:t>ID&amp;searchVal</a:t>
            </a:r>
            <a:r>
              <a:rPr lang="en-US" sz="2000" dirty="0"/>
              <a:t>=123";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err="1"/>
              <a:t>Splitter.MapSplitter</a:t>
            </a:r>
            <a:r>
              <a:rPr lang="en-US" sz="2000" dirty="0"/>
              <a:t> </a:t>
            </a:r>
            <a:r>
              <a:rPr lang="en-US" sz="2000" dirty="0" err="1"/>
              <a:t>splitterMapSplitter</a:t>
            </a:r>
            <a:r>
              <a:rPr lang="en-US" sz="2000" dirty="0"/>
              <a:t> = </a:t>
            </a:r>
            <a:r>
              <a:rPr lang="en-US" sz="2000" dirty="0" err="1" smtClean="0"/>
              <a:t>Splitter.on</a:t>
            </a:r>
            <a:r>
              <a:rPr lang="en-US" sz="2000" dirty="0"/>
              <a:t>("&amp;").</a:t>
            </a:r>
            <a:r>
              <a:rPr lang="en-US" sz="2000" dirty="0" err="1"/>
              <a:t>trimResults</a:t>
            </a:r>
            <a:r>
              <a:rPr lang="en-US" sz="2000" dirty="0"/>
              <a:t>(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/>
              <a:t>	</a:t>
            </a:r>
            <a:r>
              <a:rPr lang="en-US" sz="2000" dirty="0" smtClean="0"/>
              <a:t>						.</a:t>
            </a:r>
            <a:r>
              <a:rPr lang="en-US" sz="2000" dirty="0" err="1"/>
              <a:t>omitEmptyStrings</a:t>
            </a:r>
            <a:r>
              <a:rPr lang="en-US" sz="2000" dirty="0"/>
              <a:t>(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/>
              <a:t>	</a:t>
            </a:r>
            <a:r>
              <a:rPr lang="en-US" sz="2000" dirty="0" smtClean="0"/>
              <a:t>						.</a:t>
            </a:r>
            <a:r>
              <a:rPr lang="en-US" sz="2000" dirty="0" err="1"/>
              <a:t>withKeyValueSeparator</a:t>
            </a:r>
            <a:r>
              <a:rPr lang="en-US" sz="2000" dirty="0"/>
              <a:t>("</a:t>
            </a:r>
            <a:r>
              <a:rPr lang="en-US" sz="2000" dirty="0" smtClean="0"/>
              <a:t>=");</a:t>
            </a:r>
          </a:p>
          <a:p>
            <a:pPr lvl="1"/>
            <a:r>
              <a:rPr lang="en-US" sz="2000" dirty="0" err="1" smtClean="0"/>
              <a:t>splitterMapSplitter.split</a:t>
            </a:r>
            <a:r>
              <a:rPr lang="en-US" sz="2000" dirty="0" smtClean="0"/>
              <a:t>(</a:t>
            </a:r>
            <a:r>
              <a:rPr lang="en-US" sz="2000" dirty="0" err="1" smtClean="0"/>
              <a:t>stringParemeter</a:t>
            </a:r>
            <a:r>
              <a:rPr lang="en-US" sz="2000" dirty="0" smtClean="0"/>
              <a:t>);</a:t>
            </a:r>
          </a:p>
          <a:p>
            <a:pPr lvl="1"/>
            <a:r>
              <a:rPr lang="en-US" sz="2000" dirty="0" smtClean="0"/>
              <a:t>/</a:t>
            </a:r>
            <a:r>
              <a:rPr lang="en-US" sz="2000" dirty="0"/>
              <a:t>/ {</a:t>
            </a:r>
            <a:r>
              <a:rPr lang="en-US" sz="2000" dirty="0" err="1"/>
              <a:t>searchKey</a:t>
            </a:r>
            <a:r>
              <a:rPr lang="en-US" sz="2000" dirty="0"/>
              <a:t>=ID, </a:t>
            </a:r>
            <a:r>
              <a:rPr lang="en-US" sz="2000" dirty="0" err="1"/>
              <a:t>searchVal</a:t>
            </a:r>
            <a:r>
              <a:rPr lang="en-US" sz="2000" dirty="0"/>
              <a:t>=123}</a:t>
            </a:r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29856628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63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63</a:t>
            </a:fld>
            <a:endParaRPr lang="ko-KR" altLang="en-US" dirty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com.google.common.html</a:t>
            </a:r>
            <a:r>
              <a:rPr lang="en-US" sz="3000" dirty="0" err="1" smtClean="0"/>
              <a:t>.HtmlEscapers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static Escaper </a:t>
            </a:r>
            <a:r>
              <a:rPr lang="en-US" sz="2000" dirty="0" err="1"/>
              <a:t>htmlEscaper</a:t>
            </a:r>
            <a:r>
              <a:rPr lang="en-US" sz="2000" dirty="0"/>
              <a:t>() 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en-US" sz="2000" dirty="0"/>
              <a:t>HTML_TO_ESCAPE = "&lt;html&gt;&lt;p&gt;Escape this&lt;/p&gt;&lt;/html&gt;"</a:t>
            </a:r>
            <a:r>
              <a:rPr lang="en-US" sz="2000" dirty="0" smtClean="0"/>
              <a:t>;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String </a:t>
            </a:r>
            <a:r>
              <a:rPr lang="en-US" sz="2000" dirty="0"/>
              <a:t>actual = </a:t>
            </a:r>
            <a:r>
              <a:rPr lang="en-US" sz="2000" dirty="0" err="1"/>
              <a:t>HtmlEscapers.htmlEscaper</a:t>
            </a:r>
            <a:r>
              <a:rPr lang="en-US" sz="2000" dirty="0"/>
              <a:t>().escape(HTML_TO_ESCAPE);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/</a:t>
            </a:r>
            <a:r>
              <a:rPr lang="en-US" sz="2000" dirty="0"/>
              <a:t>/ </a:t>
            </a:r>
            <a:r>
              <a:rPr lang="en-US" sz="2000" dirty="0"/>
              <a:t>&amp;</a:t>
            </a:r>
            <a:r>
              <a:rPr lang="en-US" sz="2000" dirty="0" err="1"/>
              <a:t>lt;html&amp;gt</a:t>
            </a:r>
            <a:r>
              <a:rPr lang="en-US" sz="2000" dirty="0"/>
              <a:t>;&amp;</a:t>
            </a:r>
            <a:r>
              <a:rPr lang="en-US" sz="2000" dirty="0" err="1"/>
              <a:t>lt;p&amp;gt;Escape</a:t>
            </a:r>
            <a:r>
              <a:rPr lang="en-US" sz="2000" dirty="0"/>
              <a:t> </a:t>
            </a:r>
            <a:r>
              <a:rPr lang="en-US" sz="2000" dirty="0" err="1"/>
              <a:t>this&amp;lt</a:t>
            </a:r>
            <a:r>
              <a:rPr lang="en-US" sz="2000" dirty="0"/>
              <a:t>;/</a:t>
            </a:r>
            <a:r>
              <a:rPr lang="en-US" sz="2000" dirty="0" err="1"/>
              <a:t>p&amp;gt</a:t>
            </a:r>
            <a:r>
              <a:rPr lang="en-US" sz="2000" dirty="0"/>
              <a:t>;&amp;</a:t>
            </a:r>
            <a:r>
              <a:rPr lang="en-US" sz="2000" dirty="0" err="1"/>
              <a:t>lt</a:t>
            </a:r>
            <a:r>
              <a:rPr lang="en-US" sz="2000" dirty="0"/>
              <a:t>;/</a:t>
            </a:r>
            <a:r>
              <a:rPr lang="en-US" sz="2000" dirty="0" err="1"/>
              <a:t>html&amp;gt</a:t>
            </a:r>
            <a:r>
              <a:rPr lang="en-US" sz="2000" dirty="0"/>
              <a:t>;</a:t>
            </a:r>
            <a:endParaRPr lang="en-US" sz="2000" dirty="0" smtClean="0"/>
          </a:p>
        </p:txBody>
      </p:sp>
      <p:sp>
        <p:nvSpPr>
          <p:cNvPr id="5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28755604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64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64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64</a:t>
            </a:fld>
            <a:endParaRPr lang="ko-KR" altLang="en-US" dirty="0"/>
          </a:p>
        </p:txBody>
      </p:sp>
      <p:sp>
        <p:nvSpPr>
          <p:cNvPr id="5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com.google.common.base.CharMatcher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String </a:t>
            </a:r>
            <a:r>
              <a:rPr lang="en-US" sz="2000" dirty="0" err="1"/>
              <a:t>removeFrom</a:t>
            </a:r>
            <a:r>
              <a:rPr lang="en-US" sz="2000" dirty="0"/>
              <a:t>(</a:t>
            </a:r>
            <a:r>
              <a:rPr lang="en-US" sz="2000" dirty="0" err="1"/>
              <a:t>CharSequence</a:t>
            </a:r>
            <a:r>
              <a:rPr lang="en-US" sz="2000" dirty="0"/>
              <a:t> sequence) 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en-US" sz="2000" dirty="0"/>
              <a:t>String </a:t>
            </a:r>
            <a:r>
              <a:rPr lang="en-US" sz="2000" dirty="0" err="1"/>
              <a:t>testText</a:t>
            </a:r>
            <a:r>
              <a:rPr lang="en-US" sz="2000" dirty="0"/>
              <a:t> = "     나 이 키 ";</a:t>
            </a:r>
          </a:p>
          <a:p>
            <a:pPr lvl="1"/>
            <a:r>
              <a:rPr lang="en-US" sz="2000" dirty="0"/>
              <a:t>String actual = </a:t>
            </a:r>
            <a:r>
              <a:rPr lang="en-US" sz="2000" dirty="0" err="1"/>
              <a:t>CharMatcher.WHITESPACE.removeFrom</a:t>
            </a:r>
            <a:r>
              <a:rPr lang="en-US" sz="2000" dirty="0"/>
              <a:t>(</a:t>
            </a:r>
            <a:r>
              <a:rPr lang="en-US" sz="2000" dirty="0" err="1"/>
              <a:t>testText</a:t>
            </a:r>
            <a:r>
              <a:rPr lang="en-US" sz="2000" dirty="0"/>
              <a:t>);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// "나이키");</a:t>
            </a:r>
            <a:endParaRPr lang="en-US" sz="2000" dirty="0" smtClean="0"/>
          </a:p>
        </p:txBody>
      </p:sp>
      <p:sp>
        <p:nvSpPr>
          <p:cNvPr id="6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7139309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65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4000" dirty="0" smtClean="0">
                <a:latin typeface="돋움" pitchFamily="50" charset="-127"/>
                <a:ea typeface="돋움" pitchFamily="50" charset="-127"/>
              </a:rPr>
              <a:t>Collect</a:t>
            </a:r>
            <a:r>
              <a:rPr lang="en-US" sz="4000" dirty="0" smtClean="0"/>
              <a:t> - Sets</a:t>
            </a:r>
            <a:endParaRPr lang="en-US" altLang="ko-KR" sz="4000" dirty="0" smtClean="0">
              <a:latin typeface="돋움" pitchFamily="50" charset="-127"/>
              <a:ea typeface="돋움" pitchFamily="50" charset="-127"/>
            </a:endParaRPr>
          </a:p>
          <a:p>
            <a:pPr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4000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20456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66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com.google.common.collect.Sets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static &lt;E&gt; </a:t>
            </a:r>
            <a:r>
              <a:rPr lang="en-US" sz="2000" dirty="0" err="1"/>
              <a:t>HashSet</a:t>
            </a:r>
            <a:r>
              <a:rPr lang="en-US" sz="2000" dirty="0"/>
              <a:t>&lt;E&gt; </a:t>
            </a:r>
            <a:r>
              <a:rPr lang="en-US" sz="2000" dirty="0" err="1"/>
              <a:t>newHashSet</a:t>
            </a:r>
            <a:r>
              <a:rPr lang="en-US" sz="2000" dirty="0"/>
              <a:t>()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fi-FI" sz="2000" dirty="0" err="1"/>
              <a:t>private</a:t>
            </a:r>
            <a:r>
              <a:rPr lang="fi-FI" sz="2000" dirty="0"/>
              <a:t> </a:t>
            </a:r>
            <a:r>
              <a:rPr lang="fi-FI" sz="2000" dirty="0" err="1"/>
              <a:t>List</a:t>
            </a:r>
            <a:r>
              <a:rPr lang="fi-FI" sz="2000" dirty="0"/>
              <a:t>&lt;</a:t>
            </a:r>
            <a:r>
              <a:rPr lang="fi-FI" sz="2000" dirty="0" err="1"/>
              <a:t>String</a:t>
            </a:r>
            <a:r>
              <a:rPr lang="fi-FI" sz="2000" dirty="0"/>
              <a:t>&gt; </a:t>
            </a:r>
            <a:r>
              <a:rPr lang="fi-FI" sz="2000" dirty="0" err="1"/>
              <a:t>dataList</a:t>
            </a:r>
            <a:r>
              <a:rPr lang="fi-FI" sz="2000" dirty="0"/>
              <a:t> = </a:t>
            </a:r>
            <a:r>
              <a:rPr lang="fi-FI" sz="2000" dirty="0" err="1"/>
              <a:t>Arrays.asList</a:t>
            </a:r>
            <a:r>
              <a:rPr lang="fi-FI" sz="2000" dirty="0" smtClean="0"/>
              <a:t>(</a:t>
            </a:r>
            <a:r>
              <a:rPr lang="fi-FI" sz="2000" dirty="0"/>
              <a:t>	"크림빵",</a:t>
            </a:r>
          </a:p>
          <a:p>
            <a:pPr lvl="1"/>
            <a:r>
              <a:rPr lang="fi-FI" sz="2000" dirty="0"/>
              <a:t>						"단팥빵", "단팥빵",</a:t>
            </a:r>
          </a:p>
          <a:p>
            <a:pPr lvl="1"/>
            <a:r>
              <a:rPr lang="fi-FI" sz="2000" dirty="0"/>
              <a:t>						"건빵", "건빵", "건빵",</a:t>
            </a:r>
          </a:p>
          <a:p>
            <a:pPr lvl="1"/>
            <a:r>
              <a:rPr lang="fi-FI" sz="2000" dirty="0"/>
              <a:t>						"식빵", "식빵", "식빵", "</a:t>
            </a:r>
            <a:r>
              <a:rPr lang="fi-FI" sz="2000" dirty="0" smtClean="0"/>
              <a:t>식빵”)</a:t>
            </a:r>
            <a:r>
              <a:rPr lang="fi-FI" sz="2000" dirty="0"/>
              <a:t>;</a:t>
            </a:r>
          </a:p>
          <a:p>
            <a:pPr lvl="1"/>
            <a:endParaRPr lang="fi-FI" sz="2000" dirty="0"/>
          </a:p>
          <a:p>
            <a:pPr lvl="1"/>
            <a:r>
              <a:rPr lang="fi-FI" sz="2000" dirty="0" err="1"/>
              <a:t>private</a:t>
            </a:r>
            <a:r>
              <a:rPr lang="fi-FI" sz="2000" dirty="0"/>
              <a:t> Set&lt;</a:t>
            </a:r>
            <a:r>
              <a:rPr lang="fi-FI" sz="2000" dirty="0" err="1"/>
              <a:t>String</a:t>
            </a:r>
            <a:r>
              <a:rPr lang="fi-FI" sz="2000" dirty="0"/>
              <a:t>&gt; </a:t>
            </a:r>
            <a:r>
              <a:rPr lang="fi-FI" sz="2000" dirty="0" err="1"/>
              <a:t>setItems</a:t>
            </a:r>
            <a:r>
              <a:rPr lang="fi-FI" sz="2000" dirty="0"/>
              <a:t> = </a:t>
            </a:r>
            <a:r>
              <a:rPr lang="fi-FI" sz="2000" dirty="0" err="1"/>
              <a:t>Sets.newHashSet(dataList</a:t>
            </a:r>
            <a:r>
              <a:rPr lang="fi-FI" sz="2000" dirty="0"/>
              <a:t>);</a:t>
            </a:r>
          </a:p>
          <a:p>
            <a:pPr lvl="1"/>
            <a:r>
              <a:rPr lang="fi-FI" sz="2000" dirty="0" smtClean="0"/>
              <a:t>// 크림빵, 단팥빵, 건빵, </a:t>
            </a:r>
            <a:r>
              <a:rPr lang="fi-FI" sz="2000" dirty="0"/>
              <a:t>식빵</a:t>
            </a:r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235401070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67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com.google.common.collect.Sets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static &lt;E&gt; Set&lt;E&gt; filter(Set&lt;E&gt; unfiltered, Predicate&lt;? super E&gt; predicate)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fi-FI" sz="2000" dirty="0" smtClean="0"/>
              <a:t>Set</a:t>
            </a:r>
            <a:r>
              <a:rPr lang="fi-FI" sz="2000" dirty="0"/>
              <a:t>&lt;</a:t>
            </a:r>
            <a:r>
              <a:rPr lang="fi-FI" sz="2000" dirty="0" err="1"/>
              <a:t>String</a:t>
            </a:r>
            <a:r>
              <a:rPr lang="fi-FI" sz="2000" dirty="0"/>
              <a:t>&gt; </a:t>
            </a:r>
            <a:r>
              <a:rPr lang="fi-FI" sz="2000" dirty="0" err="1"/>
              <a:t>actual</a:t>
            </a:r>
            <a:r>
              <a:rPr lang="fi-FI" sz="2000" dirty="0"/>
              <a:t> = </a:t>
            </a:r>
            <a:r>
              <a:rPr lang="fi-FI" sz="2000" dirty="0" err="1"/>
              <a:t>Sets.filter(setItems</a:t>
            </a:r>
            <a:r>
              <a:rPr lang="fi-FI" sz="2000" dirty="0"/>
              <a:t>, new </a:t>
            </a:r>
            <a:r>
              <a:rPr lang="fi-FI" sz="2000" dirty="0" err="1"/>
              <a:t>Predicate</a:t>
            </a:r>
            <a:r>
              <a:rPr lang="fi-FI" sz="2000" dirty="0"/>
              <a:t>&lt;</a:t>
            </a:r>
            <a:r>
              <a:rPr lang="fi-FI" sz="2000" dirty="0" err="1"/>
              <a:t>String</a:t>
            </a:r>
            <a:r>
              <a:rPr lang="fi-FI" sz="2000" dirty="0"/>
              <a:t>&gt;() {</a:t>
            </a:r>
          </a:p>
          <a:p>
            <a:pPr lvl="1"/>
            <a:r>
              <a:rPr lang="fi-FI" sz="2000" dirty="0"/>
              <a:t>	@</a:t>
            </a:r>
            <a:r>
              <a:rPr lang="fi-FI" sz="2000" dirty="0" err="1"/>
              <a:t>Override</a:t>
            </a:r>
            <a:endParaRPr lang="fi-FI" sz="2000" dirty="0"/>
          </a:p>
          <a:p>
            <a:pPr lvl="1"/>
            <a:r>
              <a:rPr lang="fi-FI" sz="2000" dirty="0"/>
              <a:t>	</a:t>
            </a:r>
            <a:r>
              <a:rPr lang="fi-FI" sz="2000" dirty="0" err="1"/>
              <a:t>public</a:t>
            </a:r>
            <a:r>
              <a:rPr lang="fi-FI" sz="2000" dirty="0"/>
              <a:t> </a:t>
            </a:r>
            <a:r>
              <a:rPr lang="fi-FI" sz="2000" dirty="0" err="1"/>
              <a:t>boolean</a:t>
            </a:r>
            <a:r>
              <a:rPr lang="fi-FI" sz="2000" dirty="0"/>
              <a:t> </a:t>
            </a:r>
            <a:r>
              <a:rPr lang="fi-FI" sz="2000" dirty="0" err="1"/>
              <a:t>apply(String</a:t>
            </a:r>
            <a:r>
              <a:rPr lang="fi-FI" sz="2000" dirty="0"/>
              <a:t> input) {</a:t>
            </a:r>
          </a:p>
          <a:p>
            <a:pPr lvl="1"/>
            <a:r>
              <a:rPr lang="fi-FI" sz="2000" dirty="0"/>
              <a:t>		</a:t>
            </a:r>
            <a:r>
              <a:rPr lang="fi-FI" sz="2000" dirty="0" err="1"/>
              <a:t>return</a:t>
            </a:r>
            <a:r>
              <a:rPr lang="fi-FI" sz="2000" dirty="0"/>
              <a:t> "</a:t>
            </a:r>
            <a:r>
              <a:rPr lang="fi-FI" sz="2000" dirty="0" err="1"/>
              <a:t>건빵".equals(input</a:t>
            </a:r>
            <a:r>
              <a:rPr lang="fi-FI" sz="2000" dirty="0"/>
              <a:t>) || "</a:t>
            </a:r>
            <a:r>
              <a:rPr lang="fi-FI" sz="2000" dirty="0" err="1"/>
              <a:t>크림빵".equals(input</a:t>
            </a:r>
            <a:r>
              <a:rPr lang="fi-FI" sz="2000" dirty="0"/>
              <a:t>);</a:t>
            </a:r>
          </a:p>
          <a:p>
            <a:pPr lvl="1"/>
            <a:r>
              <a:rPr lang="fi-FI" sz="2000" dirty="0"/>
              <a:t>	}</a:t>
            </a:r>
          </a:p>
          <a:p>
            <a:pPr lvl="1"/>
            <a:r>
              <a:rPr lang="fi-FI" sz="2000" dirty="0"/>
              <a:t>});</a:t>
            </a:r>
          </a:p>
          <a:p>
            <a:pPr lvl="1"/>
            <a:r>
              <a:rPr lang="fi-FI" sz="2000" dirty="0"/>
              <a:t>// 크림빵, 건빵</a:t>
            </a:r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27868613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68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com.google.common.collect.Sets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static &lt;E&gt; </a:t>
            </a:r>
            <a:r>
              <a:rPr lang="en-US" sz="2000" dirty="0" err="1"/>
              <a:t>Sets.SetView</a:t>
            </a:r>
            <a:r>
              <a:rPr lang="en-US" sz="2000" dirty="0"/>
              <a:t>&lt;E&gt; union(Set&lt;? extends E&gt; set1, Set&lt;? extends E&gt; set2)</a:t>
            </a:r>
            <a:endParaRPr lang="en-US" sz="2000" dirty="0" smtClean="0"/>
          </a:p>
          <a:p>
            <a:pPr lvl="2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en-US" sz="2000" dirty="0"/>
              <a:t>Set&lt;String&gt; milk = </a:t>
            </a:r>
            <a:r>
              <a:rPr lang="en-US" sz="2000" dirty="0" err="1"/>
              <a:t>Sets.newHashSet</a:t>
            </a:r>
            <a:r>
              <a:rPr lang="en-US" sz="2000" dirty="0"/>
              <a:t>("딸기우유");</a:t>
            </a:r>
          </a:p>
          <a:p>
            <a:pPr lvl="1"/>
            <a:r>
              <a:rPr lang="en-US" sz="2000" dirty="0"/>
              <a:t>Set&lt;String&gt; bread = </a:t>
            </a:r>
            <a:r>
              <a:rPr lang="en-US" sz="2000" dirty="0" err="1"/>
              <a:t>Sets.filter</a:t>
            </a:r>
            <a:r>
              <a:rPr lang="en-US" sz="2000" dirty="0"/>
              <a:t>(</a:t>
            </a:r>
            <a:r>
              <a:rPr lang="en-US" sz="2000" dirty="0" err="1"/>
              <a:t>setItems</a:t>
            </a:r>
            <a:r>
              <a:rPr lang="en-US" sz="2000" dirty="0"/>
              <a:t>, new Predicate&lt;String&gt;() {</a:t>
            </a:r>
          </a:p>
          <a:p>
            <a:pPr lvl="1"/>
            <a:r>
              <a:rPr lang="en-US" sz="2000" dirty="0"/>
              <a:t>	@Override</a:t>
            </a:r>
          </a:p>
          <a:p>
            <a:pPr lvl="1"/>
            <a:r>
              <a:rPr lang="en-US" sz="2000" dirty="0"/>
              <a:t>	public </a:t>
            </a:r>
            <a:r>
              <a:rPr lang="en-US" sz="2000" dirty="0" err="1"/>
              <a:t>boolean</a:t>
            </a:r>
            <a:r>
              <a:rPr lang="en-US" sz="2000" dirty="0"/>
              <a:t> apply(String input) {</a:t>
            </a:r>
          </a:p>
          <a:p>
            <a:pPr lvl="1"/>
            <a:r>
              <a:rPr lang="en-US" sz="2000" dirty="0"/>
              <a:t>		return "식빵".equals(input);</a:t>
            </a:r>
          </a:p>
          <a:p>
            <a:pPr lvl="1"/>
            <a:r>
              <a:rPr lang="en-US" sz="2000" dirty="0"/>
              <a:t>	}</a:t>
            </a:r>
          </a:p>
          <a:p>
            <a:pPr lvl="1"/>
            <a:r>
              <a:rPr lang="en-US" sz="2000" dirty="0"/>
              <a:t>});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Set&lt;String&gt; actual = </a:t>
            </a:r>
            <a:r>
              <a:rPr lang="en-US" sz="2000" dirty="0" err="1"/>
              <a:t>Sets.union</a:t>
            </a:r>
            <a:r>
              <a:rPr lang="en-US" sz="2000" dirty="0"/>
              <a:t>(milk, bread)</a:t>
            </a:r>
            <a:r>
              <a:rPr lang="en-US" sz="2000" dirty="0" smtClean="0"/>
              <a:t>;</a:t>
            </a:r>
          </a:p>
          <a:p>
            <a:pPr lvl="1"/>
            <a:r>
              <a:rPr lang="en-US" sz="2000" dirty="0" smtClean="0"/>
              <a:t>// </a:t>
            </a:r>
            <a:r>
              <a:rPr lang="ko-KR" altLang="en-US" sz="2000" dirty="0" smtClean="0"/>
              <a:t>딸기우유</a:t>
            </a:r>
            <a:r>
              <a:rPr lang="ko-KR" altLang="ko-KR" sz="2000" dirty="0" smtClean="0"/>
              <a:t>,</a:t>
            </a:r>
            <a:r>
              <a:rPr lang="ko-KR" altLang="en-US" sz="2000" dirty="0" smtClean="0"/>
              <a:t> 식빵</a:t>
            </a:r>
            <a:endParaRPr lang="fi-FI" sz="2000" dirty="0"/>
          </a:p>
          <a:p>
            <a:pPr lvl="1"/>
            <a:endParaRPr lang="fi-FI" sz="2000" dirty="0"/>
          </a:p>
          <a:p>
            <a:pPr lvl="1"/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259346751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69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4000" dirty="0" smtClean="0">
                <a:latin typeface="돋움" pitchFamily="50" charset="-127"/>
                <a:ea typeface="돋움" pitchFamily="50" charset="-127"/>
              </a:rPr>
              <a:t>Collect</a:t>
            </a:r>
            <a:r>
              <a:rPr lang="en-US" sz="4000" dirty="0" smtClean="0"/>
              <a:t> - Maps</a:t>
            </a:r>
            <a:endParaRPr lang="en-US" altLang="ko-KR" sz="4000" dirty="0" smtClean="0">
              <a:latin typeface="돋움" pitchFamily="50" charset="-127"/>
              <a:ea typeface="돋움" pitchFamily="50" charset="-127"/>
            </a:endParaRPr>
          </a:p>
          <a:p>
            <a:pPr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4000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7636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스크린샷 2014-10-27 11.55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7719"/>
            <a:ext cx="9906000" cy="4841631"/>
          </a:xfrm>
          <a:prstGeom prst="rect">
            <a:avLst/>
          </a:prstGeom>
        </p:spPr>
      </p:pic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3000" dirty="0" smtClean="0">
              <a:latin typeface="돋움" pitchFamily="50" charset="-127"/>
              <a:ea typeface="돋움" pitchFamily="50" charset="-127"/>
            </a:endParaRPr>
          </a:p>
          <a:p>
            <a:pPr lvl="1"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4000" dirty="0" err="1" smtClean="0">
                <a:latin typeface="돋움" pitchFamily="50" charset="-127"/>
                <a:ea typeface="돋움" pitchFamily="50" charset="-127"/>
              </a:rPr>
              <a:t>java.lang</a:t>
            </a:r>
            <a:r>
              <a:rPr lang="en-US" altLang="ko-KR" sz="4000" dirty="0">
                <a:latin typeface="돋움" pitchFamily="50" charset="-127"/>
                <a:ea typeface="돋움" pitchFamily="50" charset="-127"/>
              </a:rPr>
              <a:t>.</a:t>
            </a:r>
            <a:r>
              <a:rPr lang="en-US" altLang="ko-KR" sz="4000" dirty="0" smtClean="0">
                <a:latin typeface="돋움" pitchFamily="50" charset="-127"/>
                <a:ea typeface="돋움" pitchFamily="50" charset="-127"/>
              </a:rPr>
              <a:t>*</a:t>
            </a: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30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470250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70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com.google.common.collect.Maps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static &lt;K,V&gt; </a:t>
            </a:r>
            <a:r>
              <a:rPr lang="en-US" sz="2000" dirty="0" err="1"/>
              <a:t>HashMap</a:t>
            </a:r>
            <a:r>
              <a:rPr lang="en-US" sz="2000" dirty="0"/>
              <a:t>&lt;K,V&gt; </a:t>
            </a:r>
            <a:r>
              <a:rPr lang="en-US" sz="2000" dirty="0" err="1"/>
              <a:t>newHashMap</a:t>
            </a:r>
            <a:r>
              <a:rPr lang="en-US" sz="2000" dirty="0"/>
              <a:t>()</a:t>
            </a:r>
            <a:endParaRPr lang="en-US" sz="2000" dirty="0" smtClean="0"/>
          </a:p>
          <a:p>
            <a:pPr lvl="2"/>
            <a:endParaRPr lang="en-US" sz="2000" dirty="0"/>
          </a:p>
          <a:p>
            <a:pPr lvl="1"/>
            <a:endParaRPr lang="en-US" sz="2000" dirty="0" smtClean="0"/>
          </a:p>
          <a:p>
            <a:pPr lvl="1"/>
            <a:r>
              <a:rPr lang="en-US" sz="2000" dirty="0"/>
              <a:t>Map&lt;String, Bakery&gt; actual = </a:t>
            </a:r>
            <a:r>
              <a:rPr lang="en-US" sz="2000" dirty="0" err="1"/>
              <a:t>Maps.newHashMap</a:t>
            </a:r>
            <a:r>
              <a:rPr lang="en-US" sz="2000" dirty="0"/>
              <a:t>();</a:t>
            </a:r>
          </a:p>
          <a:p>
            <a:pPr lvl="1"/>
            <a:r>
              <a:rPr lang="en-US" sz="2000" dirty="0"/>
              <a:t>// {}</a:t>
            </a:r>
            <a:endParaRPr lang="fi-FI" sz="2000" dirty="0"/>
          </a:p>
          <a:p>
            <a:pPr lvl="1"/>
            <a:endParaRPr lang="fi-FI" sz="2000" dirty="0"/>
          </a:p>
          <a:p>
            <a:pPr lvl="1"/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424650086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71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com.google.common.collect.Maps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static &lt;K,V&gt; </a:t>
            </a:r>
            <a:r>
              <a:rPr lang="en-US" sz="2000" dirty="0" err="1"/>
              <a:t>ImmutableMap</a:t>
            </a:r>
            <a:r>
              <a:rPr lang="en-US" sz="2000" dirty="0"/>
              <a:t>&lt;K,V&gt; </a:t>
            </a:r>
            <a:r>
              <a:rPr lang="en-US" sz="2000" dirty="0" err="1"/>
              <a:t>uniqueIndex</a:t>
            </a:r>
            <a:r>
              <a:rPr lang="en-US" sz="2000" dirty="0"/>
              <a:t>(</a:t>
            </a:r>
            <a:r>
              <a:rPr lang="en-US" sz="2000" dirty="0" err="1"/>
              <a:t>Iterable</a:t>
            </a:r>
            <a:r>
              <a:rPr lang="en-US" sz="2000" dirty="0"/>
              <a:t>&lt;V&gt; values, Function&lt;? super V,K&gt; </a:t>
            </a:r>
            <a:r>
              <a:rPr lang="en-US" sz="2000" dirty="0" err="1"/>
              <a:t>keyFunction</a:t>
            </a:r>
            <a:r>
              <a:rPr lang="en-US" sz="2000" dirty="0" smtClean="0"/>
              <a:t>)</a:t>
            </a:r>
          </a:p>
          <a:p>
            <a:pPr lvl="2"/>
            <a:endParaRPr lang="en-US" sz="2000" dirty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private </a:t>
            </a:r>
            <a:r>
              <a:rPr lang="en-US" sz="2000" dirty="0"/>
              <a:t>List&lt;Bakery&gt; </a:t>
            </a:r>
            <a:r>
              <a:rPr lang="en-US" sz="2000" dirty="0" err="1"/>
              <a:t>bakeryList</a:t>
            </a:r>
            <a:r>
              <a:rPr lang="en-US" sz="2000" dirty="0"/>
              <a:t> = </a:t>
            </a:r>
            <a:r>
              <a:rPr lang="en-US" sz="2000" dirty="0" err="1"/>
              <a:t>Lists.newArrayList</a:t>
            </a:r>
            <a:r>
              <a:rPr lang="en-US" sz="2000" dirty="0"/>
              <a:t>();</a:t>
            </a:r>
          </a:p>
          <a:p>
            <a:pPr lvl="1"/>
            <a:r>
              <a:rPr lang="en-US" sz="2000" dirty="0" err="1"/>
              <a:t>bakeryList.add</a:t>
            </a:r>
            <a:r>
              <a:rPr lang="en-US" sz="2000" dirty="0"/>
              <a:t>(new Bakery(</a:t>
            </a:r>
            <a:r>
              <a:rPr lang="en-US" sz="2000" dirty="0" err="1"/>
              <a:t>BakeryType.BREAD</a:t>
            </a:r>
            <a:r>
              <a:rPr lang="en-US" sz="2000" dirty="0"/>
              <a:t>, "크림빵", 12));</a:t>
            </a:r>
          </a:p>
          <a:p>
            <a:pPr lvl="1"/>
            <a:r>
              <a:rPr lang="en-US" sz="2000" dirty="0" err="1"/>
              <a:t>bakeryList.add</a:t>
            </a:r>
            <a:r>
              <a:rPr lang="en-US" sz="2000" dirty="0"/>
              <a:t>(new Bakery(</a:t>
            </a:r>
            <a:r>
              <a:rPr lang="en-US" sz="2000" dirty="0" err="1"/>
              <a:t>BakeryType.BREAD</a:t>
            </a:r>
            <a:r>
              <a:rPr lang="en-US" sz="2000" dirty="0"/>
              <a:t>, "소보로빵", 20));</a:t>
            </a:r>
          </a:p>
          <a:p>
            <a:pPr lvl="1"/>
            <a:r>
              <a:rPr lang="en-US" sz="2000" dirty="0" err="1"/>
              <a:t>bakeryList.add</a:t>
            </a:r>
            <a:r>
              <a:rPr lang="en-US" sz="2000" dirty="0"/>
              <a:t>(new Bakery(</a:t>
            </a:r>
            <a:r>
              <a:rPr lang="en-US" sz="2000" dirty="0" err="1"/>
              <a:t>BakeryType.MILK</a:t>
            </a:r>
            <a:r>
              <a:rPr lang="en-US" sz="2000" dirty="0"/>
              <a:t>, "딸기우유", 300));</a:t>
            </a:r>
          </a:p>
          <a:p>
            <a:pPr lvl="1"/>
            <a:r>
              <a:rPr lang="en-US" sz="2000" dirty="0"/>
              <a:t>	</a:t>
            </a:r>
          </a:p>
          <a:p>
            <a:pPr lvl="1"/>
            <a:r>
              <a:rPr lang="en-US" sz="2000" dirty="0" err="1" smtClean="0"/>
              <a:t>Maps.uniqueIndex</a:t>
            </a:r>
            <a:r>
              <a:rPr lang="en-US" sz="2000" dirty="0"/>
              <a:t>(</a:t>
            </a:r>
            <a:r>
              <a:rPr lang="en-US" sz="2000" dirty="0" err="1"/>
              <a:t>bakeryList</a:t>
            </a:r>
            <a:r>
              <a:rPr lang="en-US" sz="2000" dirty="0"/>
              <a:t>, </a:t>
            </a:r>
            <a:r>
              <a:rPr lang="en-US" sz="2000" dirty="0" err="1"/>
              <a:t>Bakery.NAME_FILTER</a:t>
            </a:r>
            <a:r>
              <a:rPr lang="en-US" sz="2000" dirty="0"/>
              <a:t>)</a:t>
            </a:r>
            <a:r>
              <a:rPr lang="en-US" sz="2000" dirty="0" smtClean="0"/>
              <a:t>;</a:t>
            </a:r>
          </a:p>
          <a:p>
            <a:pPr lvl="1"/>
            <a:r>
              <a:rPr lang="en-US" sz="2000" dirty="0"/>
              <a:t>// </a:t>
            </a:r>
            <a:r>
              <a:rPr lang="en-US" sz="2000" dirty="0" smtClean="0"/>
              <a:t>{크림빵</a:t>
            </a:r>
            <a:r>
              <a:rPr lang="en-US" sz="2000" dirty="0"/>
              <a:t>=[type=</a:t>
            </a:r>
            <a:r>
              <a:rPr lang="en-US" sz="2000" dirty="0" err="1"/>
              <a:t>BREAD,name</a:t>
            </a:r>
            <a:r>
              <a:rPr lang="en-US" sz="2000" dirty="0"/>
              <a:t>=</a:t>
            </a:r>
            <a:r>
              <a:rPr lang="en-US" sz="2000" dirty="0" err="1"/>
              <a:t>크림빵,saleCnt</a:t>
            </a:r>
            <a:r>
              <a:rPr lang="en-US" sz="2000" dirty="0"/>
              <a:t>=12], </a:t>
            </a:r>
            <a:endParaRPr lang="en-US" sz="2000" dirty="0" smtClean="0"/>
          </a:p>
          <a:p>
            <a:pPr lvl="1"/>
            <a:r>
              <a:rPr lang="en-US" sz="2000" dirty="0"/>
              <a:t> </a:t>
            </a:r>
            <a:r>
              <a:rPr lang="en-US" sz="2000" dirty="0" smtClean="0"/>
              <a:t>   소보로빵</a:t>
            </a:r>
            <a:r>
              <a:rPr lang="en-US" sz="2000" dirty="0"/>
              <a:t>=[type=</a:t>
            </a:r>
            <a:r>
              <a:rPr lang="en-US" sz="2000" dirty="0" err="1"/>
              <a:t>BREAD,name</a:t>
            </a:r>
            <a:r>
              <a:rPr lang="en-US" sz="2000" dirty="0"/>
              <a:t>=</a:t>
            </a:r>
            <a:r>
              <a:rPr lang="en-US" sz="2000" dirty="0" err="1"/>
              <a:t>소보로빵,saleCnt</a:t>
            </a:r>
            <a:r>
              <a:rPr lang="en-US" sz="2000" dirty="0"/>
              <a:t>=20], </a:t>
            </a:r>
            <a:endParaRPr lang="en-US" sz="2000" dirty="0" smtClean="0"/>
          </a:p>
          <a:p>
            <a:pPr lvl="1"/>
            <a:r>
              <a:rPr lang="en-US" sz="2000" dirty="0" smtClean="0"/>
              <a:t>    딸기우유</a:t>
            </a:r>
            <a:r>
              <a:rPr lang="en-US" sz="2000" dirty="0"/>
              <a:t>=[type=</a:t>
            </a:r>
            <a:r>
              <a:rPr lang="en-US" sz="2000" dirty="0" err="1"/>
              <a:t>MILK,name</a:t>
            </a:r>
            <a:r>
              <a:rPr lang="en-US" sz="2000" dirty="0"/>
              <a:t>=</a:t>
            </a:r>
            <a:r>
              <a:rPr lang="en-US" sz="2000" dirty="0" err="1"/>
              <a:t>딸기우유,saleCnt</a:t>
            </a:r>
            <a:r>
              <a:rPr lang="en-US" sz="2000" dirty="0"/>
              <a:t>=300</a:t>
            </a:r>
            <a:r>
              <a:rPr lang="en-US" sz="2000" dirty="0" smtClean="0"/>
              <a:t>]}</a:t>
            </a:r>
            <a:endParaRPr lang="fi-FI" sz="2000" dirty="0"/>
          </a:p>
          <a:p>
            <a:pPr lvl="1"/>
            <a:endParaRPr lang="fi-FI" sz="2000" dirty="0"/>
          </a:p>
          <a:p>
            <a:pPr lvl="1"/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36534012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72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0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2"/>
            <a:endParaRPr lang="en-US" sz="2000" dirty="0" smtClean="0"/>
          </a:p>
          <a:p>
            <a:pPr lvl="2"/>
            <a:endParaRPr lang="en-US" sz="2000" dirty="0" smtClean="0"/>
          </a:p>
          <a:p>
            <a:pPr lvl="1"/>
            <a:r>
              <a:rPr lang="en-US" sz="2000" dirty="0" err="1" smtClean="0"/>
              <a:t>Bakery.java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public static final Function&lt;Bakery, String&gt; NAME_FILTER = new Function&lt;Bakery, String&gt;() {</a:t>
            </a:r>
          </a:p>
          <a:p>
            <a:pPr lvl="1"/>
            <a:r>
              <a:rPr lang="en-US" sz="2000" dirty="0"/>
              <a:t>	@Override</a:t>
            </a:r>
          </a:p>
          <a:p>
            <a:pPr lvl="1"/>
            <a:r>
              <a:rPr lang="en-US" sz="2000" dirty="0"/>
              <a:t>	public String apply(Bakery input) {</a:t>
            </a:r>
          </a:p>
          <a:p>
            <a:pPr lvl="1"/>
            <a:r>
              <a:rPr lang="en-US" sz="2000" dirty="0"/>
              <a:t>		return </a:t>
            </a:r>
            <a:r>
              <a:rPr lang="en-US" sz="2000" dirty="0" err="1"/>
              <a:t>input.getName</a:t>
            </a:r>
            <a:r>
              <a:rPr lang="en-US" sz="2000" dirty="0"/>
              <a:t>();</a:t>
            </a:r>
          </a:p>
          <a:p>
            <a:pPr lvl="1"/>
            <a:r>
              <a:rPr lang="en-US" sz="2000" dirty="0"/>
              <a:t>	}</a:t>
            </a:r>
          </a:p>
          <a:p>
            <a:pPr lvl="1"/>
            <a:r>
              <a:rPr lang="en-US" sz="2000" dirty="0"/>
              <a:t>};</a:t>
            </a:r>
          </a:p>
          <a:p>
            <a:pPr lvl="1"/>
            <a:endParaRPr lang="en-US" sz="2000" dirty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91489620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73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com.google.common.collect.Maps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static &lt;K,V&gt; Map&lt;K,V&gt; </a:t>
            </a:r>
            <a:r>
              <a:rPr lang="en-US" sz="2000" dirty="0" err="1"/>
              <a:t>filterEntries</a:t>
            </a:r>
            <a:r>
              <a:rPr lang="en-US" sz="2000" dirty="0"/>
              <a:t>(Map&lt;K,V&gt; unfiltered, Predicate&lt;? super </a:t>
            </a:r>
            <a:r>
              <a:rPr lang="en-US" sz="2000" dirty="0" err="1"/>
              <a:t>Map.Entry</a:t>
            </a:r>
            <a:r>
              <a:rPr lang="en-US" sz="2000" dirty="0"/>
              <a:t>&lt;K,V&gt;&gt; </a:t>
            </a:r>
            <a:r>
              <a:rPr lang="en-US" sz="2000" dirty="0" err="1"/>
              <a:t>entryPredicate</a:t>
            </a:r>
            <a:r>
              <a:rPr lang="en-US" sz="2000" dirty="0" smtClean="0"/>
              <a:t>)</a:t>
            </a:r>
          </a:p>
          <a:p>
            <a:pPr lvl="2"/>
            <a:endParaRPr lang="en-US" sz="2000" dirty="0"/>
          </a:p>
          <a:p>
            <a:pPr lvl="1"/>
            <a:endParaRPr lang="en-US" sz="2000" dirty="0" smtClean="0"/>
          </a:p>
          <a:p>
            <a:pPr lvl="1"/>
            <a:r>
              <a:rPr lang="en-US" sz="2000" dirty="0" err="1" smtClean="0"/>
              <a:t>Maps.filterEntries</a:t>
            </a:r>
            <a:r>
              <a:rPr lang="en-US" sz="2000" dirty="0"/>
              <a:t>(</a:t>
            </a:r>
            <a:r>
              <a:rPr lang="en-US" sz="2000" dirty="0" err="1"/>
              <a:t>mapItems</a:t>
            </a:r>
            <a:r>
              <a:rPr lang="en-US" sz="2000" dirty="0"/>
              <a:t>, </a:t>
            </a:r>
            <a:r>
              <a:rPr lang="en-US" sz="2000" dirty="0" err="1"/>
              <a:t>Bakery.MAP_ENTRY_TYPE_FINDER</a:t>
            </a:r>
            <a:r>
              <a:rPr lang="en-US" sz="2000" dirty="0"/>
              <a:t>(</a:t>
            </a:r>
            <a:r>
              <a:rPr lang="en-US" sz="2000" dirty="0" err="1"/>
              <a:t>BakeryType.MILK</a:t>
            </a:r>
            <a:r>
              <a:rPr lang="en-US" sz="2000" dirty="0"/>
              <a:t>));</a:t>
            </a:r>
          </a:p>
          <a:p>
            <a:pPr lvl="1"/>
            <a:r>
              <a:rPr lang="en-US" sz="2000" dirty="0" smtClean="0"/>
              <a:t>// {</a:t>
            </a:r>
            <a:r>
              <a:rPr lang="en-US" sz="2000" dirty="0"/>
              <a:t>딸기우유=[type=</a:t>
            </a:r>
            <a:r>
              <a:rPr lang="en-US" sz="2000" dirty="0" err="1"/>
              <a:t>MILK,name</a:t>
            </a:r>
            <a:r>
              <a:rPr lang="en-US" sz="2000" dirty="0"/>
              <a:t>=</a:t>
            </a:r>
            <a:r>
              <a:rPr lang="en-US" sz="2000" dirty="0" err="1"/>
              <a:t>딸기우유,saleCnt</a:t>
            </a:r>
            <a:r>
              <a:rPr lang="en-US" sz="2000" dirty="0"/>
              <a:t>=300]}</a:t>
            </a:r>
            <a:endParaRPr lang="fi-FI" sz="2000" dirty="0"/>
          </a:p>
          <a:p>
            <a:pPr lvl="1"/>
            <a:endParaRPr lang="fi-FI" sz="2000" dirty="0"/>
          </a:p>
          <a:p>
            <a:pPr lvl="1"/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75251637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74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0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2"/>
            <a:endParaRPr lang="en-US" sz="2000" dirty="0" smtClean="0"/>
          </a:p>
          <a:p>
            <a:pPr lvl="2"/>
            <a:endParaRPr lang="en-US" sz="2000" dirty="0" smtClean="0"/>
          </a:p>
          <a:p>
            <a:pPr lvl="1"/>
            <a:r>
              <a:rPr lang="en-US" sz="2000" dirty="0" err="1" smtClean="0"/>
              <a:t>Bakery.java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public static final Predicate&lt;</a:t>
            </a:r>
            <a:r>
              <a:rPr lang="en-US" sz="2000" dirty="0" err="1"/>
              <a:t>Map.Entry</a:t>
            </a:r>
            <a:r>
              <a:rPr lang="en-US" sz="2000" dirty="0"/>
              <a:t>&lt;String, Bakery&gt;&gt; MAP_ENTRY_TYPE_FINDER(final </a:t>
            </a:r>
            <a:r>
              <a:rPr lang="en-US" sz="2000" dirty="0" err="1"/>
              <a:t>BakeryType</a:t>
            </a:r>
            <a:r>
              <a:rPr lang="en-US" sz="2000" dirty="0"/>
              <a:t> type) {</a:t>
            </a:r>
          </a:p>
          <a:p>
            <a:pPr lvl="1"/>
            <a:r>
              <a:rPr lang="en-US" sz="2000" dirty="0"/>
              <a:t>	return new Predicate&lt;</a:t>
            </a:r>
            <a:r>
              <a:rPr lang="en-US" sz="2000" dirty="0" err="1"/>
              <a:t>Map.Entry</a:t>
            </a:r>
            <a:r>
              <a:rPr lang="en-US" sz="2000" dirty="0"/>
              <a:t>&lt;String, Bakery&gt;&gt;() {</a:t>
            </a:r>
          </a:p>
          <a:p>
            <a:pPr lvl="1"/>
            <a:r>
              <a:rPr lang="en-US" sz="2000" dirty="0"/>
              <a:t>		@Override</a:t>
            </a:r>
          </a:p>
          <a:p>
            <a:pPr lvl="1"/>
            <a:r>
              <a:rPr lang="en-US" sz="2000" dirty="0"/>
              <a:t>		public </a:t>
            </a:r>
            <a:r>
              <a:rPr lang="en-US" sz="2000" dirty="0" err="1"/>
              <a:t>boolean</a:t>
            </a:r>
            <a:r>
              <a:rPr lang="en-US" sz="2000" dirty="0"/>
              <a:t> apply(</a:t>
            </a:r>
            <a:r>
              <a:rPr lang="en-US" sz="2000" dirty="0" err="1"/>
              <a:t>Map.Entry</a:t>
            </a:r>
            <a:r>
              <a:rPr lang="en-US" sz="2000" dirty="0"/>
              <a:t>&lt;String, Bakery&gt; input) {</a:t>
            </a:r>
          </a:p>
          <a:p>
            <a:pPr lvl="1"/>
            <a:r>
              <a:rPr lang="en-US" sz="2000" dirty="0"/>
              <a:t>			return (</a:t>
            </a:r>
            <a:r>
              <a:rPr lang="en-US" sz="2000" dirty="0" err="1"/>
              <a:t>type.equals</a:t>
            </a:r>
            <a:r>
              <a:rPr lang="en-US" sz="2000" dirty="0"/>
              <a:t>(</a:t>
            </a:r>
            <a:r>
              <a:rPr lang="en-US" sz="2000" dirty="0" err="1"/>
              <a:t>input.getValue</a:t>
            </a:r>
            <a:r>
              <a:rPr lang="en-US" sz="2000" dirty="0"/>
              <a:t>().</a:t>
            </a:r>
            <a:r>
              <a:rPr lang="en-US" sz="2000" dirty="0" err="1"/>
              <a:t>getType</a:t>
            </a:r>
            <a:r>
              <a:rPr lang="en-US" sz="2000" dirty="0"/>
              <a:t>()));</a:t>
            </a:r>
          </a:p>
          <a:p>
            <a:pPr lvl="1"/>
            <a:r>
              <a:rPr lang="en-US" sz="2000" dirty="0"/>
              <a:t>		}</a:t>
            </a:r>
          </a:p>
          <a:p>
            <a:pPr lvl="1"/>
            <a:r>
              <a:rPr lang="en-US" sz="2000" dirty="0"/>
              <a:t>	};</a:t>
            </a:r>
          </a:p>
          <a:p>
            <a:pPr lvl="1"/>
            <a:r>
              <a:rPr lang="en-US" sz="2000" dirty="0"/>
              <a:t>}</a:t>
            </a:r>
          </a:p>
          <a:p>
            <a:pPr lvl="1"/>
            <a:endParaRPr lang="en-US" sz="2000" dirty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364747507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75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com.google.common.collect.Maps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static &lt;K,V&gt; Map&lt;K,V</a:t>
            </a:r>
            <a:r>
              <a:rPr lang="en-US" sz="2000" dirty="0" smtClean="0"/>
              <a:t>&gt; </a:t>
            </a:r>
            <a:r>
              <a:rPr lang="en-US" sz="2000" dirty="0" err="1" smtClean="0"/>
              <a:t>filterValues</a:t>
            </a:r>
            <a:r>
              <a:rPr lang="en-US" sz="2000" dirty="0"/>
              <a:t>(Map&lt;K,V&gt; unfiltered, Predicate&lt;? super V&gt; </a:t>
            </a:r>
            <a:r>
              <a:rPr lang="en-US" sz="2000" dirty="0" err="1"/>
              <a:t>valuePredicate</a:t>
            </a:r>
            <a:r>
              <a:rPr lang="en-US" sz="2000" dirty="0" smtClean="0"/>
              <a:t>)</a:t>
            </a:r>
          </a:p>
          <a:p>
            <a:pPr lvl="2"/>
            <a:endParaRPr lang="en-US" sz="2000" dirty="0"/>
          </a:p>
          <a:p>
            <a:pPr lvl="1"/>
            <a:endParaRPr lang="en-US" sz="2000" dirty="0" smtClean="0"/>
          </a:p>
          <a:p>
            <a:pPr lvl="1"/>
            <a:r>
              <a:rPr lang="en-US" sz="2000" dirty="0" err="1" smtClean="0"/>
              <a:t>Maps.filterValues</a:t>
            </a:r>
            <a:r>
              <a:rPr lang="en-US" sz="2000" dirty="0"/>
              <a:t>(</a:t>
            </a:r>
            <a:r>
              <a:rPr lang="en-US" sz="2000" dirty="0" err="1"/>
              <a:t>mapItems</a:t>
            </a:r>
            <a:r>
              <a:rPr lang="en-US" sz="2000" dirty="0"/>
              <a:t>, new Predicate&lt;Bakery&gt;() {</a:t>
            </a:r>
          </a:p>
          <a:p>
            <a:pPr lvl="1"/>
            <a:r>
              <a:rPr lang="en-US" sz="2000" dirty="0"/>
              <a:t>	@Override</a:t>
            </a:r>
          </a:p>
          <a:p>
            <a:pPr lvl="1"/>
            <a:r>
              <a:rPr lang="en-US" sz="2000" dirty="0"/>
              <a:t>	public </a:t>
            </a:r>
            <a:r>
              <a:rPr lang="en-US" sz="2000" dirty="0" err="1"/>
              <a:t>boolean</a:t>
            </a:r>
            <a:r>
              <a:rPr lang="en-US" sz="2000" dirty="0"/>
              <a:t> apply(Bakery input) {</a:t>
            </a:r>
          </a:p>
          <a:p>
            <a:pPr lvl="1"/>
            <a:r>
              <a:rPr lang="en-US" sz="2000" dirty="0"/>
              <a:t>		return </a:t>
            </a:r>
            <a:r>
              <a:rPr lang="en-US" sz="2000" dirty="0" err="1"/>
              <a:t>input.getSaleCnt</a:t>
            </a:r>
            <a:r>
              <a:rPr lang="en-US" sz="2000" dirty="0"/>
              <a:t>() &gt; 20;</a:t>
            </a:r>
          </a:p>
          <a:p>
            <a:pPr lvl="1"/>
            <a:r>
              <a:rPr lang="en-US" sz="2000" dirty="0"/>
              <a:t>	}</a:t>
            </a:r>
          </a:p>
          <a:p>
            <a:pPr lvl="1"/>
            <a:r>
              <a:rPr lang="en-US" sz="2000" dirty="0"/>
              <a:t>});</a:t>
            </a:r>
          </a:p>
          <a:p>
            <a:pPr lvl="1"/>
            <a:r>
              <a:rPr lang="en-US" sz="2000" dirty="0"/>
              <a:t>// {딸기우유=[type=</a:t>
            </a:r>
            <a:r>
              <a:rPr lang="en-US" sz="2000" dirty="0" err="1"/>
              <a:t>MILK,name</a:t>
            </a:r>
            <a:r>
              <a:rPr lang="en-US" sz="2000" dirty="0"/>
              <a:t>=</a:t>
            </a:r>
            <a:r>
              <a:rPr lang="en-US" sz="2000" dirty="0" err="1"/>
              <a:t>딸기우유,saleCnt</a:t>
            </a:r>
            <a:r>
              <a:rPr lang="en-US" sz="2000" dirty="0"/>
              <a:t>=300]}</a:t>
            </a:r>
            <a:endParaRPr lang="fi-FI" sz="2000" dirty="0"/>
          </a:p>
          <a:p>
            <a:pPr lvl="1"/>
            <a:endParaRPr lang="fi-FI" sz="2000" dirty="0"/>
          </a:p>
          <a:p>
            <a:pPr lvl="1"/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60118429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76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4000" dirty="0" smtClean="0">
                <a:latin typeface="돋움" pitchFamily="50" charset="-127"/>
                <a:ea typeface="돋움" pitchFamily="50" charset="-127"/>
              </a:rPr>
              <a:t>Collect</a:t>
            </a:r>
            <a:r>
              <a:rPr lang="en-US" sz="4000" dirty="0" smtClean="0"/>
              <a:t> - </a:t>
            </a:r>
            <a:r>
              <a:rPr lang="en-US" sz="4000" dirty="0" err="1" smtClean="0"/>
              <a:t>Multiset</a:t>
            </a:r>
            <a:endParaRPr lang="en-US" altLang="ko-KR" sz="4000" dirty="0" smtClean="0">
              <a:latin typeface="돋움" pitchFamily="50" charset="-127"/>
              <a:ea typeface="돋움" pitchFamily="50" charset="-127"/>
            </a:endParaRPr>
          </a:p>
          <a:p>
            <a:pPr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4000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035402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77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com.google.common.collect.Multiset</a:t>
            </a:r>
            <a:r>
              <a:rPr lang="en-US" sz="3000" dirty="0"/>
              <a:t>&lt;E&gt;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 err="1"/>
              <a:t>int</a:t>
            </a:r>
            <a:r>
              <a:rPr lang="en-US" sz="2000" dirty="0"/>
              <a:t> size()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fi-FI" sz="2000" dirty="0" err="1"/>
              <a:t>private</a:t>
            </a:r>
            <a:r>
              <a:rPr lang="fi-FI" sz="2000" dirty="0"/>
              <a:t> </a:t>
            </a:r>
            <a:r>
              <a:rPr lang="fi-FI" sz="2000" dirty="0" err="1"/>
              <a:t>List</a:t>
            </a:r>
            <a:r>
              <a:rPr lang="fi-FI" sz="2000" dirty="0"/>
              <a:t>&lt;</a:t>
            </a:r>
            <a:r>
              <a:rPr lang="fi-FI" sz="2000" dirty="0" err="1"/>
              <a:t>String</a:t>
            </a:r>
            <a:r>
              <a:rPr lang="fi-FI" sz="2000" dirty="0"/>
              <a:t>&gt; </a:t>
            </a:r>
            <a:r>
              <a:rPr lang="fi-FI" sz="2000" dirty="0" err="1"/>
              <a:t>dataList</a:t>
            </a:r>
            <a:r>
              <a:rPr lang="fi-FI" sz="2000" dirty="0"/>
              <a:t> = </a:t>
            </a:r>
            <a:r>
              <a:rPr lang="fi-FI" sz="2000" dirty="0" err="1"/>
              <a:t>Arrays.asList</a:t>
            </a:r>
            <a:r>
              <a:rPr lang="fi-FI" sz="2000" dirty="0" smtClean="0"/>
              <a:t>(</a:t>
            </a:r>
            <a:r>
              <a:rPr lang="fi-FI" sz="2000" dirty="0"/>
              <a:t>	"크림빵",</a:t>
            </a:r>
          </a:p>
          <a:p>
            <a:pPr lvl="1"/>
            <a:r>
              <a:rPr lang="fi-FI" sz="2000" dirty="0"/>
              <a:t>						"단팥빵", "단팥빵",</a:t>
            </a:r>
          </a:p>
          <a:p>
            <a:pPr lvl="1"/>
            <a:r>
              <a:rPr lang="fi-FI" sz="2000" dirty="0"/>
              <a:t>						"건빵", "건빵", "건빵",</a:t>
            </a:r>
          </a:p>
          <a:p>
            <a:pPr lvl="1"/>
            <a:r>
              <a:rPr lang="fi-FI" sz="2000" dirty="0"/>
              <a:t>						"식빵", "식빵", "식빵", "</a:t>
            </a:r>
            <a:r>
              <a:rPr lang="fi-FI" sz="2000" dirty="0" smtClean="0"/>
              <a:t>식빵”)</a:t>
            </a:r>
            <a:r>
              <a:rPr lang="fi-FI" sz="2000" dirty="0"/>
              <a:t>;</a:t>
            </a:r>
          </a:p>
          <a:p>
            <a:pPr lvl="1"/>
            <a:endParaRPr lang="fi-FI" sz="2000" dirty="0"/>
          </a:p>
          <a:p>
            <a:pPr lvl="1"/>
            <a:r>
              <a:rPr lang="fi-FI" sz="2000" dirty="0" err="1"/>
              <a:t>private</a:t>
            </a:r>
            <a:r>
              <a:rPr lang="fi-FI" sz="2000" dirty="0"/>
              <a:t> </a:t>
            </a:r>
            <a:r>
              <a:rPr lang="fi-FI" sz="2000" dirty="0" err="1"/>
              <a:t>Multiset</a:t>
            </a:r>
            <a:r>
              <a:rPr lang="fi-FI" sz="2000" dirty="0"/>
              <a:t>&lt;</a:t>
            </a:r>
            <a:r>
              <a:rPr lang="fi-FI" sz="2000" dirty="0" err="1"/>
              <a:t>String</a:t>
            </a:r>
            <a:r>
              <a:rPr lang="fi-FI" sz="2000" dirty="0"/>
              <a:t>&gt; </a:t>
            </a:r>
            <a:r>
              <a:rPr lang="fi-FI" sz="2000" dirty="0" err="1"/>
              <a:t>multisetItems</a:t>
            </a:r>
            <a:r>
              <a:rPr lang="fi-FI" sz="2000" dirty="0"/>
              <a:t> = </a:t>
            </a:r>
            <a:r>
              <a:rPr lang="fi-FI" sz="2000" dirty="0" err="1"/>
              <a:t>HashMultiset.create(dataList</a:t>
            </a:r>
            <a:r>
              <a:rPr lang="fi-FI" sz="2000" dirty="0"/>
              <a:t>)</a:t>
            </a:r>
            <a:r>
              <a:rPr lang="fi-FI" sz="2000" dirty="0" smtClean="0"/>
              <a:t>;</a:t>
            </a:r>
          </a:p>
          <a:p>
            <a:pPr lvl="1"/>
            <a:endParaRPr lang="fi-FI" sz="2000" dirty="0"/>
          </a:p>
          <a:p>
            <a:pPr lvl="1"/>
            <a:r>
              <a:rPr lang="fi-FI" sz="2000" dirty="0" err="1"/>
              <a:t>multisetItems.size</a:t>
            </a:r>
            <a:r>
              <a:rPr lang="fi-FI" sz="2000" dirty="0"/>
              <a:t>()</a:t>
            </a:r>
            <a:r>
              <a:rPr lang="fi-FI" sz="2000" dirty="0" smtClean="0"/>
              <a:t>;</a:t>
            </a:r>
          </a:p>
          <a:p>
            <a:pPr lvl="1"/>
            <a:r>
              <a:rPr lang="fi-FI" sz="2000" dirty="0" smtClean="0"/>
              <a:t>// 10</a:t>
            </a:r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73770503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78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com.google.common.collect</a:t>
            </a:r>
            <a:r>
              <a:rPr lang="en-US" sz="3000" dirty="0" err="1"/>
              <a:t>.Multiset</a:t>
            </a:r>
            <a:r>
              <a:rPr lang="en-US" sz="3000" dirty="0"/>
              <a:t>&lt;E&gt;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 err="1"/>
              <a:t>int</a:t>
            </a:r>
            <a:r>
              <a:rPr lang="en-US" sz="2000" dirty="0"/>
              <a:t> count(Object element)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fi-FI" sz="2000" dirty="0" err="1"/>
              <a:t>private</a:t>
            </a:r>
            <a:r>
              <a:rPr lang="fi-FI" sz="2000" dirty="0"/>
              <a:t> </a:t>
            </a:r>
            <a:r>
              <a:rPr lang="fi-FI" sz="2000" dirty="0" err="1"/>
              <a:t>List</a:t>
            </a:r>
            <a:r>
              <a:rPr lang="fi-FI" sz="2000" dirty="0"/>
              <a:t>&lt;</a:t>
            </a:r>
            <a:r>
              <a:rPr lang="fi-FI" sz="2000" dirty="0" err="1"/>
              <a:t>String</a:t>
            </a:r>
            <a:r>
              <a:rPr lang="fi-FI" sz="2000" dirty="0"/>
              <a:t>&gt; </a:t>
            </a:r>
            <a:r>
              <a:rPr lang="fi-FI" sz="2000" dirty="0" err="1"/>
              <a:t>dataList</a:t>
            </a:r>
            <a:r>
              <a:rPr lang="fi-FI" sz="2000" dirty="0"/>
              <a:t> = </a:t>
            </a:r>
            <a:r>
              <a:rPr lang="fi-FI" sz="2000" dirty="0" err="1"/>
              <a:t>Arrays.asList</a:t>
            </a:r>
            <a:r>
              <a:rPr lang="fi-FI" sz="2000" dirty="0"/>
              <a:t>(	"크림빵",</a:t>
            </a:r>
          </a:p>
          <a:p>
            <a:pPr lvl="1"/>
            <a:r>
              <a:rPr lang="fi-FI" sz="2000" dirty="0"/>
              <a:t>						"단팥빵", "단팥빵",</a:t>
            </a:r>
          </a:p>
          <a:p>
            <a:pPr lvl="1"/>
            <a:r>
              <a:rPr lang="fi-FI" sz="2000" dirty="0"/>
              <a:t>						"건빵", "건빵", "건빵",</a:t>
            </a:r>
          </a:p>
          <a:p>
            <a:pPr lvl="1"/>
            <a:r>
              <a:rPr lang="fi-FI" sz="2000" dirty="0"/>
              <a:t>						"식빵", "식빵", "식빵", "식빵”);</a:t>
            </a:r>
          </a:p>
          <a:p>
            <a:pPr lvl="1"/>
            <a:endParaRPr lang="fi-FI" sz="2000" dirty="0"/>
          </a:p>
          <a:p>
            <a:pPr lvl="1"/>
            <a:r>
              <a:rPr lang="fi-FI" sz="2000" dirty="0" err="1"/>
              <a:t>private</a:t>
            </a:r>
            <a:r>
              <a:rPr lang="fi-FI" sz="2000" dirty="0"/>
              <a:t> </a:t>
            </a:r>
            <a:r>
              <a:rPr lang="fi-FI" sz="2000" dirty="0" err="1"/>
              <a:t>Multiset</a:t>
            </a:r>
            <a:r>
              <a:rPr lang="fi-FI" sz="2000" dirty="0"/>
              <a:t>&lt;</a:t>
            </a:r>
            <a:r>
              <a:rPr lang="fi-FI" sz="2000" dirty="0" err="1"/>
              <a:t>String</a:t>
            </a:r>
            <a:r>
              <a:rPr lang="fi-FI" sz="2000" dirty="0"/>
              <a:t>&gt; </a:t>
            </a:r>
            <a:r>
              <a:rPr lang="fi-FI" sz="2000" dirty="0" err="1"/>
              <a:t>multisetItems</a:t>
            </a:r>
            <a:r>
              <a:rPr lang="fi-FI" sz="2000" dirty="0"/>
              <a:t> = </a:t>
            </a:r>
            <a:r>
              <a:rPr lang="fi-FI" sz="2000" dirty="0" err="1"/>
              <a:t>HashMultiset.create(dataList</a:t>
            </a:r>
            <a:r>
              <a:rPr lang="fi-FI" sz="2000" dirty="0"/>
              <a:t>)</a:t>
            </a:r>
            <a:r>
              <a:rPr lang="fi-FI" sz="2000" dirty="0" smtClean="0"/>
              <a:t>;</a:t>
            </a:r>
          </a:p>
          <a:p>
            <a:pPr lvl="1"/>
            <a:endParaRPr lang="fi-FI" sz="2000" dirty="0"/>
          </a:p>
          <a:p>
            <a:pPr lvl="1"/>
            <a:r>
              <a:rPr lang="fi-FI" sz="2000" dirty="0" err="1"/>
              <a:t>multisetItems.contains("식빵</a:t>
            </a:r>
            <a:r>
              <a:rPr lang="fi-FI" sz="2000" dirty="0"/>
              <a:t>")</a:t>
            </a:r>
            <a:r>
              <a:rPr lang="fi-FI" sz="2000" dirty="0" smtClean="0"/>
              <a:t>;</a:t>
            </a:r>
          </a:p>
          <a:p>
            <a:pPr lvl="1"/>
            <a:r>
              <a:rPr lang="fi-FI" sz="2000" dirty="0" smtClean="0"/>
              <a:t>// </a:t>
            </a:r>
            <a:r>
              <a:rPr lang="fi-FI" sz="2000" dirty="0" err="1" smtClean="0"/>
              <a:t>true</a:t>
            </a:r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05489438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79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com.google.common.collect</a:t>
            </a:r>
            <a:r>
              <a:rPr lang="en-US" sz="3000" dirty="0" err="1"/>
              <a:t>.Multiset</a:t>
            </a:r>
            <a:r>
              <a:rPr lang="en-US" sz="3000" dirty="0"/>
              <a:t>&lt;E&gt;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Set&lt;</a:t>
            </a:r>
            <a:r>
              <a:rPr lang="en-US" sz="2000" dirty="0" err="1"/>
              <a:t>Multiset.Entry</a:t>
            </a:r>
            <a:r>
              <a:rPr lang="en-US" sz="2000" dirty="0"/>
              <a:t>&lt;E&gt;&gt; </a:t>
            </a:r>
            <a:r>
              <a:rPr lang="en-US" sz="2000" dirty="0" err="1"/>
              <a:t>entrySet</a:t>
            </a:r>
            <a:r>
              <a:rPr lang="en-US" sz="2000" dirty="0"/>
              <a:t>()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fi-FI" sz="2000" dirty="0" err="1"/>
              <a:t>private</a:t>
            </a:r>
            <a:r>
              <a:rPr lang="fi-FI" sz="2000" dirty="0"/>
              <a:t> </a:t>
            </a:r>
            <a:r>
              <a:rPr lang="fi-FI" sz="2000" dirty="0" err="1"/>
              <a:t>List</a:t>
            </a:r>
            <a:r>
              <a:rPr lang="fi-FI" sz="2000" dirty="0"/>
              <a:t>&lt;</a:t>
            </a:r>
            <a:r>
              <a:rPr lang="fi-FI" sz="2000" dirty="0" err="1"/>
              <a:t>String</a:t>
            </a:r>
            <a:r>
              <a:rPr lang="fi-FI" sz="2000" dirty="0"/>
              <a:t>&gt; </a:t>
            </a:r>
            <a:r>
              <a:rPr lang="fi-FI" sz="2000" dirty="0" err="1"/>
              <a:t>dataList</a:t>
            </a:r>
            <a:r>
              <a:rPr lang="fi-FI" sz="2000" dirty="0"/>
              <a:t> = </a:t>
            </a:r>
            <a:r>
              <a:rPr lang="fi-FI" sz="2000" dirty="0" err="1"/>
              <a:t>Arrays.asList</a:t>
            </a:r>
            <a:r>
              <a:rPr lang="fi-FI" sz="2000" dirty="0"/>
              <a:t>(	"크림빵",</a:t>
            </a:r>
          </a:p>
          <a:p>
            <a:pPr lvl="1"/>
            <a:r>
              <a:rPr lang="fi-FI" sz="2000" dirty="0"/>
              <a:t>						"단팥빵", "단팥빵",</a:t>
            </a:r>
          </a:p>
          <a:p>
            <a:pPr lvl="1"/>
            <a:r>
              <a:rPr lang="fi-FI" sz="2000" dirty="0"/>
              <a:t>						"건빵", "건빵", "건빵",</a:t>
            </a:r>
          </a:p>
          <a:p>
            <a:pPr lvl="1"/>
            <a:r>
              <a:rPr lang="fi-FI" sz="2000" dirty="0"/>
              <a:t>						"식빵", "식빵", "식빵", "식빵”);</a:t>
            </a:r>
          </a:p>
          <a:p>
            <a:pPr lvl="1"/>
            <a:endParaRPr lang="fi-FI" sz="2000" dirty="0"/>
          </a:p>
          <a:p>
            <a:pPr lvl="1"/>
            <a:r>
              <a:rPr lang="fi-FI" sz="2000" dirty="0" err="1"/>
              <a:t>private</a:t>
            </a:r>
            <a:r>
              <a:rPr lang="fi-FI" sz="2000" dirty="0"/>
              <a:t> </a:t>
            </a:r>
            <a:r>
              <a:rPr lang="fi-FI" sz="2000" dirty="0" err="1"/>
              <a:t>Multiset</a:t>
            </a:r>
            <a:r>
              <a:rPr lang="fi-FI" sz="2000" dirty="0"/>
              <a:t>&lt;</a:t>
            </a:r>
            <a:r>
              <a:rPr lang="fi-FI" sz="2000" dirty="0" err="1"/>
              <a:t>String</a:t>
            </a:r>
            <a:r>
              <a:rPr lang="fi-FI" sz="2000" dirty="0"/>
              <a:t>&gt; </a:t>
            </a:r>
            <a:r>
              <a:rPr lang="fi-FI" sz="2000" dirty="0" err="1"/>
              <a:t>multisetItems</a:t>
            </a:r>
            <a:r>
              <a:rPr lang="fi-FI" sz="2000" dirty="0"/>
              <a:t> = </a:t>
            </a:r>
            <a:r>
              <a:rPr lang="fi-FI" sz="2000" dirty="0" err="1"/>
              <a:t>HashMultiset.create(dataList</a:t>
            </a:r>
            <a:r>
              <a:rPr lang="fi-FI" sz="2000" dirty="0"/>
              <a:t>)</a:t>
            </a:r>
            <a:r>
              <a:rPr lang="fi-FI" sz="2000" dirty="0" smtClean="0"/>
              <a:t>;</a:t>
            </a:r>
          </a:p>
          <a:p>
            <a:pPr lvl="1"/>
            <a:endParaRPr lang="fi-FI" sz="2000" dirty="0"/>
          </a:p>
          <a:p>
            <a:pPr lvl="1"/>
            <a:r>
              <a:rPr lang="fi-FI" sz="2000" dirty="0" err="1"/>
              <a:t>multisetItems.count("단팥빵</a:t>
            </a:r>
            <a:r>
              <a:rPr lang="fi-FI" sz="2000" dirty="0"/>
              <a:t>")</a:t>
            </a:r>
            <a:r>
              <a:rPr lang="fi-FI" sz="2000" dirty="0" smtClean="0"/>
              <a:t>;</a:t>
            </a:r>
          </a:p>
          <a:p>
            <a:pPr lvl="1"/>
            <a:r>
              <a:rPr lang="fi-FI" sz="2000" dirty="0" smtClean="0"/>
              <a:t>// 2</a:t>
            </a:r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3289478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3000" dirty="0" smtClean="0">
              <a:latin typeface="돋움" pitchFamily="50" charset="-127"/>
              <a:ea typeface="돋움" pitchFamily="50" charset="-127"/>
            </a:endParaRPr>
          </a:p>
          <a:p>
            <a:pPr lvl="1"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4000" dirty="0" err="1">
                <a:latin typeface="돋움" pitchFamily="50" charset="-127"/>
                <a:ea typeface="돋움" pitchFamily="50" charset="-127"/>
              </a:rPr>
              <a:t>java.lang</a:t>
            </a:r>
            <a:r>
              <a:rPr lang="en-US" altLang="ko-KR" sz="4000" dirty="0">
                <a:latin typeface="돋움" pitchFamily="50" charset="-127"/>
                <a:ea typeface="돋움" pitchFamily="50" charset="-127"/>
              </a:rPr>
              <a:t>.* </a:t>
            </a:r>
            <a:r>
              <a:rPr lang="en-US" altLang="ko-KR" sz="4000" dirty="0" smtClean="0">
                <a:latin typeface="돋움" pitchFamily="50" charset="-127"/>
                <a:ea typeface="돋움" pitchFamily="50" charset="-127"/>
              </a:rPr>
              <a:t>Packages</a:t>
            </a: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3000" dirty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Basic </a:t>
            </a:r>
            <a:r>
              <a:rPr lang="en-US" altLang="ko-KR" sz="2000" dirty="0" smtClean="0">
                <a:latin typeface="돋움" pitchFamily="50" charset="-127"/>
                <a:ea typeface="돋움" pitchFamily="50" charset="-127"/>
              </a:rPr>
              <a:t>Class</a:t>
            </a:r>
          </a:p>
          <a:p>
            <a:pPr marL="1257300" lvl="2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Object, Process, Runtime, System, Thread, Class, </a:t>
            </a:r>
            <a:r>
              <a:rPr lang="en-US" altLang="ko-KR" sz="2000" dirty="0" err="1">
                <a:latin typeface="돋움" pitchFamily="50" charset="-127"/>
                <a:ea typeface="돋움" pitchFamily="50" charset="-127"/>
              </a:rPr>
              <a:t>ClassLoader</a:t>
            </a:r>
            <a:endParaRPr lang="en-US" altLang="ko-KR" sz="2000" dirty="0" smtClean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endParaRPr lang="en-US" altLang="ko-KR" sz="2000" dirty="0" smtClean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endParaRPr lang="ko-KR" altLang="en-US" sz="2000" dirty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ko-KR" altLang="en-US" sz="2000" dirty="0" smtClean="0">
                <a:latin typeface="돋움" pitchFamily="50" charset="-127"/>
                <a:ea typeface="돋움" pitchFamily="50" charset="-127"/>
              </a:rPr>
              <a:t>􏰀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Wrapping </a:t>
            </a:r>
            <a:r>
              <a:rPr lang="en-US" altLang="ko-KR" sz="2000" dirty="0" smtClean="0">
                <a:latin typeface="돋움" pitchFamily="50" charset="-127"/>
                <a:ea typeface="돋움" pitchFamily="50" charset="-127"/>
              </a:rPr>
              <a:t>Class</a:t>
            </a:r>
          </a:p>
          <a:p>
            <a:pPr marL="1257300" lvl="2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Boolean, Byte, Character, Double, Float, Integer, Long 􏰀 </a:t>
            </a:r>
            <a:endParaRPr lang="en-US" altLang="ko-KR" sz="2000" dirty="0" smtClean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endParaRPr lang="en-US" altLang="ko-KR" sz="2000" dirty="0" smtClean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endParaRPr lang="en-US" altLang="ko-KR" sz="2000" dirty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String </a:t>
            </a:r>
            <a:r>
              <a:rPr lang="en-US" altLang="ko-KR" sz="2000" dirty="0" smtClean="0">
                <a:latin typeface="돋움" pitchFamily="50" charset="-127"/>
                <a:ea typeface="돋움" pitchFamily="50" charset="-127"/>
              </a:rPr>
              <a:t>Class</a:t>
            </a:r>
          </a:p>
          <a:p>
            <a:pPr marL="1257300" lvl="2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String, </a:t>
            </a:r>
            <a:r>
              <a:rPr lang="en-US" altLang="ko-KR" sz="2000" dirty="0" err="1">
                <a:latin typeface="돋움" pitchFamily="50" charset="-127"/>
                <a:ea typeface="돋움" pitchFamily="50" charset="-127"/>
              </a:rPr>
              <a:t>StringBuffer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, </a:t>
            </a:r>
            <a:r>
              <a:rPr lang="en-US" altLang="ko-KR" sz="2000" dirty="0" err="1">
                <a:latin typeface="돋움" pitchFamily="50" charset="-127"/>
                <a:ea typeface="돋움" pitchFamily="50" charset="-127"/>
              </a:rPr>
              <a:t>StringBuilder</a:t>
            </a:r>
            <a:endParaRPr lang="en-US" altLang="ko-KR" sz="2000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2081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80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com.google.common.collect.Multiset</a:t>
            </a:r>
            <a:r>
              <a:rPr lang="en-US" sz="3000" dirty="0"/>
              <a:t>&lt;E&gt;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 err="1"/>
              <a:t>boolean</a:t>
            </a:r>
            <a:r>
              <a:rPr lang="en-US" sz="2000" dirty="0"/>
              <a:t> contains(Object element)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fi-FI" sz="2000" dirty="0" err="1"/>
              <a:t>private</a:t>
            </a:r>
            <a:r>
              <a:rPr lang="fi-FI" sz="2000" dirty="0"/>
              <a:t> </a:t>
            </a:r>
            <a:r>
              <a:rPr lang="fi-FI" sz="2000" dirty="0" err="1"/>
              <a:t>List</a:t>
            </a:r>
            <a:r>
              <a:rPr lang="fi-FI" sz="2000" dirty="0"/>
              <a:t>&lt;</a:t>
            </a:r>
            <a:r>
              <a:rPr lang="fi-FI" sz="2000" dirty="0" err="1"/>
              <a:t>String</a:t>
            </a:r>
            <a:r>
              <a:rPr lang="fi-FI" sz="2000" dirty="0"/>
              <a:t>&gt; </a:t>
            </a:r>
            <a:r>
              <a:rPr lang="fi-FI" sz="2000" dirty="0" err="1"/>
              <a:t>dataList</a:t>
            </a:r>
            <a:r>
              <a:rPr lang="fi-FI" sz="2000" dirty="0"/>
              <a:t> = </a:t>
            </a:r>
            <a:r>
              <a:rPr lang="fi-FI" sz="2000" dirty="0" err="1"/>
              <a:t>Arrays.asList</a:t>
            </a:r>
            <a:r>
              <a:rPr lang="fi-FI" sz="2000" dirty="0"/>
              <a:t>(	"크림빵",</a:t>
            </a:r>
          </a:p>
          <a:p>
            <a:pPr lvl="1"/>
            <a:r>
              <a:rPr lang="fi-FI" sz="2000" dirty="0"/>
              <a:t>						"단팥빵", "단팥빵",</a:t>
            </a:r>
          </a:p>
          <a:p>
            <a:pPr lvl="1"/>
            <a:r>
              <a:rPr lang="fi-FI" sz="2000" dirty="0"/>
              <a:t>						"건빵", "건빵", "건빵",</a:t>
            </a:r>
          </a:p>
          <a:p>
            <a:pPr lvl="1"/>
            <a:r>
              <a:rPr lang="fi-FI" sz="2000" dirty="0"/>
              <a:t>						"식빵", "식빵", "식빵", "식빵”);</a:t>
            </a:r>
          </a:p>
          <a:p>
            <a:pPr lvl="1"/>
            <a:endParaRPr lang="fi-FI" sz="2000" dirty="0"/>
          </a:p>
          <a:p>
            <a:pPr lvl="1"/>
            <a:r>
              <a:rPr lang="fi-FI" sz="2000" dirty="0" err="1"/>
              <a:t>private</a:t>
            </a:r>
            <a:r>
              <a:rPr lang="fi-FI" sz="2000" dirty="0"/>
              <a:t> </a:t>
            </a:r>
            <a:r>
              <a:rPr lang="fi-FI" sz="2000" dirty="0" err="1"/>
              <a:t>Multiset</a:t>
            </a:r>
            <a:r>
              <a:rPr lang="fi-FI" sz="2000" dirty="0"/>
              <a:t>&lt;</a:t>
            </a:r>
            <a:r>
              <a:rPr lang="fi-FI" sz="2000" dirty="0" err="1"/>
              <a:t>String</a:t>
            </a:r>
            <a:r>
              <a:rPr lang="fi-FI" sz="2000" dirty="0"/>
              <a:t>&gt; </a:t>
            </a:r>
            <a:r>
              <a:rPr lang="fi-FI" sz="2000" dirty="0" err="1"/>
              <a:t>multisetItems</a:t>
            </a:r>
            <a:r>
              <a:rPr lang="fi-FI" sz="2000" dirty="0"/>
              <a:t> = </a:t>
            </a:r>
            <a:r>
              <a:rPr lang="fi-FI" sz="2000" dirty="0" err="1"/>
              <a:t>HashMultiset.create(dataList</a:t>
            </a:r>
            <a:r>
              <a:rPr lang="fi-FI" sz="2000" dirty="0"/>
              <a:t>)</a:t>
            </a:r>
            <a:r>
              <a:rPr lang="fi-FI" sz="2000" dirty="0" smtClean="0"/>
              <a:t>;</a:t>
            </a:r>
          </a:p>
          <a:p>
            <a:pPr lvl="1"/>
            <a:endParaRPr lang="fi-FI" sz="2000" dirty="0"/>
          </a:p>
          <a:p>
            <a:pPr lvl="1"/>
            <a:r>
              <a:rPr lang="fi-FI" sz="2000" dirty="0" err="1"/>
              <a:t>multisetItems.entrySet</a:t>
            </a:r>
            <a:r>
              <a:rPr lang="fi-FI" sz="2000" dirty="0"/>
              <a:t>()</a:t>
            </a:r>
            <a:r>
              <a:rPr lang="fi-FI" sz="2000" dirty="0" smtClean="0"/>
              <a:t>;</a:t>
            </a:r>
          </a:p>
          <a:p>
            <a:pPr lvl="1"/>
            <a:r>
              <a:rPr lang="fi-FI" sz="2000" dirty="0" smtClean="0"/>
              <a:t>// </a:t>
            </a:r>
            <a:r>
              <a:rPr lang="ko-KR" altLang="en-US" sz="2000" dirty="0"/>
              <a:t>건빵 </a:t>
            </a:r>
            <a:r>
              <a:rPr lang="en-US" altLang="ko-KR" sz="2000" dirty="0"/>
              <a:t>: 3, </a:t>
            </a:r>
            <a:r>
              <a:rPr lang="ko-KR" altLang="en-US" sz="2000" dirty="0"/>
              <a:t>크림빵 </a:t>
            </a:r>
            <a:r>
              <a:rPr lang="en-US" altLang="ko-KR" sz="2000" dirty="0"/>
              <a:t>: 1, </a:t>
            </a:r>
            <a:r>
              <a:rPr lang="ko-KR" altLang="en-US" sz="2000" dirty="0"/>
              <a:t>식빵 </a:t>
            </a:r>
            <a:r>
              <a:rPr lang="en-US" altLang="ko-KR" sz="2000" dirty="0"/>
              <a:t>: 4, </a:t>
            </a:r>
            <a:r>
              <a:rPr lang="ko-KR" altLang="en-US" sz="2000" dirty="0"/>
              <a:t>단팥빵 </a:t>
            </a:r>
            <a:r>
              <a:rPr lang="en-US" altLang="ko-KR" sz="2000" dirty="0"/>
              <a:t>: 2</a:t>
            </a:r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397031772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81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81</a:t>
            </a:fld>
            <a:endParaRPr lang="ko-KR" altLang="en-US" dirty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  <p:sp>
        <p:nvSpPr>
          <p:cNvPr id="5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4000" dirty="0" smtClean="0">
                <a:latin typeface="돋움" pitchFamily="50" charset="-127"/>
                <a:ea typeface="돋움" pitchFamily="50" charset="-127"/>
              </a:rPr>
              <a:t>Collect</a:t>
            </a:r>
            <a:r>
              <a:rPr lang="en-US" sz="4000" dirty="0" smtClean="0"/>
              <a:t> - </a:t>
            </a:r>
            <a:r>
              <a:rPr lang="en-US" sz="4000" dirty="0" err="1" smtClean="0"/>
              <a:t>Multimap</a:t>
            </a:r>
            <a:endParaRPr lang="en-US" altLang="ko-KR" sz="4000" dirty="0" smtClean="0">
              <a:latin typeface="돋움" pitchFamily="50" charset="-127"/>
              <a:ea typeface="돋움" pitchFamily="50" charset="-127"/>
            </a:endParaRPr>
          </a:p>
          <a:p>
            <a:pPr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4000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59064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82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com.google.common.collect.Multimap</a:t>
            </a:r>
            <a:r>
              <a:rPr lang="en-US" sz="3000" dirty="0"/>
              <a:t>&lt;K,V</a:t>
            </a:r>
            <a:r>
              <a:rPr lang="en-US" sz="3000" dirty="0" smtClean="0"/>
              <a:t>&gt;</a:t>
            </a: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 smtClean="0"/>
              <a:t>Construct</a:t>
            </a:r>
          </a:p>
          <a:p>
            <a:pPr lvl="1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en-US" sz="2000" dirty="0" err="1"/>
              <a:t>Multimap</a:t>
            </a:r>
            <a:r>
              <a:rPr lang="en-US" sz="2000" dirty="0"/>
              <a:t>&lt;String, String&gt; actual = </a:t>
            </a:r>
            <a:r>
              <a:rPr lang="en-US" sz="2000" dirty="0" err="1"/>
              <a:t>ArrayListMultimap.create</a:t>
            </a:r>
            <a:r>
              <a:rPr lang="en-US" sz="2000" dirty="0"/>
              <a:t>();</a:t>
            </a:r>
          </a:p>
          <a:p>
            <a:pPr lvl="1"/>
            <a:r>
              <a:rPr lang="en-US" sz="2000" dirty="0" err="1"/>
              <a:t>multimapItems.put</a:t>
            </a:r>
            <a:r>
              <a:rPr lang="en-US" sz="2000" dirty="0"/>
              <a:t>("빵", "크림빵");</a:t>
            </a:r>
          </a:p>
          <a:p>
            <a:pPr lvl="1"/>
            <a:r>
              <a:rPr lang="en-US" sz="2000" dirty="0" err="1"/>
              <a:t>multimapItems.put</a:t>
            </a:r>
            <a:r>
              <a:rPr lang="en-US" sz="2000" dirty="0"/>
              <a:t>("빵", "단팥빵");</a:t>
            </a:r>
          </a:p>
          <a:p>
            <a:pPr lvl="1"/>
            <a:r>
              <a:rPr lang="en-US" sz="2000" dirty="0" err="1"/>
              <a:t>multimapItems.put</a:t>
            </a:r>
            <a:r>
              <a:rPr lang="en-US" sz="2000" dirty="0"/>
              <a:t>("빵", "소보로빵");</a:t>
            </a:r>
          </a:p>
          <a:p>
            <a:pPr lvl="1"/>
            <a:r>
              <a:rPr lang="en-US" sz="2000" dirty="0" err="1"/>
              <a:t>multimapItems.put</a:t>
            </a:r>
            <a:r>
              <a:rPr lang="en-US" sz="2000" dirty="0"/>
              <a:t>("우유", "초코우유");</a:t>
            </a:r>
          </a:p>
          <a:p>
            <a:pPr lvl="1"/>
            <a:r>
              <a:rPr lang="en-US" sz="2000" dirty="0" err="1"/>
              <a:t>multimapItems.put</a:t>
            </a:r>
            <a:r>
              <a:rPr lang="en-US" sz="2000" dirty="0"/>
              <a:t>("우유", "딸기우유");</a:t>
            </a:r>
          </a:p>
          <a:p>
            <a:pPr lvl="1"/>
            <a:r>
              <a:rPr lang="en-US" sz="2000" dirty="0" err="1"/>
              <a:t>multimapItems.put</a:t>
            </a:r>
            <a:r>
              <a:rPr lang="en-US" sz="2000" dirty="0"/>
              <a:t>("과일", "싫어")</a:t>
            </a:r>
            <a:r>
              <a:rPr lang="en-US" sz="2000" dirty="0" smtClean="0"/>
              <a:t>;</a:t>
            </a:r>
          </a:p>
          <a:p>
            <a:pPr lvl="1"/>
            <a:endParaRPr lang="en-US" sz="2000" dirty="0"/>
          </a:p>
          <a:p>
            <a:pPr lvl="1"/>
            <a:r>
              <a:rPr lang="en-US" altLang="ko-KR" sz="2000" dirty="0"/>
              <a:t>// {</a:t>
            </a:r>
            <a:r>
              <a:rPr lang="ko-KR" altLang="en-US" sz="2000" dirty="0"/>
              <a:t>빵</a:t>
            </a:r>
            <a:r>
              <a:rPr lang="en-US" altLang="ko-KR" sz="2000" dirty="0"/>
              <a:t>=[</a:t>
            </a:r>
            <a:r>
              <a:rPr lang="ko-KR" altLang="en-US" sz="2000" dirty="0"/>
              <a:t>크림빵</a:t>
            </a:r>
            <a:r>
              <a:rPr lang="en-US" altLang="ko-KR" sz="2000" dirty="0"/>
              <a:t>, </a:t>
            </a:r>
            <a:r>
              <a:rPr lang="ko-KR" altLang="en-US" sz="2000" dirty="0"/>
              <a:t>단팥빵</a:t>
            </a:r>
            <a:r>
              <a:rPr lang="en-US" altLang="ko-KR" sz="2000" dirty="0"/>
              <a:t>, </a:t>
            </a:r>
            <a:r>
              <a:rPr lang="ko-KR" altLang="en-US" sz="2000" dirty="0"/>
              <a:t>소보로빵</a:t>
            </a:r>
            <a:r>
              <a:rPr lang="en-US" altLang="ko-KR" sz="2000" dirty="0"/>
              <a:t>], </a:t>
            </a:r>
            <a:r>
              <a:rPr lang="ko-KR" altLang="en-US" sz="2000" dirty="0"/>
              <a:t>과일</a:t>
            </a:r>
            <a:r>
              <a:rPr lang="en-US" altLang="ko-KR" sz="2000" dirty="0"/>
              <a:t>=[</a:t>
            </a:r>
            <a:r>
              <a:rPr lang="ko-KR" altLang="en-US" sz="2000" dirty="0"/>
              <a:t>싫어</a:t>
            </a:r>
            <a:r>
              <a:rPr lang="en-US" altLang="ko-KR" sz="2000" dirty="0"/>
              <a:t>], </a:t>
            </a:r>
            <a:r>
              <a:rPr lang="ko-KR" altLang="en-US" sz="2000" dirty="0"/>
              <a:t>우유</a:t>
            </a:r>
            <a:r>
              <a:rPr lang="en-US" altLang="ko-KR" sz="2000" dirty="0"/>
              <a:t>=[</a:t>
            </a:r>
            <a:r>
              <a:rPr lang="ko-KR" altLang="en-US" sz="2000" dirty="0"/>
              <a:t>초코우유</a:t>
            </a:r>
            <a:r>
              <a:rPr lang="en-US" altLang="ko-KR" sz="2000" dirty="0"/>
              <a:t>, </a:t>
            </a:r>
            <a:r>
              <a:rPr lang="ko-KR" altLang="en-US" sz="2000" dirty="0"/>
              <a:t>딸기우유</a:t>
            </a:r>
            <a:r>
              <a:rPr lang="en-US" altLang="ko-KR" sz="2000" dirty="0"/>
              <a:t>]}</a:t>
            </a:r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342233492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83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com.google.common.collect.Multimap</a:t>
            </a:r>
            <a:r>
              <a:rPr lang="en-US" sz="3000" dirty="0"/>
              <a:t>&lt;K,V</a:t>
            </a:r>
            <a:r>
              <a:rPr lang="en-US" sz="3000" dirty="0" smtClean="0"/>
              <a:t>&gt;</a:t>
            </a: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 err="1"/>
              <a:t>int</a:t>
            </a:r>
            <a:r>
              <a:rPr lang="en-US" sz="2000" dirty="0"/>
              <a:t> size()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en-US" sz="2000" dirty="0" err="1"/>
              <a:t>Multimap</a:t>
            </a:r>
            <a:r>
              <a:rPr lang="en-US" sz="2000" dirty="0"/>
              <a:t>&lt;String, String&gt; actual = </a:t>
            </a:r>
            <a:r>
              <a:rPr lang="en-US" sz="2000" dirty="0" err="1"/>
              <a:t>ArrayListMultimap.create</a:t>
            </a:r>
            <a:r>
              <a:rPr lang="en-US" sz="2000" dirty="0"/>
              <a:t>();</a:t>
            </a:r>
          </a:p>
          <a:p>
            <a:pPr lvl="1"/>
            <a:r>
              <a:rPr lang="en-US" sz="2000" dirty="0" err="1"/>
              <a:t>multimapItems.put</a:t>
            </a:r>
            <a:r>
              <a:rPr lang="en-US" sz="2000" dirty="0"/>
              <a:t>("빵", "크림빵");</a:t>
            </a:r>
          </a:p>
          <a:p>
            <a:pPr lvl="1"/>
            <a:r>
              <a:rPr lang="en-US" sz="2000" dirty="0" err="1"/>
              <a:t>multimapItems.put</a:t>
            </a:r>
            <a:r>
              <a:rPr lang="en-US" sz="2000" dirty="0"/>
              <a:t>("빵", "단팥빵");</a:t>
            </a:r>
          </a:p>
          <a:p>
            <a:pPr lvl="1"/>
            <a:r>
              <a:rPr lang="en-US" sz="2000" dirty="0" err="1"/>
              <a:t>multimapItems.put</a:t>
            </a:r>
            <a:r>
              <a:rPr lang="en-US" sz="2000" dirty="0"/>
              <a:t>("빵", "소보로빵");</a:t>
            </a:r>
          </a:p>
          <a:p>
            <a:pPr lvl="1"/>
            <a:r>
              <a:rPr lang="en-US" sz="2000" dirty="0" err="1"/>
              <a:t>multimapItems.put</a:t>
            </a:r>
            <a:r>
              <a:rPr lang="en-US" sz="2000" dirty="0"/>
              <a:t>("우유", "초코우유");</a:t>
            </a:r>
          </a:p>
          <a:p>
            <a:pPr lvl="1"/>
            <a:r>
              <a:rPr lang="en-US" sz="2000" dirty="0" err="1"/>
              <a:t>multimapItems.put</a:t>
            </a:r>
            <a:r>
              <a:rPr lang="en-US" sz="2000" dirty="0"/>
              <a:t>("우유", "딸기우유");</a:t>
            </a:r>
          </a:p>
          <a:p>
            <a:pPr lvl="1"/>
            <a:r>
              <a:rPr lang="en-US" sz="2000" dirty="0" err="1"/>
              <a:t>multimapItems.put</a:t>
            </a:r>
            <a:r>
              <a:rPr lang="en-US" sz="2000" dirty="0"/>
              <a:t>("과일", "싫어")</a:t>
            </a:r>
            <a:r>
              <a:rPr lang="en-US" sz="2000" dirty="0" smtClean="0"/>
              <a:t>;</a:t>
            </a:r>
          </a:p>
          <a:p>
            <a:pPr lvl="1"/>
            <a:endParaRPr lang="en-US" sz="2000" dirty="0"/>
          </a:p>
          <a:p>
            <a:pPr lvl="1"/>
            <a:r>
              <a:rPr lang="en-US" altLang="ko-KR" sz="2000" dirty="0" err="1"/>
              <a:t>multimapItems.size</a:t>
            </a:r>
            <a:r>
              <a:rPr lang="en-US" altLang="ko-KR" sz="2000" dirty="0"/>
              <a:t>();</a:t>
            </a:r>
          </a:p>
          <a:p>
            <a:pPr lvl="1"/>
            <a:r>
              <a:rPr lang="en-US" altLang="ko-KR" sz="2000" dirty="0"/>
              <a:t>// 6</a:t>
            </a:r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317086553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84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com.google.common.collect.Multimap</a:t>
            </a:r>
            <a:r>
              <a:rPr lang="en-US" sz="3000" dirty="0"/>
              <a:t>&lt;K,V</a:t>
            </a:r>
            <a:r>
              <a:rPr lang="en-US" sz="3000" dirty="0" smtClean="0"/>
              <a:t>&gt;</a:t>
            </a: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 err="1"/>
              <a:t>boolean</a:t>
            </a:r>
            <a:r>
              <a:rPr lang="en-US" sz="2000" dirty="0"/>
              <a:t> </a:t>
            </a:r>
            <a:r>
              <a:rPr lang="en-US" sz="2000" dirty="0" err="1"/>
              <a:t>containsKey</a:t>
            </a:r>
            <a:r>
              <a:rPr lang="en-US" sz="2000" dirty="0"/>
              <a:t>(Object key)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en-US" sz="2000" dirty="0" err="1"/>
              <a:t>Multimap</a:t>
            </a:r>
            <a:r>
              <a:rPr lang="en-US" sz="2000" dirty="0"/>
              <a:t>&lt;String, String&gt; actual = </a:t>
            </a:r>
            <a:r>
              <a:rPr lang="en-US" sz="2000" dirty="0" err="1"/>
              <a:t>ArrayListMultimap.create</a:t>
            </a:r>
            <a:r>
              <a:rPr lang="en-US" sz="2000" dirty="0"/>
              <a:t>();</a:t>
            </a:r>
          </a:p>
          <a:p>
            <a:pPr lvl="1"/>
            <a:r>
              <a:rPr lang="en-US" sz="2000" dirty="0" err="1"/>
              <a:t>multimapItems.put</a:t>
            </a:r>
            <a:r>
              <a:rPr lang="en-US" sz="2000" dirty="0"/>
              <a:t>("빵", "크림빵");</a:t>
            </a:r>
          </a:p>
          <a:p>
            <a:pPr lvl="1"/>
            <a:r>
              <a:rPr lang="en-US" sz="2000" dirty="0" err="1"/>
              <a:t>multimapItems.put</a:t>
            </a:r>
            <a:r>
              <a:rPr lang="en-US" sz="2000" dirty="0"/>
              <a:t>("빵", "단팥빵");</a:t>
            </a:r>
          </a:p>
          <a:p>
            <a:pPr lvl="1"/>
            <a:r>
              <a:rPr lang="en-US" sz="2000" dirty="0" err="1"/>
              <a:t>multimapItems.put</a:t>
            </a:r>
            <a:r>
              <a:rPr lang="en-US" sz="2000" dirty="0"/>
              <a:t>("빵", "소보로빵");</a:t>
            </a:r>
          </a:p>
          <a:p>
            <a:pPr lvl="1"/>
            <a:r>
              <a:rPr lang="en-US" sz="2000" dirty="0" err="1"/>
              <a:t>multimapItems.put</a:t>
            </a:r>
            <a:r>
              <a:rPr lang="en-US" sz="2000" dirty="0"/>
              <a:t>("우유", "초코우유");</a:t>
            </a:r>
          </a:p>
          <a:p>
            <a:pPr lvl="1"/>
            <a:r>
              <a:rPr lang="en-US" sz="2000" dirty="0" err="1"/>
              <a:t>multimapItems.put</a:t>
            </a:r>
            <a:r>
              <a:rPr lang="en-US" sz="2000" dirty="0"/>
              <a:t>("우유", "딸기우유");</a:t>
            </a:r>
          </a:p>
          <a:p>
            <a:pPr lvl="1"/>
            <a:r>
              <a:rPr lang="en-US" sz="2000" dirty="0" err="1"/>
              <a:t>multimapItems.put</a:t>
            </a:r>
            <a:r>
              <a:rPr lang="en-US" sz="2000" dirty="0"/>
              <a:t>("과일", "싫어")</a:t>
            </a:r>
            <a:r>
              <a:rPr lang="en-US" sz="2000" dirty="0" smtClean="0"/>
              <a:t>;</a:t>
            </a:r>
          </a:p>
          <a:p>
            <a:pPr lvl="1"/>
            <a:endParaRPr lang="en-US" sz="2000" dirty="0"/>
          </a:p>
          <a:p>
            <a:pPr lvl="1"/>
            <a:r>
              <a:rPr lang="en-US" altLang="ko-KR" sz="2000" dirty="0" err="1"/>
              <a:t>multimapItems.containsKey</a:t>
            </a:r>
            <a:r>
              <a:rPr lang="en-US" altLang="ko-KR" sz="2000" dirty="0"/>
              <a:t>("</a:t>
            </a:r>
            <a:r>
              <a:rPr lang="ko-KR" altLang="en-US" sz="2000" dirty="0"/>
              <a:t>빵</a:t>
            </a:r>
            <a:r>
              <a:rPr lang="en-US" altLang="ko-KR" sz="2000" dirty="0"/>
              <a:t>");</a:t>
            </a:r>
          </a:p>
          <a:p>
            <a:pPr lvl="1"/>
            <a:r>
              <a:rPr lang="en-US" altLang="ko-KR" sz="2000" dirty="0"/>
              <a:t>// true		</a:t>
            </a:r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15102957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85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com.google.common.collect.Multimap</a:t>
            </a:r>
            <a:r>
              <a:rPr lang="en-US" sz="3000" dirty="0"/>
              <a:t>&lt;K,V</a:t>
            </a:r>
            <a:r>
              <a:rPr lang="en-US" sz="3000" dirty="0" smtClean="0"/>
              <a:t>&gt;</a:t>
            </a: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 err="1"/>
              <a:t>boolean</a:t>
            </a:r>
            <a:r>
              <a:rPr lang="en-US" sz="2000" dirty="0"/>
              <a:t> </a:t>
            </a:r>
            <a:r>
              <a:rPr lang="en-US" sz="2000" dirty="0" err="1"/>
              <a:t>containsValue</a:t>
            </a:r>
            <a:r>
              <a:rPr lang="en-US" sz="2000" dirty="0"/>
              <a:t>(Object value)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en-US" sz="2000" dirty="0" err="1"/>
              <a:t>Multimap</a:t>
            </a:r>
            <a:r>
              <a:rPr lang="en-US" sz="2000" dirty="0"/>
              <a:t>&lt;String, String&gt; actual = </a:t>
            </a:r>
            <a:r>
              <a:rPr lang="en-US" sz="2000" dirty="0" err="1"/>
              <a:t>ArrayListMultimap.create</a:t>
            </a:r>
            <a:r>
              <a:rPr lang="en-US" sz="2000" dirty="0"/>
              <a:t>();</a:t>
            </a:r>
          </a:p>
          <a:p>
            <a:pPr lvl="1"/>
            <a:r>
              <a:rPr lang="en-US" sz="2000" dirty="0" err="1"/>
              <a:t>multimapItems.put</a:t>
            </a:r>
            <a:r>
              <a:rPr lang="en-US" sz="2000" dirty="0"/>
              <a:t>("빵", "크림빵");</a:t>
            </a:r>
          </a:p>
          <a:p>
            <a:pPr lvl="1"/>
            <a:r>
              <a:rPr lang="en-US" sz="2000" dirty="0" err="1"/>
              <a:t>multimapItems.put</a:t>
            </a:r>
            <a:r>
              <a:rPr lang="en-US" sz="2000" dirty="0"/>
              <a:t>("빵", "단팥빵");</a:t>
            </a:r>
          </a:p>
          <a:p>
            <a:pPr lvl="1"/>
            <a:r>
              <a:rPr lang="en-US" sz="2000" dirty="0" err="1"/>
              <a:t>multimapItems.put</a:t>
            </a:r>
            <a:r>
              <a:rPr lang="en-US" sz="2000" dirty="0"/>
              <a:t>("빵", "소보로빵");</a:t>
            </a:r>
          </a:p>
          <a:p>
            <a:pPr lvl="1"/>
            <a:r>
              <a:rPr lang="en-US" sz="2000" dirty="0" err="1"/>
              <a:t>multimapItems.put</a:t>
            </a:r>
            <a:r>
              <a:rPr lang="en-US" sz="2000" dirty="0"/>
              <a:t>("우유", "초코우유");</a:t>
            </a:r>
          </a:p>
          <a:p>
            <a:pPr lvl="1"/>
            <a:r>
              <a:rPr lang="en-US" sz="2000" dirty="0" err="1"/>
              <a:t>multimapItems.put</a:t>
            </a:r>
            <a:r>
              <a:rPr lang="en-US" sz="2000" dirty="0"/>
              <a:t>("우유", "딸기우유");</a:t>
            </a:r>
          </a:p>
          <a:p>
            <a:pPr lvl="1"/>
            <a:r>
              <a:rPr lang="en-US" sz="2000" dirty="0" err="1"/>
              <a:t>multimapItems.put</a:t>
            </a:r>
            <a:r>
              <a:rPr lang="en-US" sz="2000" dirty="0"/>
              <a:t>("과일", "싫어")</a:t>
            </a:r>
            <a:r>
              <a:rPr lang="en-US" sz="2000" dirty="0" smtClean="0"/>
              <a:t>;</a:t>
            </a:r>
          </a:p>
          <a:p>
            <a:pPr lvl="1"/>
            <a:endParaRPr lang="en-US" sz="2000" dirty="0"/>
          </a:p>
          <a:p>
            <a:pPr lvl="1"/>
            <a:r>
              <a:rPr lang="en-US" altLang="ko-KR" sz="2000" dirty="0" err="1"/>
              <a:t>multimapItems.containsValue</a:t>
            </a:r>
            <a:r>
              <a:rPr lang="en-US" altLang="ko-KR" sz="2000" dirty="0"/>
              <a:t>("</a:t>
            </a:r>
            <a:r>
              <a:rPr lang="ko-KR" altLang="en-US" sz="2000" dirty="0"/>
              <a:t>초코우유</a:t>
            </a:r>
            <a:r>
              <a:rPr lang="en-US" altLang="ko-KR" sz="2000" dirty="0"/>
              <a:t>");</a:t>
            </a:r>
          </a:p>
          <a:p>
            <a:pPr lvl="1"/>
            <a:r>
              <a:rPr lang="en-US" altLang="ko-KR" sz="2000" dirty="0"/>
              <a:t>// true</a:t>
            </a:r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68745782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86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com.google.common.collect.Multimap</a:t>
            </a:r>
            <a:r>
              <a:rPr lang="en-US" sz="3000" dirty="0"/>
              <a:t>&lt;K,V</a:t>
            </a:r>
            <a:r>
              <a:rPr lang="en-US" sz="3000" dirty="0" smtClean="0"/>
              <a:t>&gt;</a:t>
            </a: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Collection&lt;V&gt; get(K key)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en-US" sz="2000" dirty="0" err="1"/>
              <a:t>Multimap</a:t>
            </a:r>
            <a:r>
              <a:rPr lang="en-US" sz="2000" dirty="0"/>
              <a:t>&lt;String, String&gt; actual = </a:t>
            </a:r>
            <a:r>
              <a:rPr lang="en-US" sz="2000" dirty="0" err="1"/>
              <a:t>ArrayListMultimap.create</a:t>
            </a:r>
            <a:r>
              <a:rPr lang="en-US" sz="2000" dirty="0"/>
              <a:t>();</a:t>
            </a:r>
          </a:p>
          <a:p>
            <a:pPr lvl="1"/>
            <a:r>
              <a:rPr lang="en-US" sz="2000" dirty="0" err="1"/>
              <a:t>multimapItems.put</a:t>
            </a:r>
            <a:r>
              <a:rPr lang="en-US" sz="2000" dirty="0"/>
              <a:t>("빵", "크림빵");</a:t>
            </a:r>
          </a:p>
          <a:p>
            <a:pPr lvl="1"/>
            <a:r>
              <a:rPr lang="en-US" sz="2000" dirty="0" err="1"/>
              <a:t>multimapItems.put</a:t>
            </a:r>
            <a:r>
              <a:rPr lang="en-US" sz="2000" dirty="0"/>
              <a:t>("빵", "단팥빵");</a:t>
            </a:r>
          </a:p>
          <a:p>
            <a:pPr lvl="1"/>
            <a:r>
              <a:rPr lang="en-US" sz="2000" dirty="0" err="1"/>
              <a:t>multimapItems.put</a:t>
            </a:r>
            <a:r>
              <a:rPr lang="en-US" sz="2000" dirty="0"/>
              <a:t>("빵", "소보로빵");</a:t>
            </a:r>
          </a:p>
          <a:p>
            <a:pPr lvl="1"/>
            <a:r>
              <a:rPr lang="en-US" sz="2000" dirty="0" err="1"/>
              <a:t>multimapItems.put</a:t>
            </a:r>
            <a:r>
              <a:rPr lang="en-US" sz="2000" dirty="0"/>
              <a:t>("우유", "초코우유");</a:t>
            </a:r>
          </a:p>
          <a:p>
            <a:pPr lvl="1"/>
            <a:r>
              <a:rPr lang="en-US" sz="2000" dirty="0" err="1"/>
              <a:t>multimapItems.put</a:t>
            </a:r>
            <a:r>
              <a:rPr lang="en-US" sz="2000" dirty="0"/>
              <a:t>("우유", "딸기우유");</a:t>
            </a:r>
          </a:p>
          <a:p>
            <a:pPr lvl="1"/>
            <a:r>
              <a:rPr lang="en-US" sz="2000" dirty="0" err="1"/>
              <a:t>multimapItems.put</a:t>
            </a:r>
            <a:r>
              <a:rPr lang="en-US" sz="2000" dirty="0"/>
              <a:t>("과일", "싫어")</a:t>
            </a:r>
            <a:r>
              <a:rPr lang="en-US" sz="2000" dirty="0" smtClean="0"/>
              <a:t>;</a:t>
            </a:r>
          </a:p>
          <a:p>
            <a:pPr lvl="1"/>
            <a:endParaRPr lang="en-US" sz="2000" dirty="0"/>
          </a:p>
          <a:p>
            <a:pPr lvl="1"/>
            <a:r>
              <a:rPr lang="en-US" altLang="ko-KR" sz="2000" dirty="0"/>
              <a:t>List&lt;String&gt; actual = </a:t>
            </a:r>
            <a:r>
              <a:rPr lang="en-US" altLang="ko-KR" sz="2000" dirty="0" err="1"/>
              <a:t>Lists.newArrayList</a:t>
            </a:r>
            <a:r>
              <a:rPr lang="en-US" altLang="ko-KR" sz="2000" dirty="0"/>
              <a:t>(</a:t>
            </a:r>
            <a:r>
              <a:rPr lang="en-US" altLang="ko-KR" sz="2000" dirty="0" err="1"/>
              <a:t>multimapItems.get</a:t>
            </a:r>
            <a:r>
              <a:rPr lang="en-US" altLang="ko-KR" sz="2000" dirty="0"/>
              <a:t>("</a:t>
            </a:r>
            <a:r>
              <a:rPr lang="ko-KR" altLang="en-US" sz="2000" dirty="0"/>
              <a:t>우유</a:t>
            </a:r>
            <a:r>
              <a:rPr lang="en-US" altLang="ko-KR" sz="2000" dirty="0"/>
              <a:t>"));</a:t>
            </a:r>
          </a:p>
          <a:p>
            <a:pPr lvl="1"/>
            <a:r>
              <a:rPr lang="en-US" altLang="ko-KR" sz="2000" dirty="0"/>
              <a:t>// [</a:t>
            </a:r>
            <a:r>
              <a:rPr lang="ko-KR" altLang="en-US" sz="2000" dirty="0"/>
              <a:t>초코우유</a:t>
            </a:r>
            <a:r>
              <a:rPr lang="en-US" altLang="ko-KR" sz="2000" dirty="0"/>
              <a:t>, </a:t>
            </a:r>
            <a:r>
              <a:rPr lang="ko-KR" altLang="en-US" sz="2000" dirty="0"/>
              <a:t>딸기우유</a:t>
            </a:r>
            <a:r>
              <a:rPr lang="en-US" altLang="ko-KR" sz="2000" dirty="0"/>
              <a:t>]</a:t>
            </a:r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91560897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87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4000" dirty="0" smtClean="0">
                <a:latin typeface="돋움" pitchFamily="50" charset="-127"/>
                <a:ea typeface="돋움" pitchFamily="50" charset="-127"/>
              </a:rPr>
              <a:t>Collect</a:t>
            </a:r>
            <a:r>
              <a:rPr lang="en-US" sz="4000" dirty="0" smtClean="0"/>
              <a:t> </a:t>
            </a:r>
            <a:r>
              <a:rPr lang="en-US" sz="4000" dirty="0"/>
              <a:t>- </a:t>
            </a:r>
            <a:r>
              <a:rPr lang="en-US" sz="4000" dirty="0" err="1" smtClean="0"/>
              <a:t>Multimaps</a:t>
            </a:r>
            <a:endParaRPr lang="en-US" altLang="ko-KR" sz="4000" dirty="0" smtClean="0">
              <a:latin typeface="돋움" pitchFamily="50" charset="-127"/>
              <a:ea typeface="돋움" pitchFamily="50" charset="-127"/>
            </a:endParaRPr>
          </a:p>
          <a:p>
            <a:pPr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4000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509041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88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com.google.common.collect.Multimaps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static &lt;K,V&gt; </a:t>
            </a:r>
            <a:r>
              <a:rPr lang="en-US" sz="2000" dirty="0" err="1"/>
              <a:t>ImmutableListMultimap</a:t>
            </a:r>
            <a:r>
              <a:rPr lang="en-US" sz="2000" dirty="0"/>
              <a:t>&lt;K,V</a:t>
            </a:r>
            <a:r>
              <a:rPr lang="en-US" sz="2000" dirty="0" smtClean="0"/>
              <a:t>&gt; index</a:t>
            </a:r>
            <a:r>
              <a:rPr lang="en-US" sz="2000" dirty="0"/>
              <a:t>(</a:t>
            </a:r>
            <a:r>
              <a:rPr lang="en-US" sz="2000" dirty="0" err="1"/>
              <a:t>Iterable</a:t>
            </a:r>
            <a:r>
              <a:rPr lang="en-US" sz="2000" dirty="0"/>
              <a:t>&lt;V&gt; values, Function&lt;? super V,K&gt; </a:t>
            </a:r>
            <a:r>
              <a:rPr lang="en-US" sz="2000" dirty="0" err="1"/>
              <a:t>keyFunction</a:t>
            </a:r>
            <a:r>
              <a:rPr lang="en-US" sz="2000" dirty="0"/>
              <a:t>)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en-US" sz="2000" dirty="0"/>
              <a:t>private List&lt;Bakery&gt; </a:t>
            </a:r>
            <a:r>
              <a:rPr lang="en-US" sz="2000" dirty="0" err="1"/>
              <a:t>bakeryList</a:t>
            </a:r>
            <a:r>
              <a:rPr lang="en-US" sz="2000" dirty="0"/>
              <a:t> = </a:t>
            </a:r>
            <a:r>
              <a:rPr lang="en-US" sz="2000" dirty="0" err="1"/>
              <a:t>Lists.newArrayList</a:t>
            </a:r>
            <a:r>
              <a:rPr lang="en-US" sz="2000" dirty="0"/>
              <a:t>();</a:t>
            </a:r>
          </a:p>
          <a:p>
            <a:pPr lvl="1"/>
            <a:r>
              <a:rPr lang="en-US" sz="2000" dirty="0" err="1"/>
              <a:t>bakeryList.add</a:t>
            </a:r>
            <a:r>
              <a:rPr lang="en-US" sz="2000" dirty="0"/>
              <a:t>(new Bakery(</a:t>
            </a:r>
            <a:r>
              <a:rPr lang="en-US" sz="2000" dirty="0" err="1"/>
              <a:t>BakeryType.BREAD</a:t>
            </a:r>
            <a:r>
              <a:rPr lang="en-US" sz="2000" dirty="0"/>
              <a:t>, "크림빵", 12));</a:t>
            </a:r>
          </a:p>
          <a:p>
            <a:pPr lvl="1"/>
            <a:r>
              <a:rPr lang="en-US" sz="2000" dirty="0" err="1"/>
              <a:t>bakeryList.add</a:t>
            </a:r>
            <a:r>
              <a:rPr lang="en-US" sz="2000" dirty="0"/>
              <a:t>(new Bakery(</a:t>
            </a:r>
            <a:r>
              <a:rPr lang="en-US" sz="2000" dirty="0" err="1"/>
              <a:t>BakeryType.BREAD</a:t>
            </a:r>
            <a:r>
              <a:rPr lang="en-US" sz="2000" dirty="0"/>
              <a:t>, "소보로빵", 20));</a:t>
            </a:r>
          </a:p>
          <a:p>
            <a:pPr lvl="1"/>
            <a:r>
              <a:rPr lang="en-US" sz="2000" dirty="0" err="1"/>
              <a:t>bakeryList.add</a:t>
            </a:r>
            <a:r>
              <a:rPr lang="en-US" sz="2000" dirty="0"/>
              <a:t>(new Bakery(</a:t>
            </a:r>
            <a:r>
              <a:rPr lang="en-US" sz="2000" dirty="0" err="1"/>
              <a:t>BakeryType.MILK</a:t>
            </a:r>
            <a:r>
              <a:rPr lang="en-US" sz="2000" dirty="0"/>
              <a:t>, "딸기우유", 300));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err="1" smtClean="0"/>
              <a:t>ImmutableListMultimap</a:t>
            </a:r>
            <a:r>
              <a:rPr lang="en-US" sz="2000" dirty="0" smtClean="0"/>
              <a:t>&lt;</a:t>
            </a:r>
            <a:r>
              <a:rPr lang="en-US" sz="2000" dirty="0" err="1" smtClean="0"/>
              <a:t>BakeryType</a:t>
            </a:r>
            <a:r>
              <a:rPr lang="en-US" sz="2000" dirty="0" smtClean="0"/>
              <a:t>, Bakery&gt; actual = </a:t>
            </a:r>
            <a:r>
              <a:rPr lang="en-US" sz="2000" dirty="0" err="1" smtClean="0"/>
              <a:t>Multimaps.index</a:t>
            </a:r>
            <a:r>
              <a:rPr lang="en-US" sz="2000" dirty="0"/>
              <a:t>(</a:t>
            </a:r>
            <a:r>
              <a:rPr lang="en-US" sz="2000" dirty="0" err="1"/>
              <a:t>bakeryList</a:t>
            </a:r>
            <a:r>
              <a:rPr lang="en-US" sz="2000" dirty="0"/>
              <a:t>, </a:t>
            </a:r>
            <a:r>
              <a:rPr lang="en-US" sz="2000" dirty="0" err="1"/>
              <a:t>Bakery.TYPE_FILTER</a:t>
            </a:r>
            <a:r>
              <a:rPr lang="en-US" sz="2000" dirty="0"/>
              <a:t>);</a:t>
            </a:r>
          </a:p>
          <a:p>
            <a:pPr lvl="1"/>
            <a:r>
              <a:rPr lang="en-US" sz="2000" dirty="0"/>
              <a:t>	</a:t>
            </a:r>
          </a:p>
          <a:p>
            <a:pPr lvl="1"/>
            <a:r>
              <a:rPr lang="en-US" sz="2000" dirty="0" err="1"/>
              <a:t>actual.size</a:t>
            </a:r>
            <a:r>
              <a:rPr lang="en-US" sz="2000" dirty="0"/>
              <a:t>()</a:t>
            </a:r>
            <a:r>
              <a:rPr lang="en-US" sz="2000" dirty="0" smtClean="0"/>
              <a:t>; /</a:t>
            </a:r>
            <a:r>
              <a:rPr lang="en-US" sz="2000" dirty="0"/>
              <a:t>/ 3</a:t>
            </a:r>
          </a:p>
          <a:p>
            <a:pPr lvl="1"/>
            <a:r>
              <a:rPr lang="en-US" sz="2000" dirty="0" err="1" smtClean="0"/>
              <a:t>actual.get</a:t>
            </a:r>
            <a:r>
              <a:rPr lang="en-US" sz="2000" dirty="0"/>
              <a:t>(</a:t>
            </a:r>
            <a:r>
              <a:rPr lang="en-US" sz="2000" dirty="0" err="1"/>
              <a:t>BakeryType.BREAD</a:t>
            </a:r>
            <a:r>
              <a:rPr lang="en-US" sz="2000" dirty="0"/>
              <a:t>).size()</a:t>
            </a:r>
            <a:r>
              <a:rPr lang="en-US" sz="2000" dirty="0" smtClean="0"/>
              <a:t>; /</a:t>
            </a:r>
            <a:r>
              <a:rPr lang="en-US" sz="2000" dirty="0"/>
              <a:t>/ 2</a:t>
            </a:r>
          </a:p>
          <a:p>
            <a:pPr lvl="1"/>
            <a:r>
              <a:rPr lang="en-US" sz="2000" dirty="0" err="1" smtClean="0"/>
              <a:t>actual.get</a:t>
            </a:r>
            <a:r>
              <a:rPr lang="en-US" sz="2000" dirty="0"/>
              <a:t>(</a:t>
            </a:r>
            <a:r>
              <a:rPr lang="en-US" sz="2000" dirty="0" err="1"/>
              <a:t>BakeryType.MILK</a:t>
            </a:r>
            <a:r>
              <a:rPr lang="en-US" sz="2000" dirty="0"/>
              <a:t>).size()</a:t>
            </a:r>
            <a:r>
              <a:rPr lang="en-US" sz="2000" dirty="0" smtClean="0"/>
              <a:t>; /</a:t>
            </a:r>
            <a:r>
              <a:rPr lang="en-US" sz="2000" dirty="0"/>
              <a:t>/ 1</a:t>
            </a:r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36482358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89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4000" dirty="0" smtClean="0">
                <a:latin typeface="돋움" pitchFamily="50" charset="-127"/>
                <a:ea typeface="돋움" pitchFamily="50" charset="-127"/>
              </a:rPr>
              <a:t>Collect</a:t>
            </a:r>
            <a:r>
              <a:rPr lang="en-US" sz="4000" dirty="0" smtClean="0"/>
              <a:t> - Lists</a:t>
            </a:r>
            <a:endParaRPr lang="en-US" altLang="ko-KR" sz="4000" dirty="0" smtClean="0">
              <a:latin typeface="돋움" pitchFamily="50" charset="-127"/>
              <a:ea typeface="돋움" pitchFamily="50" charset="-127"/>
            </a:endParaRPr>
          </a:p>
          <a:p>
            <a:pPr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4000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4472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3000" dirty="0" smtClean="0">
              <a:latin typeface="돋움" pitchFamily="50" charset="-127"/>
              <a:ea typeface="돋움" pitchFamily="50" charset="-127"/>
            </a:endParaRPr>
          </a:p>
          <a:p>
            <a:pPr lvl="1"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4000" dirty="0" err="1" smtClean="0">
                <a:latin typeface="돋움" pitchFamily="50" charset="-127"/>
                <a:ea typeface="돋움" pitchFamily="50" charset="-127"/>
              </a:rPr>
              <a:t>java.lang</a:t>
            </a:r>
            <a:r>
              <a:rPr lang="en-US" altLang="ko-KR" sz="4000" dirty="0" smtClean="0">
                <a:latin typeface="돋움" pitchFamily="50" charset="-127"/>
                <a:ea typeface="돋움" pitchFamily="50" charset="-127"/>
              </a:rPr>
              <a:t>.* Packages</a:t>
            </a:r>
            <a:r>
              <a:rPr lang="ko-KR" altLang="en-US" sz="40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4000" dirty="0" smtClean="0">
                <a:latin typeface="돋움" pitchFamily="50" charset="-127"/>
                <a:ea typeface="돋움" pitchFamily="50" charset="-127"/>
              </a:rPr>
              <a:t>Features</a:t>
            </a: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3000" dirty="0" smtClean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000" dirty="0" smtClean="0">
                <a:latin typeface="돋움" pitchFamily="50" charset="-127"/>
                <a:ea typeface="돋움" pitchFamily="50" charset="-127"/>
              </a:rPr>
              <a:t>Base 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Function</a:t>
            </a:r>
            <a:endParaRPr lang="en-US" altLang="ko-KR" sz="2000" dirty="0" smtClean="0">
              <a:latin typeface="돋움" pitchFamily="50" charset="-127"/>
              <a:ea typeface="돋움" pitchFamily="50" charset="-127"/>
            </a:endParaRPr>
          </a:p>
          <a:p>
            <a:pPr marL="1257300" lvl="2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err="1">
                <a:latin typeface="돋움" pitchFamily="50" charset="-127"/>
                <a:ea typeface="돋움" pitchFamily="50" charset="-127"/>
              </a:rPr>
              <a:t>ObjectUtils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, </a:t>
            </a:r>
            <a:r>
              <a:rPr lang="en-US" altLang="ko-KR" sz="2000" dirty="0" err="1">
                <a:latin typeface="돋움" pitchFamily="50" charset="-127"/>
                <a:ea typeface="돋움" pitchFamily="50" charset="-127"/>
              </a:rPr>
              <a:t>ClassUtils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, </a:t>
            </a:r>
            <a:r>
              <a:rPr lang="en-US" altLang="ko-KR" sz="2000" dirty="0" err="1">
                <a:latin typeface="돋움" pitchFamily="50" charset="-127"/>
                <a:ea typeface="돋움" pitchFamily="50" charset="-127"/>
              </a:rPr>
              <a:t>ArrayUtils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, </a:t>
            </a:r>
            <a:r>
              <a:rPr lang="en-US" altLang="ko-KR" sz="2000" dirty="0" err="1" smtClean="0">
                <a:latin typeface="돋움" pitchFamily="50" charset="-127"/>
                <a:ea typeface="돋움" pitchFamily="50" charset="-127"/>
              </a:rPr>
              <a:t>BooleanUtils</a:t>
            </a:r>
            <a:endParaRPr lang="en-US" altLang="ko-KR" sz="2000" dirty="0" smtClean="0">
              <a:latin typeface="돋움" pitchFamily="50" charset="-127"/>
              <a:ea typeface="돋움" pitchFamily="50" charset="-127"/>
            </a:endParaRPr>
          </a:p>
          <a:p>
            <a:pPr marL="1257300" lvl="2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1000" dirty="0" smtClean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ko-KR" altLang="en-US" sz="2000" dirty="0" smtClean="0">
                <a:latin typeface="돋움" pitchFamily="50" charset="-127"/>
                <a:ea typeface="돋움" pitchFamily="50" charset="-127"/>
              </a:rPr>
              <a:t>􏰀</a:t>
            </a:r>
            <a:r>
              <a:rPr lang="ko-KR" altLang="en-US" sz="2000" dirty="0">
                <a:latin typeface="돋움" pitchFamily="50" charset="-127"/>
                <a:ea typeface="돋움" pitchFamily="50" charset="-127"/>
              </a:rPr>
              <a:t>문자열 조작</a:t>
            </a:r>
            <a:endParaRPr lang="en-US" altLang="ko-KR" sz="2000" dirty="0" smtClean="0">
              <a:latin typeface="돋움" pitchFamily="50" charset="-127"/>
              <a:ea typeface="돋움" pitchFamily="50" charset="-127"/>
            </a:endParaRPr>
          </a:p>
          <a:p>
            <a:pPr marL="1257300" lvl="2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err="1">
                <a:latin typeface="돋움" pitchFamily="50" charset="-127"/>
                <a:ea typeface="돋움" pitchFamily="50" charset="-127"/>
              </a:rPr>
              <a:t>StringUtils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, </a:t>
            </a:r>
            <a:r>
              <a:rPr lang="en-US" altLang="ko-KR" sz="2000" dirty="0" err="1">
                <a:latin typeface="돋움" pitchFamily="50" charset="-127"/>
                <a:ea typeface="돋움" pitchFamily="50" charset="-127"/>
              </a:rPr>
              <a:t>StringEscapeUtils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, </a:t>
            </a:r>
            <a:r>
              <a:rPr lang="en-US" altLang="ko-KR" sz="2000" dirty="0" err="1">
                <a:latin typeface="돋움" pitchFamily="50" charset="-127"/>
                <a:ea typeface="돋움" pitchFamily="50" charset="-127"/>
              </a:rPr>
              <a:t>RandomStringUtils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, </a:t>
            </a:r>
            <a:r>
              <a:rPr lang="en-US" altLang="ko-KR" sz="2000" dirty="0" err="1">
                <a:latin typeface="돋움" pitchFamily="50" charset="-127"/>
                <a:ea typeface="돋움" pitchFamily="50" charset="-127"/>
              </a:rPr>
              <a:t>Tokenizer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, </a:t>
            </a:r>
            <a:r>
              <a:rPr lang="en-US" altLang="ko-KR" sz="2000" dirty="0" err="1">
                <a:latin typeface="돋움" pitchFamily="50" charset="-127"/>
                <a:ea typeface="돋움" pitchFamily="50" charset="-127"/>
              </a:rPr>
              <a:t>WordUtils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 􏰀 </a:t>
            </a:r>
            <a:endParaRPr lang="en-US" altLang="ko-KR" sz="2000" dirty="0" smtClean="0">
              <a:latin typeface="돋움" pitchFamily="50" charset="-127"/>
              <a:ea typeface="돋움" pitchFamily="50" charset="-127"/>
            </a:endParaRPr>
          </a:p>
          <a:p>
            <a:pPr marL="1257300" lvl="2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1000" dirty="0" smtClean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000" dirty="0" smtClean="0">
                <a:latin typeface="돋움" pitchFamily="50" charset="-127"/>
                <a:ea typeface="돋움" pitchFamily="50" charset="-127"/>
              </a:rPr>
              <a:t>Character </a:t>
            </a:r>
            <a:r>
              <a:rPr lang="ko-KR" altLang="en-US" sz="2000" dirty="0">
                <a:latin typeface="돋움" pitchFamily="50" charset="-127"/>
                <a:ea typeface="돋움" pitchFamily="50" charset="-127"/>
              </a:rPr>
              <a:t>핸들링</a:t>
            </a:r>
            <a:endParaRPr lang="en-US" altLang="ko-KR" sz="2000" dirty="0" smtClean="0">
              <a:latin typeface="돋움" pitchFamily="50" charset="-127"/>
              <a:ea typeface="돋움" pitchFamily="50" charset="-127"/>
            </a:endParaRPr>
          </a:p>
          <a:p>
            <a:pPr marL="1257300" lvl="2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err="1">
                <a:latin typeface="돋움" pitchFamily="50" charset="-127"/>
                <a:ea typeface="돋움" pitchFamily="50" charset="-127"/>
              </a:rPr>
              <a:t>CharSetUtils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, </a:t>
            </a:r>
            <a:r>
              <a:rPr lang="en-US" altLang="ko-KR" sz="2000" dirty="0" err="1">
                <a:latin typeface="돋움" pitchFamily="50" charset="-127"/>
                <a:ea typeface="돋움" pitchFamily="50" charset="-127"/>
              </a:rPr>
              <a:t>CharSet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, </a:t>
            </a:r>
            <a:r>
              <a:rPr lang="en-US" altLang="ko-KR" sz="2000" dirty="0" err="1">
                <a:latin typeface="돋움" pitchFamily="50" charset="-127"/>
                <a:ea typeface="돋움" pitchFamily="50" charset="-127"/>
              </a:rPr>
              <a:t>CharRange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, </a:t>
            </a:r>
            <a:r>
              <a:rPr lang="en-US" altLang="ko-KR" sz="2000" dirty="0" err="1" smtClean="0">
                <a:latin typeface="돋움" pitchFamily="50" charset="-127"/>
                <a:ea typeface="돋움" pitchFamily="50" charset="-127"/>
              </a:rPr>
              <a:t>CharUtils</a:t>
            </a:r>
            <a:endParaRPr lang="en-US" altLang="ko-KR" sz="2000" dirty="0" smtClean="0">
              <a:latin typeface="돋움" pitchFamily="50" charset="-127"/>
              <a:ea typeface="돋움" pitchFamily="50" charset="-127"/>
            </a:endParaRPr>
          </a:p>
          <a:p>
            <a:pPr marL="1257300" lvl="2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1000" dirty="0" smtClean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000" dirty="0" smtClean="0">
                <a:latin typeface="돋움" pitchFamily="50" charset="-127"/>
                <a:ea typeface="돋움" pitchFamily="50" charset="-127"/>
              </a:rPr>
              <a:t>JVM 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Interaction</a:t>
            </a:r>
            <a:endParaRPr lang="en-US" altLang="ko-KR" sz="2000" dirty="0" smtClean="0">
              <a:latin typeface="돋움" pitchFamily="50" charset="-127"/>
              <a:ea typeface="돋움" pitchFamily="50" charset="-127"/>
            </a:endParaRPr>
          </a:p>
          <a:p>
            <a:pPr marL="1257300" lvl="2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err="1">
                <a:latin typeface="돋움" pitchFamily="50" charset="-127"/>
                <a:ea typeface="돋움" pitchFamily="50" charset="-127"/>
              </a:rPr>
              <a:t>SystemUtils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, </a:t>
            </a:r>
            <a:r>
              <a:rPr lang="en-US" altLang="ko-KR" sz="2000" dirty="0" err="1">
                <a:latin typeface="돋움" pitchFamily="50" charset="-127"/>
                <a:ea typeface="돋움" pitchFamily="50" charset="-127"/>
              </a:rPr>
              <a:t>CharEncoding</a:t>
            </a:r>
            <a:r>
              <a:rPr lang="en-US" altLang="ko-KR" sz="2000" dirty="0" smtClean="0">
                <a:latin typeface="돋움" pitchFamily="50" charset="-127"/>
                <a:ea typeface="돋움" pitchFamily="50" charset="-127"/>
              </a:rPr>
              <a:t>􏰀</a:t>
            </a:r>
          </a:p>
          <a:p>
            <a:pPr marL="1257300" lvl="2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1000" dirty="0" smtClean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Serialization</a:t>
            </a:r>
          </a:p>
          <a:p>
            <a:pPr marL="1257300" lvl="2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err="1">
                <a:latin typeface="돋움" pitchFamily="50" charset="-127"/>
                <a:ea typeface="돋움" pitchFamily="50" charset="-127"/>
              </a:rPr>
              <a:t>SerializationUtils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, </a:t>
            </a:r>
            <a:r>
              <a:rPr lang="en-US" altLang="ko-KR" sz="2000" dirty="0" err="1">
                <a:latin typeface="돋움" pitchFamily="50" charset="-127"/>
                <a:ea typeface="돋움" pitchFamily="50" charset="-127"/>
              </a:rPr>
              <a:t>SerializationException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􏰀</a:t>
            </a:r>
          </a:p>
          <a:p>
            <a:pPr marL="1257300" lvl="2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 smtClean="0">
              <a:latin typeface="돋움" pitchFamily="50" charset="-127"/>
              <a:ea typeface="돋움" pitchFamily="50" charset="-127"/>
            </a:endParaRPr>
          </a:p>
          <a:p>
            <a:pPr marL="1257300" lvl="2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2942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90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com.google.common.collect.Lists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static &lt;E&gt; </a:t>
            </a:r>
            <a:r>
              <a:rPr lang="en-US" sz="2000" dirty="0" err="1"/>
              <a:t>ArrayList</a:t>
            </a:r>
            <a:r>
              <a:rPr lang="en-US" sz="2000" dirty="0"/>
              <a:t>&lt;E&gt;	</a:t>
            </a:r>
            <a:r>
              <a:rPr lang="en-US" sz="2000" dirty="0" err="1"/>
              <a:t>newArrayList</a:t>
            </a:r>
            <a:r>
              <a:rPr lang="en-US" sz="2000" dirty="0"/>
              <a:t>()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static &lt;E&gt; </a:t>
            </a:r>
            <a:r>
              <a:rPr lang="en-US" sz="2000" dirty="0" err="1"/>
              <a:t>ArrayList</a:t>
            </a:r>
            <a:r>
              <a:rPr lang="en-US" sz="2000" dirty="0"/>
              <a:t>&lt;E&gt;	</a:t>
            </a:r>
            <a:r>
              <a:rPr lang="en-US" sz="2000" dirty="0" err="1"/>
              <a:t>newArrayList</a:t>
            </a:r>
            <a:r>
              <a:rPr lang="en-US" sz="2000" dirty="0"/>
              <a:t>(E... elements)</a:t>
            </a:r>
          </a:p>
          <a:p>
            <a:pPr lvl="1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en-US" sz="2000" dirty="0" err="1"/>
              <a:t>Lists.newArrayList</a:t>
            </a:r>
            <a:r>
              <a:rPr lang="en-US" sz="2000" dirty="0"/>
              <a:t>();</a:t>
            </a:r>
          </a:p>
          <a:p>
            <a:pPr lvl="1"/>
            <a:r>
              <a:rPr lang="en-US" sz="2000" dirty="0"/>
              <a:t>// [</a:t>
            </a:r>
            <a:r>
              <a:rPr lang="en-US" sz="2000" dirty="0" smtClean="0"/>
              <a:t>]</a:t>
            </a:r>
          </a:p>
          <a:p>
            <a:pPr lvl="1"/>
            <a:endParaRPr lang="en-US" sz="2000" dirty="0"/>
          </a:p>
          <a:p>
            <a:pPr lvl="1"/>
            <a:r>
              <a:rPr lang="en-US" altLang="ko-KR" sz="2000" dirty="0" err="1"/>
              <a:t>Lists.newArrayList</a:t>
            </a:r>
            <a:r>
              <a:rPr lang="en-US" altLang="ko-KR" sz="2000" dirty="0"/>
              <a:t>("</a:t>
            </a:r>
            <a:r>
              <a:rPr lang="ko-KR" altLang="en-US" sz="2000" dirty="0"/>
              <a:t>크림빵</a:t>
            </a:r>
            <a:r>
              <a:rPr lang="en-US" altLang="ko-KR" sz="2000" dirty="0"/>
              <a:t>", "</a:t>
            </a:r>
            <a:r>
              <a:rPr lang="ko-KR" altLang="en-US" sz="2000" dirty="0"/>
              <a:t>소보로빵</a:t>
            </a:r>
            <a:r>
              <a:rPr lang="en-US" altLang="ko-KR" sz="2000" dirty="0"/>
              <a:t>");</a:t>
            </a:r>
          </a:p>
          <a:p>
            <a:pPr lvl="1"/>
            <a:r>
              <a:rPr lang="en-US" altLang="ko-KR" sz="2000" dirty="0"/>
              <a:t>// </a:t>
            </a:r>
            <a:r>
              <a:rPr lang="ko-KR" altLang="en-US" sz="2000" dirty="0"/>
              <a:t>크림빵</a:t>
            </a:r>
            <a:r>
              <a:rPr lang="en-US" altLang="ko-KR" sz="2000" dirty="0"/>
              <a:t>, </a:t>
            </a:r>
            <a:r>
              <a:rPr lang="ko-KR" altLang="en-US" sz="2000" dirty="0"/>
              <a:t>소보로빵	</a:t>
            </a:r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287063255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91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com.google.common.collect.Lists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static &lt;E&gt; </a:t>
            </a:r>
            <a:r>
              <a:rPr lang="en-US" sz="2000" dirty="0" err="1"/>
              <a:t>ArrayList</a:t>
            </a:r>
            <a:r>
              <a:rPr lang="en-US" sz="2000" dirty="0"/>
              <a:t>&lt;E&gt;	</a:t>
            </a:r>
            <a:r>
              <a:rPr lang="en-US" sz="2000" dirty="0" err="1"/>
              <a:t>newArrayList</a:t>
            </a:r>
            <a:r>
              <a:rPr lang="en-US" sz="2000" dirty="0"/>
              <a:t>(</a:t>
            </a:r>
            <a:r>
              <a:rPr lang="en-US" sz="2000" dirty="0" err="1"/>
              <a:t>Iterable</a:t>
            </a:r>
            <a:r>
              <a:rPr lang="en-US" sz="2000" dirty="0"/>
              <a:t>&lt;? extends E&gt; elements)</a:t>
            </a:r>
          </a:p>
          <a:p>
            <a:pPr lvl="1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en-US" sz="2000" dirty="0"/>
              <a:t>private List&lt;Bakery&gt; </a:t>
            </a:r>
            <a:r>
              <a:rPr lang="en-US" sz="2000" dirty="0" err="1"/>
              <a:t>bakeryList</a:t>
            </a:r>
            <a:r>
              <a:rPr lang="en-US" sz="2000" dirty="0"/>
              <a:t> = </a:t>
            </a:r>
            <a:r>
              <a:rPr lang="en-US" sz="2000" dirty="0" err="1"/>
              <a:t>Lists.newArrayList</a:t>
            </a:r>
            <a:r>
              <a:rPr lang="en-US" sz="2000" dirty="0"/>
              <a:t>();</a:t>
            </a:r>
          </a:p>
          <a:p>
            <a:pPr lvl="1"/>
            <a:r>
              <a:rPr lang="en-US" sz="2000" dirty="0" err="1"/>
              <a:t>bakeryList.add</a:t>
            </a:r>
            <a:r>
              <a:rPr lang="en-US" sz="2000" dirty="0"/>
              <a:t>(new Bakery(</a:t>
            </a:r>
            <a:r>
              <a:rPr lang="en-US" sz="2000" dirty="0" err="1"/>
              <a:t>BakeryType.BREAD</a:t>
            </a:r>
            <a:r>
              <a:rPr lang="en-US" sz="2000" dirty="0"/>
              <a:t>, "크림빵", 12));</a:t>
            </a:r>
          </a:p>
          <a:p>
            <a:pPr lvl="1"/>
            <a:r>
              <a:rPr lang="en-US" sz="2000" dirty="0" err="1"/>
              <a:t>bakeryList.add</a:t>
            </a:r>
            <a:r>
              <a:rPr lang="en-US" sz="2000" dirty="0"/>
              <a:t>(new Bakery(</a:t>
            </a:r>
            <a:r>
              <a:rPr lang="en-US" sz="2000" dirty="0" err="1"/>
              <a:t>BakeryType.BREAD</a:t>
            </a:r>
            <a:r>
              <a:rPr lang="en-US" sz="2000" dirty="0"/>
              <a:t>, "소보로빵", 20));</a:t>
            </a:r>
          </a:p>
          <a:p>
            <a:pPr lvl="1"/>
            <a:r>
              <a:rPr lang="en-US" sz="2000" dirty="0" err="1"/>
              <a:t>bakeryList.add</a:t>
            </a:r>
            <a:r>
              <a:rPr lang="en-US" sz="2000" dirty="0"/>
              <a:t>(new Bakery(</a:t>
            </a:r>
            <a:r>
              <a:rPr lang="en-US" sz="2000" dirty="0" err="1"/>
              <a:t>BakeryType.MILK</a:t>
            </a:r>
            <a:r>
              <a:rPr lang="en-US" sz="2000" dirty="0"/>
              <a:t>, "딸기우유", 300));</a:t>
            </a:r>
            <a:endParaRPr lang="en-US" sz="2000" dirty="0" smtClean="0"/>
          </a:p>
          <a:p>
            <a:pPr lvl="1"/>
            <a:endParaRPr lang="en-US" sz="2000" dirty="0"/>
          </a:p>
          <a:p>
            <a:pPr lvl="1"/>
            <a:r>
              <a:rPr lang="en-US" altLang="ko-KR" sz="2000" dirty="0" err="1"/>
              <a:t>Lists.newArrayList</a:t>
            </a:r>
            <a:r>
              <a:rPr lang="en-US" altLang="ko-KR" sz="2000" dirty="0"/>
              <a:t>(</a:t>
            </a:r>
            <a:r>
              <a:rPr lang="en-US" altLang="ko-KR" sz="2000" dirty="0" err="1"/>
              <a:t>bakeryList</a:t>
            </a:r>
            <a:r>
              <a:rPr lang="en-US" altLang="ko-KR" sz="2000" dirty="0"/>
              <a:t>);</a:t>
            </a:r>
          </a:p>
          <a:p>
            <a:pPr lvl="1"/>
            <a:r>
              <a:rPr lang="en-US" altLang="ko-KR" sz="2000" dirty="0"/>
              <a:t>// </a:t>
            </a:r>
            <a:r>
              <a:rPr lang="ko-KR" altLang="en-US" sz="2000" dirty="0"/>
              <a:t>크림빵</a:t>
            </a:r>
            <a:r>
              <a:rPr lang="en-US" altLang="ko-KR" sz="2000" dirty="0"/>
              <a:t>, </a:t>
            </a:r>
            <a:r>
              <a:rPr lang="ko-KR" altLang="en-US" sz="2000" dirty="0"/>
              <a:t>소보로빵</a:t>
            </a:r>
            <a:r>
              <a:rPr lang="en-US" altLang="ko-KR" sz="2000" dirty="0"/>
              <a:t>, </a:t>
            </a:r>
            <a:r>
              <a:rPr lang="ko-KR" altLang="en-US" sz="2000" dirty="0"/>
              <a:t>딸기우유	</a:t>
            </a:r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37135500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92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com.google.common.collect.Lists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static &lt;E&gt; </a:t>
            </a:r>
            <a:r>
              <a:rPr lang="en-US" sz="2000" dirty="0" err="1"/>
              <a:t>ArrayList</a:t>
            </a:r>
            <a:r>
              <a:rPr lang="en-US" sz="2000" dirty="0"/>
              <a:t>&lt;E&gt;	</a:t>
            </a:r>
            <a:r>
              <a:rPr lang="en-US" sz="2000" dirty="0" err="1"/>
              <a:t>newArrayList</a:t>
            </a:r>
            <a:r>
              <a:rPr lang="en-US" sz="2000" dirty="0"/>
              <a:t>(</a:t>
            </a:r>
            <a:r>
              <a:rPr lang="en-US" sz="2000" dirty="0" err="1"/>
              <a:t>Iterable</a:t>
            </a:r>
            <a:r>
              <a:rPr lang="en-US" sz="2000" dirty="0"/>
              <a:t>&lt;? extends E&gt; elements)</a:t>
            </a:r>
          </a:p>
          <a:p>
            <a:pPr lvl="1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en-US" sz="2000" dirty="0"/>
              <a:t>private Set&lt;Bakery&gt; </a:t>
            </a:r>
            <a:r>
              <a:rPr lang="en-US" sz="2000" dirty="0" err="1"/>
              <a:t>bakerySet</a:t>
            </a:r>
            <a:r>
              <a:rPr lang="en-US" sz="2000" dirty="0"/>
              <a:t> = </a:t>
            </a:r>
            <a:r>
              <a:rPr lang="en-US" sz="2000" dirty="0" err="1"/>
              <a:t>Sets.newHashSet</a:t>
            </a:r>
            <a:r>
              <a:rPr lang="en-US" sz="2000" dirty="0"/>
              <a:t>();</a:t>
            </a:r>
          </a:p>
          <a:p>
            <a:pPr lvl="1"/>
            <a:r>
              <a:rPr lang="en-US" sz="2000" dirty="0" err="1"/>
              <a:t>bakerySet.add</a:t>
            </a:r>
            <a:r>
              <a:rPr lang="en-US" sz="2000" dirty="0"/>
              <a:t>(new Bakery(</a:t>
            </a:r>
            <a:r>
              <a:rPr lang="en-US" sz="2000" dirty="0" err="1"/>
              <a:t>BakeryType.BREAD</a:t>
            </a:r>
            <a:r>
              <a:rPr lang="en-US" sz="2000" dirty="0"/>
              <a:t>, "크림빵", 12));</a:t>
            </a:r>
          </a:p>
          <a:p>
            <a:pPr lvl="1"/>
            <a:r>
              <a:rPr lang="en-US" sz="2000" dirty="0" err="1"/>
              <a:t>bakerySet.add</a:t>
            </a:r>
            <a:r>
              <a:rPr lang="en-US" sz="2000" dirty="0"/>
              <a:t>(new Bakery(</a:t>
            </a:r>
            <a:r>
              <a:rPr lang="en-US" sz="2000" dirty="0" err="1"/>
              <a:t>BakeryType.BREAD</a:t>
            </a:r>
            <a:r>
              <a:rPr lang="en-US" sz="2000" dirty="0"/>
              <a:t>, "소보로빵", 20));</a:t>
            </a:r>
          </a:p>
          <a:p>
            <a:pPr lvl="1"/>
            <a:r>
              <a:rPr lang="en-US" sz="2000" dirty="0" err="1"/>
              <a:t>bakerySet.add</a:t>
            </a:r>
            <a:r>
              <a:rPr lang="en-US" sz="2000" dirty="0"/>
              <a:t>(new Bakery(</a:t>
            </a:r>
            <a:r>
              <a:rPr lang="en-US" sz="2000" dirty="0" err="1"/>
              <a:t>BakeryType.MILK</a:t>
            </a:r>
            <a:r>
              <a:rPr lang="en-US" sz="2000" dirty="0"/>
              <a:t>, "딸기우유", 300));</a:t>
            </a:r>
            <a:endParaRPr lang="en-US" sz="2000" dirty="0" smtClean="0"/>
          </a:p>
          <a:p>
            <a:pPr lvl="1"/>
            <a:endParaRPr lang="en-US" sz="2000" dirty="0"/>
          </a:p>
          <a:p>
            <a:pPr lvl="1"/>
            <a:r>
              <a:rPr lang="en-US" altLang="ko-KR" sz="2000" dirty="0" err="1"/>
              <a:t>Lists.newArrayList</a:t>
            </a:r>
            <a:r>
              <a:rPr lang="en-US" altLang="ko-KR" sz="2000" dirty="0"/>
              <a:t>(</a:t>
            </a:r>
            <a:r>
              <a:rPr lang="en-US" altLang="ko-KR" sz="2000" dirty="0" err="1"/>
              <a:t>bakerySet</a:t>
            </a:r>
            <a:r>
              <a:rPr lang="en-US" altLang="ko-KR" sz="2000" dirty="0"/>
              <a:t>);</a:t>
            </a:r>
          </a:p>
          <a:p>
            <a:pPr lvl="1"/>
            <a:r>
              <a:rPr lang="en-US" altLang="ko-KR" sz="2000" dirty="0"/>
              <a:t>// </a:t>
            </a:r>
            <a:r>
              <a:rPr lang="ko-KR" altLang="en-US" sz="2000" dirty="0"/>
              <a:t>크림빵</a:t>
            </a:r>
            <a:r>
              <a:rPr lang="en-US" altLang="ko-KR" sz="2000" dirty="0"/>
              <a:t>, </a:t>
            </a:r>
            <a:r>
              <a:rPr lang="ko-KR" altLang="en-US" sz="2000" dirty="0"/>
              <a:t>소보로빵</a:t>
            </a:r>
            <a:r>
              <a:rPr lang="en-US" altLang="ko-KR" sz="2000" dirty="0"/>
              <a:t>, </a:t>
            </a:r>
            <a:r>
              <a:rPr lang="ko-KR" altLang="en-US" sz="2000" dirty="0"/>
              <a:t>딸기우유 </a:t>
            </a:r>
            <a:r>
              <a:rPr lang="en-US" altLang="ko-KR" sz="2000" dirty="0"/>
              <a:t>(</a:t>
            </a:r>
            <a:r>
              <a:rPr lang="ko-KR" altLang="en-US" sz="2000" dirty="0"/>
              <a:t>순서 보장 안함</a:t>
            </a:r>
            <a:r>
              <a:rPr lang="en-US" altLang="ko-KR" sz="2000" dirty="0"/>
              <a:t>)</a:t>
            </a:r>
            <a:r>
              <a:rPr lang="ko-KR" altLang="en-US" sz="2000" dirty="0"/>
              <a:t>	</a:t>
            </a:r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95515137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93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com.google.common.collect.Lists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static &lt;T&gt; List&lt;T&gt; reverse(List&lt;T&gt; list)</a:t>
            </a:r>
          </a:p>
          <a:p>
            <a:pPr lvl="1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en-US" sz="2000" dirty="0"/>
              <a:t>private List&lt;Bakery&gt; </a:t>
            </a:r>
            <a:r>
              <a:rPr lang="en-US" sz="2000" dirty="0" err="1"/>
              <a:t>bakeryList</a:t>
            </a:r>
            <a:r>
              <a:rPr lang="en-US" sz="2000" dirty="0"/>
              <a:t> = </a:t>
            </a:r>
            <a:r>
              <a:rPr lang="en-US" sz="2000" dirty="0" err="1"/>
              <a:t>Lists.newArrayList</a:t>
            </a:r>
            <a:r>
              <a:rPr lang="en-US" sz="2000" dirty="0"/>
              <a:t>();</a:t>
            </a:r>
          </a:p>
          <a:p>
            <a:pPr lvl="1"/>
            <a:r>
              <a:rPr lang="en-US" sz="2000" dirty="0" err="1"/>
              <a:t>bakeryList.add</a:t>
            </a:r>
            <a:r>
              <a:rPr lang="en-US" sz="2000" dirty="0"/>
              <a:t>(new Bakery(</a:t>
            </a:r>
            <a:r>
              <a:rPr lang="en-US" sz="2000" dirty="0" err="1"/>
              <a:t>BakeryType.BREAD</a:t>
            </a:r>
            <a:r>
              <a:rPr lang="en-US" sz="2000" dirty="0"/>
              <a:t>, "크림빵", 12));</a:t>
            </a:r>
          </a:p>
          <a:p>
            <a:pPr lvl="1"/>
            <a:r>
              <a:rPr lang="en-US" sz="2000" dirty="0" err="1"/>
              <a:t>bakeryList.add</a:t>
            </a:r>
            <a:r>
              <a:rPr lang="en-US" sz="2000" dirty="0"/>
              <a:t>(new Bakery(</a:t>
            </a:r>
            <a:r>
              <a:rPr lang="en-US" sz="2000" dirty="0" err="1"/>
              <a:t>BakeryType.BREAD</a:t>
            </a:r>
            <a:r>
              <a:rPr lang="en-US" sz="2000" dirty="0"/>
              <a:t>, "소보로빵", 20));</a:t>
            </a:r>
          </a:p>
          <a:p>
            <a:pPr lvl="1"/>
            <a:r>
              <a:rPr lang="en-US" sz="2000" dirty="0" err="1"/>
              <a:t>bakeryList.add</a:t>
            </a:r>
            <a:r>
              <a:rPr lang="en-US" sz="2000" dirty="0"/>
              <a:t>(new Bakery(</a:t>
            </a:r>
            <a:r>
              <a:rPr lang="en-US" sz="2000" dirty="0" err="1"/>
              <a:t>BakeryType.MILK</a:t>
            </a:r>
            <a:r>
              <a:rPr lang="en-US" sz="2000" dirty="0"/>
              <a:t>, "딸기우유", 300));</a:t>
            </a:r>
            <a:endParaRPr lang="en-US" sz="2000" dirty="0" smtClean="0"/>
          </a:p>
          <a:p>
            <a:pPr lvl="1"/>
            <a:endParaRPr lang="en-US" sz="2000" dirty="0"/>
          </a:p>
          <a:p>
            <a:pPr lvl="1"/>
            <a:r>
              <a:rPr lang="en-US" altLang="ko-KR" sz="2000" dirty="0" err="1"/>
              <a:t>Lists.reverse</a:t>
            </a:r>
            <a:r>
              <a:rPr lang="en-US" altLang="ko-KR" sz="2000" dirty="0"/>
              <a:t>(</a:t>
            </a:r>
            <a:r>
              <a:rPr lang="en-US" altLang="ko-KR" sz="2000" dirty="0" err="1"/>
              <a:t>bakeryList</a:t>
            </a:r>
            <a:r>
              <a:rPr lang="en-US" altLang="ko-KR" sz="2000" dirty="0"/>
              <a:t>);</a:t>
            </a:r>
          </a:p>
          <a:p>
            <a:pPr lvl="1"/>
            <a:r>
              <a:rPr lang="en-US" altLang="ko-KR" sz="2000" dirty="0"/>
              <a:t>// </a:t>
            </a:r>
            <a:r>
              <a:rPr lang="ko-KR" altLang="en-US" sz="2000" dirty="0"/>
              <a:t>딸기우유</a:t>
            </a:r>
            <a:r>
              <a:rPr lang="en-US" altLang="ko-KR" sz="2000" dirty="0"/>
              <a:t>, </a:t>
            </a:r>
            <a:r>
              <a:rPr lang="ko-KR" altLang="en-US" sz="2000" dirty="0"/>
              <a:t>소보로빵</a:t>
            </a:r>
            <a:r>
              <a:rPr lang="en-US" altLang="ko-KR" sz="2000" dirty="0"/>
              <a:t>, </a:t>
            </a:r>
            <a:r>
              <a:rPr lang="ko-KR" altLang="en-US" sz="2000" dirty="0"/>
              <a:t>크림빵</a:t>
            </a:r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27218132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94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com.google.common.collect.Lists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static &lt;T&gt; List&lt;List&lt;T&gt;&gt; partition(List&lt;T&gt; list, </a:t>
            </a:r>
            <a:r>
              <a:rPr lang="en-US" sz="2000" dirty="0" err="1"/>
              <a:t>int</a:t>
            </a:r>
            <a:r>
              <a:rPr lang="en-US" sz="2000" dirty="0"/>
              <a:t> size)</a:t>
            </a:r>
          </a:p>
          <a:p>
            <a:pPr lvl="1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en-US" sz="2000" dirty="0"/>
              <a:t>private List&lt;Bakery&gt; </a:t>
            </a:r>
            <a:r>
              <a:rPr lang="en-US" sz="2000" dirty="0" err="1"/>
              <a:t>bakeryList</a:t>
            </a:r>
            <a:r>
              <a:rPr lang="en-US" sz="2000" dirty="0"/>
              <a:t> = </a:t>
            </a:r>
            <a:r>
              <a:rPr lang="en-US" sz="2000" dirty="0" err="1"/>
              <a:t>Lists.newArrayList</a:t>
            </a:r>
            <a:r>
              <a:rPr lang="en-US" sz="2000" dirty="0"/>
              <a:t>();</a:t>
            </a:r>
          </a:p>
          <a:p>
            <a:pPr lvl="1"/>
            <a:r>
              <a:rPr lang="en-US" sz="2000" dirty="0" err="1"/>
              <a:t>bakeryList.add</a:t>
            </a:r>
            <a:r>
              <a:rPr lang="en-US" sz="2000" dirty="0"/>
              <a:t>(new Bakery(</a:t>
            </a:r>
            <a:r>
              <a:rPr lang="en-US" sz="2000" dirty="0" err="1"/>
              <a:t>BakeryType.BREAD</a:t>
            </a:r>
            <a:r>
              <a:rPr lang="en-US" sz="2000" dirty="0"/>
              <a:t>, "크림빵", 12));</a:t>
            </a:r>
          </a:p>
          <a:p>
            <a:pPr lvl="1"/>
            <a:r>
              <a:rPr lang="en-US" sz="2000" dirty="0" err="1"/>
              <a:t>bakeryList.add</a:t>
            </a:r>
            <a:r>
              <a:rPr lang="en-US" sz="2000" dirty="0"/>
              <a:t>(new Bakery(</a:t>
            </a:r>
            <a:r>
              <a:rPr lang="en-US" sz="2000" dirty="0" err="1"/>
              <a:t>BakeryType.BREAD</a:t>
            </a:r>
            <a:r>
              <a:rPr lang="en-US" sz="2000" dirty="0"/>
              <a:t>, "소보로빵", 20));</a:t>
            </a:r>
          </a:p>
          <a:p>
            <a:pPr lvl="1"/>
            <a:r>
              <a:rPr lang="en-US" sz="2000" dirty="0" err="1"/>
              <a:t>bakeryList.add</a:t>
            </a:r>
            <a:r>
              <a:rPr lang="en-US" sz="2000" dirty="0"/>
              <a:t>(new Bakery(</a:t>
            </a:r>
            <a:r>
              <a:rPr lang="en-US" sz="2000" dirty="0" err="1"/>
              <a:t>BakeryType.MILK</a:t>
            </a:r>
            <a:r>
              <a:rPr lang="en-US" sz="2000" dirty="0"/>
              <a:t>, "딸기우유", 300));</a:t>
            </a:r>
            <a:endParaRPr lang="en-US" sz="2000" dirty="0" smtClean="0"/>
          </a:p>
          <a:p>
            <a:pPr lvl="1"/>
            <a:endParaRPr lang="en-US" sz="2000" dirty="0"/>
          </a:p>
          <a:p>
            <a:pPr lvl="1"/>
            <a:r>
              <a:rPr lang="en-US" altLang="ko-KR" sz="2000" dirty="0" err="1"/>
              <a:t>Lists.partition</a:t>
            </a:r>
            <a:r>
              <a:rPr lang="en-US" altLang="ko-KR" sz="2000" dirty="0"/>
              <a:t>(</a:t>
            </a:r>
            <a:r>
              <a:rPr lang="en-US" altLang="ko-KR" sz="2000" dirty="0" err="1"/>
              <a:t>bakeryList</a:t>
            </a:r>
            <a:r>
              <a:rPr lang="en-US" altLang="ko-KR" sz="2000" dirty="0"/>
              <a:t>, 2);</a:t>
            </a:r>
          </a:p>
          <a:p>
            <a:pPr lvl="1"/>
            <a:r>
              <a:rPr lang="en-US" altLang="ko-KR" sz="2000" dirty="0"/>
              <a:t>// [[</a:t>
            </a:r>
            <a:r>
              <a:rPr lang="ko-KR" altLang="en-US" sz="2000" dirty="0"/>
              <a:t>크림빵</a:t>
            </a:r>
            <a:r>
              <a:rPr lang="en-US" altLang="ko-KR" sz="2000" dirty="0"/>
              <a:t>, </a:t>
            </a:r>
            <a:r>
              <a:rPr lang="ko-KR" altLang="en-US" sz="2000" dirty="0"/>
              <a:t>소보로빵</a:t>
            </a:r>
            <a:r>
              <a:rPr lang="en-US" altLang="ko-KR" sz="2000" dirty="0"/>
              <a:t>], [</a:t>
            </a:r>
            <a:r>
              <a:rPr lang="ko-KR" altLang="en-US" sz="2000" dirty="0"/>
              <a:t>딸기우유</a:t>
            </a:r>
            <a:r>
              <a:rPr lang="en-US" altLang="ko-KR" sz="2000" dirty="0"/>
              <a:t>]]</a:t>
            </a:r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283357541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95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com.google.common.collect.Lists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static &lt;F,T&gt; List&lt;T&gt; transform(List&lt;F&gt; </a:t>
            </a:r>
            <a:r>
              <a:rPr lang="en-US" sz="2000" dirty="0" err="1"/>
              <a:t>fromList</a:t>
            </a:r>
            <a:r>
              <a:rPr lang="en-US" sz="2000" dirty="0"/>
              <a:t>, Function&lt;? super F,? extends T&gt; function)</a:t>
            </a:r>
          </a:p>
          <a:p>
            <a:pPr lvl="1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en-US" sz="2000" dirty="0"/>
              <a:t>private List&lt;Bakery&gt; </a:t>
            </a:r>
            <a:r>
              <a:rPr lang="en-US" sz="2000" dirty="0" err="1"/>
              <a:t>bakeryList</a:t>
            </a:r>
            <a:r>
              <a:rPr lang="en-US" sz="2000" dirty="0"/>
              <a:t> = </a:t>
            </a:r>
            <a:r>
              <a:rPr lang="en-US" sz="2000" dirty="0" err="1"/>
              <a:t>Lists.newArrayList</a:t>
            </a:r>
            <a:r>
              <a:rPr lang="en-US" sz="2000" dirty="0"/>
              <a:t>();</a:t>
            </a:r>
          </a:p>
          <a:p>
            <a:pPr lvl="1"/>
            <a:r>
              <a:rPr lang="en-US" sz="2000" dirty="0" err="1"/>
              <a:t>bakeryList.add</a:t>
            </a:r>
            <a:r>
              <a:rPr lang="en-US" sz="2000" dirty="0"/>
              <a:t>(new Bakery(</a:t>
            </a:r>
            <a:r>
              <a:rPr lang="en-US" sz="2000" dirty="0" err="1"/>
              <a:t>BakeryType.BREAD</a:t>
            </a:r>
            <a:r>
              <a:rPr lang="en-US" sz="2000" dirty="0"/>
              <a:t>, "크림빵", 12));</a:t>
            </a:r>
          </a:p>
          <a:p>
            <a:pPr lvl="1"/>
            <a:r>
              <a:rPr lang="en-US" sz="2000" dirty="0" err="1"/>
              <a:t>bakeryList.add</a:t>
            </a:r>
            <a:r>
              <a:rPr lang="en-US" sz="2000" dirty="0"/>
              <a:t>(new Bakery(</a:t>
            </a:r>
            <a:r>
              <a:rPr lang="en-US" sz="2000" dirty="0" err="1"/>
              <a:t>BakeryType.BREAD</a:t>
            </a:r>
            <a:r>
              <a:rPr lang="en-US" sz="2000" dirty="0"/>
              <a:t>, "소보로빵", 20));</a:t>
            </a:r>
          </a:p>
          <a:p>
            <a:pPr lvl="1"/>
            <a:r>
              <a:rPr lang="en-US" sz="2000" dirty="0" err="1"/>
              <a:t>bakeryList.add</a:t>
            </a:r>
            <a:r>
              <a:rPr lang="en-US" sz="2000" dirty="0"/>
              <a:t>(new Bakery(</a:t>
            </a:r>
            <a:r>
              <a:rPr lang="en-US" sz="2000" dirty="0" err="1"/>
              <a:t>BakeryType.MILK</a:t>
            </a:r>
            <a:r>
              <a:rPr lang="en-US" sz="2000" dirty="0"/>
              <a:t>, "딸기우유", 300));</a:t>
            </a:r>
            <a:endParaRPr lang="en-US" sz="2000" dirty="0" smtClean="0"/>
          </a:p>
          <a:p>
            <a:pPr lvl="1"/>
            <a:endParaRPr lang="en-US" sz="2000" dirty="0"/>
          </a:p>
          <a:p>
            <a:pPr lvl="1"/>
            <a:r>
              <a:rPr lang="en-US" altLang="ko-KR" sz="2000" dirty="0"/>
              <a:t>List&lt;</a:t>
            </a:r>
            <a:r>
              <a:rPr lang="en-US" altLang="ko-KR" sz="2000" dirty="0" err="1"/>
              <a:t>BakeryType</a:t>
            </a:r>
            <a:r>
              <a:rPr lang="en-US" altLang="ko-KR" sz="2000" dirty="0"/>
              <a:t>&gt; actual = </a:t>
            </a:r>
            <a:r>
              <a:rPr lang="en-US" altLang="ko-KR" sz="2000" dirty="0" err="1"/>
              <a:t>Lists.transform</a:t>
            </a:r>
            <a:r>
              <a:rPr lang="en-US" altLang="ko-KR" sz="2000" dirty="0"/>
              <a:t>(</a:t>
            </a:r>
            <a:r>
              <a:rPr lang="en-US" altLang="ko-KR" sz="2000" dirty="0" err="1"/>
              <a:t>bakeryList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Bakery.TYPE_FILTER</a:t>
            </a:r>
            <a:r>
              <a:rPr lang="en-US" altLang="ko-KR" sz="2000" dirty="0"/>
              <a:t>);</a:t>
            </a:r>
          </a:p>
          <a:p>
            <a:pPr lvl="1"/>
            <a:r>
              <a:rPr lang="en-US" altLang="ko-KR" sz="2000" dirty="0"/>
              <a:t>// [</a:t>
            </a:r>
            <a:r>
              <a:rPr lang="en-US" altLang="ko-KR" sz="2000" dirty="0" err="1"/>
              <a:t>BakeryType.BREAD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BakeryType.MILK</a:t>
            </a:r>
            <a:r>
              <a:rPr lang="en-US" altLang="ko-KR" sz="2000" dirty="0"/>
              <a:t>]</a:t>
            </a:r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406840612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96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0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2"/>
            <a:endParaRPr lang="en-US" sz="2000" dirty="0" smtClean="0"/>
          </a:p>
          <a:p>
            <a:pPr lvl="2"/>
            <a:endParaRPr lang="en-US" sz="2000" dirty="0" smtClean="0"/>
          </a:p>
          <a:p>
            <a:pPr lvl="1"/>
            <a:r>
              <a:rPr lang="en-US" sz="2000" dirty="0" err="1" smtClean="0"/>
              <a:t>Bakery.java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public static final Function</a:t>
            </a:r>
            <a:r>
              <a:rPr lang="en-US" sz="2000" dirty="0"/>
              <a:t>&lt;Bakery, </a:t>
            </a:r>
            <a:r>
              <a:rPr lang="en-US" sz="2000" dirty="0" err="1"/>
              <a:t>BakeryType</a:t>
            </a:r>
            <a:r>
              <a:rPr lang="en-US" sz="2000" dirty="0"/>
              <a:t>&gt; TYPE_FILTER = new Function&lt;Bakery, </a:t>
            </a:r>
            <a:r>
              <a:rPr lang="en-US" sz="2000" dirty="0" err="1"/>
              <a:t>BakeryType</a:t>
            </a:r>
            <a:r>
              <a:rPr lang="en-US" sz="2000" dirty="0"/>
              <a:t>&gt;() {</a:t>
            </a:r>
          </a:p>
          <a:p>
            <a:pPr lvl="1"/>
            <a:r>
              <a:rPr lang="en-US" sz="2000" dirty="0"/>
              <a:t>	@Override</a:t>
            </a:r>
          </a:p>
          <a:p>
            <a:pPr lvl="1"/>
            <a:r>
              <a:rPr lang="en-US" sz="2000" dirty="0"/>
              <a:t>	public </a:t>
            </a:r>
            <a:r>
              <a:rPr lang="en-US" sz="2000" dirty="0" err="1"/>
              <a:t>BakeryType</a:t>
            </a:r>
            <a:r>
              <a:rPr lang="en-US" sz="2000" dirty="0"/>
              <a:t> apply(Bakery input) {</a:t>
            </a:r>
          </a:p>
          <a:p>
            <a:pPr lvl="1"/>
            <a:r>
              <a:rPr lang="en-US" sz="2000" dirty="0"/>
              <a:t>		return </a:t>
            </a:r>
            <a:r>
              <a:rPr lang="en-US" sz="2000" dirty="0" err="1"/>
              <a:t>input.getType</a:t>
            </a:r>
            <a:r>
              <a:rPr lang="en-US" sz="2000" dirty="0"/>
              <a:t>();</a:t>
            </a:r>
          </a:p>
          <a:p>
            <a:pPr lvl="1"/>
            <a:r>
              <a:rPr lang="en-US" sz="2000" dirty="0"/>
              <a:t>	}</a:t>
            </a:r>
          </a:p>
          <a:p>
            <a:pPr lvl="1"/>
            <a:r>
              <a:rPr lang="en-US" sz="2000" dirty="0"/>
              <a:t>};</a:t>
            </a:r>
          </a:p>
          <a:p>
            <a:pPr lvl="1"/>
            <a:endParaRPr lang="en-US" sz="2000" dirty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292867510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97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4000" dirty="0" smtClean="0">
                <a:latin typeface="돋움" pitchFamily="50" charset="-127"/>
                <a:ea typeface="돋움" pitchFamily="50" charset="-127"/>
              </a:rPr>
              <a:t>Collect</a:t>
            </a:r>
            <a:r>
              <a:rPr lang="en-US" sz="4000" dirty="0" smtClean="0"/>
              <a:t> – </a:t>
            </a:r>
            <a:r>
              <a:rPr lang="en-US" sz="4000" dirty="0" err="1" smtClean="0"/>
              <a:t>Iterables</a:t>
            </a:r>
            <a:endParaRPr lang="en-US" sz="4000" dirty="0" smtClean="0"/>
          </a:p>
          <a:p>
            <a:pPr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4000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744544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98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com.google.common.collect.Iterables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 err="1" smtClean="0"/>
              <a:t>setUp</a:t>
            </a:r>
            <a:r>
              <a:rPr lang="en-US" sz="2000" dirty="0" smtClean="0"/>
              <a:t> </a:t>
            </a:r>
            <a:r>
              <a:rPr lang="en-US" sz="2000" dirty="0" err="1" smtClean="0"/>
              <a:t>Medel</a:t>
            </a:r>
            <a:endParaRPr lang="en-US" sz="2000" dirty="0"/>
          </a:p>
          <a:p>
            <a:pPr lvl="1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en-US" sz="2000" dirty="0"/>
              <a:t>private List&lt;Bakery&gt; </a:t>
            </a:r>
            <a:r>
              <a:rPr lang="en-US" sz="2000" dirty="0" err="1"/>
              <a:t>bakeryList</a:t>
            </a:r>
            <a:r>
              <a:rPr lang="en-US" sz="2000" dirty="0"/>
              <a:t> = </a:t>
            </a:r>
            <a:r>
              <a:rPr lang="en-US" sz="2000" dirty="0" err="1"/>
              <a:t>Lists.newArrayList</a:t>
            </a:r>
            <a:r>
              <a:rPr lang="en-US" sz="2000" dirty="0"/>
              <a:t>();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err="1"/>
              <a:t>bakeryList.add</a:t>
            </a:r>
            <a:r>
              <a:rPr lang="en-US" sz="2000" dirty="0"/>
              <a:t>(new Bakery(</a:t>
            </a:r>
            <a:r>
              <a:rPr lang="en-US" sz="2000" dirty="0" err="1"/>
              <a:t>BakeryType.BREAD</a:t>
            </a:r>
            <a:r>
              <a:rPr lang="en-US" sz="2000" dirty="0"/>
              <a:t>, "크림빵", 12));</a:t>
            </a:r>
          </a:p>
          <a:p>
            <a:pPr lvl="1"/>
            <a:r>
              <a:rPr lang="en-US" sz="2000" dirty="0" err="1"/>
              <a:t>bakeryList.add</a:t>
            </a:r>
            <a:r>
              <a:rPr lang="en-US" sz="2000" dirty="0"/>
              <a:t>(new Bakery(</a:t>
            </a:r>
            <a:r>
              <a:rPr lang="en-US" sz="2000" dirty="0" err="1"/>
              <a:t>BakeryType.BREAD</a:t>
            </a:r>
            <a:r>
              <a:rPr lang="en-US" sz="2000" dirty="0"/>
              <a:t>, "소보로빵", 20));</a:t>
            </a:r>
          </a:p>
          <a:p>
            <a:pPr lvl="1"/>
            <a:r>
              <a:rPr lang="en-US" sz="2000" dirty="0" err="1"/>
              <a:t>bakeryList.add</a:t>
            </a:r>
            <a:r>
              <a:rPr lang="en-US" sz="2000" dirty="0"/>
              <a:t>(new Bakery(</a:t>
            </a:r>
            <a:r>
              <a:rPr lang="en-US" sz="2000" dirty="0" err="1"/>
              <a:t>BakeryType.BREAD</a:t>
            </a:r>
            <a:r>
              <a:rPr lang="en-US" sz="2000" dirty="0"/>
              <a:t>, "건빵", 0));</a:t>
            </a:r>
          </a:p>
          <a:p>
            <a:pPr lvl="1"/>
            <a:r>
              <a:rPr lang="en-US" sz="2000" dirty="0" err="1"/>
              <a:t>bakeryList.add</a:t>
            </a:r>
            <a:r>
              <a:rPr lang="en-US" sz="2000" dirty="0"/>
              <a:t>(new Bakery(</a:t>
            </a:r>
            <a:r>
              <a:rPr lang="en-US" sz="2000" dirty="0" err="1"/>
              <a:t>BakeryType.BREAD</a:t>
            </a:r>
            <a:r>
              <a:rPr lang="en-US" sz="2000" dirty="0"/>
              <a:t>, "식빵", 10));</a:t>
            </a:r>
          </a:p>
          <a:p>
            <a:pPr lvl="1"/>
            <a:r>
              <a:rPr lang="en-US" sz="2000" dirty="0" err="1"/>
              <a:t>bakeryList.add</a:t>
            </a:r>
            <a:r>
              <a:rPr lang="en-US" sz="2000" dirty="0"/>
              <a:t>(new Bakery(</a:t>
            </a:r>
            <a:r>
              <a:rPr lang="en-US" sz="2000" dirty="0" err="1"/>
              <a:t>BakeryType.MILK</a:t>
            </a:r>
            <a:r>
              <a:rPr lang="en-US" sz="2000" dirty="0"/>
              <a:t>, "딸기우유", 300));</a:t>
            </a:r>
          </a:p>
          <a:p>
            <a:pPr lvl="1"/>
            <a:r>
              <a:rPr lang="en-US" sz="2000" dirty="0" err="1"/>
              <a:t>bakeryList.add</a:t>
            </a:r>
            <a:r>
              <a:rPr lang="en-US" sz="2000" dirty="0"/>
              <a:t>(new Bakery(</a:t>
            </a:r>
            <a:r>
              <a:rPr lang="en-US" sz="2000" dirty="0" err="1"/>
              <a:t>BakeryType.MILK</a:t>
            </a:r>
            <a:r>
              <a:rPr lang="en-US" sz="2000" dirty="0"/>
              <a:t>, "초코우유", 300));</a:t>
            </a:r>
          </a:p>
          <a:p>
            <a:pPr lvl="1"/>
            <a:r>
              <a:rPr lang="en-US" sz="2000" dirty="0" err="1"/>
              <a:t>bakeryList.add</a:t>
            </a:r>
            <a:r>
              <a:rPr lang="en-US" sz="2000" dirty="0"/>
              <a:t>(new Bakery(</a:t>
            </a:r>
            <a:r>
              <a:rPr lang="en-US" sz="2000" dirty="0" err="1"/>
              <a:t>BakeryType.JUICE</a:t>
            </a:r>
            <a:r>
              <a:rPr lang="en-US" sz="2000" dirty="0"/>
              <a:t>, "사과주스", 300));</a:t>
            </a:r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36551405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99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com.google.common.collect.Iterables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static &lt;T&gt; </a:t>
            </a:r>
            <a:r>
              <a:rPr lang="en-US" sz="2000" dirty="0" err="1"/>
              <a:t>Iterable</a:t>
            </a:r>
            <a:r>
              <a:rPr lang="en-US" sz="2000" dirty="0"/>
              <a:t>&lt;T&gt; filter(</a:t>
            </a:r>
            <a:r>
              <a:rPr lang="en-US" sz="2000" dirty="0" err="1"/>
              <a:t>Iterable</a:t>
            </a:r>
            <a:r>
              <a:rPr lang="en-US" sz="2000" dirty="0"/>
              <a:t>&lt;T&gt; unfiltered, Predicate&lt;? super T&gt; predicate)</a:t>
            </a:r>
          </a:p>
          <a:p>
            <a:pPr lvl="1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en-US" sz="2000" dirty="0" err="1"/>
              <a:t>Lists.newArrayList</a:t>
            </a:r>
            <a:r>
              <a:rPr lang="en-US" sz="2000" dirty="0"/>
              <a:t>(</a:t>
            </a:r>
            <a:r>
              <a:rPr lang="en-US" sz="2000" dirty="0" err="1" smtClean="0"/>
              <a:t>Iterables.filter</a:t>
            </a:r>
            <a:r>
              <a:rPr lang="en-US" sz="2000" dirty="0"/>
              <a:t>(</a:t>
            </a:r>
            <a:r>
              <a:rPr lang="en-US" sz="2000" dirty="0" err="1"/>
              <a:t>bakeryList</a:t>
            </a:r>
            <a:r>
              <a:rPr lang="en-US" sz="2000" dirty="0"/>
              <a:t>, </a:t>
            </a:r>
            <a:r>
              <a:rPr lang="en-US" sz="2000" dirty="0" err="1"/>
              <a:t>Bakery.TYPE_FINDER</a:t>
            </a:r>
            <a:r>
              <a:rPr lang="en-US" sz="2000" dirty="0"/>
              <a:t>(</a:t>
            </a:r>
            <a:r>
              <a:rPr lang="en-US" sz="2000" dirty="0" err="1"/>
              <a:t>BakeryType.MILK</a:t>
            </a:r>
            <a:r>
              <a:rPr lang="en-US" sz="2000" dirty="0" smtClean="0"/>
              <a:t>)));</a:t>
            </a:r>
            <a:endParaRPr lang="en-US" sz="2000" dirty="0"/>
          </a:p>
          <a:p>
            <a:pPr lvl="1"/>
            <a:r>
              <a:rPr lang="en-US" sz="2000" dirty="0"/>
              <a:t>// [[type=</a:t>
            </a:r>
            <a:r>
              <a:rPr lang="en-US" sz="2000" dirty="0" err="1"/>
              <a:t>MILK,name</a:t>
            </a:r>
            <a:r>
              <a:rPr lang="en-US" sz="2000" dirty="0"/>
              <a:t>=</a:t>
            </a:r>
            <a:r>
              <a:rPr lang="en-US" sz="2000" dirty="0" err="1"/>
              <a:t>딸기우유,saleCnt</a:t>
            </a:r>
            <a:r>
              <a:rPr lang="en-US" sz="2000" dirty="0"/>
              <a:t>=300], </a:t>
            </a:r>
            <a:endParaRPr lang="en-US" sz="2000" dirty="0" smtClean="0"/>
          </a:p>
          <a:p>
            <a:pPr lvl="1"/>
            <a:r>
              <a:rPr lang="en-US" sz="2000" dirty="0"/>
              <a:t> </a:t>
            </a:r>
            <a:r>
              <a:rPr lang="en-US" sz="2000" dirty="0" smtClean="0"/>
              <a:t>   [</a:t>
            </a:r>
            <a:r>
              <a:rPr lang="en-US" sz="2000" dirty="0"/>
              <a:t>type=</a:t>
            </a:r>
            <a:r>
              <a:rPr lang="en-US" sz="2000" dirty="0" err="1"/>
              <a:t>MILK,name</a:t>
            </a:r>
            <a:r>
              <a:rPr lang="en-US" sz="2000" dirty="0"/>
              <a:t>=</a:t>
            </a:r>
            <a:r>
              <a:rPr lang="en-US" sz="2000" dirty="0" err="1"/>
              <a:t>초코우유,saleCnt</a:t>
            </a:r>
            <a:r>
              <a:rPr lang="en-US" sz="2000" dirty="0"/>
              <a:t>=300]]</a:t>
            </a:r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4148246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10190</TotalTime>
  <Words>4867</Words>
  <Application>Microsoft Macintosh PowerPoint</Application>
  <PresentationFormat>A4 Paper (210x297 mm)</PresentationFormat>
  <Paragraphs>1475</Paragraphs>
  <Slides>115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115</vt:i4>
      </vt:variant>
    </vt:vector>
  </HeadingPairs>
  <TitlesOfParts>
    <vt:vector size="116" baseType="lpstr"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fab</dc:creator>
  <cp:lastModifiedBy>Microsoft Office User</cp:lastModifiedBy>
  <cp:revision>215</cp:revision>
  <dcterms:created xsi:type="dcterms:W3CDTF">2010-06-11T05:39:53Z</dcterms:created>
  <dcterms:modified xsi:type="dcterms:W3CDTF">2015-02-11T04:14:49Z</dcterms:modified>
</cp:coreProperties>
</file>