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5839" y="157314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2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8366" y="21804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9463" y="279628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2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31990" y="34034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5839" y="157314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2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8366" y="21804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15363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042" y="1513457"/>
            <a:ext cx="3930014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9.xml"/><Relationship Id="rId3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5.xml"/><Relationship Id="rId4" Type="http://schemas.openxmlformats.org/officeDocument/2006/relationships/slide" Target="slide10.xml"/><Relationship Id="rId5" Type="http://schemas.openxmlformats.org/officeDocument/2006/relationships/image" Target="../media/image1.jpg"/><Relationship Id="rId6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5.xml"/><Relationship Id="rId4" Type="http://schemas.openxmlformats.org/officeDocument/2006/relationships/slide" Target="slide10.xml"/><Relationship Id="rId5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5.xml"/><Relationship Id="rId4" Type="http://schemas.openxmlformats.org/officeDocument/2006/relationships/slide" Target="slide12.xml"/><Relationship Id="rId5" Type="http://schemas.openxmlformats.org/officeDocument/2006/relationships/image" Target="../media/image1.jpg"/><Relationship Id="rId6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3.xml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image" Target="../media/image1.jpg"/><Relationship Id="rId6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3.xml"/><Relationship Id="rId4" Type="http://schemas.openxmlformats.org/officeDocument/2006/relationships/slide" Target="slide15.xml"/><Relationship Id="rId5" Type="http://schemas.openxmlformats.org/officeDocument/2006/relationships/image" Target="../media/image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3.xml"/><Relationship Id="rId4" Type="http://schemas.openxmlformats.org/officeDocument/2006/relationships/slide" Target="slide15.xml"/><Relationship Id="rId5" Type="http://schemas.openxmlformats.org/officeDocument/2006/relationships/image" Target="../media/image1.jpg"/><Relationship Id="rId6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17.xml"/><Relationship Id="rId4" Type="http://schemas.openxmlformats.org/officeDocument/2006/relationships/image" Target="../media/image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Relationship Id="rId3" Type="http://schemas.openxmlformats.org/officeDocument/2006/relationships/slide" Target="slide17.xml"/><Relationship Id="rId4" Type="http://schemas.openxmlformats.org/officeDocument/2006/relationships/image" Target="../media/image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17.xml"/><Relationship Id="rId4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image" Target="../media/image1.jpg"/><Relationship Id="rId6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5.xml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image" Target="../media/image5.png"/><Relationship Id="rId6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33685"/>
            <a:ext cx="8991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04876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041838" y="430770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3125" y="1200452"/>
            <a:ext cx="3762375" cy="171450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algn="ctr" marL="38100" marR="30480">
              <a:lnSpc>
                <a:spcPct val="106700"/>
              </a:lnSpc>
              <a:spcBef>
                <a:spcPts val="20"/>
              </a:spcBef>
            </a:pPr>
            <a:r>
              <a:rPr dirty="0" sz="1400">
                <a:latin typeface="Arial"/>
                <a:cs typeface="Arial"/>
              </a:rPr>
              <a:t>MATLAB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75">
                <a:latin typeface="Arial"/>
                <a:cs typeface="Arial"/>
              </a:rPr>
              <a:t>Code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Implementation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Reinforcement </a:t>
            </a:r>
            <a:r>
              <a:rPr dirty="0" sz="1400" spc="-55">
                <a:latin typeface="Arial"/>
                <a:cs typeface="Arial"/>
              </a:rPr>
              <a:t>Learning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 2D </a:t>
            </a:r>
            <a:r>
              <a:rPr dirty="0" sz="1400" spc="-55">
                <a:latin typeface="Arial"/>
                <a:cs typeface="Arial"/>
              </a:rPr>
              <a:t>Maze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Exploration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Q-</a:t>
            </a:r>
            <a:r>
              <a:rPr dirty="0" sz="1400" spc="-10">
                <a:latin typeface="Arial"/>
                <a:cs typeface="Arial"/>
              </a:rPr>
              <a:t>LEARNING </a:t>
            </a:r>
            <a:r>
              <a:rPr dirty="0" sz="1400" spc="-90">
                <a:latin typeface="Arial"/>
                <a:cs typeface="Arial"/>
              </a:rPr>
              <a:t>Versus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SARSA.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100" spc="-75">
                <a:latin typeface="Arial"/>
                <a:cs typeface="Arial"/>
              </a:rPr>
              <a:t>Yuheng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Huo</a:t>
            </a:r>
            <a:r>
              <a:rPr dirty="0" baseline="27777" sz="1200" spc="-30"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100" spc="-55">
                <a:latin typeface="Arial"/>
                <a:cs typeface="Arial"/>
              </a:rPr>
              <a:t>COMP5400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April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2022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6000" y="98301"/>
            <a:ext cx="971930" cy="281859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 spc="-10">
                <a:latin typeface="Arial"/>
                <a:cs typeface="Arial"/>
                <a:hlinkClick r:id="rId4" action="ppaction://hlinksldjump"/>
              </a:rPr>
              <a:t>SARSA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2600" y="515363"/>
            <a:ext cx="4140835" cy="1146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54">
                <a:latin typeface="Arial Unicode MS"/>
                <a:cs typeface="Arial Unicode MS"/>
              </a:rPr>
              <a:t> </a:t>
            </a:r>
            <a:r>
              <a:rPr dirty="0" sz="1100" spc="-10" b="1">
                <a:latin typeface="Arial"/>
                <a:cs typeface="Arial"/>
              </a:rPr>
              <a:t>SARSA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State-</a:t>
            </a:r>
            <a:r>
              <a:rPr dirty="0" sz="1100" spc="-35">
                <a:latin typeface="Arial"/>
                <a:cs typeface="Arial"/>
              </a:rPr>
              <a:t>Action-</a:t>
            </a:r>
            <a:r>
              <a:rPr dirty="0" sz="1100" spc="-55">
                <a:latin typeface="Arial"/>
                <a:cs typeface="Arial"/>
              </a:rPr>
              <a:t>Reward-</a:t>
            </a:r>
            <a:r>
              <a:rPr dirty="0" sz="1100" spc="-20">
                <a:latin typeface="Arial"/>
                <a:cs typeface="Arial"/>
              </a:rPr>
              <a:t>State’-</a:t>
            </a:r>
            <a:r>
              <a:rPr dirty="0" sz="1100">
                <a:latin typeface="Arial"/>
                <a:cs typeface="Arial"/>
              </a:rPr>
              <a:t>Action’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also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using</a:t>
            </a:r>
            <a:endParaRPr sz="11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latin typeface="Arial"/>
                <a:cs typeface="Arial"/>
              </a:rPr>
              <a:t>Q-</a:t>
            </a:r>
            <a:r>
              <a:rPr dirty="0" sz="1100" spc="-10" b="1">
                <a:latin typeface="Arial"/>
                <a:cs typeface="Arial"/>
              </a:rPr>
              <a:t>Table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45">
                <a:latin typeface="Arial"/>
                <a:cs typeface="Arial"/>
              </a:rPr>
              <a:t>store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action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554355" marR="4318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150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Decision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Making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choosing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action </a:t>
            </a:r>
            <a:r>
              <a:rPr dirty="0" sz="1100" spc="-85">
                <a:latin typeface="Arial"/>
                <a:cs typeface="Arial"/>
              </a:rPr>
              <a:t>process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0">
                <a:latin typeface="Arial"/>
                <a:cs typeface="Arial"/>
              </a:rPr>
              <a:t>same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as </a:t>
            </a:r>
            <a:r>
              <a:rPr dirty="0" sz="1100" spc="-70">
                <a:latin typeface="Arial"/>
                <a:cs typeface="Arial"/>
              </a:rPr>
              <a:t>Q-</a:t>
            </a:r>
            <a:r>
              <a:rPr dirty="0" sz="1100" spc="-10">
                <a:latin typeface="Arial"/>
                <a:cs typeface="Arial"/>
              </a:rPr>
              <a:t>Learning.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4458" y="1698866"/>
            <a:ext cx="2936240" cy="110744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45945" y="2927723"/>
            <a:ext cx="1516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5: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Process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SARSA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 spc="-10">
                <a:latin typeface="Arial"/>
                <a:cs typeface="Arial"/>
                <a:hlinkClick r:id="rId4" action="ppaction://hlinksldjump"/>
              </a:rPr>
              <a:t>SARSA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5300" y="515363"/>
            <a:ext cx="12198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latin typeface="Arial"/>
                <a:cs typeface="Arial"/>
              </a:rPr>
              <a:t>Q-</a:t>
            </a:r>
            <a:r>
              <a:rPr dirty="0" sz="1400" spc="-45">
                <a:latin typeface="Arial"/>
                <a:cs typeface="Arial"/>
              </a:rPr>
              <a:t>Table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9257" y="1462200"/>
            <a:ext cx="374396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90"/>
              </a:spcBef>
            </a:pPr>
            <a:r>
              <a:rPr dirty="0" baseline="10101" sz="1650" i="1">
                <a:latin typeface="Arial"/>
                <a:cs typeface="Arial"/>
              </a:rPr>
              <a:t>Q</a:t>
            </a:r>
            <a:r>
              <a:rPr dirty="0" sz="800">
                <a:latin typeface="Arial"/>
                <a:cs typeface="Arial"/>
              </a:rPr>
              <a:t>(</a:t>
            </a:r>
            <a:r>
              <a:rPr dirty="0" sz="800" i="1">
                <a:latin typeface="Arial"/>
                <a:cs typeface="Arial"/>
              </a:rPr>
              <a:t>S,A</a:t>
            </a:r>
            <a:r>
              <a:rPr dirty="0" sz="800">
                <a:latin typeface="Arial"/>
                <a:cs typeface="Arial"/>
              </a:rPr>
              <a:t>)</a:t>
            </a:r>
            <a:r>
              <a:rPr dirty="0" sz="800" spc="155">
                <a:latin typeface="Arial"/>
                <a:cs typeface="Arial"/>
              </a:rPr>
              <a:t> </a:t>
            </a:r>
            <a:r>
              <a:rPr dirty="0" baseline="10101" sz="1650" spc="292">
                <a:latin typeface="Arial"/>
                <a:cs typeface="Arial"/>
              </a:rPr>
              <a:t>=</a:t>
            </a:r>
            <a:r>
              <a:rPr dirty="0" baseline="10101" sz="1650" spc="30">
                <a:latin typeface="Arial"/>
                <a:cs typeface="Arial"/>
              </a:rPr>
              <a:t> </a:t>
            </a:r>
            <a:r>
              <a:rPr dirty="0" baseline="10101" sz="1650" i="1">
                <a:latin typeface="Arial"/>
                <a:cs typeface="Arial"/>
              </a:rPr>
              <a:t>Q</a:t>
            </a:r>
            <a:r>
              <a:rPr dirty="0" sz="800">
                <a:latin typeface="Arial"/>
                <a:cs typeface="Arial"/>
              </a:rPr>
              <a:t>(</a:t>
            </a:r>
            <a:r>
              <a:rPr dirty="0" sz="800" i="1">
                <a:latin typeface="Arial"/>
                <a:cs typeface="Arial"/>
              </a:rPr>
              <a:t>S,A</a:t>
            </a:r>
            <a:r>
              <a:rPr dirty="0" sz="800">
                <a:latin typeface="Arial"/>
                <a:cs typeface="Arial"/>
              </a:rPr>
              <a:t>)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baseline="10101" sz="1650" spc="292">
                <a:latin typeface="Arial"/>
                <a:cs typeface="Arial"/>
              </a:rPr>
              <a:t>+</a:t>
            </a:r>
            <a:r>
              <a:rPr dirty="0" baseline="10101" sz="1650" spc="-67">
                <a:latin typeface="Arial"/>
                <a:cs typeface="Arial"/>
              </a:rPr>
              <a:t> </a:t>
            </a:r>
            <a:r>
              <a:rPr dirty="0" baseline="10101" sz="1650" spc="97" i="1">
                <a:latin typeface="Arial"/>
                <a:cs typeface="Arial"/>
              </a:rPr>
              <a:t>α</a:t>
            </a:r>
            <a:r>
              <a:rPr dirty="0" baseline="10101" sz="1650" spc="-52" i="1">
                <a:latin typeface="Arial"/>
                <a:cs typeface="Arial"/>
              </a:rPr>
              <a:t> </a:t>
            </a:r>
            <a:r>
              <a:rPr dirty="0" baseline="10101" sz="1650" i="1">
                <a:latin typeface="Menlo"/>
                <a:cs typeface="Menlo"/>
              </a:rPr>
              <a:t>∗</a:t>
            </a:r>
            <a:r>
              <a:rPr dirty="0" baseline="55555" sz="1650" spc="667">
                <a:latin typeface="Arial"/>
                <a:cs typeface="Arial"/>
              </a:rPr>
              <a:t> </a:t>
            </a:r>
            <a:r>
              <a:rPr dirty="0" baseline="10101" sz="1650">
                <a:latin typeface="Times New Roman"/>
                <a:cs typeface="Times New Roman"/>
              </a:rPr>
              <a:t>Reward</a:t>
            </a:r>
            <a:r>
              <a:rPr dirty="0" baseline="10101" sz="1650" spc="-22">
                <a:latin typeface="Times New Roman"/>
                <a:cs typeface="Times New Roman"/>
              </a:rPr>
              <a:t> </a:t>
            </a:r>
            <a:r>
              <a:rPr dirty="0" baseline="10101" sz="1650" spc="292">
                <a:latin typeface="Arial"/>
                <a:cs typeface="Arial"/>
              </a:rPr>
              <a:t>+</a:t>
            </a:r>
            <a:r>
              <a:rPr dirty="0" baseline="10101" sz="1650" spc="-60">
                <a:latin typeface="Arial"/>
                <a:cs typeface="Arial"/>
              </a:rPr>
              <a:t> </a:t>
            </a:r>
            <a:r>
              <a:rPr dirty="0" baseline="10101" sz="1650" i="1">
                <a:latin typeface="Arial"/>
                <a:cs typeface="Arial"/>
              </a:rPr>
              <a:t>γ</a:t>
            </a:r>
            <a:r>
              <a:rPr dirty="0" baseline="10101" sz="1650" spc="30" i="1">
                <a:latin typeface="Arial"/>
                <a:cs typeface="Arial"/>
              </a:rPr>
              <a:t> </a:t>
            </a:r>
            <a:r>
              <a:rPr dirty="0" baseline="10101" sz="1650" spc="-187" i="1">
                <a:latin typeface="Menlo"/>
                <a:cs typeface="Menlo"/>
              </a:rPr>
              <a:t>∗</a:t>
            </a:r>
            <a:r>
              <a:rPr dirty="0" baseline="10101" sz="1650" spc="-600" i="1">
                <a:latin typeface="Menlo"/>
                <a:cs typeface="Menlo"/>
              </a:rPr>
              <a:t> </a:t>
            </a:r>
            <a:r>
              <a:rPr dirty="0" baseline="10101" sz="1650" spc="67" i="1">
                <a:latin typeface="Arial"/>
                <a:cs typeface="Arial"/>
              </a:rPr>
              <a:t>Q</a:t>
            </a:r>
            <a:r>
              <a:rPr dirty="0" sz="800" spc="45">
                <a:latin typeface="Arial"/>
                <a:cs typeface="Arial"/>
              </a:rPr>
              <a:t>(</a:t>
            </a:r>
            <a:r>
              <a:rPr dirty="0" sz="800" spc="45" i="1">
                <a:latin typeface="Arial"/>
                <a:cs typeface="Arial"/>
              </a:rPr>
              <a:t>S</a:t>
            </a:r>
            <a:r>
              <a:rPr dirty="0" baseline="23148" sz="900" spc="67" i="1">
                <a:latin typeface="Times New Roman"/>
                <a:cs typeface="Times New Roman"/>
              </a:rPr>
              <a:t>′</a:t>
            </a:r>
            <a:r>
              <a:rPr dirty="0" sz="800" spc="45" i="1">
                <a:latin typeface="Arial"/>
                <a:cs typeface="Arial"/>
              </a:rPr>
              <a:t>,A</a:t>
            </a:r>
            <a:r>
              <a:rPr dirty="0" baseline="23148" sz="900" spc="67" i="1">
                <a:latin typeface="Times New Roman"/>
                <a:cs typeface="Times New Roman"/>
              </a:rPr>
              <a:t>′</a:t>
            </a:r>
            <a:r>
              <a:rPr dirty="0" sz="800" spc="45">
                <a:latin typeface="Arial"/>
                <a:cs typeface="Arial"/>
              </a:rPr>
              <a:t>)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baseline="10101" sz="1650" spc="262" i="1">
                <a:latin typeface="Menlo"/>
                <a:cs typeface="Menlo"/>
              </a:rPr>
              <a:t>−</a:t>
            </a:r>
            <a:r>
              <a:rPr dirty="0" baseline="10101" sz="1650" spc="-592" i="1">
                <a:latin typeface="Menlo"/>
                <a:cs typeface="Menlo"/>
              </a:rPr>
              <a:t> </a:t>
            </a:r>
            <a:r>
              <a:rPr dirty="0" baseline="10101" sz="1650" spc="-15" i="1">
                <a:latin typeface="Arial"/>
                <a:cs typeface="Arial"/>
              </a:rPr>
              <a:t>Q</a:t>
            </a:r>
            <a:r>
              <a:rPr dirty="0" sz="800" spc="-10">
                <a:latin typeface="Arial"/>
                <a:cs typeface="Arial"/>
              </a:rPr>
              <a:t>(</a:t>
            </a:r>
            <a:r>
              <a:rPr dirty="0" sz="800" spc="-10" i="1">
                <a:latin typeface="Arial"/>
                <a:cs typeface="Arial"/>
              </a:rPr>
              <a:t>S,A</a:t>
            </a:r>
            <a:r>
              <a:rPr dirty="0" sz="800" spc="-10">
                <a:latin typeface="Arial"/>
                <a:cs typeface="Arial"/>
              </a:rPr>
              <a:t>)</a:t>
            </a:r>
            <a:r>
              <a:rPr dirty="0" baseline="55555" sz="1650" spc="-15">
                <a:latin typeface="Arial"/>
                <a:cs typeface="Arial"/>
              </a:rPr>
              <a:t> </a:t>
            </a:r>
            <a:endParaRPr baseline="55555" sz="1650">
              <a:latin typeface="Arial"/>
              <a:cs typeface="Arial"/>
            </a:endParaRPr>
          </a:p>
          <a:p>
            <a:pPr marL="227329" marR="43180" indent="-177165">
              <a:lnSpc>
                <a:spcPct val="102699"/>
              </a:lnSpc>
              <a:spcBef>
                <a:spcPts val="969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25">
                <a:latin typeface="Arial Unicode MS"/>
                <a:cs typeface="Arial Unicode MS"/>
              </a:rPr>
              <a:t> </a:t>
            </a:r>
            <a:r>
              <a:rPr dirty="0" sz="1100" spc="-65">
                <a:latin typeface="Arial"/>
                <a:cs typeface="Arial"/>
              </a:rPr>
              <a:t>SARSA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chooses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corresponding</a:t>
            </a:r>
            <a:r>
              <a:rPr dirty="0" sz="1100">
                <a:latin typeface="Arial"/>
                <a:cs typeface="Arial"/>
              </a:rPr>
              <a:t> Action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next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state,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but </a:t>
            </a:r>
            <a:r>
              <a:rPr dirty="0" sz="1100" spc="-70">
                <a:latin typeface="Arial"/>
                <a:cs typeface="Arial"/>
              </a:rPr>
              <a:t>Q-</a:t>
            </a:r>
            <a:r>
              <a:rPr dirty="0" sz="1100" spc="-35">
                <a:latin typeface="Arial"/>
                <a:cs typeface="Arial"/>
              </a:rPr>
              <a:t>Learning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does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choose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at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state.</a:t>
            </a:r>
            <a:endParaRPr sz="1100">
              <a:latin typeface="Arial"/>
              <a:cs typeface="Arial"/>
            </a:endParaRPr>
          </a:p>
          <a:p>
            <a:pPr marL="227329" marR="137795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77">
                <a:latin typeface="Arial Unicode MS"/>
                <a:cs typeface="Arial Unicode MS"/>
              </a:rPr>
              <a:t> </a:t>
            </a:r>
            <a:r>
              <a:rPr dirty="0" sz="1100" i="1">
                <a:latin typeface="Arial"/>
                <a:cs typeface="Arial"/>
              </a:rPr>
              <a:t>Q</a:t>
            </a:r>
            <a:r>
              <a:rPr dirty="0" baseline="-13888" sz="1200">
                <a:latin typeface="Arial"/>
                <a:cs typeface="Arial"/>
              </a:rPr>
              <a:t>(</a:t>
            </a:r>
            <a:r>
              <a:rPr dirty="0" baseline="-13888" sz="1200" i="1">
                <a:latin typeface="Arial"/>
                <a:cs typeface="Arial"/>
              </a:rPr>
              <a:t>S,A</a:t>
            </a:r>
            <a:r>
              <a:rPr dirty="0" baseline="-13888" sz="1200">
                <a:latin typeface="Arial"/>
                <a:cs typeface="Arial"/>
              </a:rPr>
              <a:t>)</a:t>
            </a:r>
            <a:r>
              <a:rPr dirty="0" baseline="-13888" sz="1200" spc="217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updated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based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45" i="1">
                <a:latin typeface="Arial"/>
                <a:cs typeface="Arial"/>
              </a:rPr>
              <a:t>Q</a:t>
            </a:r>
            <a:r>
              <a:rPr dirty="0" baseline="-13888" sz="1200" spc="67">
                <a:latin typeface="Arial"/>
                <a:cs typeface="Arial"/>
              </a:rPr>
              <a:t>(</a:t>
            </a:r>
            <a:r>
              <a:rPr dirty="0" baseline="-13888" sz="1200" spc="67" i="1">
                <a:latin typeface="Arial"/>
                <a:cs typeface="Arial"/>
              </a:rPr>
              <a:t>S</a:t>
            </a:r>
            <a:r>
              <a:rPr dirty="0" sz="600" spc="45" i="1">
                <a:latin typeface="Times New Roman"/>
                <a:cs typeface="Times New Roman"/>
              </a:rPr>
              <a:t>′</a:t>
            </a:r>
            <a:r>
              <a:rPr dirty="0" baseline="-13888" sz="1200" spc="67" i="1">
                <a:latin typeface="Arial"/>
                <a:cs typeface="Arial"/>
              </a:rPr>
              <a:t>,A</a:t>
            </a:r>
            <a:r>
              <a:rPr dirty="0" sz="600" spc="45" i="1">
                <a:latin typeface="Times New Roman"/>
                <a:cs typeface="Times New Roman"/>
              </a:rPr>
              <a:t>′</a:t>
            </a:r>
            <a:r>
              <a:rPr dirty="0" baseline="-13888" sz="1200" spc="67">
                <a:latin typeface="Arial"/>
                <a:cs typeface="Arial"/>
              </a:rPr>
              <a:t>)</a:t>
            </a:r>
            <a:r>
              <a:rPr dirty="0" sz="1100" spc="45">
                <a:latin typeface="Arial"/>
                <a:cs typeface="Arial"/>
              </a:rPr>
              <a:t>,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but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Q-</a:t>
            </a:r>
            <a:r>
              <a:rPr dirty="0" sz="1100" spc="-35">
                <a:latin typeface="Arial"/>
                <a:cs typeface="Arial"/>
              </a:rPr>
              <a:t>Learning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is </a:t>
            </a:r>
            <a:r>
              <a:rPr dirty="0" sz="1100" spc="-85">
                <a:latin typeface="Arial"/>
                <a:cs typeface="Arial"/>
              </a:rPr>
              <a:t>based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max</a:t>
            </a:r>
            <a:r>
              <a:rPr dirty="0" baseline="-13888" sz="1200" i="1">
                <a:latin typeface="Arial"/>
                <a:cs typeface="Arial"/>
              </a:rPr>
              <a:t>a</a:t>
            </a:r>
            <a:r>
              <a:rPr dirty="0" baseline="4629" sz="900" i="1">
                <a:latin typeface="Times New Roman"/>
                <a:cs typeface="Times New Roman"/>
              </a:rPr>
              <a:t>′</a:t>
            </a:r>
            <a:r>
              <a:rPr dirty="0" baseline="4629" sz="900" spc="-67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Arial"/>
                <a:cs typeface="Arial"/>
              </a:rPr>
              <a:t>Q</a:t>
            </a:r>
            <a:r>
              <a:rPr dirty="0" baseline="-13888" sz="1200" spc="52">
                <a:latin typeface="Arial"/>
                <a:cs typeface="Arial"/>
              </a:rPr>
              <a:t>(</a:t>
            </a:r>
            <a:r>
              <a:rPr dirty="0" baseline="-13888" sz="1200" spc="52" i="1">
                <a:latin typeface="Arial"/>
                <a:cs typeface="Arial"/>
              </a:rPr>
              <a:t>S</a:t>
            </a:r>
            <a:r>
              <a:rPr dirty="0" sz="600" spc="35" i="1">
                <a:latin typeface="Times New Roman"/>
                <a:cs typeface="Times New Roman"/>
              </a:rPr>
              <a:t>′</a:t>
            </a:r>
            <a:r>
              <a:rPr dirty="0" baseline="-13888" sz="1200" spc="52" i="1">
                <a:latin typeface="Arial"/>
                <a:cs typeface="Arial"/>
              </a:rPr>
              <a:t>,A</a:t>
            </a:r>
            <a:r>
              <a:rPr dirty="0" sz="600" spc="35" i="1">
                <a:latin typeface="Times New Roman"/>
                <a:cs typeface="Times New Roman"/>
              </a:rPr>
              <a:t>′</a:t>
            </a:r>
            <a:r>
              <a:rPr dirty="0" baseline="-13888" sz="1200" spc="52">
                <a:latin typeface="Arial"/>
                <a:cs typeface="Arial"/>
              </a:rPr>
              <a:t>)</a:t>
            </a:r>
            <a:r>
              <a:rPr dirty="0" sz="1100" spc="3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103695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14224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4" action="ppaction://hlinksldjump"/>
              </a:rPr>
              <a:t>Simulation</a:t>
            </a:r>
            <a:r>
              <a:rPr dirty="0" sz="600" spc="45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4" action="ppaction://hlinksldjump"/>
              </a:rPr>
              <a:t>Environment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7200" y="471578"/>
            <a:ext cx="4241800" cy="8413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dirty="0" sz="1400" spc="-30">
                <a:latin typeface="Arial"/>
                <a:cs typeface="Arial"/>
              </a:rPr>
              <a:t>Simulation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Enviroment</a:t>
            </a:r>
            <a:endParaRPr sz="14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259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17">
                <a:latin typeface="Arial Unicode MS"/>
                <a:cs typeface="Arial Unicode MS"/>
              </a:rPr>
              <a:t> </a:t>
            </a:r>
            <a:r>
              <a:rPr dirty="0" sz="1100" spc="-40">
                <a:latin typeface="Arial"/>
                <a:cs typeface="Arial"/>
              </a:rPr>
              <a:t>Explorer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can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move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Up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Right</a:t>
            </a:r>
            <a:r>
              <a:rPr dirty="0" sz="1100" spc="-10">
                <a:latin typeface="Arial"/>
                <a:cs typeface="Arial"/>
              </a:rPr>
              <a:t>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Down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Left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79755" marR="42545" indent="-177165">
              <a:lnSpc>
                <a:spcPct val="102600"/>
              </a:lnSpc>
              <a:spcBef>
                <a:spcPts val="7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40">
                <a:latin typeface="Arial Unicode MS"/>
                <a:cs typeface="Arial Unicode MS"/>
              </a:rPr>
              <a:t> </a:t>
            </a:r>
            <a:r>
              <a:rPr dirty="0" sz="1100" spc="-55">
                <a:latin typeface="Arial"/>
                <a:cs typeface="Arial"/>
              </a:rPr>
              <a:t>When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explorer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reaches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Traps</a:t>
            </a:r>
            <a:r>
              <a:rPr dirty="0" sz="1100" spc="-10">
                <a:latin typeface="Arial"/>
                <a:cs typeface="Arial"/>
              </a:rPr>
              <a:t> (</a:t>
            </a:r>
            <a:r>
              <a:rPr dirty="0" sz="1100" spc="-10" b="1">
                <a:latin typeface="Arial"/>
                <a:cs typeface="Arial"/>
              </a:rPr>
              <a:t>Grey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Blocks</a:t>
            </a:r>
            <a:r>
              <a:rPr dirty="0" sz="1100" spc="-35">
                <a:latin typeface="Arial"/>
                <a:cs typeface="Arial"/>
              </a:rPr>
              <a:t>),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simulation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episode</a:t>
            </a:r>
            <a:r>
              <a:rPr dirty="0" sz="1100">
                <a:latin typeface="Arial"/>
                <a:cs typeface="Arial"/>
              </a:rPr>
              <a:t> will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end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immediately,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and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Reward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value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 i="1">
                <a:latin typeface="Menlo"/>
                <a:cs typeface="Menlo"/>
              </a:rPr>
              <a:t>−</a:t>
            </a:r>
            <a:r>
              <a:rPr dirty="0" sz="1100" spc="-25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7357" y="1286648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latin typeface="Arial Unicode MS"/>
                <a:cs typeface="Arial Unicode MS"/>
              </a:rPr>
              <a:t>▶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4395" y="1302460"/>
            <a:ext cx="35699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50">
                <a:latin typeface="Arial"/>
                <a:cs typeface="Arial"/>
              </a:rPr>
              <a:t>When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explorer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reaches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Goal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</a:t>
            </a:r>
            <a:r>
              <a:rPr dirty="0" sz="1100" b="1">
                <a:latin typeface="Arial"/>
                <a:cs typeface="Arial"/>
              </a:rPr>
              <a:t>Red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Blocks</a:t>
            </a:r>
            <a:r>
              <a:rPr dirty="0" sz="1100" spc="-30">
                <a:latin typeface="Arial"/>
                <a:cs typeface="Arial"/>
              </a:rPr>
              <a:t>),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simulation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episode</a:t>
            </a:r>
            <a:r>
              <a:rPr dirty="0" sz="1100">
                <a:latin typeface="Arial"/>
                <a:cs typeface="Arial"/>
              </a:rPr>
              <a:t> will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end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immediately,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the </a:t>
            </a:r>
            <a:r>
              <a:rPr dirty="0" sz="1100" spc="-80">
                <a:latin typeface="Arial"/>
                <a:cs typeface="Arial"/>
              </a:rPr>
              <a:t>Reward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value</a:t>
            </a:r>
            <a:r>
              <a:rPr dirty="0" sz="1100">
                <a:latin typeface="Arial"/>
                <a:cs typeface="Arial"/>
              </a:rPr>
              <a:t> is </a:t>
            </a:r>
            <a:r>
              <a:rPr dirty="0" sz="1100" spc="-25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4408" y="1745983"/>
            <a:ext cx="1219200" cy="12192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81784" y="3086600"/>
            <a:ext cx="1243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6: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Map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Maze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102425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Simulation</a:t>
            </a:r>
            <a:r>
              <a:rPr dirty="0" sz="600" spc="1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Result</a:t>
            </a:r>
            <a:r>
              <a:rPr dirty="0" sz="600" spc="1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3" action="ppaction://hlinksldjump"/>
              </a:rPr>
              <a:t>Training</a:t>
            </a:r>
            <a:r>
              <a:rPr dirty="0" sz="600" spc="35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Process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9900" y="472964"/>
            <a:ext cx="4068445" cy="153416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dirty="0" sz="1400" spc="-25">
                <a:latin typeface="Arial"/>
                <a:cs typeface="Arial"/>
              </a:rPr>
              <a:t>T</a:t>
            </a:r>
            <a:r>
              <a:rPr dirty="0" sz="1400" spc="-25">
                <a:latin typeface="Arial"/>
                <a:cs typeface="Arial"/>
              </a:rPr>
              <a:t>raining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  <a:p>
            <a:pPr marL="567055" marR="132080" indent="-177165">
              <a:lnSpc>
                <a:spcPct val="102600"/>
              </a:lnSpc>
              <a:spcBef>
                <a:spcPts val="22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9">
                <a:latin typeface="Arial Unicode MS"/>
                <a:cs typeface="Arial Unicode MS"/>
              </a:rPr>
              <a:t> </a:t>
            </a:r>
            <a:r>
              <a:rPr dirty="0" sz="1100" spc="-50" b="1">
                <a:latin typeface="Arial"/>
                <a:cs typeface="Arial"/>
              </a:rPr>
              <a:t>Emergency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Break </a:t>
            </a:r>
            <a:r>
              <a:rPr dirty="0" sz="1100" spc="-85">
                <a:latin typeface="Arial"/>
                <a:cs typeface="Arial"/>
              </a:rPr>
              <a:t>means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number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 </a:t>
            </a:r>
            <a:r>
              <a:rPr dirty="0" sz="1100" spc="-65">
                <a:latin typeface="Arial"/>
                <a:cs typeface="Arial"/>
              </a:rPr>
              <a:t>steps</a:t>
            </a:r>
            <a:r>
              <a:rPr dirty="0" sz="1100">
                <a:latin typeface="Arial"/>
                <a:cs typeface="Arial"/>
              </a:rPr>
              <a:t> in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single </a:t>
            </a:r>
            <a:r>
              <a:rPr dirty="0" sz="1100" spc="-75">
                <a:latin typeface="Arial"/>
                <a:cs typeface="Arial"/>
              </a:rPr>
              <a:t>episode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greater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10000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7055" marR="121285" indent="-177165">
              <a:lnSpc>
                <a:spcPct val="102699"/>
              </a:lnSpc>
              <a:spcBef>
                <a:spcPts val="6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40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Q-</a:t>
            </a:r>
            <a:r>
              <a:rPr dirty="0" sz="1100" spc="-35">
                <a:latin typeface="Arial"/>
                <a:cs typeface="Arial"/>
              </a:rPr>
              <a:t>Learning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case,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has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run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more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50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times,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80">
                <a:latin typeface="Arial"/>
                <a:cs typeface="Arial"/>
              </a:rPr>
              <a:t>emergency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break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never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happened.</a:t>
            </a:r>
            <a:endParaRPr sz="1100">
              <a:latin typeface="Arial"/>
              <a:cs typeface="Arial"/>
            </a:endParaRPr>
          </a:p>
          <a:p>
            <a:pPr marL="567055" marR="30480" indent="-177165">
              <a:lnSpc>
                <a:spcPct val="102600"/>
              </a:lnSpc>
              <a:spcBef>
                <a:spcPts val="6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62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SARSA,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emergency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break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usually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happened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during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learning </a:t>
            </a:r>
            <a:r>
              <a:rPr dirty="0" sz="1100" spc="-60">
                <a:latin typeface="Arial"/>
                <a:cs typeface="Arial"/>
              </a:rPr>
              <a:t>process.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Once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Q-</a:t>
            </a:r>
            <a:r>
              <a:rPr dirty="0" sz="1100" spc="-60">
                <a:latin typeface="Arial"/>
                <a:cs typeface="Arial"/>
              </a:rPr>
              <a:t>Table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trained good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enough,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80">
                <a:latin typeface="Arial"/>
                <a:cs typeface="Arial"/>
              </a:rPr>
              <a:t>emergency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break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rarely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happened.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3571" y="2083371"/>
            <a:ext cx="2120900" cy="88392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22831" y="3088708"/>
            <a:ext cx="1562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7: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Convergence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Speed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102425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Simulation</a:t>
            </a:r>
            <a:r>
              <a:rPr dirty="0" sz="600" spc="1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Result</a:t>
            </a:r>
            <a:r>
              <a:rPr dirty="0" sz="600" spc="1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 spc="-30">
                <a:latin typeface="Arial"/>
                <a:cs typeface="Arial"/>
                <a:hlinkClick r:id="rId4" action="ppaction://hlinksldjump"/>
              </a:rPr>
              <a:t>Convergence</a:t>
            </a:r>
            <a:r>
              <a:rPr dirty="0" sz="600" spc="70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4" action="ppaction://hlinksldjump"/>
              </a:rPr>
              <a:t>Speed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9900" y="462526"/>
            <a:ext cx="3789679" cy="67564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dirty="0" sz="1400" spc="-90">
                <a:latin typeface="Arial"/>
                <a:cs typeface="Arial"/>
              </a:rPr>
              <a:t>Convergence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Speed</a:t>
            </a:r>
            <a:endParaRPr sz="1400">
              <a:latin typeface="Arial"/>
              <a:cs typeface="Arial"/>
            </a:endParaRPr>
          </a:p>
          <a:p>
            <a:pPr marL="567055" marR="30480" indent="-177165">
              <a:lnSpc>
                <a:spcPct val="102600"/>
              </a:lnSpc>
              <a:spcBef>
                <a:spcPts val="28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17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90">
                <a:latin typeface="Arial"/>
                <a:cs typeface="Arial"/>
              </a:rPr>
              <a:t>speed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convergence</a:t>
            </a:r>
            <a:r>
              <a:rPr dirty="0" sz="1100">
                <a:latin typeface="Arial"/>
                <a:cs typeface="Arial"/>
              </a:rPr>
              <a:t> of </a:t>
            </a:r>
            <a:r>
              <a:rPr dirty="0" sz="1100" spc="-60">
                <a:latin typeface="Arial"/>
                <a:cs typeface="Arial"/>
              </a:rPr>
              <a:t>Q-</a:t>
            </a:r>
            <a:r>
              <a:rPr dirty="0" sz="1100" spc="-40">
                <a:latin typeface="Arial"/>
                <a:cs typeface="Arial"/>
              </a:rPr>
              <a:t>Learning</a:t>
            </a:r>
            <a:r>
              <a:rPr dirty="0" sz="1100">
                <a:latin typeface="Arial"/>
                <a:cs typeface="Arial"/>
              </a:rPr>
              <a:t> is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Faster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SARSA.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7109" y="1309306"/>
            <a:ext cx="2324100" cy="152908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72920" y="3072833"/>
            <a:ext cx="1462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8: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Emergency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Break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102425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Simulation</a:t>
            </a:r>
            <a:r>
              <a:rPr dirty="0" sz="600" spc="1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Result</a:t>
            </a:r>
            <a:r>
              <a:rPr dirty="0" sz="600" spc="1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4" action="ppaction://hlinksldjump"/>
              </a:rPr>
              <a:t>Final</a:t>
            </a:r>
            <a:r>
              <a:rPr dirty="0" sz="600" spc="30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4" action="ppaction://hlinksldjump"/>
              </a:rPr>
              <a:t>Performance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5300" y="515363"/>
            <a:ext cx="23418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latin typeface="Arial"/>
                <a:cs typeface="Arial"/>
              </a:rPr>
              <a:t>F</a:t>
            </a:r>
            <a:r>
              <a:rPr dirty="0" sz="1400" spc="-10">
                <a:latin typeface="Arial"/>
                <a:cs typeface="Arial"/>
              </a:rPr>
              <a:t>ail</a:t>
            </a:r>
            <a:r>
              <a:rPr dirty="0" sz="1400" spc="-35">
                <a:latin typeface="Arial"/>
                <a:cs typeface="Arial"/>
              </a:rPr>
              <a:t> Rate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4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Number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1957" y="1459813"/>
            <a:ext cx="3462654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187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typical </a:t>
            </a:r>
            <a:r>
              <a:rPr dirty="0" sz="1100" spc="-75">
                <a:latin typeface="Arial"/>
                <a:cs typeface="Arial"/>
              </a:rPr>
              <a:t>case,</a:t>
            </a:r>
            <a:r>
              <a:rPr dirty="0" sz="1100">
                <a:latin typeface="Arial"/>
                <a:cs typeface="Arial"/>
              </a:rPr>
              <a:t>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Fail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Rate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Q-</a:t>
            </a:r>
            <a:r>
              <a:rPr dirty="0" sz="1100" spc="-35">
                <a:latin typeface="Arial"/>
                <a:cs typeface="Arial"/>
              </a:rPr>
              <a:t>Learning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after </a:t>
            </a:r>
            <a:r>
              <a:rPr dirty="0" sz="1100" spc="-70">
                <a:latin typeface="Arial"/>
                <a:cs typeface="Arial"/>
              </a:rPr>
              <a:t>convergence</a:t>
            </a:r>
            <a:r>
              <a:rPr dirty="0" sz="1100">
                <a:latin typeface="Arial"/>
                <a:cs typeface="Arial"/>
              </a:rPr>
              <a:t> is </a:t>
            </a:r>
            <a:r>
              <a:rPr dirty="0" sz="1100" b="1">
                <a:latin typeface="Arial"/>
                <a:cs typeface="Arial"/>
              </a:rPr>
              <a:t>23.84%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40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 </a:t>
            </a:r>
            <a:r>
              <a:rPr dirty="0" sz="1100" spc="-65">
                <a:latin typeface="Arial"/>
                <a:cs typeface="Arial"/>
              </a:rPr>
              <a:t>SARSA</a:t>
            </a:r>
            <a:r>
              <a:rPr dirty="0" sz="1100">
                <a:latin typeface="Arial"/>
                <a:cs typeface="Arial"/>
              </a:rPr>
              <a:t> this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number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is </a:t>
            </a:r>
            <a:r>
              <a:rPr dirty="0" sz="1100" spc="-10" b="1">
                <a:latin typeface="Arial"/>
                <a:cs typeface="Arial"/>
              </a:rPr>
              <a:t>2.22%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algn="just" marL="214629" marR="252729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9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After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convergence,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Average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Number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Steps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Q-</a:t>
            </a:r>
            <a:r>
              <a:rPr dirty="0" sz="1100" spc="-35">
                <a:latin typeface="Arial"/>
                <a:cs typeface="Arial"/>
              </a:rPr>
              <a:t>Learning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less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SARSA.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102425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Simulation</a:t>
            </a:r>
            <a:r>
              <a:rPr dirty="0" sz="600" spc="1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Result</a:t>
            </a:r>
            <a:r>
              <a:rPr dirty="0" sz="600" spc="1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3" action="ppaction://hlinksldjump"/>
              </a:rPr>
              <a:t>Analysis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4" action="ppaction://hlinksldjump"/>
              </a:rPr>
              <a:t>Final</a:t>
            </a:r>
            <a:r>
              <a:rPr dirty="0" sz="600" spc="30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4" action="ppaction://hlinksldjump"/>
              </a:rPr>
              <a:t>Performance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5300" y="515363"/>
            <a:ext cx="5334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latin typeface="Arial"/>
                <a:cs typeface="Arial"/>
              </a:rPr>
              <a:t>Routes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9595" y="950836"/>
            <a:ext cx="1828800" cy="1828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99895" y="2901053"/>
            <a:ext cx="14084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9: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Routes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Compare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270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15363"/>
            <a:ext cx="822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Conclusion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179">
                <a:latin typeface="Arial Unicode MS"/>
                <a:cs typeface="Arial Unicode MS"/>
              </a:rPr>
              <a:t> </a:t>
            </a:r>
            <a:r>
              <a:rPr dirty="0" sz="1100" spc="-65"/>
              <a:t>SARSA</a:t>
            </a:r>
            <a:r>
              <a:rPr dirty="0" sz="1100" spc="-10"/>
              <a:t> </a:t>
            </a:r>
            <a:r>
              <a:rPr dirty="0" sz="1100" spc="-35"/>
              <a:t>prefer</a:t>
            </a:r>
            <a:r>
              <a:rPr dirty="0" sz="1100" spc="-20"/>
              <a:t> </a:t>
            </a:r>
            <a:r>
              <a:rPr dirty="0" sz="1100"/>
              <a:t>the</a:t>
            </a:r>
            <a:r>
              <a:rPr dirty="0" sz="1100" spc="-15"/>
              <a:t> </a:t>
            </a:r>
            <a:r>
              <a:rPr dirty="0" sz="1100" spc="-20" b="1">
                <a:latin typeface="Arial"/>
                <a:cs typeface="Arial"/>
              </a:rPr>
              <a:t>Safer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/>
              <a:t>path,</a:t>
            </a:r>
            <a:r>
              <a:rPr dirty="0" sz="1100" spc="-15"/>
              <a:t> </a:t>
            </a:r>
            <a:r>
              <a:rPr dirty="0" sz="1100" spc="-70"/>
              <a:t>Q-</a:t>
            </a:r>
            <a:r>
              <a:rPr dirty="0" sz="1100" spc="-35"/>
              <a:t>Learning</a:t>
            </a:r>
            <a:r>
              <a:rPr dirty="0" sz="1100" spc="-20"/>
              <a:t> </a:t>
            </a:r>
            <a:r>
              <a:rPr dirty="0" sz="1100" spc="-35"/>
              <a:t>prefer</a:t>
            </a:r>
            <a:r>
              <a:rPr dirty="0" sz="1100" spc="-20"/>
              <a:t> </a:t>
            </a:r>
            <a:r>
              <a:rPr dirty="0" sz="1100"/>
              <a:t>the</a:t>
            </a:r>
            <a:r>
              <a:rPr dirty="0" sz="1100" spc="-15"/>
              <a:t> </a:t>
            </a:r>
            <a:r>
              <a:rPr dirty="0" sz="1100" spc="-10" b="1">
                <a:latin typeface="Arial"/>
                <a:cs typeface="Arial"/>
              </a:rPr>
              <a:t>Optimal</a:t>
            </a:r>
            <a:endParaRPr sz="11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path.</a:t>
            </a:r>
          </a:p>
          <a:p>
            <a:pPr marL="11938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25">
                <a:latin typeface="Arial Unicode MS"/>
                <a:cs typeface="Arial Unicode MS"/>
              </a:rPr>
              <a:t> </a:t>
            </a:r>
            <a:r>
              <a:rPr dirty="0" sz="1100" spc="-60"/>
              <a:t>SARSAR’s</a:t>
            </a:r>
            <a:r>
              <a:rPr dirty="0" sz="1100"/>
              <a:t> </a:t>
            </a:r>
            <a:r>
              <a:rPr dirty="0" sz="1100" spc="-55" b="1">
                <a:latin typeface="Arial"/>
                <a:cs typeface="Arial"/>
              </a:rPr>
              <a:t>Convergence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Speed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/>
              <a:t>is </a:t>
            </a:r>
            <a:r>
              <a:rPr dirty="0" sz="1100" spc="-70"/>
              <a:t>slower</a:t>
            </a:r>
            <a:r>
              <a:rPr dirty="0" sz="1100" spc="-5"/>
              <a:t> </a:t>
            </a:r>
            <a:r>
              <a:rPr dirty="0" sz="1100"/>
              <a:t>than </a:t>
            </a:r>
            <a:r>
              <a:rPr dirty="0" sz="1100" spc="-40"/>
              <a:t>Q-</a:t>
            </a:r>
            <a:r>
              <a:rPr dirty="0" sz="1100" spc="-10"/>
              <a:t>Learning.</a:t>
            </a:r>
            <a:endParaRPr sz="11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2">
                <a:latin typeface="Arial Unicode MS"/>
                <a:cs typeface="Arial Unicode MS"/>
              </a:rPr>
              <a:t> </a:t>
            </a:r>
            <a:r>
              <a:rPr dirty="0" sz="1100" spc="-60"/>
              <a:t>SARSAR’s</a:t>
            </a:r>
            <a:r>
              <a:rPr dirty="0" sz="1100"/>
              <a:t> </a:t>
            </a:r>
            <a:r>
              <a:rPr dirty="0" sz="1100" spc="-10" b="1">
                <a:latin typeface="Arial"/>
                <a:cs typeface="Arial"/>
              </a:rPr>
              <a:t>Fail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Rate </a:t>
            </a:r>
            <a:r>
              <a:rPr dirty="0" sz="1100"/>
              <a:t>is</a:t>
            </a:r>
            <a:r>
              <a:rPr dirty="0" sz="1100" spc="-5"/>
              <a:t> </a:t>
            </a:r>
            <a:r>
              <a:rPr dirty="0" sz="1100" spc="-90"/>
              <a:t>less</a:t>
            </a:r>
            <a:r>
              <a:rPr dirty="0" sz="1100" spc="15"/>
              <a:t> </a:t>
            </a:r>
            <a:r>
              <a:rPr dirty="0" sz="1100"/>
              <a:t>than </a:t>
            </a:r>
            <a:r>
              <a:rPr dirty="0" sz="1100" spc="-70"/>
              <a:t>Q-</a:t>
            </a:r>
            <a:r>
              <a:rPr dirty="0" sz="1100" spc="-10"/>
              <a:t>Learning.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270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15363"/>
            <a:ext cx="19792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Conclusion</a:t>
            </a:r>
            <a:r>
              <a:rPr dirty="0" spc="-35"/>
              <a:t> </a:t>
            </a:r>
            <a:r>
              <a:rPr dirty="0" spc="-30"/>
              <a:t>and</a:t>
            </a:r>
            <a:r>
              <a:rPr dirty="0" spc="-45"/>
              <a:t> </a:t>
            </a:r>
            <a:r>
              <a:rPr dirty="0" spc="-65"/>
              <a:t>Discussion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21957" y="1475002"/>
            <a:ext cx="386143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9">
                <a:latin typeface="Arial Unicode MS"/>
                <a:cs typeface="Arial Unicode MS"/>
              </a:rPr>
              <a:t> </a:t>
            </a:r>
            <a:r>
              <a:rPr dirty="0" sz="1100" spc="-40">
                <a:latin typeface="Arial"/>
                <a:cs typeface="Arial"/>
              </a:rPr>
              <a:t>Using</a:t>
            </a:r>
            <a:r>
              <a:rPr dirty="0" sz="1100" spc="-10">
                <a:latin typeface="Arial"/>
                <a:cs typeface="Arial"/>
              </a:rPr>
              <a:t> table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store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value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states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fine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case,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but </a:t>
            </a:r>
            <a:r>
              <a:rPr dirty="0" sz="1100" spc="-60">
                <a:latin typeface="Arial"/>
                <a:cs typeface="Arial"/>
              </a:rPr>
              <a:t>when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meeting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more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complex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problems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game</a:t>
            </a:r>
            <a:r>
              <a:rPr dirty="0" sz="1100">
                <a:latin typeface="Arial"/>
                <a:cs typeface="Arial"/>
              </a:rPr>
              <a:t> the</a:t>
            </a:r>
            <a:r>
              <a:rPr dirty="0" sz="1100" spc="-10">
                <a:latin typeface="Arial"/>
                <a:cs typeface="Arial"/>
              </a:rPr>
              <a:t> storage </a:t>
            </a:r>
            <a:r>
              <a:rPr dirty="0" sz="1100" spc="-45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memory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enough.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Q-</a:t>
            </a:r>
            <a:r>
              <a:rPr dirty="0" sz="1100" spc="-55">
                <a:latin typeface="Arial"/>
                <a:cs typeface="Arial"/>
              </a:rPr>
              <a:t>Value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can</a:t>
            </a:r>
            <a:r>
              <a:rPr dirty="0" sz="1100" spc="-20">
                <a:latin typeface="Arial"/>
                <a:cs typeface="Arial"/>
              </a:rPr>
              <a:t> be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generated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Neural </a:t>
            </a:r>
            <a:r>
              <a:rPr dirty="0" sz="1100" spc="-20" b="1">
                <a:latin typeface="Arial"/>
                <a:cs typeface="Arial"/>
              </a:rPr>
              <a:t>Network</a:t>
            </a:r>
            <a:r>
              <a:rPr dirty="0" sz="1100" spc="-2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Neural </a:t>
            </a:r>
            <a:r>
              <a:rPr dirty="0" sz="1100" spc="-20" b="1">
                <a:latin typeface="Arial"/>
                <a:cs typeface="Arial"/>
              </a:rPr>
              <a:t>Network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updated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70">
                <a:latin typeface="Arial"/>
                <a:cs typeface="Arial"/>
              </a:rPr>
              <a:t>each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episode.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270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15363"/>
            <a:ext cx="3512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Reinforcement</a:t>
            </a:r>
            <a:r>
              <a:rPr dirty="0" spc="-30"/>
              <a:t> </a:t>
            </a:r>
            <a:r>
              <a:rPr dirty="0" spc="-55"/>
              <a:t>Learning</a:t>
            </a:r>
            <a:r>
              <a:rPr dirty="0" spc="-30"/>
              <a:t> and </a:t>
            </a:r>
            <a:r>
              <a:rPr dirty="0" spc="-60"/>
              <a:t>Genetic</a:t>
            </a:r>
            <a:r>
              <a:rPr dirty="0" spc="-30"/>
              <a:t> </a:t>
            </a:r>
            <a:r>
              <a:rPr dirty="0" spc="-10"/>
              <a:t>Algorithm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09257" y="1052294"/>
            <a:ext cx="3824604" cy="18980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2">
                <a:latin typeface="Arial Unicode MS"/>
                <a:cs typeface="Arial Unicode MS"/>
              </a:rPr>
              <a:t> </a:t>
            </a:r>
            <a:r>
              <a:rPr dirty="0" sz="1100" spc="-45" b="1">
                <a:latin typeface="Arial"/>
                <a:cs typeface="Arial"/>
              </a:rPr>
              <a:t>Fitness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Function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175" i="1">
                <a:latin typeface="Menlo"/>
                <a:cs typeface="Menlo"/>
              </a:rPr>
              <a:t>≈</a:t>
            </a:r>
            <a:r>
              <a:rPr dirty="0" sz="1100" spc="-300" i="1">
                <a:latin typeface="Menlo"/>
                <a:cs typeface="Menlo"/>
              </a:rPr>
              <a:t> </a:t>
            </a:r>
            <a:r>
              <a:rPr dirty="0" sz="1100" spc="-40" b="1">
                <a:latin typeface="Arial"/>
                <a:cs typeface="Arial"/>
              </a:rPr>
              <a:t>Reward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Function</a:t>
            </a:r>
            <a:r>
              <a:rPr dirty="0" sz="1100" spc="-1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227329" marR="24130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40">
                <a:latin typeface="Arial Unicode MS"/>
                <a:cs typeface="Arial Unicode MS"/>
              </a:rPr>
              <a:t> </a:t>
            </a:r>
            <a:r>
              <a:rPr dirty="0" sz="1100" spc="-40">
                <a:latin typeface="Arial"/>
                <a:cs typeface="Arial"/>
              </a:rPr>
              <a:t>Agents</a:t>
            </a:r>
            <a:r>
              <a:rPr dirty="0" sz="1100">
                <a:latin typeface="Arial"/>
                <a:cs typeface="Arial"/>
              </a:rPr>
              <a:t> in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GA </a:t>
            </a:r>
            <a:r>
              <a:rPr dirty="0" sz="1100" spc="-80">
                <a:latin typeface="Arial"/>
                <a:cs typeface="Arial"/>
              </a:rPr>
              <a:t>does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have</a:t>
            </a:r>
            <a:r>
              <a:rPr dirty="0" sz="1100">
                <a:latin typeface="Arial"/>
                <a:cs typeface="Arial"/>
              </a:rPr>
              <a:t> 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dynamic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learning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process </a:t>
            </a:r>
            <a:r>
              <a:rPr dirty="0" sz="1100" spc="-20">
                <a:latin typeface="Arial"/>
                <a:cs typeface="Arial"/>
              </a:rPr>
              <a:t>during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own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lifetime.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Only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problems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where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strategy </a:t>
            </a:r>
            <a:r>
              <a:rPr dirty="0" sz="1100" spc="-90">
                <a:latin typeface="Arial"/>
                <a:cs typeface="Arial"/>
              </a:rPr>
              <a:t>space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sufficiently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small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can</a:t>
            </a:r>
            <a:r>
              <a:rPr dirty="0" sz="1100" spc="-20">
                <a:latin typeface="Arial"/>
                <a:cs typeface="Arial"/>
              </a:rPr>
              <a:t> be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easily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structured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are </a:t>
            </a:r>
            <a:r>
              <a:rPr dirty="0" sz="1100" spc="-35">
                <a:latin typeface="Arial"/>
                <a:cs typeface="Arial"/>
              </a:rPr>
              <a:t>suitable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genetic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algorithms.</a:t>
            </a:r>
            <a:endParaRPr sz="1100">
              <a:latin typeface="Arial"/>
              <a:cs typeface="Arial"/>
            </a:endParaRPr>
          </a:p>
          <a:p>
            <a:pPr marL="227329" marR="92075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17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RL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more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focused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interaction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environment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and </a:t>
            </a:r>
            <a:r>
              <a:rPr dirty="0" sz="1100" spc="-95">
                <a:latin typeface="Arial"/>
                <a:cs typeface="Arial"/>
              </a:rPr>
              <a:t>sequence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strategies.</a:t>
            </a:r>
            <a:endParaRPr sz="1100">
              <a:latin typeface="Arial"/>
              <a:cs typeface="Arial"/>
            </a:endParaRPr>
          </a:p>
          <a:p>
            <a:pPr marL="227329" marR="4318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2">
                <a:latin typeface="Arial Unicode MS"/>
                <a:cs typeface="Arial Unicode MS"/>
              </a:rPr>
              <a:t> </a:t>
            </a:r>
            <a:r>
              <a:rPr dirty="0" sz="1100" spc="-25">
                <a:latin typeface="Arial"/>
                <a:cs typeface="Arial"/>
              </a:rPr>
              <a:t>From</a:t>
            </a:r>
            <a:r>
              <a:rPr dirty="0" sz="1100">
                <a:latin typeface="Arial"/>
                <a:cs typeface="Arial"/>
              </a:rPr>
              <a:t> my </a:t>
            </a:r>
            <a:r>
              <a:rPr dirty="0" sz="1100" spc="-40">
                <a:latin typeface="Arial"/>
                <a:cs typeface="Arial"/>
              </a:rPr>
              <a:t>own</a:t>
            </a:r>
            <a:r>
              <a:rPr dirty="0" sz="1100">
                <a:latin typeface="Arial"/>
                <a:cs typeface="Arial"/>
              </a:rPr>
              <a:t> point of </a:t>
            </a:r>
            <a:r>
              <a:rPr dirty="0" sz="1100" spc="-25">
                <a:latin typeface="Arial"/>
                <a:cs typeface="Arial"/>
              </a:rPr>
              <a:t>view,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GA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like</a:t>
            </a:r>
            <a:r>
              <a:rPr dirty="0" sz="1100">
                <a:latin typeface="Arial"/>
                <a:cs typeface="Arial"/>
              </a:rPr>
              <a:t> 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DNA </a:t>
            </a:r>
            <a:r>
              <a:rPr dirty="0" sz="1100" spc="-95">
                <a:latin typeface="Arial"/>
                <a:cs typeface="Arial"/>
              </a:rPr>
              <a:t>we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born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with, </a:t>
            </a:r>
            <a:r>
              <a:rPr dirty="0" sz="1100" spc="-45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RL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like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Knowledge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Moral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Code </a:t>
            </a:r>
            <a:r>
              <a:rPr dirty="0" sz="1100" spc="-95">
                <a:latin typeface="Arial"/>
                <a:cs typeface="Arial"/>
              </a:rPr>
              <a:t>we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acquire</a:t>
            </a:r>
            <a:r>
              <a:rPr dirty="0" sz="1100" spc="-25">
                <a:latin typeface="Arial"/>
                <a:cs typeface="Arial"/>
              </a:rPr>
              <a:t> in </a:t>
            </a:r>
            <a:r>
              <a:rPr dirty="0" sz="1100">
                <a:latin typeface="Arial"/>
                <a:cs typeface="Arial"/>
              </a:rPr>
              <a:t>our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lifetime.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270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15363"/>
            <a:ext cx="20815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2D</a:t>
            </a:r>
            <a:r>
              <a:rPr dirty="0" spc="-30"/>
              <a:t> </a:t>
            </a:r>
            <a:r>
              <a:rPr dirty="0" spc="-45"/>
              <a:t>Maze</a:t>
            </a:r>
            <a:r>
              <a:rPr dirty="0" spc="-25"/>
              <a:t> </a:t>
            </a:r>
            <a:r>
              <a:rPr dirty="0" spc="-30"/>
              <a:t>Exploration </a:t>
            </a:r>
            <a:r>
              <a:rPr dirty="0" spc="-100"/>
              <a:t>Game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44868" y="932610"/>
            <a:ext cx="401701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92125" marR="30480" indent="-177165">
              <a:lnSpc>
                <a:spcPct val="102699"/>
              </a:lnSpc>
              <a:spcBef>
                <a:spcPts val="5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17">
                <a:latin typeface="Arial Unicode MS"/>
                <a:cs typeface="Arial Unicode MS"/>
              </a:rPr>
              <a:t> </a:t>
            </a:r>
            <a:r>
              <a:rPr dirty="0" sz="1100" b="1">
                <a:latin typeface="Arial"/>
                <a:cs typeface="Arial"/>
              </a:rPr>
              <a:t>Agent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explores</a:t>
            </a:r>
            <a:r>
              <a:rPr dirty="0" sz="1100">
                <a:latin typeface="Arial"/>
                <a:cs typeface="Arial"/>
              </a:rPr>
              <a:t> 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maze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arrive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Goal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without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getting through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Traps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14629" marR="45085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179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ispired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Cliff</a:t>
            </a:r>
            <a:r>
              <a:rPr dirty="0" sz="1100" spc="-25">
                <a:latin typeface="Arial"/>
                <a:cs typeface="Arial"/>
              </a:rPr>
              <a:t> Walking </a:t>
            </a:r>
            <a:r>
              <a:rPr dirty="0" sz="1100" spc="-10">
                <a:latin typeface="Arial"/>
                <a:cs typeface="Arial"/>
              </a:rPr>
              <a:t>by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Sutton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Barto.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(Tokic, </a:t>
            </a:r>
            <a:r>
              <a:rPr dirty="0" sz="1100">
                <a:latin typeface="Arial"/>
                <a:cs typeface="Arial"/>
              </a:rPr>
              <a:t>Michel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Palm, </a:t>
            </a:r>
            <a:r>
              <a:rPr dirty="0" sz="1100" spc="-10">
                <a:latin typeface="Arial"/>
                <a:cs typeface="Arial"/>
              </a:rPr>
              <a:t>G</a:t>
            </a:r>
            <a:r>
              <a:rPr dirty="0" sz="1100" spc="-605">
                <a:latin typeface="Arial"/>
                <a:cs typeface="Arial"/>
              </a:rPr>
              <a:t>u</a:t>
            </a:r>
            <a:r>
              <a:rPr dirty="0" sz="1100" spc="5">
                <a:latin typeface="Arial"/>
                <a:cs typeface="Arial"/>
              </a:rPr>
              <a:t>¨</a:t>
            </a:r>
            <a:r>
              <a:rPr dirty="0" sz="1100">
                <a:latin typeface="Arial"/>
                <a:cs typeface="Arial"/>
              </a:rPr>
              <a:t>nther.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(2011).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Lecture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Notes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Computer </a:t>
            </a:r>
            <a:r>
              <a:rPr dirty="0" sz="1100" spc="-60">
                <a:latin typeface="Arial"/>
                <a:cs typeface="Arial"/>
              </a:rPr>
              <a:t>Science.</a:t>
            </a:r>
            <a:r>
              <a:rPr dirty="0" sz="1100" spc="1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335-</a:t>
            </a:r>
            <a:r>
              <a:rPr dirty="0" sz="1100" spc="-20">
                <a:latin typeface="Arial"/>
                <a:cs typeface="Arial"/>
              </a:rPr>
              <a:t>346.</a:t>
            </a:r>
            <a:r>
              <a:rPr dirty="0" sz="1100" spc="1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10.1007/978-</a:t>
            </a:r>
            <a:r>
              <a:rPr dirty="0" sz="1100" spc="-45">
                <a:latin typeface="Arial"/>
                <a:cs typeface="Arial"/>
              </a:rPr>
              <a:t>3-</a:t>
            </a:r>
            <a:r>
              <a:rPr dirty="0" sz="1100" spc="-50">
                <a:latin typeface="Arial"/>
                <a:cs typeface="Arial"/>
              </a:rPr>
              <a:t>642-</a:t>
            </a:r>
            <a:r>
              <a:rPr dirty="0" sz="1100" spc="-55">
                <a:latin typeface="Arial"/>
                <a:cs typeface="Arial"/>
              </a:rPr>
              <a:t>24455-</a:t>
            </a:r>
            <a:r>
              <a:rPr dirty="0" sz="1100" spc="-20">
                <a:latin typeface="Arial"/>
                <a:cs typeface="Arial"/>
              </a:rPr>
              <a:t>1</a:t>
            </a:r>
            <a:r>
              <a:rPr dirty="0" baseline="-10416" sz="1200" spc="-30">
                <a:latin typeface="Arial"/>
                <a:cs typeface="Arial"/>
              </a:rPr>
              <a:t>3</a:t>
            </a:r>
            <a:r>
              <a:rPr dirty="0" sz="1100" spc="-20">
                <a:latin typeface="Arial"/>
                <a:cs typeface="Arial"/>
              </a:rPr>
              <a:t>3</a:t>
            </a:r>
            <a:r>
              <a:rPr dirty="0" sz="1100" spc="-20" i="1">
                <a:latin typeface="Arial"/>
                <a:cs typeface="Arial"/>
              </a:rPr>
              <a:t>.</a:t>
            </a:r>
            <a:r>
              <a:rPr dirty="0" sz="1100" spc="-2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2141" y="1978888"/>
            <a:ext cx="2151379" cy="72644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81784" y="2826745"/>
            <a:ext cx="1243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1: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Map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Maze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92773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Reinforcement</a:t>
            </a:r>
            <a:r>
              <a:rPr dirty="0" sz="600" spc="35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3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5300" y="515363"/>
            <a:ext cx="25012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latin typeface="Arial"/>
                <a:cs typeface="Arial"/>
              </a:rPr>
              <a:t>What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Reinforcement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Learning?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1957" y="1455406"/>
            <a:ext cx="3548379" cy="95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187325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70">
                <a:latin typeface="Arial Unicode MS"/>
                <a:cs typeface="Arial Unicode MS"/>
              </a:rPr>
              <a:t> </a:t>
            </a:r>
            <a:r>
              <a:rPr dirty="0" sz="1100" spc="-40" b="1">
                <a:latin typeface="Arial"/>
                <a:cs typeface="Arial"/>
              </a:rPr>
              <a:t>Reinforcement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Learning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(RL)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kind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Machine Learning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84">
                <a:latin typeface="Arial Unicode MS"/>
                <a:cs typeface="Arial Unicode MS"/>
              </a:rPr>
              <a:t> </a:t>
            </a:r>
            <a:r>
              <a:rPr dirty="0" sz="1100" spc="-10" b="1">
                <a:latin typeface="Arial"/>
                <a:cs typeface="Arial"/>
              </a:rPr>
              <a:t>Interaction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Environment.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40">
                <a:latin typeface="Arial Unicode MS"/>
                <a:cs typeface="Arial Unicode MS"/>
              </a:rPr>
              <a:t> </a:t>
            </a:r>
            <a:r>
              <a:rPr dirty="0" sz="1100" spc="-30" b="1">
                <a:latin typeface="Arial"/>
                <a:cs typeface="Arial"/>
              </a:rPr>
              <a:t>Strategies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accomplish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specific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purpose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maximize </a:t>
            </a:r>
            <a:r>
              <a:rPr dirty="0" sz="1100" spc="-10">
                <a:latin typeface="Arial"/>
                <a:cs typeface="Arial"/>
              </a:rPr>
              <a:t>benefits.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92773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Reinforcement</a:t>
            </a:r>
            <a:r>
              <a:rPr dirty="0" sz="600" spc="35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3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 spc="-10"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2600" y="515363"/>
            <a:ext cx="3995420" cy="11201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latin typeface="Arial"/>
                <a:cs typeface="Arial"/>
              </a:rPr>
              <a:t>Is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RL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Bioinspired?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96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17">
                <a:latin typeface="Arial Unicode MS"/>
                <a:cs typeface="Arial Unicode MS"/>
              </a:rPr>
              <a:t> </a:t>
            </a:r>
            <a:r>
              <a:rPr dirty="0" sz="1100" b="1">
                <a:latin typeface="Arial"/>
                <a:cs typeface="Arial"/>
              </a:rPr>
              <a:t>RL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was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inspired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Behaviourist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Theories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Psychology.</a:t>
            </a: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9">
                <a:latin typeface="Arial Unicode MS"/>
                <a:cs typeface="Arial Unicode MS"/>
              </a:rPr>
              <a:t> </a:t>
            </a:r>
            <a:r>
              <a:rPr dirty="0" sz="1100" spc="-45">
                <a:latin typeface="Arial"/>
                <a:cs typeface="Arial"/>
              </a:rPr>
              <a:t>Learning</a:t>
            </a:r>
            <a:r>
              <a:rPr dirty="0" sz="1100">
                <a:latin typeface="Arial"/>
                <a:cs typeface="Arial"/>
              </a:rPr>
              <a:t> is the </a:t>
            </a:r>
            <a:r>
              <a:rPr dirty="0" sz="1100" spc="-85">
                <a:latin typeface="Arial"/>
                <a:cs typeface="Arial"/>
              </a:rPr>
              <a:t>process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creating</a:t>
            </a:r>
            <a:r>
              <a:rPr dirty="0" sz="1100">
                <a:latin typeface="Arial"/>
                <a:cs typeface="Arial"/>
              </a:rPr>
              <a:t> a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direct</a:t>
            </a:r>
            <a:r>
              <a:rPr dirty="0" sz="1100">
                <a:latin typeface="Arial"/>
                <a:cs typeface="Arial"/>
              </a:rPr>
              <a:t> link </a:t>
            </a:r>
            <a:r>
              <a:rPr dirty="0" sz="1100" spc="-10">
                <a:latin typeface="Arial"/>
                <a:cs typeface="Arial"/>
              </a:rPr>
              <a:t>between</a:t>
            </a:r>
            <a:endParaRPr sz="1100">
              <a:latin typeface="Arial"/>
              <a:cs typeface="Arial"/>
            </a:endParaRPr>
          </a:p>
          <a:p>
            <a:pPr algn="ctr" marR="153035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latin typeface="Arial"/>
                <a:cs typeface="Arial"/>
              </a:rPr>
              <a:t>Stimulus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80" b="1">
                <a:latin typeface="Arial"/>
                <a:cs typeface="Arial"/>
              </a:rPr>
              <a:t>Response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through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conditioning.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6441" y="1786427"/>
            <a:ext cx="1615196" cy="72530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96772" y="2633147"/>
            <a:ext cx="2372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2: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Process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Reinforcement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183197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93726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3" action="ppaction://hlinksldjump"/>
              </a:rPr>
              <a:t>Application</a:t>
            </a:r>
            <a:r>
              <a:rPr dirty="0" sz="600" spc="45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Example</a:t>
            </a:r>
            <a:r>
              <a:rPr dirty="0" sz="600" spc="45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>
                <a:latin typeface="Arial"/>
                <a:cs typeface="Arial"/>
                <a:hlinkClick r:id="rId3" action="ppaction://hlinksldjump"/>
              </a:rPr>
              <a:t>of</a:t>
            </a:r>
            <a:r>
              <a:rPr dirty="0" sz="600" spc="5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Reinforcement</a:t>
            </a:r>
            <a:r>
              <a:rPr dirty="0" sz="600" spc="45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5300" y="515363"/>
            <a:ext cx="7213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5"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50" y="1319618"/>
            <a:ext cx="3358286" cy="97536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02081" y="2535268"/>
            <a:ext cx="3004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3: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Reinforcement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Learning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Applications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Games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4" action="ppaction://hlinksldjump"/>
              </a:rPr>
              <a:t>Q-</a:t>
            </a:r>
            <a:r>
              <a:rPr dirty="0" sz="600" spc="-10">
                <a:latin typeface="Arial"/>
                <a:cs typeface="Arial"/>
                <a:hlinkClick r:id="rId4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04876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9900" y="415912"/>
            <a:ext cx="2254250" cy="121602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dirty="0" sz="1400" spc="-1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59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359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Q-</a:t>
            </a:r>
            <a:r>
              <a:rPr dirty="0" sz="1100" spc="-10">
                <a:latin typeface="Arial"/>
                <a:cs typeface="Arial"/>
              </a:rPr>
              <a:t>Table.</a:t>
            </a:r>
            <a:endParaRPr sz="11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337">
                <a:latin typeface="Arial Unicode MS"/>
                <a:cs typeface="Arial Unicode MS"/>
              </a:rPr>
              <a:t> </a:t>
            </a:r>
            <a:r>
              <a:rPr dirty="0" sz="1100" spc="-85">
                <a:latin typeface="Arial"/>
                <a:cs typeface="Arial"/>
              </a:rPr>
              <a:t>Choose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Action.</a:t>
            </a:r>
            <a:endParaRPr sz="11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307">
                <a:latin typeface="Arial Unicode MS"/>
                <a:cs typeface="Arial Unicode MS"/>
              </a:rPr>
              <a:t> </a:t>
            </a:r>
            <a:r>
              <a:rPr dirty="0" sz="1100" spc="-80">
                <a:latin typeface="Arial"/>
                <a:cs typeface="Arial"/>
              </a:rPr>
              <a:t>Feedback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environment.</a:t>
            </a:r>
            <a:endParaRPr sz="11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84">
                <a:latin typeface="Arial Unicode MS"/>
                <a:cs typeface="Arial Unicode MS"/>
              </a:rPr>
              <a:t> </a:t>
            </a:r>
            <a:r>
              <a:rPr dirty="0" sz="1100" spc="-30">
                <a:latin typeface="Arial"/>
                <a:cs typeface="Arial"/>
              </a:rPr>
              <a:t>Update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Q-</a:t>
            </a:r>
            <a:r>
              <a:rPr dirty="0" sz="1100" spc="-10"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5901" y="1782368"/>
            <a:ext cx="2936240" cy="110744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49031" y="3011225"/>
            <a:ext cx="1710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Figure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4: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Process</a:t>
            </a:r>
            <a:r>
              <a:rPr dirty="0" sz="1000">
                <a:latin typeface="Arial"/>
                <a:cs typeface="Arial"/>
              </a:rPr>
              <a:t> 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Q-</a:t>
            </a:r>
            <a:r>
              <a:rPr dirty="0" sz="1000" spc="-30"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6000" y="98301"/>
            <a:ext cx="971930" cy="281859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4" action="ppaction://hlinksldjump"/>
              </a:rPr>
              <a:t>Q-</a:t>
            </a:r>
            <a:r>
              <a:rPr dirty="0" sz="600" spc="-10">
                <a:latin typeface="Arial"/>
                <a:cs typeface="Arial"/>
                <a:hlinkClick r:id="rId4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2600" y="515363"/>
            <a:ext cx="2759075" cy="989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latin typeface="Arial"/>
                <a:cs typeface="Arial"/>
              </a:rPr>
              <a:t>Q-</a:t>
            </a:r>
            <a:r>
              <a:rPr dirty="0" sz="1400" spc="-1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9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Q-</a:t>
            </a:r>
            <a:r>
              <a:rPr dirty="0" sz="1100" spc="-60">
                <a:latin typeface="Arial"/>
                <a:cs typeface="Arial"/>
              </a:rPr>
              <a:t>Table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Code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Conduct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40">
                <a:latin typeface="Arial Unicode MS"/>
                <a:cs typeface="Arial Unicode MS"/>
              </a:rPr>
              <a:t> </a:t>
            </a:r>
            <a:r>
              <a:rPr dirty="0" sz="1100">
                <a:latin typeface="Arial"/>
                <a:cs typeface="Arial"/>
              </a:rPr>
              <a:t>Q-</a:t>
            </a:r>
            <a:r>
              <a:rPr dirty="0" sz="1100" spc="-60">
                <a:latin typeface="Arial"/>
                <a:cs typeface="Arial"/>
              </a:rPr>
              <a:t>Table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each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episode.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368171" y="1655775"/>
          <a:ext cx="1871980" cy="86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613410"/>
                <a:gridCol w="610870"/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Action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0416" sz="1200" spc="-3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10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10416" sz="1200" spc="-3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0416" sz="1200" spc="-3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10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10416" sz="1200" spc="-3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Action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3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0416" sz="1200" spc="-3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10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10416" sz="1200" spc="-3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3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0416" sz="1200" spc="-3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10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10416" sz="1200" spc="-3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Action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3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0416" sz="1200" spc="-3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10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10416" sz="1200" spc="-37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3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0416" sz="1200" spc="-3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10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10416" sz="1200" spc="-37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7005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Action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3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0416" sz="1200" spc="-3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10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10416" sz="1200" spc="-37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3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10416" sz="1200" spc="-3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100" spc="-10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10416" sz="1200" spc="-37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509826" y="2571069"/>
            <a:ext cx="1588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Table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1: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Example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Q-</a:t>
            </a:r>
            <a:r>
              <a:rPr dirty="0" sz="1000" spc="-40">
                <a:latin typeface="Arial"/>
                <a:cs typeface="Arial"/>
              </a:rPr>
              <a:t>Table.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4" action="ppaction://hlinksldjump"/>
              </a:rPr>
              <a:t>Q-</a:t>
            </a:r>
            <a:r>
              <a:rPr dirty="0" sz="600" spc="-10">
                <a:latin typeface="Arial"/>
                <a:cs typeface="Arial"/>
                <a:hlinkClick r:id="rId4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2600" y="515363"/>
            <a:ext cx="3997960" cy="989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400" spc="-95">
                <a:latin typeface="Arial"/>
                <a:cs typeface="Arial"/>
              </a:rPr>
              <a:t>Choose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2">
                <a:latin typeface="Arial Unicode MS"/>
                <a:cs typeface="Arial Unicode MS"/>
              </a:rPr>
              <a:t> </a:t>
            </a:r>
            <a:r>
              <a:rPr dirty="0" sz="1100" spc="-70">
                <a:latin typeface="Arial"/>
                <a:cs typeface="Arial"/>
              </a:rPr>
              <a:t>Q-</a:t>
            </a:r>
            <a:r>
              <a:rPr dirty="0" sz="1100" spc="-35">
                <a:latin typeface="Arial"/>
                <a:cs typeface="Arial"/>
              </a:rPr>
              <a:t>Learning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Value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Base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62">
                <a:latin typeface="Arial Unicode MS"/>
                <a:cs typeface="Arial Unicode MS"/>
              </a:rPr>
              <a:t> </a:t>
            </a:r>
            <a:r>
              <a:rPr dirty="0" sz="1100" spc="-50" b="1">
                <a:latin typeface="Arial"/>
                <a:cs typeface="Arial"/>
              </a:rPr>
              <a:t>Epsilon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Greedy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 i="1">
                <a:latin typeface="Arial-BoldItalicMT"/>
                <a:cs typeface="Arial-BoldItalicMT"/>
              </a:rPr>
              <a:t>ε</a:t>
            </a:r>
            <a:r>
              <a:rPr dirty="0" sz="1100" spc="15" b="1" i="1">
                <a:latin typeface="Arial-BoldItalicMT"/>
                <a:cs typeface="Arial-BoldItalicMT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introduced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make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random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decision.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406397" y="1655775"/>
          <a:ext cx="1795780" cy="86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575310"/>
                <a:gridCol w="572770"/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Action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19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Action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Action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Action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509826" y="2571069"/>
            <a:ext cx="1588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Table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2: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Example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Q-</a:t>
            </a:r>
            <a:r>
              <a:rPr dirty="0" sz="1000" spc="-40">
                <a:latin typeface="Arial"/>
                <a:cs typeface="Arial"/>
              </a:rPr>
              <a:t>Table.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2470"/>
            <a:ext cx="89916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338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  <a:hlinkClick r:id="rId2" action="ppaction://hlinksldjump"/>
              </a:rPr>
              <a:t>COMP5400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>
                <a:latin typeface="Arial"/>
                <a:cs typeface="Arial"/>
                <a:hlinkClick r:id="rId2" action="ppaction://hlinksldjump"/>
              </a:rPr>
              <a:t>Coursework</a:t>
            </a:r>
            <a:r>
              <a:rPr dirty="0" sz="600" spc="5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0"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240"/>
              </a:spcBef>
            </a:pPr>
            <a:r>
              <a:rPr dirty="0" sz="600">
                <a:latin typeface="Arial"/>
                <a:cs typeface="Arial"/>
                <a:hlinkClick r:id="rId4" action="ppaction://hlinksldjump"/>
              </a:rPr>
              <a:t>Q-</a:t>
            </a:r>
            <a:r>
              <a:rPr dirty="0" sz="600" spc="-10">
                <a:latin typeface="Arial"/>
                <a:cs typeface="Arial"/>
                <a:hlinkClick r:id="rId4" action="ppaction://hlinksldjump"/>
              </a:rPr>
              <a:t>Learning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8301"/>
            <a:ext cx="4608195" cy="344805"/>
            <a:chOff x="0" y="98301"/>
            <a:chExt cx="4608195" cy="344805"/>
          </a:xfrm>
        </p:grpSpPr>
        <p:sp>
          <p:nvSpPr>
            <p:cNvPr id="4" name="object 4" descr=""/>
            <p:cNvSpPr/>
            <p:nvPr/>
          </p:nvSpPr>
          <p:spPr>
            <a:xfrm>
              <a:off x="0" y="404876"/>
              <a:ext cx="4608195" cy="38100"/>
            </a:xfrm>
            <a:custGeom>
              <a:avLst/>
              <a:gdLst/>
              <a:ahLst/>
              <a:cxnLst/>
              <a:rect l="l" t="t" r="r" b="b"/>
              <a:pathLst>
                <a:path w="4608195" h="38100">
                  <a:moveTo>
                    <a:pt x="4608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608004" y="3796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000" y="98301"/>
              <a:ext cx="971930" cy="28185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5300" y="515363"/>
            <a:ext cx="12198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latin typeface="Arial"/>
                <a:cs typeface="Arial"/>
              </a:rPr>
              <a:t>Q-</a:t>
            </a:r>
            <a:r>
              <a:rPr dirty="0" sz="1400" spc="-45">
                <a:latin typeface="Arial"/>
                <a:cs typeface="Arial"/>
              </a:rPr>
              <a:t>Table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6557" y="1082775"/>
            <a:ext cx="3891279" cy="1948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Q</a:t>
            </a:r>
            <a:r>
              <a:rPr dirty="0" baseline="-13888" sz="1200">
                <a:latin typeface="Arial"/>
                <a:cs typeface="Arial"/>
              </a:rPr>
              <a:t>(</a:t>
            </a:r>
            <a:r>
              <a:rPr dirty="0" baseline="-13888" sz="1200" i="1">
                <a:latin typeface="Arial"/>
                <a:cs typeface="Arial"/>
              </a:rPr>
              <a:t>S,A</a:t>
            </a:r>
            <a:r>
              <a:rPr dirty="0" baseline="-13888" sz="1200">
                <a:latin typeface="Arial"/>
                <a:cs typeface="Arial"/>
              </a:rPr>
              <a:t>)</a:t>
            </a:r>
            <a:r>
              <a:rPr dirty="0" baseline="-13888" sz="1200" spc="254">
                <a:latin typeface="Arial"/>
                <a:cs typeface="Arial"/>
              </a:rPr>
              <a:t> </a:t>
            </a:r>
            <a:r>
              <a:rPr dirty="0" sz="1100" spc="195">
                <a:latin typeface="Arial"/>
                <a:cs typeface="Arial"/>
              </a:rPr>
              <a:t>=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Q</a:t>
            </a:r>
            <a:r>
              <a:rPr dirty="0" baseline="-13888" sz="1200">
                <a:latin typeface="Arial"/>
                <a:cs typeface="Arial"/>
              </a:rPr>
              <a:t>(</a:t>
            </a:r>
            <a:r>
              <a:rPr dirty="0" baseline="-13888" sz="1200" i="1">
                <a:latin typeface="Arial"/>
                <a:cs typeface="Arial"/>
              </a:rPr>
              <a:t>S,A</a:t>
            </a:r>
            <a:r>
              <a:rPr dirty="0" baseline="-13888" sz="1200">
                <a:latin typeface="Arial"/>
                <a:cs typeface="Arial"/>
              </a:rPr>
              <a:t>)</a:t>
            </a:r>
            <a:r>
              <a:rPr dirty="0" baseline="-13888" sz="1200" spc="165">
                <a:latin typeface="Arial"/>
                <a:cs typeface="Arial"/>
              </a:rPr>
              <a:t> </a:t>
            </a:r>
            <a:r>
              <a:rPr dirty="0" sz="1100" spc="195">
                <a:latin typeface="Arial"/>
                <a:cs typeface="Arial"/>
              </a:rPr>
              <a:t>+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65" i="1">
                <a:latin typeface="Arial"/>
                <a:cs typeface="Arial"/>
              </a:rPr>
              <a:t>α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Menlo"/>
                <a:cs typeface="Menlo"/>
              </a:rPr>
              <a:t>∗</a:t>
            </a:r>
            <a:r>
              <a:rPr dirty="0" baseline="45454" sz="1650" spc="719">
                <a:latin typeface="Arial"/>
                <a:cs typeface="Arial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Reward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95">
                <a:latin typeface="Arial"/>
                <a:cs typeface="Arial"/>
              </a:rPr>
              <a:t>+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γ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-125" i="1">
                <a:latin typeface="Menlo"/>
                <a:cs typeface="Menlo"/>
              </a:rPr>
              <a:t>∗</a:t>
            </a:r>
            <a:r>
              <a:rPr dirty="0" sz="1100" spc="-390" i="1">
                <a:latin typeface="Menlo"/>
                <a:cs typeface="Menlo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max</a:t>
            </a:r>
            <a:r>
              <a:rPr dirty="0" baseline="-13888" sz="1200" i="1">
                <a:latin typeface="Arial"/>
                <a:cs typeface="Arial"/>
              </a:rPr>
              <a:t>a</a:t>
            </a:r>
            <a:r>
              <a:rPr dirty="0" baseline="4629" sz="900" i="1">
                <a:latin typeface="Times New Roman"/>
                <a:cs typeface="Times New Roman"/>
              </a:rPr>
              <a:t>′</a:t>
            </a:r>
            <a:r>
              <a:rPr dirty="0" baseline="4629" sz="900" spc="-52" i="1">
                <a:latin typeface="Times New Roman"/>
                <a:cs typeface="Times New Roman"/>
              </a:rPr>
              <a:t> </a:t>
            </a:r>
            <a:r>
              <a:rPr dirty="0" sz="1100" spc="45" i="1">
                <a:latin typeface="Arial"/>
                <a:cs typeface="Arial"/>
              </a:rPr>
              <a:t>Q</a:t>
            </a:r>
            <a:r>
              <a:rPr dirty="0" baseline="-13888" sz="1200" spc="67">
                <a:latin typeface="Arial"/>
                <a:cs typeface="Arial"/>
              </a:rPr>
              <a:t>(</a:t>
            </a:r>
            <a:r>
              <a:rPr dirty="0" baseline="-13888" sz="1200" spc="67" i="1">
                <a:latin typeface="Arial"/>
                <a:cs typeface="Arial"/>
              </a:rPr>
              <a:t>S</a:t>
            </a:r>
            <a:r>
              <a:rPr dirty="0" sz="600" spc="45" i="1">
                <a:latin typeface="Times New Roman"/>
                <a:cs typeface="Times New Roman"/>
              </a:rPr>
              <a:t>′</a:t>
            </a:r>
            <a:r>
              <a:rPr dirty="0" baseline="-13888" sz="1200" spc="67" i="1">
                <a:latin typeface="Arial"/>
                <a:cs typeface="Arial"/>
              </a:rPr>
              <a:t>,A</a:t>
            </a:r>
            <a:r>
              <a:rPr dirty="0" sz="600" spc="45" i="1">
                <a:latin typeface="Times New Roman"/>
                <a:cs typeface="Times New Roman"/>
              </a:rPr>
              <a:t>′</a:t>
            </a:r>
            <a:r>
              <a:rPr dirty="0" baseline="-13888" sz="1200" spc="67">
                <a:latin typeface="Arial"/>
                <a:cs typeface="Arial"/>
              </a:rPr>
              <a:t>)</a:t>
            </a:r>
            <a:r>
              <a:rPr dirty="0" baseline="-13888" sz="1200" spc="165">
                <a:latin typeface="Arial"/>
                <a:cs typeface="Arial"/>
              </a:rPr>
              <a:t> </a:t>
            </a:r>
            <a:r>
              <a:rPr dirty="0" sz="1100" spc="175" i="1">
                <a:latin typeface="Menlo"/>
                <a:cs typeface="Menlo"/>
              </a:rPr>
              <a:t>−</a:t>
            </a:r>
            <a:r>
              <a:rPr dirty="0" sz="1100" spc="-385" i="1">
                <a:latin typeface="Menlo"/>
                <a:cs typeface="Menlo"/>
              </a:rPr>
              <a:t> </a:t>
            </a:r>
            <a:r>
              <a:rPr dirty="0" sz="1100" spc="-10" i="1">
                <a:latin typeface="Arial"/>
                <a:cs typeface="Arial"/>
              </a:rPr>
              <a:t>Q</a:t>
            </a:r>
            <a:r>
              <a:rPr dirty="0" baseline="-13888" sz="1200" spc="-15">
                <a:latin typeface="Arial"/>
                <a:cs typeface="Arial"/>
              </a:rPr>
              <a:t>(</a:t>
            </a:r>
            <a:r>
              <a:rPr dirty="0" baseline="-13888" sz="1200" spc="-15" i="1">
                <a:latin typeface="Arial"/>
                <a:cs typeface="Arial"/>
              </a:rPr>
              <a:t>S,A</a:t>
            </a:r>
            <a:r>
              <a:rPr dirty="0" baseline="-13888" sz="1200" spc="-15">
                <a:latin typeface="Arial"/>
                <a:cs typeface="Arial"/>
              </a:rPr>
              <a:t>)</a:t>
            </a:r>
            <a:r>
              <a:rPr dirty="0" baseline="45454" sz="1650" spc="-15">
                <a:latin typeface="Arial"/>
                <a:cs typeface="Arial"/>
              </a:rPr>
              <a:t> </a:t>
            </a:r>
            <a:endParaRPr baseline="45454" sz="16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525">
                <a:latin typeface="Arial Unicode MS"/>
                <a:cs typeface="Arial Unicode MS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NewQ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95">
                <a:latin typeface="Arial"/>
                <a:cs typeface="Arial"/>
              </a:rPr>
              <a:t>=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OldQ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95">
                <a:latin typeface="Arial"/>
                <a:cs typeface="Arial"/>
              </a:rPr>
              <a:t>+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65" i="1">
                <a:latin typeface="Arial"/>
                <a:cs typeface="Arial"/>
              </a:rPr>
              <a:t>α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125" i="1">
                <a:latin typeface="Menlo"/>
                <a:cs typeface="Menlo"/>
              </a:rPr>
              <a:t>∗</a:t>
            </a:r>
            <a:r>
              <a:rPr dirty="0" sz="1100" spc="-370" i="1">
                <a:latin typeface="Menlo"/>
                <a:cs typeface="Menlo"/>
              </a:rPr>
              <a:t> </a:t>
            </a:r>
            <a:r>
              <a:rPr dirty="0" sz="1100">
                <a:latin typeface="Arial"/>
                <a:cs typeface="Arial"/>
              </a:rPr>
              <a:t>(</a:t>
            </a:r>
            <a:r>
              <a:rPr dirty="0" sz="1100">
                <a:latin typeface="Times New Roman"/>
                <a:cs typeface="Times New Roman"/>
              </a:rPr>
              <a:t>Actual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75" i="1">
                <a:latin typeface="Menlo"/>
                <a:cs typeface="Menlo"/>
              </a:rPr>
              <a:t>−</a:t>
            </a:r>
            <a:r>
              <a:rPr dirty="0" sz="1100" spc="-370" i="1">
                <a:latin typeface="Menlo"/>
                <a:cs typeface="Menlo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Estimation</a:t>
            </a:r>
            <a:r>
              <a:rPr dirty="0" sz="1100" spc="-10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09">
                <a:latin typeface="Arial Unicode MS"/>
                <a:cs typeface="Arial Unicode MS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 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action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chosen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 </a:t>
            </a:r>
            <a:r>
              <a:rPr dirty="0" sz="1100" spc="-20">
                <a:latin typeface="Arial"/>
                <a:cs typeface="Arial"/>
              </a:rPr>
              <a:t>state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40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17">
                <a:latin typeface="Arial Unicode MS"/>
                <a:cs typeface="Arial Unicode MS"/>
              </a:rPr>
              <a:t> </a:t>
            </a:r>
            <a:r>
              <a:rPr dirty="0" sz="1100" i="1">
                <a:latin typeface="Arial"/>
                <a:cs typeface="Arial"/>
              </a:rPr>
              <a:t>S</a:t>
            </a:r>
            <a:r>
              <a:rPr dirty="0" baseline="27777" sz="1200" i="1">
                <a:latin typeface="Arial"/>
                <a:cs typeface="Arial"/>
              </a:rPr>
              <a:t>′</a:t>
            </a:r>
            <a:r>
              <a:rPr dirty="0" baseline="27777" sz="1200" spc="172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state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after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action </a:t>
            </a:r>
            <a:r>
              <a:rPr dirty="0" sz="1100" spc="-25" i="1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0029" marR="4318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17">
                <a:latin typeface="Arial Unicode MS"/>
                <a:cs typeface="Arial Unicode MS"/>
              </a:rPr>
              <a:t> </a:t>
            </a:r>
            <a:r>
              <a:rPr dirty="0" sz="1100" spc="65" i="1">
                <a:latin typeface="Arial"/>
                <a:cs typeface="Arial"/>
              </a:rPr>
              <a:t>α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learning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rate,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deciding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how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much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error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be </a:t>
            </a:r>
            <a:r>
              <a:rPr dirty="0" sz="1100" spc="-55">
                <a:latin typeface="Arial"/>
                <a:cs typeface="Arial"/>
              </a:rPr>
              <a:t>learned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54">
                <a:latin typeface="Arial Unicode MS"/>
                <a:cs typeface="Arial Unicode MS"/>
              </a:rPr>
              <a:t> </a:t>
            </a:r>
            <a:r>
              <a:rPr dirty="0" sz="1100" i="1">
                <a:latin typeface="Arial"/>
                <a:cs typeface="Arial"/>
              </a:rPr>
              <a:t>γ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attenuation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rate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future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rewards.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54">
                <a:latin typeface="Arial Unicode MS"/>
                <a:cs typeface="Arial Unicode MS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Reward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reward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environment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after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270">
                <a:latin typeface="Arial Unicode MS"/>
                <a:cs typeface="Arial Unicode MS"/>
              </a:rPr>
              <a:t>▶</a:t>
            </a:r>
            <a:r>
              <a:rPr dirty="0" baseline="5050" sz="1650" spc="254">
                <a:latin typeface="Arial Unicode MS"/>
                <a:cs typeface="Arial Unicode MS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max</a:t>
            </a:r>
            <a:r>
              <a:rPr dirty="0" baseline="-13888" sz="1200" i="1">
                <a:latin typeface="Arial"/>
                <a:cs typeface="Arial"/>
              </a:rPr>
              <a:t>a</a:t>
            </a:r>
            <a:r>
              <a:rPr dirty="0" baseline="4629" sz="900" i="1">
                <a:latin typeface="Times New Roman"/>
                <a:cs typeface="Times New Roman"/>
              </a:rPr>
              <a:t>′</a:t>
            </a:r>
            <a:r>
              <a:rPr dirty="0" baseline="4629" sz="900" spc="-75" i="1">
                <a:latin typeface="Times New Roman"/>
                <a:cs typeface="Times New Roman"/>
              </a:rPr>
              <a:t> </a:t>
            </a:r>
            <a:r>
              <a:rPr dirty="0" sz="1100" spc="45" i="1">
                <a:latin typeface="Arial"/>
                <a:cs typeface="Arial"/>
              </a:rPr>
              <a:t>Q</a:t>
            </a:r>
            <a:r>
              <a:rPr dirty="0" baseline="-13888" sz="1200" spc="67">
                <a:latin typeface="Arial"/>
                <a:cs typeface="Arial"/>
              </a:rPr>
              <a:t>(</a:t>
            </a:r>
            <a:r>
              <a:rPr dirty="0" baseline="-13888" sz="1200" spc="67" i="1">
                <a:latin typeface="Arial"/>
                <a:cs typeface="Arial"/>
              </a:rPr>
              <a:t>S</a:t>
            </a:r>
            <a:r>
              <a:rPr dirty="0" sz="600" spc="45" i="1">
                <a:latin typeface="Times New Roman"/>
                <a:cs typeface="Times New Roman"/>
              </a:rPr>
              <a:t>′</a:t>
            </a:r>
            <a:r>
              <a:rPr dirty="0" baseline="-13888" sz="1200" spc="67" i="1">
                <a:latin typeface="Arial"/>
                <a:cs typeface="Arial"/>
              </a:rPr>
              <a:t>,A</a:t>
            </a:r>
            <a:r>
              <a:rPr dirty="0" sz="600" spc="45" i="1">
                <a:latin typeface="Times New Roman"/>
                <a:cs typeface="Times New Roman"/>
              </a:rPr>
              <a:t>′</a:t>
            </a:r>
            <a:r>
              <a:rPr dirty="0" baseline="-13888" sz="1200" spc="67">
                <a:latin typeface="Arial"/>
                <a:cs typeface="Arial"/>
              </a:rPr>
              <a:t>)</a:t>
            </a:r>
            <a:r>
              <a:rPr dirty="0" baseline="-13888" sz="1200" spc="217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maximum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action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value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state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S</a:t>
            </a:r>
            <a:r>
              <a:rPr dirty="0" baseline="27777" sz="1200" spc="-37" i="1">
                <a:latin typeface="Arial"/>
                <a:cs typeface="Arial"/>
              </a:rPr>
              <a:t>′</a:t>
            </a:r>
            <a:r>
              <a:rPr dirty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Yuheng Huo</dc:creator>
  <dc:title>MATLAB Code Implementation of Reinforcement Learning in 2D Maze Exploration Q-LEARNING Versus SARSA.</dc:title>
  <dcterms:created xsi:type="dcterms:W3CDTF">2022-04-24T03:38:34Z</dcterms:created>
  <dcterms:modified xsi:type="dcterms:W3CDTF">2022-04-24T03:38:34Z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2022-04-24T00:00:00Z</vt:filetime>
  </property>
</Properties>
</file>