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5839" y="157314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8366" y="21804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9463" y="279628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1990" y="34034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5839" y="157314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8366" y="21804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15363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989341"/>
            <a:ext cx="376618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1.jp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.jpg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33685"/>
            <a:ext cx="8991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4876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1838" y="430770"/>
            <a:ext cx="71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125" y="1200452"/>
            <a:ext cx="3762375" cy="17145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 algn="ctr">
              <a:lnSpc>
                <a:spcPct val="106700"/>
              </a:lnSpc>
              <a:spcBef>
                <a:spcPts val="20"/>
              </a:spcBef>
            </a:pPr>
            <a:r>
              <a:rPr sz="1400" dirty="0">
                <a:latin typeface="Arial"/>
                <a:cs typeface="Arial"/>
              </a:rPr>
              <a:t>MATLAB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Code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Implementation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Reinforcement </a:t>
            </a:r>
            <a:r>
              <a:rPr sz="1400" spc="-55" dirty="0">
                <a:latin typeface="Arial"/>
                <a:cs typeface="Arial"/>
              </a:rPr>
              <a:t>Learning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2D </a:t>
            </a:r>
            <a:r>
              <a:rPr sz="1400" spc="-55" dirty="0">
                <a:latin typeface="Arial"/>
                <a:cs typeface="Arial"/>
              </a:rPr>
              <a:t>Maze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Exploration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Q-</a:t>
            </a:r>
            <a:r>
              <a:rPr sz="1400" spc="-10" dirty="0">
                <a:latin typeface="Arial"/>
                <a:cs typeface="Arial"/>
              </a:rPr>
              <a:t>LEARNING </a:t>
            </a:r>
            <a:r>
              <a:rPr sz="1400" spc="-90" dirty="0">
                <a:latin typeface="Arial"/>
                <a:cs typeface="Arial"/>
              </a:rPr>
              <a:t>Versus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SARSA.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Yuheng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Huo</a:t>
            </a:r>
            <a:r>
              <a:rPr sz="1200" spc="-30" baseline="27777" dirty="0">
                <a:latin typeface="Arial"/>
                <a:cs typeface="Arial"/>
              </a:rPr>
              <a:t>1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COMP5400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April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2022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6000" y="98301"/>
            <a:ext cx="971930" cy="28185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spc="-10" dirty="0">
                <a:latin typeface="Arial"/>
                <a:cs typeface="Arial"/>
                <a:hlinkClick r:id="rId4" action="ppaction://hlinksldjump"/>
              </a:rPr>
              <a:t>SARSA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00" y="515363"/>
            <a:ext cx="4140835" cy="1146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latin typeface="Arial Unicode MS"/>
                <a:cs typeface="Arial Unicode MS"/>
              </a:rPr>
              <a:t> </a:t>
            </a:r>
            <a:r>
              <a:rPr sz="1100" b="1" spc="-10" dirty="0">
                <a:latin typeface="Arial"/>
                <a:cs typeface="Arial"/>
              </a:rPr>
              <a:t>SARSA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State-</a:t>
            </a:r>
            <a:r>
              <a:rPr sz="1100" spc="-35" dirty="0">
                <a:latin typeface="Arial"/>
                <a:cs typeface="Arial"/>
              </a:rPr>
              <a:t>Action-</a:t>
            </a:r>
            <a:r>
              <a:rPr sz="1100" spc="-55" dirty="0">
                <a:latin typeface="Arial"/>
                <a:cs typeface="Arial"/>
              </a:rPr>
              <a:t>Reward-</a:t>
            </a:r>
            <a:r>
              <a:rPr sz="1100" spc="-20" dirty="0">
                <a:latin typeface="Arial"/>
                <a:cs typeface="Arial"/>
              </a:rPr>
              <a:t>State’-</a:t>
            </a:r>
            <a:r>
              <a:rPr sz="1100" dirty="0">
                <a:latin typeface="Arial"/>
                <a:cs typeface="Arial"/>
              </a:rPr>
              <a:t>Action’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using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Arial"/>
                <a:cs typeface="Arial"/>
              </a:rPr>
              <a:t>Q-</a:t>
            </a:r>
            <a:r>
              <a:rPr sz="1100" b="1" spc="-10" dirty="0">
                <a:latin typeface="Arial"/>
                <a:cs typeface="Arial"/>
              </a:rPr>
              <a:t>Table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store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554355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150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Decision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Making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choosing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 </a:t>
            </a:r>
            <a:r>
              <a:rPr sz="1100" spc="-85" dirty="0">
                <a:latin typeface="Arial"/>
                <a:cs typeface="Arial"/>
              </a:rPr>
              <a:t>process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as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10" dirty="0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4458" y="1698866"/>
            <a:ext cx="2936240" cy="11074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5945" y="2927723"/>
            <a:ext cx="1516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5: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Process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SARSA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spc="-10" dirty="0">
                <a:latin typeface="Arial"/>
                <a:cs typeface="Arial"/>
                <a:hlinkClick r:id="rId4" action="ppaction://hlinksldjump"/>
              </a:rPr>
              <a:t>SARSA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1219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Q-</a:t>
            </a:r>
            <a:r>
              <a:rPr sz="1400" spc="-45" dirty="0">
                <a:latin typeface="Arial"/>
                <a:cs typeface="Arial"/>
              </a:rPr>
              <a:t>Table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257" y="1462200"/>
            <a:ext cx="3743960" cy="104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90"/>
              </a:spcBef>
            </a:pPr>
            <a:r>
              <a:rPr sz="1650" i="1" baseline="10101" dirty="0">
                <a:latin typeface="Arial"/>
                <a:cs typeface="Arial"/>
              </a:rPr>
              <a:t>Q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S,A</a:t>
            </a:r>
            <a:r>
              <a:rPr sz="800" dirty="0">
                <a:latin typeface="Arial"/>
                <a:cs typeface="Arial"/>
              </a:rPr>
              <a:t>)</a:t>
            </a:r>
            <a:r>
              <a:rPr sz="800" spc="155" dirty="0">
                <a:latin typeface="Arial"/>
                <a:cs typeface="Arial"/>
              </a:rPr>
              <a:t> </a:t>
            </a:r>
            <a:r>
              <a:rPr sz="1650" spc="292" baseline="10101" dirty="0">
                <a:latin typeface="Arial"/>
                <a:cs typeface="Arial"/>
              </a:rPr>
              <a:t>=</a:t>
            </a:r>
            <a:r>
              <a:rPr sz="1650" spc="30" baseline="10101" dirty="0">
                <a:latin typeface="Arial"/>
                <a:cs typeface="Arial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Q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S,A</a:t>
            </a:r>
            <a:r>
              <a:rPr sz="800" dirty="0">
                <a:latin typeface="Arial"/>
                <a:cs typeface="Arial"/>
              </a:rPr>
              <a:t>)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1650" spc="292" baseline="10101" dirty="0">
                <a:latin typeface="Arial"/>
                <a:cs typeface="Arial"/>
              </a:rPr>
              <a:t>+</a:t>
            </a:r>
            <a:r>
              <a:rPr sz="1650" spc="-67" baseline="10101" dirty="0">
                <a:latin typeface="Arial"/>
                <a:cs typeface="Arial"/>
              </a:rPr>
              <a:t> </a:t>
            </a:r>
            <a:r>
              <a:rPr sz="1650" i="1" spc="97" baseline="10101" dirty="0">
                <a:latin typeface="Arial"/>
                <a:cs typeface="Arial"/>
              </a:rPr>
              <a:t>α</a:t>
            </a:r>
            <a:r>
              <a:rPr sz="1650" i="1" spc="-52" baseline="10101" dirty="0">
                <a:latin typeface="Arial"/>
                <a:cs typeface="Arial"/>
              </a:rPr>
              <a:t> </a:t>
            </a:r>
            <a:r>
              <a:rPr sz="1650" i="1" baseline="10101" dirty="0">
                <a:latin typeface="Menlo"/>
                <a:cs typeface="Menlo"/>
              </a:rPr>
              <a:t>∗</a:t>
            </a:r>
            <a:r>
              <a:rPr sz="1650" spc="667" baseline="55555" dirty="0">
                <a:latin typeface="Arial"/>
                <a:cs typeface="Arial"/>
              </a:rPr>
              <a:t> </a:t>
            </a:r>
            <a:r>
              <a:rPr sz="1650" baseline="10101" dirty="0">
                <a:latin typeface="Times New Roman"/>
                <a:cs typeface="Times New Roman"/>
              </a:rPr>
              <a:t>Reward</a:t>
            </a:r>
            <a:r>
              <a:rPr sz="1650" spc="-22" baseline="10101" dirty="0">
                <a:latin typeface="Times New Roman"/>
                <a:cs typeface="Times New Roman"/>
              </a:rPr>
              <a:t> </a:t>
            </a:r>
            <a:r>
              <a:rPr sz="1650" spc="292" baseline="10101" dirty="0">
                <a:latin typeface="Arial"/>
                <a:cs typeface="Arial"/>
              </a:rPr>
              <a:t>+</a:t>
            </a:r>
            <a:r>
              <a:rPr sz="1650" spc="-60" baseline="10101" dirty="0">
                <a:latin typeface="Arial"/>
                <a:cs typeface="Arial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γ</a:t>
            </a:r>
            <a:r>
              <a:rPr sz="1650" i="1" spc="30" baseline="10101" dirty="0">
                <a:latin typeface="Arial"/>
                <a:cs typeface="Arial"/>
              </a:rPr>
              <a:t> </a:t>
            </a:r>
            <a:r>
              <a:rPr sz="1650" i="1" spc="-187" baseline="10101" dirty="0">
                <a:latin typeface="Menlo"/>
                <a:cs typeface="Menlo"/>
              </a:rPr>
              <a:t>∗</a:t>
            </a:r>
            <a:r>
              <a:rPr sz="1650" i="1" spc="-600" baseline="10101" dirty="0">
                <a:latin typeface="Menlo"/>
                <a:cs typeface="Menlo"/>
              </a:rPr>
              <a:t> </a:t>
            </a:r>
            <a:r>
              <a:rPr sz="1650" i="1" spc="67" baseline="10101" dirty="0">
                <a:latin typeface="Arial"/>
                <a:cs typeface="Arial"/>
              </a:rPr>
              <a:t>Q</a:t>
            </a:r>
            <a:r>
              <a:rPr sz="800" spc="45" dirty="0">
                <a:latin typeface="Arial"/>
                <a:cs typeface="Arial"/>
              </a:rPr>
              <a:t>(</a:t>
            </a:r>
            <a:r>
              <a:rPr sz="800" i="1" spc="45" dirty="0">
                <a:latin typeface="Arial"/>
                <a:cs typeface="Arial"/>
              </a:rPr>
              <a:t>S</a:t>
            </a:r>
            <a:r>
              <a:rPr sz="900" i="1" spc="67" baseline="23148" dirty="0">
                <a:latin typeface="Times New Roman"/>
                <a:cs typeface="Times New Roman"/>
              </a:rPr>
              <a:t>′</a:t>
            </a:r>
            <a:r>
              <a:rPr sz="800" i="1" spc="45" dirty="0">
                <a:latin typeface="Arial"/>
                <a:cs typeface="Arial"/>
              </a:rPr>
              <a:t>,A</a:t>
            </a:r>
            <a:r>
              <a:rPr sz="900" i="1" spc="67" baseline="23148" dirty="0">
                <a:latin typeface="Times New Roman"/>
                <a:cs typeface="Times New Roman"/>
              </a:rPr>
              <a:t>′</a:t>
            </a:r>
            <a:r>
              <a:rPr sz="800" spc="45" dirty="0">
                <a:latin typeface="Arial"/>
                <a:cs typeface="Arial"/>
              </a:rPr>
              <a:t>)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1650" i="1" spc="262" baseline="10101" dirty="0">
                <a:latin typeface="Menlo"/>
                <a:cs typeface="Menlo"/>
              </a:rPr>
              <a:t>−</a:t>
            </a:r>
            <a:r>
              <a:rPr sz="1650" i="1" spc="-592" baseline="10101" dirty="0">
                <a:latin typeface="Menlo"/>
                <a:cs typeface="Menlo"/>
              </a:rPr>
              <a:t> </a:t>
            </a:r>
            <a:r>
              <a:rPr sz="1650" i="1" spc="-15" baseline="10101" dirty="0">
                <a:latin typeface="Arial"/>
                <a:cs typeface="Arial"/>
              </a:rPr>
              <a:t>Q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i="1" spc="-10" dirty="0">
                <a:latin typeface="Arial"/>
                <a:cs typeface="Arial"/>
              </a:rPr>
              <a:t>S,A</a:t>
            </a:r>
            <a:r>
              <a:rPr sz="800" spc="-10" dirty="0">
                <a:latin typeface="Arial"/>
                <a:cs typeface="Arial"/>
              </a:rPr>
              <a:t>)</a:t>
            </a:r>
            <a:r>
              <a:rPr sz="1650" spc="-15" baseline="55555" dirty="0">
                <a:latin typeface="Arial"/>
                <a:cs typeface="Arial"/>
              </a:rPr>
              <a:t> </a:t>
            </a:r>
            <a:endParaRPr sz="1650" baseline="55555">
              <a:latin typeface="Arial"/>
              <a:cs typeface="Arial"/>
            </a:endParaRPr>
          </a:p>
          <a:p>
            <a:pPr marL="227329" marR="43180" indent="-177165">
              <a:lnSpc>
                <a:spcPct val="102699"/>
              </a:lnSpc>
              <a:spcBef>
                <a:spcPts val="969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25" baseline="5050" dirty="0">
                <a:latin typeface="Arial Unicode MS"/>
                <a:cs typeface="Arial Unicode MS"/>
              </a:rPr>
              <a:t> </a:t>
            </a:r>
            <a:r>
              <a:rPr sz="1100" spc="-65" dirty="0">
                <a:latin typeface="Arial"/>
                <a:cs typeface="Arial"/>
              </a:rPr>
              <a:t>SARSA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chooses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dirty="0">
                <a:latin typeface="Arial"/>
                <a:cs typeface="Arial"/>
              </a:rPr>
              <a:t> Action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next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state,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but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does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  <a:p>
            <a:pPr marL="227329" marR="137795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latin typeface="Arial Unicode MS"/>
                <a:cs typeface="Arial Unicode MS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baseline="-13888" dirty="0">
                <a:latin typeface="Arial"/>
                <a:cs typeface="Arial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S,A</a:t>
            </a:r>
            <a:r>
              <a:rPr sz="1200" baseline="-13888" dirty="0">
                <a:latin typeface="Arial"/>
                <a:cs typeface="Arial"/>
              </a:rPr>
              <a:t>)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updated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based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200" spc="67" baseline="-13888" dirty="0">
                <a:latin typeface="Arial"/>
                <a:cs typeface="Arial"/>
              </a:rPr>
              <a:t>(</a:t>
            </a:r>
            <a:r>
              <a:rPr sz="1200" i="1" spc="67" baseline="-13888" dirty="0">
                <a:latin typeface="Arial"/>
                <a:cs typeface="Arial"/>
              </a:rPr>
              <a:t>S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i="1" spc="67" baseline="-13888" dirty="0">
                <a:latin typeface="Arial"/>
                <a:cs typeface="Arial"/>
              </a:rPr>
              <a:t>,A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spc="67" baseline="-13888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85" dirty="0">
                <a:latin typeface="Arial"/>
                <a:cs typeface="Arial"/>
              </a:rPr>
              <a:t>based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max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900" i="1" baseline="4629" dirty="0">
                <a:latin typeface="Times New Roman"/>
                <a:cs typeface="Times New Roman"/>
              </a:rPr>
              <a:t>′</a:t>
            </a:r>
            <a:r>
              <a:rPr sz="900" i="1" spc="-67" baseline="4629" dirty="0">
                <a:latin typeface="Times New Roman"/>
                <a:cs typeface="Times New Roman"/>
              </a:rPr>
              <a:t> </a:t>
            </a:r>
            <a:r>
              <a:rPr sz="1100" i="1" spc="35" dirty="0">
                <a:latin typeface="Arial"/>
                <a:cs typeface="Arial"/>
              </a:rPr>
              <a:t>Q</a:t>
            </a:r>
            <a:r>
              <a:rPr sz="1200" spc="52" baseline="-13888" dirty="0">
                <a:latin typeface="Arial"/>
                <a:cs typeface="Arial"/>
              </a:rPr>
              <a:t>(</a:t>
            </a:r>
            <a:r>
              <a:rPr sz="1200" i="1" spc="52" baseline="-13888" dirty="0">
                <a:latin typeface="Arial"/>
                <a:cs typeface="Arial"/>
              </a:rPr>
              <a:t>S</a:t>
            </a:r>
            <a:r>
              <a:rPr sz="600" i="1" spc="35" dirty="0">
                <a:latin typeface="Times New Roman"/>
                <a:cs typeface="Times New Roman"/>
              </a:rPr>
              <a:t>′</a:t>
            </a:r>
            <a:r>
              <a:rPr sz="1200" i="1" spc="52" baseline="-13888" dirty="0">
                <a:latin typeface="Arial"/>
                <a:cs typeface="Arial"/>
              </a:rPr>
              <a:t>,A</a:t>
            </a:r>
            <a:r>
              <a:rPr sz="600" i="1" spc="35" dirty="0">
                <a:latin typeface="Times New Roman"/>
                <a:cs typeface="Times New Roman"/>
              </a:rPr>
              <a:t>′</a:t>
            </a:r>
            <a:r>
              <a:rPr sz="1200" spc="52" baseline="-13888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03695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14224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Simulation</a:t>
            </a:r>
            <a:r>
              <a:rPr sz="600" spc="4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Environment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200" y="471578"/>
            <a:ext cx="4241800" cy="841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400" spc="-30" dirty="0">
                <a:latin typeface="Arial"/>
                <a:cs typeface="Arial"/>
              </a:rPr>
              <a:t>Simulation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Enviroment</a:t>
            </a:r>
            <a:endParaRPr sz="14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259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spc="-40" dirty="0">
                <a:latin typeface="Arial"/>
                <a:cs typeface="Arial"/>
              </a:rPr>
              <a:t>Explorer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Up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Right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Down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Left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79755" marR="42545" indent="-177165">
              <a:lnSpc>
                <a:spcPct val="102600"/>
              </a:lnSpc>
              <a:spcBef>
                <a:spcPts val="7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latin typeface="Arial Unicode MS"/>
                <a:cs typeface="Arial Unicode MS"/>
              </a:rPr>
              <a:t> </a:t>
            </a:r>
            <a:r>
              <a:rPr sz="1100" spc="-55" dirty="0">
                <a:latin typeface="Arial"/>
                <a:cs typeface="Arial"/>
              </a:rPr>
              <a:t>When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explorer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reaches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Traps</a:t>
            </a:r>
            <a:r>
              <a:rPr sz="1100" spc="-10" dirty="0">
                <a:latin typeface="Arial"/>
                <a:cs typeface="Arial"/>
              </a:rPr>
              <a:t> (</a:t>
            </a:r>
            <a:r>
              <a:rPr sz="1100" b="1" spc="-10" dirty="0">
                <a:latin typeface="Arial"/>
                <a:cs typeface="Arial"/>
              </a:rPr>
              <a:t>Grey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Blocks</a:t>
            </a:r>
            <a:r>
              <a:rPr sz="1100" spc="-35" dirty="0">
                <a:latin typeface="Arial"/>
                <a:cs typeface="Arial"/>
              </a:rPr>
              <a:t>),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simulation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episode</a:t>
            </a:r>
            <a:r>
              <a:rPr sz="1100" dirty="0">
                <a:latin typeface="Arial"/>
                <a:cs typeface="Arial"/>
              </a:rPr>
              <a:t> 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end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immediately,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Reward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value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Menlo"/>
                <a:cs typeface="Menlo"/>
              </a:rPr>
              <a:t>−</a:t>
            </a:r>
            <a:r>
              <a:rPr sz="1100" spc="-2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128664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302460"/>
            <a:ext cx="35699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latin typeface="Arial"/>
                <a:cs typeface="Arial"/>
              </a:rPr>
              <a:t>When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explorer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reaches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Goal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b="1" dirty="0">
                <a:latin typeface="Arial"/>
                <a:cs typeface="Arial"/>
              </a:rPr>
              <a:t>Red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Blocks</a:t>
            </a:r>
            <a:r>
              <a:rPr sz="1100" spc="-30" dirty="0">
                <a:latin typeface="Arial"/>
                <a:cs typeface="Arial"/>
              </a:rPr>
              <a:t>),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simulation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episode</a:t>
            </a:r>
            <a:r>
              <a:rPr sz="1100" dirty="0">
                <a:latin typeface="Arial"/>
                <a:cs typeface="Arial"/>
              </a:rPr>
              <a:t> will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end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immediately,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80" dirty="0">
                <a:latin typeface="Arial"/>
                <a:cs typeface="Arial"/>
              </a:rPr>
              <a:t>Reward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dirty="0">
                <a:latin typeface="Arial"/>
                <a:cs typeface="Arial"/>
              </a:rPr>
              <a:t> is </a:t>
            </a:r>
            <a:r>
              <a:rPr sz="1100" spc="-2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4408" y="1745983"/>
            <a:ext cx="1219200" cy="1219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81784" y="3086600"/>
            <a:ext cx="1243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6: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Maze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Result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3" action="ppaction://hlinksldjump"/>
              </a:rPr>
              <a:t>Training</a:t>
            </a:r>
            <a:r>
              <a:rPr sz="6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Process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00" y="472964"/>
            <a:ext cx="4068445" cy="15341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1400" spc="-25" dirty="0">
                <a:latin typeface="Arial"/>
                <a:cs typeface="Arial"/>
              </a:rPr>
              <a:t>Training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567055" marR="132080" indent="-177165">
              <a:lnSpc>
                <a:spcPct val="102600"/>
              </a:lnSpc>
              <a:spcBef>
                <a:spcPts val="22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latin typeface="Arial Unicode MS"/>
                <a:cs typeface="Arial Unicode MS"/>
              </a:rPr>
              <a:t> </a:t>
            </a:r>
            <a:r>
              <a:rPr sz="1100" b="1" spc="-50" dirty="0">
                <a:latin typeface="Arial"/>
                <a:cs typeface="Arial"/>
              </a:rPr>
              <a:t>Emergency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Break </a:t>
            </a:r>
            <a:r>
              <a:rPr sz="1100" spc="-85" dirty="0">
                <a:latin typeface="Arial"/>
                <a:cs typeface="Arial"/>
              </a:rPr>
              <a:t>means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number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steps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single </a:t>
            </a:r>
            <a:r>
              <a:rPr sz="1100" spc="-75" dirty="0">
                <a:latin typeface="Arial"/>
                <a:cs typeface="Arial"/>
              </a:rPr>
              <a:t>episode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greater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10000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7055" marR="121285" indent="-177165">
              <a:lnSpc>
                <a:spcPct val="102699"/>
              </a:lnSpc>
              <a:spcBef>
                <a:spcPts val="6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50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times,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80" dirty="0">
                <a:latin typeface="Arial"/>
                <a:cs typeface="Arial"/>
              </a:rPr>
              <a:t>emergency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never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happened.</a:t>
            </a:r>
            <a:endParaRPr sz="1100">
              <a:latin typeface="Arial"/>
              <a:cs typeface="Arial"/>
            </a:endParaRPr>
          </a:p>
          <a:p>
            <a:pPr marL="567055" marR="30480" indent="-177165">
              <a:lnSpc>
                <a:spcPct val="102600"/>
              </a:lnSpc>
              <a:spcBef>
                <a:spcPts val="6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SARSA,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emergency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usually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happened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during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learning </a:t>
            </a:r>
            <a:r>
              <a:rPr sz="1100" spc="-60" dirty="0">
                <a:latin typeface="Arial"/>
                <a:cs typeface="Arial"/>
              </a:rPr>
              <a:t>process.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Q-</a:t>
            </a:r>
            <a:r>
              <a:rPr sz="1100" spc="-60" dirty="0">
                <a:latin typeface="Arial"/>
                <a:cs typeface="Arial"/>
              </a:rPr>
              <a:t>Table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trained good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enough,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emergency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rarely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happened.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3571" y="2083371"/>
            <a:ext cx="2120900" cy="8839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2831" y="3088708"/>
            <a:ext cx="1562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7: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Convergence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Speed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Result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spc="-30" dirty="0">
                <a:latin typeface="Arial"/>
                <a:cs typeface="Arial"/>
                <a:hlinkClick r:id="rId4" action="ppaction://hlinksldjump"/>
              </a:rPr>
              <a:t>Convergence</a:t>
            </a:r>
            <a:r>
              <a:rPr sz="600" spc="7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Speed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00" y="462526"/>
            <a:ext cx="3789679" cy="6756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400" spc="-90" dirty="0">
                <a:latin typeface="Arial"/>
                <a:cs typeface="Arial"/>
              </a:rPr>
              <a:t>Convergence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Speed</a:t>
            </a:r>
            <a:endParaRPr sz="1400">
              <a:latin typeface="Arial"/>
              <a:cs typeface="Arial"/>
            </a:endParaRPr>
          </a:p>
          <a:p>
            <a:pPr marL="567055" marR="30480" indent="-177165">
              <a:lnSpc>
                <a:spcPct val="102600"/>
              </a:lnSpc>
              <a:spcBef>
                <a:spcPts val="28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90" dirty="0">
                <a:latin typeface="Arial"/>
                <a:cs typeface="Arial"/>
              </a:rPr>
              <a:t>speed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convergence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60" dirty="0">
                <a:latin typeface="Arial"/>
                <a:cs typeface="Arial"/>
              </a:rPr>
              <a:t>Q-</a:t>
            </a:r>
            <a:r>
              <a:rPr sz="1100" spc="-40" dirty="0">
                <a:latin typeface="Arial"/>
                <a:cs typeface="Arial"/>
              </a:rPr>
              <a:t>Learning</a:t>
            </a:r>
            <a:r>
              <a:rPr sz="1100" dirty="0">
                <a:latin typeface="Arial"/>
                <a:cs typeface="Arial"/>
              </a:rPr>
              <a:t> 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Faster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than </a:t>
            </a:r>
            <a:r>
              <a:rPr sz="1100" spc="-10" dirty="0">
                <a:latin typeface="Arial"/>
                <a:cs typeface="Arial"/>
              </a:rPr>
              <a:t>SARSA.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7109" y="1309306"/>
            <a:ext cx="2324100" cy="15290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2920" y="3072833"/>
            <a:ext cx="1462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8: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Emergency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Break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Result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Final</a:t>
            </a:r>
            <a:r>
              <a:rPr sz="600" spc="3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Performance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2341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Fail</a:t>
            </a:r>
            <a:r>
              <a:rPr sz="1400" spc="-35" dirty="0">
                <a:latin typeface="Arial"/>
                <a:cs typeface="Arial"/>
              </a:rPr>
              <a:t> Rate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957" y="1459813"/>
            <a:ext cx="3462654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 algn="just">
              <a:lnSpc>
                <a:spcPct val="102600"/>
              </a:lnSpc>
              <a:spcBef>
                <a:spcPts val="5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187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typical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Fail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Rate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-70" dirty="0">
                <a:latin typeface="Arial"/>
                <a:cs typeface="Arial"/>
              </a:rPr>
              <a:t>convergence</a:t>
            </a:r>
            <a:r>
              <a:rPr sz="1100" dirty="0">
                <a:latin typeface="Arial"/>
                <a:cs typeface="Arial"/>
              </a:rPr>
              <a:t> is </a:t>
            </a:r>
            <a:r>
              <a:rPr sz="1100" b="1" dirty="0">
                <a:latin typeface="Arial"/>
                <a:cs typeface="Arial"/>
              </a:rPr>
              <a:t>23.84%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SARSA</a:t>
            </a:r>
            <a:r>
              <a:rPr sz="1100" dirty="0">
                <a:latin typeface="Arial"/>
                <a:cs typeface="Arial"/>
              </a:rPr>
              <a:t> this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number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b="1" spc="-10" dirty="0">
                <a:latin typeface="Arial"/>
                <a:cs typeface="Arial"/>
              </a:rPr>
              <a:t>2.22%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252729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convergence,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Average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Number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Steps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less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SARSA.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Result</a:t>
            </a:r>
            <a:r>
              <a:rPr sz="600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Final</a:t>
            </a:r>
            <a:r>
              <a:rPr sz="600" spc="3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Performance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533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0" dirty="0">
                <a:latin typeface="Arial"/>
                <a:cs typeface="Arial"/>
              </a:rPr>
              <a:t>Routes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9595" y="950836"/>
            <a:ext cx="1828800" cy="182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99895" y="2901053"/>
            <a:ext cx="1408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9: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Routes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Compare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957" y="1513457"/>
            <a:ext cx="3712845" cy="784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spc="-65" dirty="0">
                <a:latin typeface="Arial"/>
                <a:cs typeface="Arial"/>
              </a:rPr>
              <a:t>SARSA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prefers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Safer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path,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prefers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Arial"/>
                <a:cs typeface="Arial"/>
              </a:rPr>
              <a:t>Optimal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path.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25" baseline="5050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"/>
                <a:cs typeface="Arial"/>
              </a:rPr>
              <a:t>SARSAR’s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Convergence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Speed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slower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40" dirty="0">
                <a:latin typeface="Arial"/>
                <a:cs typeface="Arial"/>
              </a:rPr>
              <a:t>Q-</a:t>
            </a:r>
            <a:r>
              <a:rPr sz="1100" spc="-10" dirty="0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"/>
                <a:cs typeface="Arial"/>
              </a:rPr>
              <a:t>SARSAR’s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Fail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Rate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less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10" dirty="0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1979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Conclusion</a:t>
            </a:r>
            <a:r>
              <a:rPr spc="-3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65" dirty="0"/>
              <a:t>Discussion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957" y="1475002"/>
            <a:ext cx="3783329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store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sates</a:t>
            </a:r>
            <a:r>
              <a:rPr sz="1100" dirty="0">
                <a:latin typeface="Arial"/>
                <a:cs typeface="Arial"/>
              </a:rPr>
              <a:t> in 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case,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 fail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more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problems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due</a:t>
            </a:r>
            <a:r>
              <a:rPr sz="1100" dirty="0">
                <a:latin typeface="Arial"/>
                <a:cs typeface="Arial"/>
              </a:rPr>
              <a:t> to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limited </a:t>
            </a:r>
            <a:r>
              <a:rPr sz="1100" spc="-60" dirty="0">
                <a:latin typeface="Arial"/>
                <a:cs typeface="Arial"/>
              </a:rPr>
              <a:t>storage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memory.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Q-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Neural </a:t>
            </a:r>
            <a:r>
              <a:rPr sz="1100" b="1" spc="-20" dirty="0">
                <a:latin typeface="Arial"/>
                <a:cs typeface="Arial"/>
              </a:rPr>
              <a:t>Network</a:t>
            </a:r>
            <a:r>
              <a:rPr sz="1100" spc="-2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Neural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Networks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updated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each </a:t>
            </a:r>
            <a:r>
              <a:rPr sz="1100" spc="-10" dirty="0">
                <a:latin typeface="Arial"/>
                <a:cs typeface="Arial"/>
              </a:rPr>
              <a:t>episode.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3948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Reinforcement</a:t>
            </a:r>
            <a:r>
              <a:rPr spc="-30" dirty="0"/>
              <a:t> </a:t>
            </a:r>
            <a:r>
              <a:rPr spc="-55" dirty="0"/>
              <a:t>Learning</a:t>
            </a:r>
            <a:r>
              <a:rPr spc="-25" dirty="0"/>
              <a:t> </a:t>
            </a:r>
            <a:r>
              <a:rPr spc="-30" dirty="0"/>
              <a:t>and</a:t>
            </a:r>
            <a:r>
              <a:rPr spc="-20" dirty="0"/>
              <a:t> </a:t>
            </a:r>
            <a:r>
              <a:rPr spc="-60" dirty="0"/>
              <a:t>Genetic</a:t>
            </a:r>
            <a:r>
              <a:rPr spc="-30" dirty="0"/>
              <a:t> </a:t>
            </a:r>
            <a:r>
              <a:rPr spc="-10" dirty="0"/>
              <a:t>Algorithm</a:t>
            </a:r>
            <a:r>
              <a:rPr spc="-25" dirty="0"/>
              <a:t> </a:t>
            </a:r>
            <a:r>
              <a:rPr spc="-20" dirty="0"/>
              <a:t>(GA)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257" y="1041524"/>
            <a:ext cx="3885565" cy="18980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latin typeface="Arial Unicode MS"/>
                <a:cs typeface="Arial Unicode MS"/>
              </a:rPr>
              <a:t> </a:t>
            </a:r>
            <a:r>
              <a:rPr sz="1100" b="1" spc="-45" dirty="0">
                <a:latin typeface="Arial"/>
                <a:cs typeface="Arial"/>
              </a:rPr>
              <a:t>Fitness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Function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≈</a:t>
            </a:r>
            <a:r>
              <a:rPr sz="1100" i="1" spc="-300" dirty="0">
                <a:latin typeface="Menlo"/>
                <a:cs typeface="Menlo"/>
              </a:rPr>
              <a:t> </a:t>
            </a:r>
            <a:r>
              <a:rPr sz="1100" b="1" spc="-40" dirty="0">
                <a:latin typeface="Arial"/>
                <a:cs typeface="Arial"/>
              </a:rPr>
              <a:t>Reward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Function</a:t>
            </a:r>
            <a:r>
              <a:rPr sz="1100" spc="-1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Arial"/>
                <a:cs typeface="Arial"/>
              </a:rPr>
              <a:t>Agent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does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have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dynamic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learning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process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own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lifetime.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55" dirty="0">
                <a:latin typeface="Arial"/>
                <a:cs typeface="Arial"/>
              </a:rPr>
              <a:t>problems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strategy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space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sufficiently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small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easily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structured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suitable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genetic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algorithms.</a:t>
            </a:r>
            <a:endParaRPr sz="1100">
              <a:latin typeface="Arial"/>
              <a:cs typeface="Arial"/>
            </a:endParaRPr>
          </a:p>
          <a:p>
            <a:pPr marL="227329" marR="153035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RL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focused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interaction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environment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95" dirty="0">
                <a:latin typeface="Arial"/>
                <a:cs typeface="Arial"/>
              </a:rPr>
              <a:t>sequence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strategies.</a:t>
            </a:r>
            <a:endParaRPr sz="1100">
              <a:latin typeface="Arial"/>
              <a:cs typeface="Arial"/>
            </a:endParaRPr>
          </a:p>
          <a:p>
            <a:pPr marL="227329" marR="305435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195" baseline="505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Arial"/>
                <a:cs typeface="Arial"/>
              </a:rPr>
              <a:t>From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my </a:t>
            </a:r>
            <a:r>
              <a:rPr sz="1100" spc="-40" dirty="0">
                <a:latin typeface="Arial"/>
                <a:cs typeface="Arial"/>
              </a:rPr>
              <a:t>own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view,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GA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like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DNA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born </a:t>
            </a:r>
            <a:r>
              <a:rPr sz="1100" dirty="0">
                <a:latin typeface="Arial"/>
                <a:cs typeface="Arial"/>
              </a:rPr>
              <a:t>with,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like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Knowledge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Moral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Code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40" dirty="0">
                <a:latin typeface="Arial"/>
                <a:cs typeface="Arial"/>
              </a:rPr>
              <a:t>acquire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lifetime.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Problem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208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2D</a:t>
            </a:r>
            <a:r>
              <a:rPr spc="-30" dirty="0"/>
              <a:t> </a:t>
            </a:r>
            <a:r>
              <a:rPr spc="-45" dirty="0"/>
              <a:t>Maze</a:t>
            </a:r>
            <a:r>
              <a:rPr spc="-25" dirty="0"/>
              <a:t> </a:t>
            </a:r>
            <a:r>
              <a:rPr spc="-30" dirty="0"/>
              <a:t>Exploration </a:t>
            </a:r>
            <a:r>
              <a:rPr spc="-100" dirty="0"/>
              <a:t>Game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b="1" dirty="0">
                <a:latin typeface="Arial"/>
                <a:cs typeface="Arial"/>
              </a:rPr>
              <a:t>Agent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65" dirty="0"/>
              <a:t>explores</a:t>
            </a:r>
            <a:r>
              <a:rPr sz="1100" dirty="0"/>
              <a:t> the</a:t>
            </a:r>
            <a:r>
              <a:rPr sz="1100" spc="-5" dirty="0"/>
              <a:t> </a:t>
            </a:r>
            <a:r>
              <a:rPr sz="1100" spc="-75" dirty="0"/>
              <a:t>maze</a:t>
            </a:r>
            <a:r>
              <a:rPr sz="1100" spc="-5" dirty="0"/>
              <a:t> </a:t>
            </a:r>
            <a:r>
              <a:rPr sz="1100" dirty="0"/>
              <a:t>to </a:t>
            </a:r>
            <a:r>
              <a:rPr sz="1100" spc="-30" dirty="0"/>
              <a:t>arrive</a:t>
            </a:r>
            <a:r>
              <a:rPr sz="1100" spc="-5" dirty="0"/>
              <a:t> </a:t>
            </a:r>
            <a:r>
              <a:rPr sz="1100" dirty="0"/>
              <a:t>the</a:t>
            </a:r>
            <a:r>
              <a:rPr sz="1100" spc="-5" dirty="0"/>
              <a:t> </a:t>
            </a:r>
            <a:r>
              <a:rPr sz="1100" b="1" spc="-25" dirty="0">
                <a:latin typeface="Arial"/>
                <a:cs typeface="Arial"/>
              </a:rPr>
              <a:t>Goal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dirty="0"/>
              <a:t>without</a:t>
            </a:r>
            <a:r>
              <a:rPr sz="1100" spc="-5" dirty="0"/>
              <a:t> </a:t>
            </a:r>
            <a:r>
              <a:rPr sz="1100" spc="-10" dirty="0"/>
              <a:t>getting through</a:t>
            </a:r>
            <a:r>
              <a:rPr sz="1100" spc="-50" dirty="0"/>
              <a:t> </a:t>
            </a:r>
            <a:r>
              <a:rPr sz="1100" dirty="0"/>
              <a:t>the</a:t>
            </a:r>
            <a:r>
              <a:rPr sz="1100" spc="-45" dirty="0"/>
              <a:t> </a:t>
            </a:r>
            <a:r>
              <a:rPr sz="1100" b="1" spc="-10" dirty="0">
                <a:latin typeface="Arial"/>
                <a:cs typeface="Arial"/>
              </a:rPr>
              <a:t>Traps</a:t>
            </a:r>
            <a:r>
              <a:rPr sz="1100" spc="-10" dirty="0"/>
              <a:t>.</a:t>
            </a:r>
            <a:endParaRPr sz="1100">
              <a:latin typeface="Arial"/>
              <a:cs typeface="Arial"/>
            </a:endParaRPr>
          </a:p>
          <a:p>
            <a:pPr marL="214629" marR="50800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179" baseline="5050" dirty="0">
                <a:latin typeface="Arial Unicode MS"/>
                <a:cs typeface="Arial Unicode MS"/>
              </a:rPr>
              <a:t> </a:t>
            </a:r>
            <a:r>
              <a:rPr sz="1100" dirty="0"/>
              <a:t>This</a:t>
            </a:r>
            <a:r>
              <a:rPr sz="1100" spc="-25" dirty="0"/>
              <a:t> </a:t>
            </a:r>
            <a:r>
              <a:rPr sz="1100" dirty="0"/>
              <a:t>is</a:t>
            </a:r>
            <a:r>
              <a:rPr sz="1100" spc="-25" dirty="0"/>
              <a:t> </a:t>
            </a:r>
            <a:r>
              <a:rPr sz="1100" spc="-40" dirty="0"/>
              <a:t>inspired</a:t>
            </a:r>
            <a:r>
              <a:rPr sz="1100" spc="-25" dirty="0"/>
              <a:t> </a:t>
            </a:r>
            <a:r>
              <a:rPr sz="1100" spc="-10" dirty="0"/>
              <a:t>by</a:t>
            </a:r>
            <a:r>
              <a:rPr sz="1100" spc="-20" dirty="0"/>
              <a:t> </a:t>
            </a:r>
            <a:r>
              <a:rPr sz="1100" dirty="0"/>
              <a:t>the</a:t>
            </a:r>
            <a:r>
              <a:rPr sz="1100" spc="-25" dirty="0"/>
              <a:t> </a:t>
            </a:r>
            <a:r>
              <a:rPr sz="1100" dirty="0"/>
              <a:t>Cliff</a:t>
            </a:r>
            <a:r>
              <a:rPr sz="1100" spc="-25" dirty="0"/>
              <a:t> Walking </a:t>
            </a:r>
            <a:r>
              <a:rPr sz="1100" spc="-10" dirty="0"/>
              <a:t>by</a:t>
            </a:r>
            <a:r>
              <a:rPr sz="1100" spc="-20" dirty="0"/>
              <a:t> </a:t>
            </a:r>
            <a:r>
              <a:rPr sz="1100" spc="-10" dirty="0"/>
              <a:t>Sutton</a:t>
            </a:r>
            <a:r>
              <a:rPr sz="1100" spc="-25" dirty="0"/>
              <a:t> </a:t>
            </a:r>
            <a:r>
              <a:rPr sz="1100" spc="-45" dirty="0"/>
              <a:t>and</a:t>
            </a:r>
            <a:r>
              <a:rPr sz="1100" spc="-25" dirty="0"/>
              <a:t> </a:t>
            </a:r>
            <a:r>
              <a:rPr sz="1100" dirty="0"/>
              <a:t>Barto</a:t>
            </a:r>
            <a:r>
              <a:rPr sz="1100" spc="-25" dirty="0"/>
              <a:t> in </a:t>
            </a:r>
            <a:r>
              <a:rPr sz="1100" spc="-35" dirty="0"/>
              <a:t>Lecture</a:t>
            </a:r>
            <a:r>
              <a:rPr sz="1100" spc="-15" dirty="0"/>
              <a:t> </a:t>
            </a:r>
            <a:r>
              <a:rPr sz="1100" spc="-40" dirty="0"/>
              <a:t>Notes</a:t>
            </a:r>
            <a:r>
              <a:rPr sz="1100" spc="-10" dirty="0"/>
              <a:t> </a:t>
            </a:r>
            <a:r>
              <a:rPr sz="1100" dirty="0"/>
              <a:t>in</a:t>
            </a:r>
            <a:r>
              <a:rPr sz="1100" spc="-15" dirty="0"/>
              <a:t> </a:t>
            </a:r>
            <a:r>
              <a:rPr sz="1100" spc="-45" dirty="0"/>
              <a:t>Computer</a:t>
            </a:r>
            <a:r>
              <a:rPr sz="1100" spc="-10" dirty="0"/>
              <a:t> Science.</a:t>
            </a:r>
            <a:endParaRPr sz="1100">
              <a:latin typeface="Arial Unicode MS"/>
              <a:cs typeface="Arial Unicode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2141" y="1893798"/>
            <a:ext cx="2151379" cy="7264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81784" y="2741655"/>
            <a:ext cx="1243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Maze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9277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sz="6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2501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Reinforcement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Learning?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957" y="1455406"/>
            <a:ext cx="3837940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345" baseline="5050" dirty="0">
                <a:latin typeface="Arial Unicode MS"/>
                <a:cs typeface="Arial Unicode MS"/>
              </a:rPr>
              <a:t> </a:t>
            </a:r>
            <a:r>
              <a:rPr sz="1100" b="1" spc="-40" dirty="0">
                <a:latin typeface="Arial"/>
                <a:cs typeface="Arial"/>
              </a:rPr>
              <a:t>Reinforcement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Learning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(RL)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aims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observed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rewards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learn</a:t>
            </a:r>
            <a:r>
              <a:rPr sz="1100" spc="-20" dirty="0">
                <a:latin typeface="Arial"/>
                <a:cs typeface="Arial"/>
              </a:rPr>
              <a:t> an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policy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latin typeface="Arial Unicode MS"/>
                <a:cs typeface="Arial Unicode MS"/>
              </a:rPr>
              <a:t> </a:t>
            </a:r>
            <a:r>
              <a:rPr sz="1100" b="1" spc="-10" dirty="0">
                <a:latin typeface="Arial"/>
                <a:cs typeface="Arial"/>
              </a:rPr>
              <a:t>Interaction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marL="214629" marR="320040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latin typeface="Arial Unicode MS"/>
                <a:cs typeface="Arial Unicode MS"/>
              </a:rPr>
              <a:t> </a:t>
            </a:r>
            <a:r>
              <a:rPr sz="1100" b="1" spc="-30" dirty="0">
                <a:latin typeface="Arial"/>
                <a:cs typeface="Arial"/>
              </a:rPr>
              <a:t>Strategies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accomplish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specific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purpose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maximize </a:t>
            </a:r>
            <a:r>
              <a:rPr sz="1100" spc="-10" dirty="0">
                <a:latin typeface="Arial"/>
                <a:cs typeface="Arial"/>
              </a:rPr>
              <a:t>benefits.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9277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sz="6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spc="-10" dirty="0"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00" y="515363"/>
            <a:ext cx="3995420" cy="1120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Bioinspired?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96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b="1" dirty="0">
                <a:latin typeface="Arial"/>
                <a:cs typeface="Arial"/>
              </a:rPr>
              <a:t>RL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inspired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Behaviourist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Theories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Psychology.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latin typeface="Arial Unicode MS"/>
                <a:cs typeface="Arial Unicode MS"/>
              </a:rPr>
              <a:t> </a:t>
            </a:r>
            <a:r>
              <a:rPr sz="1100" spc="-45" dirty="0">
                <a:latin typeface="Arial"/>
                <a:cs typeface="Arial"/>
              </a:rPr>
              <a:t>Learning</a:t>
            </a:r>
            <a:r>
              <a:rPr sz="1100" dirty="0">
                <a:latin typeface="Arial"/>
                <a:cs typeface="Arial"/>
              </a:rPr>
              <a:t> is the </a:t>
            </a:r>
            <a:r>
              <a:rPr sz="1100" spc="-85" dirty="0">
                <a:latin typeface="Arial"/>
                <a:cs typeface="Arial"/>
              </a:rPr>
              <a:t>process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creating</a:t>
            </a:r>
            <a:r>
              <a:rPr sz="1100" dirty="0">
                <a:latin typeface="Arial"/>
                <a:cs typeface="Arial"/>
              </a:rPr>
              <a:t> 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</a:t>
            </a:r>
            <a:r>
              <a:rPr sz="1100" dirty="0">
                <a:latin typeface="Arial"/>
                <a:cs typeface="Arial"/>
              </a:rPr>
              <a:t> link </a:t>
            </a:r>
            <a:r>
              <a:rPr sz="1100" spc="-10" dirty="0">
                <a:latin typeface="Arial"/>
                <a:cs typeface="Arial"/>
              </a:rPr>
              <a:t>between</a:t>
            </a:r>
            <a:endParaRPr sz="1100">
              <a:latin typeface="Arial"/>
              <a:cs typeface="Arial"/>
            </a:endParaRPr>
          </a:p>
          <a:p>
            <a:pPr marR="153035" algn="ctr">
              <a:lnSpc>
                <a:spcPct val="100000"/>
              </a:lnSpc>
              <a:spcBef>
                <a:spcPts val="35"/>
              </a:spcBef>
            </a:pPr>
            <a:r>
              <a:rPr sz="1100" b="1" spc="-40" dirty="0">
                <a:latin typeface="Arial"/>
                <a:cs typeface="Arial"/>
              </a:rPr>
              <a:t>Stimulus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Response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through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6441" y="1786427"/>
            <a:ext cx="1615196" cy="7253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6772" y="2633147"/>
            <a:ext cx="2372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Process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Reinforcement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183197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93726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3" action="ppaction://hlinksldjump"/>
              </a:rPr>
              <a:t>Application</a:t>
            </a:r>
            <a:r>
              <a:rPr sz="600" spc="4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Example</a:t>
            </a:r>
            <a:r>
              <a:rPr sz="600" spc="4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5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sz="600" spc="4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72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50" y="1319618"/>
            <a:ext cx="3358286" cy="975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2081" y="2535268"/>
            <a:ext cx="3004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3: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Reinforcement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Learning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Applications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Games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Q-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4876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900" y="415912"/>
            <a:ext cx="2254250" cy="12160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1400" spc="-10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59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Q-</a:t>
            </a:r>
            <a:r>
              <a:rPr sz="1100" spc="-10" dirty="0">
                <a:latin typeface="Arial"/>
                <a:cs typeface="Arial"/>
              </a:rPr>
              <a:t>Table.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4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337" baseline="5050" dirty="0">
                <a:latin typeface="Arial Unicode MS"/>
                <a:cs typeface="Arial Unicode MS"/>
              </a:rPr>
              <a:t> </a:t>
            </a:r>
            <a:r>
              <a:rPr sz="1100" spc="-85" dirty="0">
                <a:latin typeface="Arial"/>
                <a:cs typeface="Arial"/>
              </a:rPr>
              <a:t>Choose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307" baseline="5050" dirty="0">
                <a:latin typeface="Arial Unicode MS"/>
                <a:cs typeface="Arial Unicode MS"/>
              </a:rPr>
              <a:t> </a:t>
            </a:r>
            <a:r>
              <a:rPr sz="1100" spc="-80" dirty="0">
                <a:latin typeface="Arial"/>
                <a:cs typeface="Arial"/>
              </a:rPr>
              <a:t>Feedback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Arial"/>
                <a:cs typeface="Arial"/>
              </a:rPr>
              <a:t>Update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Q-</a:t>
            </a:r>
            <a:r>
              <a:rPr sz="1100" spc="-10" dirty="0">
                <a:latin typeface="Arial"/>
                <a:cs typeface="Arial"/>
              </a:rPr>
              <a:t>Table.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901" y="1782368"/>
            <a:ext cx="2936240" cy="1107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9031" y="3011225"/>
            <a:ext cx="171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Process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Q-</a:t>
            </a:r>
            <a:r>
              <a:rPr sz="1000" spc="-30" dirty="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6000" y="98301"/>
            <a:ext cx="971930" cy="28185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Q-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00" y="515363"/>
            <a:ext cx="2759075" cy="989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Q-</a:t>
            </a:r>
            <a:r>
              <a:rPr sz="1400" spc="-10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Q-</a:t>
            </a:r>
            <a:r>
              <a:rPr sz="1100" spc="-60" dirty="0">
                <a:latin typeface="Arial"/>
                <a:cs typeface="Arial"/>
              </a:rPr>
              <a:t>Table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Code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Conduct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Q-</a:t>
            </a:r>
            <a:r>
              <a:rPr sz="1100" spc="-60" dirty="0">
                <a:latin typeface="Arial"/>
                <a:cs typeface="Arial"/>
              </a:rPr>
              <a:t>Table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Updated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each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episode.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8171" y="1655775"/>
          <a:ext cx="1871980" cy="86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3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30" baseline="-1041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09826" y="2571069"/>
            <a:ext cx="158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Table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Example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Q-</a:t>
            </a:r>
            <a:r>
              <a:rPr sz="1000" spc="-40" dirty="0">
                <a:latin typeface="Arial"/>
                <a:cs typeface="Arial"/>
              </a:rPr>
              <a:t>Table.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Q-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00" y="515363"/>
            <a:ext cx="4051300" cy="989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latin typeface="Arial"/>
                <a:cs typeface="Arial"/>
              </a:rPr>
              <a:t>Choose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latin typeface="Arial Unicode MS"/>
                <a:cs typeface="Arial Unicode MS"/>
              </a:rPr>
              <a:t> </a:t>
            </a:r>
            <a:r>
              <a:rPr sz="1100" spc="-70" dirty="0">
                <a:latin typeface="Arial"/>
                <a:cs typeface="Arial"/>
              </a:rPr>
              <a:t>Q-</a:t>
            </a:r>
            <a:r>
              <a:rPr sz="1100" spc="-35" dirty="0">
                <a:latin typeface="Arial"/>
                <a:cs typeface="Arial"/>
              </a:rPr>
              <a:t>Learning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Value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Base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latin typeface="Arial Unicode MS"/>
                <a:cs typeface="Arial Unicode MS"/>
              </a:rPr>
              <a:t> </a:t>
            </a:r>
            <a:r>
              <a:rPr sz="1100" b="1" spc="-50" dirty="0">
                <a:latin typeface="Arial"/>
                <a:cs typeface="Arial"/>
              </a:rPr>
              <a:t>Epsilon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Greedy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-BoldItalicMT"/>
                <a:cs typeface="Arial-BoldItalicMT"/>
              </a:rPr>
              <a:t>ε</a:t>
            </a:r>
            <a:r>
              <a:rPr sz="1100" b="1" i="1" spc="15" dirty="0">
                <a:latin typeface="Arial-BoldItalicMT"/>
                <a:cs typeface="Arial-BoldItalicMT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introduced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make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random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decisions.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6397" y="1655775"/>
          <a:ext cx="1795780" cy="86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09826" y="2571069"/>
            <a:ext cx="158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Table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Example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Q-</a:t>
            </a:r>
            <a:r>
              <a:rPr sz="1000" spc="-40" dirty="0">
                <a:latin typeface="Arial"/>
                <a:cs typeface="Arial"/>
              </a:rPr>
              <a:t>Table.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sz="6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0" dirty="0">
                <a:latin typeface="Arial"/>
                <a:cs typeface="Arial"/>
                <a:hlinkClick r:id="rId2" action="ppaction://hlinksldjump"/>
              </a:rPr>
              <a:t>2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latin typeface="Arial"/>
                <a:cs typeface="Arial"/>
                <a:hlinkClick r:id="rId4" action="ppaction://hlinksldjump"/>
              </a:rPr>
              <a:t>Q-</a:t>
            </a:r>
            <a:r>
              <a:rPr sz="600" spc="-10" dirty="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300" y="515363"/>
            <a:ext cx="1219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Q-</a:t>
            </a:r>
            <a:r>
              <a:rPr sz="1400" spc="-45" dirty="0">
                <a:latin typeface="Arial"/>
                <a:cs typeface="Arial"/>
              </a:rPr>
              <a:t>Table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57" y="1082775"/>
            <a:ext cx="3891279" cy="1948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Q</a:t>
            </a:r>
            <a:r>
              <a:rPr sz="1200" baseline="-13888" dirty="0">
                <a:latin typeface="Arial"/>
                <a:cs typeface="Arial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S,A</a:t>
            </a:r>
            <a:r>
              <a:rPr sz="1200" baseline="-13888" dirty="0">
                <a:latin typeface="Arial"/>
                <a:cs typeface="Arial"/>
              </a:rPr>
              <a:t>)</a:t>
            </a:r>
            <a:r>
              <a:rPr sz="1200" spc="254" baseline="-13888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baseline="-13888" dirty="0">
                <a:latin typeface="Arial"/>
                <a:cs typeface="Arial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S,A</a:t>
            </a:r>
            <a:r>
              <a:rPr sz="1200" baseline="-13888" dirty="0">
                <a:latin typeface="Arial"/>
                <a:cs typeface="Arial"/>
              </a:rPr>
              <a:t>)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Menlo"/>
                <a:cs typeface="Menlo"/>
              </a:rPr>
              <a:t>∗</a:t>
            </a:r>
            <a:r>
              <a:rPr sz="1650" spc="719" baseline="45454" dirty="0"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Reward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γ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25" dirty="0">
                <a:latin typeface="Menlo"/>
                <a:cs typeface="Menlo"/>
              </a:rPr>
              <a:t>∗</a:t>
            </a:r>
            <a:r>
              <a:rPr sz="1100" i="1" spc="-390" dirty="0">
                <a:latin typeface="Menlo"/>
                <a:cs typeface="Menlo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max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900" i="1" baseline="4629" dirty="0">
                <a:latin typeface="Times New Roman"/>
                <a:cs typeface="Times New Roman"/>
              </a:rPr>
              <a:t>′</a:t>
            </a:r>
            <a:r>
              <a:rPr sz="900" i="1" spc="-52" baseline="4629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200" spc="67" baseline="-13888" dirty="0">
                <a:latin typeface="Arial"/>
                <a:cs typeface="Arial"/>
              </a:rPr>
              <a:t>(</a:t>
            </a:r>
            <a:r>
              <a:rPr sz="1200" i="1" spc="67" baseline="-13888" dirty="0">
                <a:latin typeface="Arial"/>
                <a:cs typeface="Arial"/>
              </a:rPr>
              <a:t>S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i="1" spc="67" baseline="-13888" dirty="0">
                <a:latin typeface="Arial"/>
                <a:cs typeface="Arial"/>
              </a:rPr>
              <a:t>,A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spc="67" baseline="-13888" dirty="0">
                <a:latin typeface="Arial"/>
                <a:cs typeface="Arial"/>
              </a:rPr>
              <a:t>)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385" dirty="0">
                <a:latin typeface="Menlo"/>
                <a:cs typeface="Menlo"/>
              </a:rPr>
              <a:t> 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200" spc="-15" baseline="-13888" dirty="0">
                <a:latin typeface="Arial"/>
                <a:cs typeface="Arial"/>
              </a:rPr>
              <a:t>(</a:t>
            </a:r>
            <a:r>
              <a:rPr sz="1200" i="1" spc="-15" baseline="-13888" dirty="0">
                <a:latin typeface="Arial"/>
                <a:cs typeface="Arial"/>
              </a:rPr>
              <a:t>S,A</a:t>
            </a:r>
            <a:r>
              <a:rPr sz="1200" spc="-15" baseline="-13888" dirty="0">
                <a:latin typeface="Arial"/>
                <a:cs typeface="Arial"/>
              </a:rPr>
              <a:t>)</a:t>
            </a:r>
            <a:r>
              <a:rPr sz="1650" spc="-15" baseline="45454" dirty="0">
                <a:latin typeface="Arial"/>
                <a:cs typeface="Arial"/>
              </a:rPr>
              <a:t> </a:t>
            </a:r>
            <a:endParaRPr sz="1650" baseline="45454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525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NewQ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OldQ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125" dirty="0">
                <a:latin typeface="Menlo"/>
                <a:cs typeface="Menlo"/>
              </a:rPr>
              <a:t>∗</a:t>
            </a:r>
            <a:r>
              <a:rPr sz="1100" i="1" spc="-370" dirty="0">
                <a:latin typeface="Menlo"/>
                <a:cs typeface="Menlo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Actual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370" dirty="0">
                <a:latin typeface="Menlo"/>
                <a:cs typeface="Menlo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Estimation</a:t>
            </a:r>
            <a:r>
              <a:rPr sz="1100" spc="-10" dirty="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latin typeface="Arial Unicode MS"/>
                <a:cs typeface="Arial Unicode MS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chosen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2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S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i="1" baseline="27777" dirty="0">
                <a:latin typeface="Arial"/>
                <a:cs typeface="Arial"/>
              </a:rPr>
              <a:t>′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state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0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latin typeface="Arial Unicode MS"/>
                <a:cs typeface="Arial Unicode MS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learning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deciding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much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error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be </a:t>
            </a:r>
            <a:r>
              <a:rPr sz="1100" spc="-55" dirty="0">
                <a:latin typeface="Arial"/>
                <a:cs typeface="Arial"/>
              </a:rPr>
              <a:t>learned</a:t>
            </a:r>
            <a:r>
              <a:rPr sz="1100" dirty="0">
                <a:latin typeface="Arial"/>
                <a:cs typeface="Arial"/>
              </a:rPr>
              <a:t> 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latin typeface="Arial Unicode MS"/>
                <a:cs typeface="Arial Unicode MS"/>
              </a:rPr>
              <a:t> </a:t>
            </a:r>
            <a:r>
              <a:rPr sz="1100" i="1" dirty="0">
                <a:latin typeface="Arial"/>
                <a:cs typeface="Arial"/>
              </a:rPr>
              <a:t>γ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attenuation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future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rewards.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Reward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reward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environment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4"/>
              </a:spcBef>
            </a:pPr>
            <a:r>
              <a:rPr sz="1650" spc="270" baseline="5050" dirty="0"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max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900" i="1" baseline="4629" dirty="0">
                <a:latin typeface="Times New Roman"/>
                <a:cs typeface="Times New Roman"/>
              </a:rPr>
              <a:t>′</a:t>
            </a:r>
            <a:r>
              <a:rPr sz="900" i="1" spc="-75" baseline="4629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200" spc="67" baseline="-13888" dirty="0">
                <a:latin typeface="Arial"/>
                <a:cs typeface="Arial"/>
              </a:rPr>
              <a:t>(</a:t>
            </a:r>
            <a:r>
              <a:rPr sz="1200" i="1" spc="67" baseline="-13888" dirty="0">
                <a:latin typeface="Arial"/>
                <a:cs typeface="Arial"/>
              </a:rPr>
              <a:t>S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i="1" spc="67" baseline="-13888" dirty="0">
                <a:latin typeface="Arial"/>
                <a:cs typeface="Arial"/>
              </a:rPr>
              <a:t>,A</a:t>
            </a:r>
            <a:r>
              <a:rPr sz="600" i="1" spc="45" dirty="0">
                <a:latin typeface="Times New Roman"/>
                <a:cs typeface="Times New Roman"/>
              </a:rPr>
              <a:t>′</a:t>
            </a:r>
            <a:r>
              <a:rPr sz="1200" spc="67" baseline="-13888" dirty="0">
                <a:latin typeface="Arial"/>
                <a:cs typeface="Arial"/>
              </a:rPr>
              <a:t>)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maximum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state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200" i="1" spc="-37" baseline="27777" dirty="0">
                <a:latin typeface="Arial"/>
                <a:cs typeface="Arial"/>
              </a:rPr>
              <a:t>′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1047</Words>
  <Application>Microsoft Macintosh PowerPoint</Application>
  <PresentationFormat>Custom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Arial-BoldItalicMT</vt:lpstr>
      <vt:lpstr>Arial</vt:lpstr>
      <vt:lpstr>Menlo</vt:lpstr>
      <vt:lpstr>Times New Roman</vt:lpstr>
      <vt:lpstr>Office Theme</vt:lpstr>
      <vt:lpstr>PowerPoint Presentation</vt:lpstr>
      <vt:lpstr>2D Maze Exploration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 and Discussion</vt:lpstr>
      <vt:lpstr>Reinforcement Learning and Genetic Algorithm (GA)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Code Implementation of Reinforcement Learning in 2D Maze Exploration Q-LEARNING Versus SARSA.</dc:title>
  <dc:creator>Yuheng Huo</dc:creator>
  <cp:lastModifiedBy>Yuheng Huo [el17yh]</cp:lastModifiedBy>
  <cp:revision>1</cp:revision>
  <dcterms:created xsi:type="dcterms:W3CDTF">2022-04-24T13:14:35Z</dcterms:created>
  <dcterms:modified xsi:type="dcterms:W3CDTF">2022-04-24T13:32:37Z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2022-04-24T00:00:00Z</vt:filetime>
  </property>
</Properties>
</file>