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Roboto Mono"/>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Mono-regular.fntdata"/><Relationship Id="rId11" Type="http://schemas.openxmlformats.org/officeDocument/2006/relationships/slide" Target="slides/slide6.xml"/><Relationship Id="rId22" Type="http://schemas.openxmlformats.org/officeDocument/2006/relationships/font" Target="fonts/RobotoMono-italic.fntdata"/><Relationship Id="rId10" Type="http://schemas.openxmlformats.org/officeDocument/2006/relationships/slide" Target="slides/slide5.xml"/><Relationship Id="rId21" Type="http://schemas.openxmlformats.org/officeDocument/2006/relationships/font" Target="fonts/RobotoMono-bold.fntdata"/><Relationship Id="rId13" Type="http://schemas.openxmlformats.org/officeDocument/2006/relationships/slide" Target="slides/slide8.xml"/><Relationship Id="rId12" Type="http://schemas.openxmlformats.org/officeDocument/2006/relationships/slide" Target="slides/slide7.xml"/><Relationship Id="rId23" Type="http://schemas.openxmlformats.org/officeDocument/2006/relationships/font" Target="fonts/RobotoMon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7323952a70_1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7323952a70_1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7323952a70_1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7323952a70_1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7323952a70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7323952a70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7323952a70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7323952a70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7323952a70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37323952a70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7323952a70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37323952a70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7323952a7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g37323952a7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7323952a70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37323952a70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7323952a70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7323952a70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7323952a70_1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7323952a70_1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7323952a70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7323952a70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7323952a70_1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7323952a70_1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7323952a7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7323952a7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2079450" y="132600"/>
            <a:ext cx="4985100" cy="10908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2500"/>
              <a:t>JSF(JavaServer Faces)</a:t>
            </a:r>
            <a:endParaRPr b="1" sz="2500"/>
          </a:p>
        </p:txBody>
      </p:sp>
      <p:sp>
        <p:nvSpPr>
          <p:cNvPr id="55" name="Google Shape;55;p13"/>
          <p:cNvSpPr txBox="1"/>
          <p:nvPr>
            <p:ph idx="1" type="subTitle"/>
          </p:nvPr>
        </p:nvSpPr>
        <p:spPr>
          <a:xfrm>
            <a:off x="504200" y="1505850"/>
            <a:ext cx="4213800" cy="21318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000"/>
              <a:t>JSF is a MVC framework used to create </a:t>
            </a:r>
            <a:r>
              <a:rPr lang="en" sz="2000"/>
              <a:t>the</a:t>
            </a:r>
            <a:r>
              <a:rPr lang="en" sz="2000"/>
              <a:t> UI for server side applications. It </a:t>
            </a:r>
            <a:r>
              <a:rPr lang="en" sz="2000"/>
              <a:t>provides</a:t>
            </a:r>
            <a:r>
              <a:rPr lang="en" sz="2000"/>
              <a:t> a set of reusable components.</a:t>
            </a:r>
            <a:endParaRPr sz="2000"/>
          </a:p>
        </p:txBody>
      </p:sp>
      <p:pic>
        <p:nvPicPr>
          <p:cNvPr descr="Volume testing chalk concept icon. Software development stage idea thin line illustration. Analyze system perfomance. Data increase. Flood testing idea. Vector isolated chalkboard illustration (Provided by Getty Images)" id="56" name="Google Shape;56;p13"/>
          <p:cNvPicPr preferRelativeResize="0"/>
          <p:nvPr/>
        </p:nvPicPr>
        <p:blipFill>
          <a:blip r:embed="rId3">
            <a:alphaModFix/>
          </a:blip>
          <a:stretch>
            <a:fillRect/>
          </a:stretch>
        </p:blipFill>
        <p:spPr>
          <a:xfrm>
            <a:off x="5363625" y="1718725"/>
            <a:ext cx="2872402" cy="2872402"/>
          </a:xfrm>
          <a:prstGeom prst="rect">
            <a:avLst/>
          </a:prstGeom>
          <a:noFill/>
          <a:ln>
            <a:noFill/>
          </a:ln>
        </p:spPr>
      </p:pic>
      <p:sp>
        <p:nvSpPr>
          <p:cNvPr id="57" name="Google Shape;5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2"/>
          <p:cNvSpPr txBox="1"/>
          <p:nvPr>
            <p:ph idx="1" type="body"/>
          </p:nvPr>
        </p:nvSpPr>
        <p:spPr>
          <a:xfrm>
            <a:off x="311700" y="445975"/>
            <a:ext cx="8520600" cy="4122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Session Scope:</a:t>
            </a:r>
            <a:br>
              <a:rPr b="1" lang="en"/>
            </a:br>
            <a:r>
              <a:rPr lang="en" sz="1600"/>
              <a:t>Bean created when a request for this bean comes and destroyed when session terminates.</a:t>
            </a:r>
            <a:br>
              <a:rPr lang="en" sz="1600"/>
            </a:br>
            <a:r>
              <a:rPr lang="en" sz="1600"/>
              <a:t> </a:t>
            </a:r>
            <a:r>
              <a:rPr b="1" lang="en" sz="1500"/>
              <a:t>Merits:</a:t>
            </a:r>
            <a:endParaRPr b="1" sz="1500"/>
          </a:p>
          <a:p>
            <a:pPr indent="0" lvl="0" marL="0" rtl="0" algn="l">
              <a:spcBef>
                <a:spcPts val="1200"/>
              </a:spcBef>
              <a:spcAft>
                <a:spcPts val="0"/>
              </a:spcAft>
              <a:buNone/>
            </a:pPr>
            <a:r>
              <a:t/>
            </a:r>
            <a:endParaRPr b="1" sz="1500"/>
          </a:p>
          <a:p>
            <a:pPr indent="0" lvl="0" marL="0" rtl="0" algn="l">
              <a:spcBef>
                <a:spcPts val="1200"/>
              </a:spcBef>
              <a:spcAft>
                <a:spcPts val="0"/>
              </a:spcAft>
              <a:buNone/>
            </a:pPr>
            <a:r>
              <a:t/>
            </a:r>
            <a:endParaRPr b="1" sz="1500"/>
          </a:p>
          <a:p>
            <a:pPr indent="0" lvl="0" marL="0" rtl="0" algn="l">
              <a:spcBef>
                <a:spcPts val="1200"/>
              </a:spcBef>
              <a:spcAft>
                <a:spcPts val="0"/>
              </a:spcAft>
              <a:buNone/>
            </a:pPr>
            <a:r>
              <a:t/>
            </a:r>
            <a:endParaRPr b="1" sz="1500"/>
          </a:p>
          <a:p>
            <a:pPr indent="0" lvl="0" marL="0" rtl="0" algn="l">
              <a:spcBef>
                <a:spcPts val="1200"/>
              </a:spcBef>
              <a:spcAft>
                <a:spcPts val="1200"/>
              </a:spcAft>
              <a:buNone/>
            </a:pPr>
            <a:r>
              <a:rPr b="1" lang="en" sz="1500"/>
              <a:t> Demerits: </a:t>
            </a:r>
            <a:endParaRPr b="1" sz="1500"/>
          </a:p>
        </p:txBody>
      </p:sp>
      <p:sp>
        <p:nvSpPr>
          <p:cNvPr id="119" name="Google Shape;11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0" name="Google Shape;120;p22"/>
          <p:cNvSpPr txBox="1"/>
          <p:nvPr/>
        </p:nvSpPr>
        <p:spPr>
          <a:xfrm>
            <a:off x="1285350" y="1550425"/>
            <a:ext cx="5648400" cy="10833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dk2"/>
              </a:buClr>
              <a:buSzPts val="1500"/>
              <a:buChar char="●"/>
            </a:pPr>
            <a:r>
              <a:rPr lang="en" sz="1500">
                <a:solidFill>
                  <a:schemeClr val="dk2"/>
                </a:solidFill>
              </a:rPr>
              <a:t>Bean persists across multiple pages and requests.</a:t>
            </a:r>
            <a:br>
              <a:rPr lang="en" sz="1500">
                <a:solidFill>
                  <a:schemeClr val="dk2"/>
                </a:solidFill>
              </a:rPr>
            </a:br>
            <a:endParaRPr sz="1500">
              <a:solidFill>
                <a:schemeClr val="dk2"/>
              </a:solidFill>
            </a:endParaRPr>
          </a:p>
          <a:p>
            <a:pPr indent="-323850" lvl="0" marL="457200" rtl="0" algn="l">
              <a:spcBef>
                <a:spcPts val="0"/>
              </a:spcBef>
              <a:spcAft>
                <a:spcPts val="0"/>
              </a:spcAft>
              <a:buClr>
                <a:schemeClr val="dk2"/>
              </a:buClr>
              <a:buSzPts val="1500"/>
              <a:buChar char="●"/>
            </a:pPr>
            <a:r>
              <a:rPr lang="en" sz="1500">
                <a:solidFill>
                  <a:schemeClr val="dk2"/>
                </a:solidFill>
              </a:rPr>
              <a:t>Useful for login sessions or shopping carts.</a:t>
            </a:r>
            <a:endParaRPr sz="1500">
              <a:solidFill>
                <a:schemeClr val="dk2"/>
              </a:solidFill>
            </a:endParaRPr>
          </a:p>
          <a:p>
            <a:pPr indent="0" lvl="0" marL="457200" rtl="0" algn="l">
              <a:spcBef>
                <a:spcPts val="0"/>
              </a:spcBef>
              <a:spcAft>
                <a:spcPts val="0"/>
              </a:spcAft>
              <a:buNone/>
            </a:pPr>
            <a:r>
              <a:t/>
            </a:r>
            <a:endParaRPr sz="1500">
              <a:solidFill>
                <a:schemeClr val="dk2"/>
              </a:solidFill>
            </a:endParaRPr>
          </a:p>
        </p:txBody>
      </p:sp>
      <p:sp>
        <p:nvSpPr>
          <p:cNvPr id="121" name="Google Shape;121;p22"/>
          <p:cNvSpPr txBox="1"/>
          <p:nvPr/>
        </p:nvSpPr>
        <p:spPr>
          <a:xfrm>
            <a:off x="1506225" y="3191275"/>
            <a:ext cx="5427600" cy="1083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solidFill>
                  <a:schemeClr val="dk2"/>
                </a:solidFill>
              </a:rPr>
              <a:t>Higher memory usage (one bean per user session).</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Can lead to stale data if not managed properly.</a:t>
            </a:r>
            <a:endParaRPr>
              <a:solidFill>
                <a:schemeClr val="dk2"/>
              </a:solidFill>
            </a:endParaRPr>
          </a:p>
          <a:p>
            <a:pPr indent="0" lvl="0" marL="457200" rtl="0" algn="l">
              <a:spcBef>
                <a:spcPts val="0"/>
              </a:spcBef>
              <a:spcAft>
                <a:spcPts val="0"/>
              </a:spcAft>
              <a:buNone/>
            </a:pPr>
            <a:r>
              <a:t/>
            </a:r>
            <a:endParaRPr>
              <a:solidFill>
                <a:schemeClr val="dk2"/>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3"/>
          <p:cNvSpPr txBox="1"/>
          <p:nvPr>
            <p:ph idx="1" type="body"/>
          </p:nvPr>
        </p:nvSpPr>
        <p:spPr>
          <a:xfrm>
            <a:off x="311700" y="330275"/>
            <a:ext cx="8520600" cy="4238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Application Scope:</a:t>
            </a:r>
            <a:br>
              <a:rPr b="1" lang="en"/>
            </a:br>
            <a:r>
              <a:rPr lang="en" sz="1600"/>
              <a:t>Bean created when a request involving this bean comes and remains for whole duration of web application.</a:t>
            </a:r>
            <a:br>
              <a:rPr lang="en" sz="1600"/>
            </a:br>
            <a:r>
              <a:rPr b="1" lang="en" sz="1500"/>
              <a:t>Merits:</a:t>
            </a:r>
            <a:endParaRPr b="1" sz="1500"/>
          </a:p>
          <a:p>
            <a:pPr indent="0" lvl="0" marL="0" rtl="0" algn="l">
              <a:spcBef>
                <a:spcPts val="1200"/>
              </a:spcBef>
              <a:spcAft>
                <a:spcPts val="0"/>
              </a:spcAft>
              <a:buNone/>
            </a:pPr>
            <a:r>
              <a:t/>
            </a:r>
            <a:endParaRPr b="1" sz="1500"/>
          </a:p>
          <a:p>
            <a:pPr indent="0" lvl="0" marL="0" rtl="0" algn="l">
              <a:spcBef>
                <a:spcPts val="1200"/>
              </a:spcBef>
              <a:spcAft>
                <a:spcPts val="0"/>
              </a:spcAft>
              <a:buNone/>
            </a:pPr>
            <a:r>
              <a:t/>
            </a:r>
            <a:endParaRPr b="1" sz="1500"/>
          </a:p>
          <a:p>
            <a:pPr indent="0" lvl="0" marL="0" rtl="0" algn="l">
              <a:spcBef>
                <a:spcPts val="1200"/>
              </a:spcBef>
              <a:spcAft>
                <a:spcPts val="0"/>
              </a:spcAft>
              <a:buNone/>
            </a:pPr>
            <a:r>
              <a:t/>
            </a:r>
            <a:endParaRPr b="1" sz="1500"/>
          </a:p>
          <a:p>
            <a:pPr indent="0" lvl="0" marL="0" rtl="0" algn="l">
              <a:spcBef>
                <a:spcPts val="1200"/>
              </a:spcBef>
              <a:spcAft>
                <a:spcPts val="0"/>
              </a:spcAft>
              <a:buNone/>
            </a:pPr>
            <a:r>
              <a:rPr b="1" lang="en" sz="1500"/>
              <a:t> Demerits:</a:t>
            </a:r>
            <a:endParaRPr b="1" sz="1500"/>
          </a:p>
          <a:p>
            <a:pPr indent="0" lvl="0" marL="0" rtl="0" algn="l">
              <a:spcBef>
                <a:spcPts val="1200"/>
              </a:spcBef>
              <a:spcAft>
                <a:spcPts val="1200"/>
              </a:spcAft>
              <a:buNone/>
            </a:pPr>
            <a:r>
              <a:t/>
            </a:r>
            <a:endParaRPr sz="1600"/>
          </a:p>
        </p:txBody>
      </p:sp>
      <p:sp>
        <p:nvSpPr>
          <p:cNvPr id="127" name="Google Shape;127;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3"/>
          <p:cNvSpPr txBox="1"/>
          <p:nvPr/>
        </p:nvSpPr>
        <p:spPr>
          <a:xfrm>
            <a:off x="1211725" y="1624050"/>
            <a:ext cx="5911500" cy="9477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solidFill>
                  <a:schemeClr val="dk2"/>
                </a:solidFill>
              </a:rPr>
              <a:t>Shared across all users → memory efficient for static data.</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Ideal for config or shared resources.</a:t>
            </a:r>
            <a:endParaRPr>
              <a:solidFill>
                <a:schemeClr val="dk2"/>
              </a:solidFill>
            </a:endParaRPr>
          </a:p>
          <a:p>
            <a:pPr indent="0" lvl="0" marL="457200" rtl="0" algn="l">
              <a:spcBef>
                <a:spcPts val="0"/>
              </a:spcBef>
              <a:spcAft>
                <a:spcPts val="0"/>
              </a:spcAft>
              <a:buNone/>
            </a:pPr>
            <a:r>
              <a:t/>
            </a:r>
            <a:endParaRPr>
              <a:solidFill>
                <a:schemeClr val="dk2"/>
              </a:solidFill>
            </a:endParaRPr>
          </a:p>
        </p:txBody>
      </p:sp>
      <p:sp>
        <p:nvSpPr>
          <p:cNvPr id="129" name="Google Shape;129;p23"/>
          <p:cNvSpPr txBox="1"/>
          <p:nvPr/>
        </p:nvSpPr>
        <p:spPr>
          <a:xfrm>
            <a:off x="1422100" y="3391125"/>
            <a:ext cx="5406600" cy="1020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solidFill>
                  <a:schemeClr val="dk2"/>
                </a:solidFill>
              </a:rPr>
              <a:t>Not thread-safe by default (must handle concurrency).</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Data is same for all users → no personalization.</a:t>
            </a:r>
            <a:endParaRPr>
              <a:solidFill>
                <a:schemeClr val="dk2"/>
              </a:solidFill>
            </a:endParaRPr>
          </a:p>
          <a:p>
            <a:pPr indent="0" lvl="0" marL="457200" rtl="0" algn="l">
              <a:spcBef>
                <a:spcPts val="0"/>
              </a:spcBef>
              <a:spcAft>
                <a:spcPts val="0"/>
              </a:spcAft>
              <a:buNone/>
            </a:pPr>
            <a:r>
              <a:t/>
            </a:r>
            <a:endParaRPr>
              <a:solidFill>
                <a:schemeClr val="dk2"/>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SzPts val="990"/>
              <a:buNone/>
            </a:pPr>
            <a:r>
              <a:rPr b="1" lang="en" sz="2520"/>
              <a:t>AJAX(Asynchronous Javascript and XML)</a:t>
            </a:r>
            <a:endParaRPr b="1" sz="2520"/>
          </a:p>
        </p:txBody>
      </p:sp>
      <p:sp>
        <p:nvSpPr>
          <p:cNvPr id="135" name="Google Shape;135;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600">
                <a:solidFill>
                  <a:schemeClr val="dk1"/>
                </a:solidFill>
              </a:rPr>
              <a:t>AJAX is a web development technique that allows a web page to send and receive data from the server </a:t>
            </a:r>
            <a:r>
              <a:rPr b="1" lang="en" sz="1600">
                <a:solidFill>
                  <a:schemeClr val="dk1"/>
                </a:solidFill>
              </a:rPr>
              <a:t>asynchronously</a:t>
            </a:r>
            <a:r>
              <a:rPr lang="en" sz="1600">
                <a:solidFill>
                  <a:schemeClr val="dk1"/>
                </a:solidFill>
              </a:rPr>
              <a:t>, without reloading the entire page. It uses JavaScript for communication and was originally designed to work with XML, though now </a:t>
            </a:r>
            <a:r>
              <a:rPr b="1" lang="en" sz="1600">
                <a:solidFill>
                  <a:schemeClr val="dk1"/>
                </a:solidFill>
              </a:rPr>
              <a:t>JSON</a:t>
            </a:r>
            <a:r>
              <a:rPr lang="en" sz="1600">
                <a:solidFill>
                  <a:schemeClr val="dk1"/>
                </a:solidFill>
              </a:rPr>
              <a:t> is commonly used. AJAX improves performance and enhances the user experience by allowing partial updates to web content</a:t>
            </a:r>
            <a:r>
              <a:rPr lang="en" sz="1400">
                <a:solidFill>
                  <a:schemeClr val="dk1"/>
                </a:solidFill>
              </a:rPr>
              <a:t>.</a:t>
            </a:r>
            <a:br>
              <a:rPr lang="en" sz="1400">
                <a:solidFill>
                  <a:schemeClr val="dk1"/>
                </a:solidFill>
              </a:rPr>
            </a:br>
            <a:endParaRPr sz="2100"/>
          </a:p>
        </p:txBody>
      </p:sp>
      <p:sp>
        <p:nvSpPr>
          <p:cNvPr id="136" name="Google Shape;136;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idx="1" type="body"/>
          </p:nvPr>
        </p:nvSpPr>
        <p:spPr>
          <a:xfrm>
            <a:off x="311700" y="201475"/>
            <a:ext cx="8520600" cy="42912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Benefits</a:t>
            </a:r>
            <a:r>
              <a:rPr lang="en"/>
              <a:t> of ajax:</a:t>
            </a:r>
            <a:endParaRPr/>
          </a:p>
          <a:p>
            <a:pPr indent="-342900" lvl="0" marL="457200" rtl="0" algn="l">
              <a:spcBef>
                <a:spcPts val="1200"/>
              </a:spcBef>
              <a:spcAft>
                <a:spcPts val="0"/>
              </a:spcAft>
              <a:buSzPts val="1800"/>
              <a:buChar char="●"/>
            </a:pPr>
            <a:r>
              <a:rPr lang="en" sz="1600"/>
              <a:t>Only a specific part of the page is updated, not the whole page.</a:t>
            </a:r>
            <a:endParaRPr sz="1600"/>
          </a:p>
          <a:p>
            <a:pPr indent="-330200" lvl="0" marL="457200" rtl="0" algn="l">
              <a:spcBef>
                <a:spcPts val="0"/>
              </a:spcBef>
              <a:spcAft>
                <a:spcPts val="0"/>
              </a:spcAft>
              <a:buSzPts val="1600"/>
              <a:buChar char="●"/>
            </a:pPr>
            <a:r>
              <a:rPr lang="en" sz="1600"/>
              <a:t>Makes web applications faster and more interactive.</a:t>
            </a:r>
            <a:endParaRPr sz="1600"/>
          </a:p>
          <a:p>
            <a:pPr indent="-330200" lvl="0" marL="457200" rtl="0" algn="l">
              <a:spcBef>
                <a:spcPts val="0"/>
              </a:spcBef>
              <a:spcAft>
                <a:spcPts val="0"/>
              </a:spcAft>
              <a:buSzPts val="1600"/>
              <a:buChar char="●"/>
            </a:pPr>
            <a:r>
              <a:rPr lang="en" sz="1600"/>
              <a:t>Transfers only necessary data, minimizing traffic and load.</a:t>
            </a:r>
            <a:endParaRPr sz="1600"/>
          </a:p>
          <a:p>
            <a:pPr indent="-330200" lvl="0" marL="457200" rtl="0" algn="l">
              <a:spcBef>
                <a:spcPts val="0"/>
              </a:spcBef>
              <a:spcAft>
                <a:spcPts val="0"/>
              </a:spcAft>
              <a:buSzPts val="1600"/>
              <a:buChar char="●"/>
            </a:pPr>
            <a:r>
              <a:rPr lang="en" sz="1600"/>
              <a:t>Enables real-time content updates without delay.</a:t>
            </a:r>
            <a:endParaRPr sz="1600"/>
          </a:p>
          <a:p>
            <a:pPr indent="-330200" lvl="0" marL="457200" rtl="0" algn="l">
              <a:spcBef>
                <a:spcPts val="0"/>
              </a:spcBef>
              <a:spcAft>
                <a:spcPts val="0"/>
              </a:spcAft>
              <a:buSzPts val="1600"/>
              <a:buChar char="●"/>
            </a:pPr>
            <a:r>
              <a:rPr lang="en" sz="1600"/>
              <a:t>Developers can decide exactly which components to update.</a:t>
            </a:r>
            <a:endParaRPr sz="1600"/>
          </a:p>
          <a:p>
            <a:pPr indent="0" lvl="0" marL="0" rtl="0" algn="l">
              <a:spcBef>
                <a:spcPts val="1200"/>
              </a:spcBef>
              <a:spcAft>
                <a:spcPts val="1200"/>
              </a:spcAft>
              <a:buNone/>
            </a:pPr>
            <a:r>
              <a:t/>
            </a:r>
            <a:endParaRPr sz="1600"/>
          </a:p>
        </p:txBody>
      </p:sp>
      <p:sp>
        <p:nvSpPr>
          <p:cNvPr id="142" name="Google Shape;142;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lang="en" sz="1820"/>
              <a:t>Use of AJAX in JSF</a:t>
            </a:r>
            <a:endParaRPr sz="1820"/>
          </a:p>
        </p:txBody>
      </p:sp>
      <p:sp>
        <p:nvSpPr>
          <p:cNvPr id="148" name="Google Shape;148;p26"/>
          <p:cNvSpPr txBox="1"/>
          <p:nvPr>
            <p:ph idx="1" type="body"/>
          </p:nvPr>
        </p:nvSpPr>
        <p:spPr>
          <a:xfrm>
            <a:off x="311700" y="1152475"/>
            <a:ext cx="8520600" cy="3753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600"/>
              <a:t>Basically AJAX is used in JSF by two ways:</a:t>
            </a:r>
            <a:endParaRPr sz="1600"/>
          </a:p>
          <a:p>
            <a:pPr indent="-323850" lvl="0" marL="457200" rtl="0" algn="l">
              <a:spcBef>
                <a:spcPts val="1200"/>
              </a:spcBef>
              <a:spcAft>
                <a:spcPts val="0"/>
              </a:spcAft>
              <a:buSzPts val="1500"/>
              <a:buChar char="●"/>
            </a:pPr>
            <a:r>
              <a:rPr lang="en" sz="1500"/>
              <a:t>Using&lt;f:ajax&gt;(Standard JSF)</a:t>
            </a:r>
            <a:endParaRPr sz="1500"/>
          </a:p>
          <a:p>
            <a:pPr indent="0" lvl="0" marL="457200" rtl="0" algn="l">
              <a:spcBef>
                <a:spcPts val="1200"/>
              </a:spcBef>
              <a:spcAft>
                <a:spcPts val="0"/>
              </a:spcAft>
              <a:buNone/>
            </a:pPr>
            <a:r>
              <a:rPr lang="en" sz="1400">
                <a:solidFill>
                  <a:schemeClr val="dk1"/>
                </a:solidFill>
              </a:rPr>
              <a:t>In JSF, </a:t>
            </a:r>
            <a:r>
              <a:rPr lang="en" sz="1400">
                <a:solidFill>
                  <a:srgbClr val="188038"/>
                </a:solidFill>
                <a:latin typeface="Roboto Mono"/>
                <a:ea typeface="Roboto Mono"/>
                <a:cs typeface="Roboto Mono"/>
                <a:sym typeface="Roboto Mono"/>
              </a:rPr>
              <a:t>&lt;f:ajax&gt;</a:t>
            </a:r>
            <a:r>
              <a:rPr lang="en" sz="1400">
                <a:solidFill>
                  <a:schemeClr val="dk1"/>
                </a:solidFill>
              </a:rPr>
              <a:t> allows partial page updates. When you set </a:t>
            </a:r>
            <a:r>
              <a:rPr lang="en" sz="1400">
                <a:solidFill>
                  <a:srgbClr val="188038"/>
                </a:solidFill>
                <a:latin typeface="Roboto Mono"/>
                <a:ea typeface="Roboto Mono"/>
                <a:cs typeface="Roboto Mono"/>
                <a:sym typeface="Roboto Mono"/>
              </a:rPr>
              <a:t>event="keyup"</a:t>
            </a:r>
            <a:r>
              <a:rPr lang="en" sz="1400">
                <a:solidFill>
                  <a:schemeClr val="dk1"/>
                </a:solidFill>
              </a:rPr>
              <a:t>, it triggers an AJAX call every time a key is released. The </a:t>
            </a:r>
            <a:r>
              <a:rPr lang="en" sz="1400">
                <a:solidFill>
                  <a:srgbClr val="188038"/>
                </a:solidFill>
                <a:latin typeface="Roboto Mono"/>
                <a:ea typeface="Roboto Mono"/>
                <a:cs typeface="Roboto Mono"/>
                <a:sym typeface="Roboto Mono"/>
              </a:rPr>
              <a:t>render="output"</a:t>
            </a:r>
            <a:r>
              <a:rPr lang="en" sz="1400">
                <a:solidFill>
                  <a:schemeClr val="dk1"/>
                </a:solidFill>
              </a:rPr>
              <a:t> ensures only the specified component is updated, keeping the rest of the page unchanged.</a:t>
            </a:r>
            <a:endParaRPr sz="1400"/>
          </a:p>
          <a:p>
            <a:pPr indent="-349250" lvl="0" marL="457200" rtl="0" algn="l">
              <a:spcBef>
                <a:spcPts val="1200"/>
              </a:spcBef>
              <a:spcAft>
                <a:spcPts val="0"/>
              </a:spcAft>
              <a:buSzPts val="1900"/>
              <a:buChar char="●"/>
            </a:pPr>
            <a:r>
              <a:rPr lang="en" sz="1500">
                <a:solidFill>
                  <a:schemeClr val="dk1"/>
                </a:solidFill>
              </a:rPr>
              <a:t>Using </a:t>
            </a:r>
            <a:r>
              <a:rPr lang="en" sz="1500">
                <a:solidFill>
                  <a:srgbClr val="188038"/>
                </a:solidFill>
              </a:rPr>
              <a:t>&lt;p:ajax&gt;</a:t>
            </a:r>
            <a:r>
              <a:rPr lang="en" sz="1500">
                <a:solidFill>
                  <a:schemeClr val="dk1"/>
                </a:solidFill>
              </a:rPr>
              <a:t> in PrimeFaces</a:t>
            </a:r>
            <a:endParaRPr sz="1500">
              <a:solidFill>
                <a:schemeClr val="dk1"/>
              </a:solidFill>
            </a:endParaRPr>
          </a:p>
          <a:p>
            <a:pPr indent="0" lvl="0" marL="457200" rtl="0" algn="l">
              <a:spcBef>
                <a:spcPts val="1200"/>
              </a:spcBef>
              <a:spcAft>
                <a:spcPts val="1200"/>
              </a:spcAft>
              <a:buNone/>
            </a:pPr>
            <a:r>
              <a:rPr lang="en" sz="1400">
                <a:solidFill>
                  <a:schemeClr val="dk1"/>
                </a:solidFill>
              </a:rPr>
              <a:t>In PrimeFaces, </a:t>
            </a:r>
            <a:r>
              <a:rPr lang="en" sz="1400">
                <a:solidFill>
                  <a:srgbClr val="188038"/>
                </a:solidFill>
                <a:latin typeface="Roboto Mono"/>
                <a:ea typeface="Roboto Mono"/>
                <a:cs typeface="Roboto Mono"/>
                <a:sym typeface="Roboto Mono"/>
              </a:rPr>
              <a:t>&lt;p:ajax&gt;</a:t>
            </a:r>
            <a:r>
              <a:rPr lang="en" sz="1400">
                <a:solidFill>
                  <a:schemeClr val="dk1"/>
                </a:solidFill>
              </a:rPr>
              <a:t> simplifies AJAX by working directly inside components like </a:t>
            </a:r>
            <a:r>
              <a:rPr lang="en" sz="1400">
                <a:solidFill>
                  <a:srgbClr val="188038"/>
                </a:solidFill>
                <a:latin typeface="Roboto Mono"/>
                <a:ea typeface="Roboto Mono"/>
                <a:cs typeface="Roboto Mono"/>
                <a:sym typeface="Roboto Mono"/>
              </a:rPr>
              <a:t>&lt;p:inputText&gt;</a:t>
            </a:r>
            <a:r>
              <a:rPr lang="en" sz="1400">
                <a:solidFill>
                  <a:schemeClr val="dk1"/>
                </a:solidFill>
              </a:rPr>
              <a:t>. It listens for events like </a:t>
            </a:r>
            <a:r>
              <a:rPr lang="en" sz="1400">
                <a:solidFill>
                  <a:srgbClr val="188038"/>
                </a:solidFill>
                <a:latin typeface="Roboto Mono"/>
                <a:ea typeface="Roboto Mono"/>
                <a:cs typeface="Roboto Mono"/>
                <a:sym typeface="Roboto Mono"/>
              </a:rPr>
              <a:t>keyup</a:t>
            </a:r>
            <a:r>
              <a:rPr lang="en" sz="1400">
                <a:solidFill>
                  <a:schemeClr val="dk1"/>
                </a:solidFill>
              </a:rPr>
              <a:t> and updates the specified target using</a:t>
            </a:r>
            <a:r>
              <a:rPr lang="en" sz="1400">
                <a:solidFill>
                  <a:schemeClr val="dk1"/>
                </a:solidFill>
              </a:rPr>
              <a:t> </a:t>
            </a:r>
            <a:r>
              <a:rPr lang="en" sz="1400">
                <a:solidFill>
                  <a:srgbClr val="188038"/>
                </a:solidFill>
                <a:latin typeface="Roboto Mono"/>
                <a:ea typeface="Roboto Mono"/>
                <a:cs typeface="Roboto Mono"/>
                <a:sym typeface="Roboto Mono"/>
              </a:rPr>
              <a:t>update="output"</a:t>
            </a:r>
            <a:r>
              <a:rPr lang="en" sz="1400">
                <a:solidFill>
                  <a:schemeClr val="dk1"/>
                </a:solidFill>
              </a:rPr>
              <a:t>, enabling dynamic and responsive UI behavior.</a:t>
            </a:r>
            <a:endParaRPr sz="1400">
              <a:solidFill>
                <a:schemeClr val="dk1"/>
              </a:solidFill>
            </a:endParaRPr>
          </a:p>
        </p:txBody>
      </p:sp>
      <p:sp>
        <p:nvSpPr>
          <p:cNvPr id="149" name="Google Shape;149;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Merits and Demerits</a:t>
            </a:r>
            <a:endParaRPr b="1"/>
          </a:p>
        </p:txBody>
      </p:sp>
      <p:sp>
        <p:nvSpPr>
          <p:cNvPr id="63" name="Google Shape;63;p14"/>
          <p:cNvSpPr txBox="1"/>
          <p:nvPr>
            <p:ph idx="1" type="body"/>
          </p:nvPr>
        </p:nvSpPr>
        <p:spPr>
          <a:xfrm>
            <a:off x="311700" y="1152475"/>
            <a:ext cx="8520600" cy="3238500"/>
          </a:xfrm>
          <a:prstGeom prst="rect">
            <a:avLst/>
          </a:prstGeom>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t>Merits:</a:t>
            </a:r>
            <a:endParaRPr/>
          </a:p>
          <a:p>
            <a:pPr indent="-342900" lvl="0" marL="457200" rtl="0" algn="l">
              <a:lnSpc>
                <a:spcPct val="100000"/>
              </a:lnSpc>
              <a:spcBef>
                <a:spcPts val="1200"/>
              </a:spcBef>
              <a:spcAft>
                <a:spcPts val="0"/>
              </a:spcAft>
              <a:buSzPts val="1800"/>
              <a:buChar char="●"/>
            </a:pPr>
            <a:r>
              <a:rPr lang="en" sz="1600"/>
              <a:t>Provides reusable UI components</a:t>
            </a:r>
            <a:br>
              <a:rPr lang="en" sz="1600"/>
            </a:br>
            <a:endParaRPr sz="1600"/>
          </a:p>
          <a:p>
            <a:pPr indent="-330200" lvl="0" marL="457200" rtl="0" algn="l">
              <a:lnSpc>
                <a:spcPct val="100000"/>
              </a:lnSpc>
              <a:spcBef>
                <a:spcPts val="0"/>
              </a:spcBef>
              <a:spcAft>
                <a:spcPts val="0"/>
              </a:spcAft>
              <a:buSzPts val="1600"/>
              <a:buChar char="●"/>
            </a:pPr>
            <a:r>
              <a:rPr lang="en" sz="1600"/>
              <a:t>Allows implementation of custom components</a:t>
            </a:r>
            <a:br>
              <a:rPr lang="en" sz="1600"/>
            </a:br>
            <a:endParaRPr sz="1600"/>
          </a:p>
          <a:p>
            <a:pPr indent="-330200" lvl="0" marL="457200" rtl="0" algn="l">
              <a:lnSpc>
                <a:spcPct val="100000"/>
              </a:lnSpc>
              <a:spcBef>
                <a:spcPts val="0"/>
              </a:spcBef>
              <a:spcAft>
                <a:spcPts val="0"/>
              </a:spcAft>
              <a:buSzPts val="1600"/>
              <a:buChar char="●"/>
            </a:pPr>
            <a:r>
              <a:rPr lang="en" sz="1600"/>
              <a:t>Provides event-driven programming model</a:t>
            </a:r>
            <a:br>
              <a:rPr lang="en" sz="1600"/>
            </a:br>
            <a:endParaRPr sz="1600"/>
          </a:p>
          <a:p>
            <a:pPr indent="-330200" lvl="0" marL="457200" rtl="0" algn="l">
              <a:lnSpc>
                <a:spcPct val="100000"/>
              </a:lnSpc>
              <a:spcBef>
                <a:spcPts val="0"/>
              </a:spcBef>
              <a:spcAft>
                <a:spcPts val="0"/>
              </a:spcAft>
              <a:buSzPts val="1600"/>
              <a:buChar char="●"/>
            </a:pPr>
            <a:r>
              <a:rPr lang="en" sz="1600"/>
              <a:t>Manages the UI state across multiple requests</a:t>
            </a:r>
            <a:endParaRPr sz="1600"/>
          </a:p>
          <a:p>
            <a:pPr indent="0" lvl="0" marL="0" rtl="0" algn="l">
              <a:spcBef>
                <a:spcPts val="1200"/>
              </a:spcBef>
              <a:spcAft>
                <a:spcPts val="0"/>
              </a:spcAft>
              <a:buNone/>
            </a:pPr>
            <a:r>
              <a:t/>
            </a:r>
            <a:endParaRPr sz="1600"/>
          </a:p>
          <a:p>
            <a:pPr indent="0" lvl="0" marL="0" rtl="0" algn="l">
              <a:spcBef>
                <a:spcPts val="1200"/>
              </a:spcBef>
              <a:spcAft>
                <a:spcPts val="1200"/>
              </a:spcAft>
              <a:buNone/>
            </a:pPr>
            <a:r>
              <a:t/>
            </a:r>
            <a:endParaRPr/>
          </a:p>
        </p:txBody>
      </p:sp>
      <p:sp>
        <p:nvSpPr>
          <p:cNvPr id="64" name="Google Shape;64;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idx="1" type="body"/>
          </p:nvPr>
        </p:nvSpPr>
        <p:spPr>
          <a:xfrm>
            <a:off x="311700" y="1246825"/>
            <a:ext cx="8520600" cy="3416400"/>
          </a:xfrm>
          <a:prstGeom prst="rect">
            <a:avLst/>
          </a:prstGeom>
        </p:spPr>
        <p:txBody>
          <a:bodyPr anchorCtr="0" anchor="t" bIns="91425" lIns="91425" spcFirstLastPara="1" rIns="91425" wrap="square" tIns="91425">
            <a:normAutofit/>
          </a:bodyPr>
          <a:lstStyle/>
          <a:p>
            <a:pPr indent="0" lvl="0" marL="457200" rtl="0" algn="l">
              <a:spcBef>
                <a:spcPts val="0"/>
              </a:spcBef>
              <a:spcAft>
                <a:spcPts val="0"/>
              </a:spcAft>
              <a:buNone/>
            </a:pPr>
            <a:r>
              <a:rPr lang="en"/>
              <a:t>Demerits:</a:t>
            </a:r>
            <a:endParaRPr/>
          </a:p>
          <a:p>
            <a:pPr indent="-330200" lvl="0" marL="457200" rtl="0" algn="l">
              <a:spcBef>
                <a:spcPts val="1200"/>
              </a:spcBef>
              <a:spcAft>
                <a:spcPts val="0"/>
              </a:spcAft>
              <a:buClr>
                <a:schemeClr val="dk1"/>
              </a:buClr>
              <a:buSzPts val="1600"/>
              <a:buChar char="●"/>
            </a:pPr>
            <a:r>
              <a:rPr lang="en" sz="1600">
                <a:solidFill>
                  <a:schemeClr val="dk1"/>
                </a:solidFill>
              </a:rPr>
              <a:t>Steep learning curve due to complex </a:t>
            </a:r>
            <a:r>
              <a:rPr lang="en" sz="1600">
                <a:solidFill>
                  <a:schemeClr val="dk1"/>
                </a:solidFill>
              </a:rPr>
              <a:t>life cycle</a:t>
            </a:r>
            <a:br>
              <a:rPr lang="en" sz="1600">
                <a:solidFill>
                  <a:schemeClr val="dk1"/>
                </a:solidFill>
              </a:rPr>
            </a:b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Tightly coupled to server-side state, limiting scalability</a:t>
            </a:r>
            <a:br>
              <a:rPr lang="en" sz="1600">
                <a:solidFill>
                  <a:schemeClr val="dk1"/>
                </a:solidFill>
              </a:rPr>
            </a:b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Verbose and slow development process</a:t>
            </a:r>
            <a:br>
              <a:rPr lang="en" sz="1600">
                <a:solidFill>
                  <a:schemeClr val="dk1"/>
                </a:solidFill>
              </a:rPr>
            </a:br>
            <a:endParaRPr sz="1600">
              <a:solidFill>
                <a:schemeClr val="dk1"/>
              </a:solidFill>
            </a:endParaRPr>
          </a:p>
          <a:p>
            <a:pPr indent="-330200" lvl="0" marL="457200" rtl="0" algn="l">
              <a:spcBef>
                <a:spcPts val="0"/>
              </a:spcBef>
              <a:spcAft>
                <a:spcPts val="0"/>
              </a:spcAft>
              <a:buClr>
                <a:schemeClr val="dk1"/>
              </a:buClr>
              <a:buSzPts val="1600"/>
              <a:buChar char="●"/>
            </a:pPr>
            <a:r>
              <a:rPr lang="en" sz="1600">
                <a:solidFill>
                  <a:schemeClr val="dk1"/>
                </a:solidFill>
              </a:rPr>
              <a:t>Difficult to debug with unclear error messages</a:t>
            </a:r>
            <a:endParaRPr sz="1600">
              <a:solidFill>
                <a:schemeClr val="dk1"/>
              </a:solidFill>
            </a:endParaRPr>
          </a:p>
          <a:p>
            <a:pPr indent="0" lvl="0" marL="0" rtl="0" algn="l">
              <a:spcBef>
                <a:spcPts val="1200"/>
              </a:spcBef>
              <a:spcAft>
                <a:spcPts val="1200"/>
              </a:spcAft>
              <a:buNone/>
            </a:pPr>
            <a:r>
              <a:t/>
            </a:r>
            <a:endParaRPr sz="1600">
              <a:solidFill>
                <a:schemeClr val="dk1"/>
              </a:solidFill>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2589625" y="445025"/>
            <a:ext cx="36393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Life cycle of JSF</a:t>
            </a:r>
            <a:endParaRPr b="1"/>
          </a:p>
        </p:txBody>
      </p:sp>
      <p:sp>
        <p:nvSpPr>
          <p:cNvPr id="76" name="Google Shape;76;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Restore View:</a:t>
            </a:r>
            <a:endParaRPr/>
          </a:p>
          <a:p>
            <a:pPr indent="0" lvl="0" marL="0" rtl="0" algn="l">
              <a:spcBef>
                <a:spcPts val="1200"/>
              </a:spcBef>
              <a:spcAft>
                <a:spcPts val="0"/>
              </a:spcAft>
              <a:buNone/>
            </a:pPr>
            <a:r>
              <a:rPr lang="en" sz="1600"/>
              <a:t>This is the first phase of JSF life cycle. In this phase the component tree is created and is stored in the FacesContext instance.</a:t>
            </a:r>
            <a:br>
              <a:rPr lang="en" sz="1600"/>
            </a:br>
            <a:br>
              <a:rPr lang="en" sz="1600"/>
            </a:br>
            <a:r>
              <a:rPr lang="en"/>
              <a:t>Apply Request Values:</a:t>
            </a:r>
            <a:endParaRPr/>
          </a:p>
          <a:p>
            <a:pPr indent="0" lvl="0" marL="0" rtl="0" algn="l">
              <a:spcBef>
                <a:spcPts val="1200"/>
              </a:spcBef>
              <a:spcAft>
                <a:spcPts val="1200"/>
              </a:spcAft>
              <a:buNone/>
            </a:pPr>
            <a:r>
              <a:rPr lang="en"/>
              <a:t>In this phase component in the component tree will </a:t>
            </a:r>
            <a:r>
              <a:rPr lang="en"/>
              <a:t>retrieve</a:t>
            </a:r>
            <a:r>
              <a:rPr lang="en"/>
              <a:t> their values from request.</a:t>
            </a:r>
            <a:br>
              <a:rPr lang="en"/>
            </a:br>
            <a:br>
              <a:rPr lang="en"/>
            </a:br>
            <a:endParaRPr/>
          </a:p>
        </p:txBody>
      </p:sp>
      <p:sp>
        <p:nvSpPr>
          <p:cNvPr id="77" name="Google Shape;7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7"/>
          <p:cNvSpPr txBox="1"/>
          <p:nvPr>
            <p:ph idx="1" type="body"/>
          </p:nvPr>
        </p:nvSpPr>
        <p:spPr>
          <a:xfrm>
            <a:off x="311700" y="887125"/>
            <a:ext cx="8520600" cy="377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Process Validation:</a:t>
            </a:r>
            <a:endParaRPr/>
          </a:p>
          <a:p>
            <a:pPr indent="0" lvl="0" marL="0" rtl="0" algn="l">
              <a:spcBef>
                <a:spcPts val="1200"/>
              </a:spcBef>
              <a:spcAft>
                <a:spcPts val="0"/>
              </a:spcAft>
              <a:buNone/>
            </a:pPr>
            <a:r>
              <a:rPr lang="en" sz="1600"/>
              <a:t>In this phase all convertors and validators are executed. If validation passes all other phases executes normally otherwise JSF implementation adds an error message to the FacesContext instance and render response phase executes directly.</a:t>
            </a:r>
            <a:endParaRPr sz="1600"/>
          </a:p>
          <a:p>
            <a:pPr indent="0" lvl="0" marL="0" rtl="0" algn="l">
              <a:spcBef>
                <a:spcPts val="1200"/>
              </a:spcBef>
              <a:spcAft>
                <a:spcPts val="0"/>
              </a:spcAft>
              <a:buNone/>
            </a:pPr>
            <a:r>
              <a:t/>
            </a:r>
            <a:endParaRPr sz="1600"/>
          </a:p>
          <a:p>
            <a:pPr indent="0" lvl="0" marL="0" rtl="0" algn="l">
              <a:spcBef>
                <a:spcPts val="1200"/>
              </a:spcBef>
              <a:spcAft>
                <a:spcPts val="0"/>
              </a:spcAft>
              <a:buNone/>
            </a:pPr>
            <a:r>
              <a:rPr lang="en"/>
              <a:t>Update Model Values:</a:t>
            </a:r>
            <a:endParaRPr/>
          </a:p>
          <a:p>
            <a:pPr indent="0" lvl="0" marL="0" rtl="0" algn="l">
              <a:spcBef>
                <a:spcPts val="1200"/>
              </a:spcBef>
              <a:spcAft>
                <a:spcPts val="0"/>
              </a:spcAft>
              <a:buNone/>
            </a:pPr>
            <a:r>
              <a:rPr lang="en" sz="1600"/>
              <a:t>In this phase bean properties are updated using corresponding components values.</a:t>
            </a:r>
            <a:endParaRPr sz="1600"/>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83" name="Google Shape;83;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idx="1" type="body"/>
          </p:nvPr>
        </p:nvSpPr>
        <p:spPr>
          <a:xfrm>
            <a:off x="311700" y="589200"/>
            <a:ext cx="8520600" cy="3965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Invoke Application:</a:t>
            </a:r>
            <a:endParaRPr/>
          </a:p>
          <a:p>
            <a:pPr indent="0" lvl="0" marL="0" rtl="0" algn="l">
              <a:spcBef>
                <a:spcPts val="1200"/>
              </a:spcBef>
              <a:spcAft>
                <a:spcPts val="0"/>
              </a:spcAft>
              <a:buNone/>
            </a:pPr>
            <a:r>
              <a:rPr lang="en" sz="1600"/>
              <a:t>In this phase the business logic is executed after form submission</a:t>
            </a:r>
            <a:br>
              <a:rPr lang="en" sz="1600"/>
            </a:br>
            <a:br>
              <a:rPr lang="en" sz="1600"/>
            </a:br>
            <a:r>
              <a:rPr lang="en" sz="1600"/>
              <a:t>Render Response:</a:t>
            </a:r>
            <a:endParaRPr sz="1600"/>
          </a:p>
          <a:p>
            <a:pPr indent="0" lvl="0" marL="0" rtl="0" algn="l">
              <a:spcBef>
                <a:spcPts val="1200"/>
              </a:spcBef>
              <a:spcAft>
                <a:spcPts val="1200"/>
              </a:spcAft>
              <a:buNone/>
            </a:pPr>
            <a:r>
              <a:rPr lang="en" sz="1600"/>
              <a:t>In this phase response is sends to browser.</a:t>
            </a:r>
            <a:endParaRPr sz="1600"/>
          </a:p>
        </p:txBody>
      </p:sp>
      <p:sp>
        <p:nvSpPr>
          <p:cNvPr id="89" name="Google Shape;89;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9"/>
          <p:cNvSpPr txBox="1"/>
          <p:nvPr>
            <p:ph type="title"/>
          </p:nvPr>
        </p:nvSpPr>
        <p:spPr>
          <a:xfrm>
            <a:off x="3304875" y="423975"/>
            <a:ext cx="34920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Managed Bean</a:t>
            </a:r>
            <a:endParaRPr b="1"/>
          </a:p>
        </p:txBody>
      </p:sp>
      <p:sp>
        <p:nvSpPr>
          <p:cNvPr id="95" name="Google Shape;95;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sz="1700"/>
              <a:t>A managed bean is a java bean class which contains data and business logic. A managed bean is managed by JSF framework and acts as a model for JSF framework and act as a model for JSF application. Before using a managed bean we have to configure it either in faces-config.xml file or using annotations.</a:t>
            </a:r>
            <a:endParaRPr sz="1700"/>
          </a:p>
        </p:txBody>
      </p:sp>
      <p:sp>
        <p:nvSpPr>
          <p:cNvPr id="96" name="Google Shape;9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2820450" y="225075"/>
            <a:ext cx="5517000" cy="67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500"/>
              <a:t>Managed Bean Scope</a:t>
            </a:r>
            <a:endParaRPr b="1" sz="2500"/>
          </a:p>
        </p:txBody>
      </p:sp>
      <p:sp>
        <p:nvSpPr>
          <p:cNvPr id="102" name="Google Shape;102;p20"/>
          <p:cNvSpPr txBox="1"/>
          <p:nvPr>
            <p:ph idx="1" type="body"/>
          </p:nvPr>
        </p:nvSpPr>
        <p:spPr>
          <a:xfrm>
            <a:off x="269625" y="1173500"/>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Request Scope:</a:t>
            </a:r>
            <a:br>
              <a:rPr b="1" lang="en"/>
            </a:br>
            <a:r>
              <a:rPr lang="en" sz="1600"/>
              <a:t>Bean created when a request for this bean comes and destroyed after complete response.</a:t>
            </a:r>
            <a:br>
              <a:rPr lang="en" sz="1600"/>
            </a:br>
            <a:r>
              <a:rPr lang="en" sz="1600"/>
              <a:t> </a:t>
            </a:r>
            <a:r>
              <a:rPr b="1" lang="en" sz="1500"/>
              <a:t> Merits:</a:t>
            </a:r>
            <a:br>
              <a:rPr b="1" lang="en" sz="1500"/>
            </a:br>
            <a:r>
              <a:rPr b="1" lang="en" sz="1500"/>
              <a:t>	     </a:t>
            </a:r>
            <a:r>
              <a:rPr b="1" lang="en" sz="1500"/>
              <a:t>	    </a:t>
            </a:r>
            <a:endParaRPr b="1" sz="1500"/>
          </a:p>
          <a:p>
            <a:pPr indent="0" lvl="0" marL="0" rtl="0" algn="l">
              <a:spcBef>
                <a:spcPts val="1200"/>
              </a:spcBef>
              <a:spcAft>
                <a:spcPts val="0"/>
              </a:spcAft>
              <a:buNone/>
            </a:pPr>
            <a:r>
              <a:t/>
            </a:r>
            <a:endParaRPr b="1" sz="1500"/>
          </a:p>
          <a:p>
            <a:pPr indent="0" lvl="0" marL="0" rtl="0" algn="l">
              <a:spcBef>
                <a:spcPts val="1200"/>
              </a:spcBef>
              <a:spcAft>
                <a:spcPts val="1200"/>
              </a:spcAft>
              <a:buNone/>
            </a:pPr>
            <a:r>
              <a:rPr lang="en" sz="1600"/>
              <a:t> </a:t>
            </a:r>
            <a:r>
              <a:rPr b="1" lang="en" sz="1500"/>
              <a:t>Demerits:</a:t>
            </a:r>
            <a:endParaRPr b="1" sz="1700"/>
          </a:p>
        </p:txBody>
      </p:sp>
      <p:sp>
        <p:nvSpPr>
          <p:cNvPr id="103" name="Google Shape;10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4" name="Google Shape;104;p20"/>
          <p:cNvSpPr txBox="1"/>
          <p:nvPr/>
        </p:nvSpPr>
        <p:spPr>
          <a:xfrm>
            <a:off x="1232775" y="2149950"/>
            <a:ext cx="5711400" cy="7995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dk2"/>
              </a:buClr>
              <a:buSzPts val="1400"/>
              <a:buChar char="●"/>
            </a:pPr>
            <a:r>
              <a:rPr b="1" lang="en" sz="1500">
                <a:solidFill>
                  <a:schemeClr val="dk2"/>
                </a:solidFill>
              </a:rPr>
              <a:t>  </a:t>
            </a:r>
            <a:r>
              <a:rPr lang="en">
                <a:solidFill>
                  <a:schemeClr val="dk2"/>
                </a:solidFill>
              </a:rPr>
              <a:t>Fresh instance created per HTTP request-lightweight</a:t>
            </a:r>
            <a:endParaRPr>
              <a:solidFill>
                <a:schemeClr val="dk2"/>
              </a:solidFill>
            </a:endParaRPr>
          </a:p>
          <a:p>
            <a:pPr indent="-317500" lvl="0" marL="457200" rtl="0" algn="l">
              <a:lnSpc>
                <a:spcPct val="115000"/>
              </a:lnSpc>
              <a:spcBef>
                <a:spcPts val="0"/>
              </a:spcBef>
              <a:spcAft>
                <a:spcPts val="0"/>
              </a:spcAft>
              <a:buClr>
                <a:schemeClr val="dk2"/>
              </a:buClr>
              <a:buSzPts val="1400"/>
              <a:buChar char="●"/>
            </a:pPr>
            <a:r>
              <a:rPr lang="en">
                <a:solidFill>
                  <a:schemeClr val="dk2"/>
                </a:solidFill>
              </a:rPr>
              <a:t> No memory overhead after response is sent</a:t>
            </a:r>
            <a:br>
              <a:rPr lang="en">
                <a:solidFill>
                  <a:schemeClr val="dk2"/>
                </a:solidFill>
              </a:rPr>
            </a:br>
            <a:br>
              <a:rPr lang="en">
                <a:solidFill>
                  <a:schemeClr val="dk2"/>
                </a:solidFill>
              </a:rPr>
            </a:br>
            <a:br>
              <a:rPr b="1" lang="en" sz="1500">
                <a:solidFill>
                  <a:schemeClr val="dk2"/>
                </a:solidFill>
              </a:rPr>
            </a:br>
            <a:endParaRPr sz="1800">
              <a:solidFill>
                <a:schemeClr val="dk2"/>
              </a:solidFill>
            </a:endParaRPr>
          </a:p>
        </p:txBody>
      </p:sp>
      <p:sp>
        <p:nvSpPr>
          <p:cNvPr id="105" name="Google Shape;105;p20"/>
          <p:cNvSpPr txBox="1"/>
          <p:nvPr/>
        </p:nvSpPr>
        <p:spPr>
          <a:xfrm>
            <a:off x="1180175" y="3422675"/>
            <a:ext cx="5091000" cy="894000"/>
          </a:xfrm>
          <a:prstGeom prst="rect">
            <a:avLst/>
          </a:prstGeom>
          <a:noFill/>
          <a:ln>
            <a:noFill/>
          </a:ln>
        </p:spPr>
        <p:txBody>
          <a:bodyPr anchorCtr="0" anchor="t" bIns="91425" lIns="91425" spcFirstLastPara="1" rIns="91425" wrap="square" tIns="91425">
            <a:noAutofit/>
          </a:bodyPr>
          <a:lstStyle/>
          <a:p>
            <a:pPr indent="-317500" lvl="0" marL="457200" rtl="0" algn="l">
              <a:lnSpc>
                <a:spcPct val="75000"/>
              </a:lnSpc>
              <a:spcBef>
                <a:spcPts val="0"/>
              </a:spcBef>
              <a:spcAft>
                <a:spcPts val="0"/>
              </a:spcAft>
              <a:buClr>
                <a:schemeClr val="dk2"/>
              </a:buClr>
              <a:buSzPts val="1400"/>
              <a:buChar char="●"/>
            </a:pPr>
            <a:r>
              <a:rPr lang="en">
                <a:solidFill>
                  <a:schemeClr val="dk2"/>
                </a:solidFill>
              </a:rPr>
              <a:t>Data is lost after page reload or redirect.</a:t>
            </a:r>
            <a:br>
              <a:rPr lang="en">
                <a:solidFill>
                  <a:schemeClr val="dk2"/>
                </a:solidFill>
              </a:rPr>
            </a:br>
            <a:endParaRPr>
              <a:solidFill>
                <a:schemeClr val="dk2"/>
              </a:solidFill>
            </a:endParaRPr>
          </a:p>
          <a:p>
            <a:pPr indent="-317500" lvl="0" marL="457200" rtl="0" algn="l">
              <a:lnSpc>
                <a:spcPct val="75000"/>
              </a:lnSpc>
              <a:spcBef>
                <a:spcPts val="0"/>
              </a:spcBef>
              <a:spcAft>
                <a:spcPts val="0"/>
              </a:spcAft>
              <a:buClr>
                <a:schemeClr val="dk2"/>
              </a:buClr>
              <a:buSzPts val="1400"/>
              <a:buChar char="●"/>
            </a:pPr>
            <a:r>
              <a:rPr lang="en">
                <a:solidFill>
                  <a:schemeClr val="dk2"/>
                </a:solidFill>
              </a:rPr>
              <a:t>Not suitable for multi-page forms or wizards.</a:t>
            </a:r>
            <a:endParaRPr>
              <a:solidFill>
                <a:schemeClr val="dk2"/>
              </a:solidFill>
            </a:endParaRPr>
          </a:p>
          <a:p>
            <a:pPr indent="0" lvl="0" marL="457200" rtl="0" algn="l">
              <a:lnSpc>
                <a:spcPct val="75000"/>
              </a:lnSpc>
              <a:spcBef>
                <a:spcPts val="0"/>
              </a:spcBef>
              <a:spcAft>
                <a:spcPts val="0"/>
              </a:spcAft>
              <a:buNone/>
            </a:pPr>
            <a:r>
              <a:t/>
            </a:r>
            <a:endParaRPr>
              <a:solidFill>
                <a:schemeClr val="dk2"/>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idx="1" type="body"/>
          </p:nvPr>
        </p:nvSpPr>
        <p:spPr>
          <a:xfrm>
            <a:off x="311700" y="677375"/>
            <a:ext cx="8520600" cy="3891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View Scope:</a:t>
            </a:r>
            <a:br>
              <a:rPr b="1" lang="en"/>
            </a:br>
            <a:r>
              <a:rPr lang="en" sz="1600"/>
              <a:t>Bean Created when a request involving </a:t>
            </a:r>
            <a:r>
              <a:rPr lang="en" sz="1600"/>
              <a:t>this bean comes and destroyed when view changed.</a:t>
            </a:r>
            <a:br>
              <a:rPr lang="en" sz="1600"/>
            </a:br>
            <a:r>
              <a:rPr lang="en" sz="1600"/>
              <a:t> </a:t>
            </a:r>
            <a:r>
              <a:rPr b="1" lang="en" sz="1500"/>
              <a:t>Merits:</a:t>
            </a:r>
            <a:endParaRPr b="1" sz="1500"/>
          </a:p>
          <a:p>
            <a:pPr indent="0" lvl="0" marL="0" rtl="0" algn="l">
              <a:spcBef>
                <a:spcPts val="1200"/>
              </a:spcBef>
              <a:spcAft>
                <a:spcPts val="0"/>
              </a:spcAft>
              <a:buNone/>
            </a:pPr>
            <a:r>
              <a:t/>
            </a:r>
            <a:endParaRPr b="1" sz="1500"/>
          </a:p>
          <a:p>
            <a:pPr indent="0" lvl="0" marL="0" rtl="0" algn="l">
              <a:spcBef>
                <a:spcPts val="1200"/>
              </a:spcBef>
              <a:spcAft>
                <a:spcPts val="0"/>
              </a:spcAft>
              <a:buNone/>
            </a:pPr>
            <a:r>
              <a:t/>
            </a:r>
            <a:endParaRPr b="1" sz="1500"/>
          </a:p>
          <a:p>
            <a:pPr indent="0" lvl="0" marL="0" rtl="0" algn="l">
              <a:spcBef>
                <a:spcPts val="1200"/>
              </a:spcBef>
              <a:spcAft>
                <a:spcPts val="1200"/>
              </a:spcAft>
              <a:buNone/>
            </a:pPr>
            <a:br>
              <a:rPr b="1" lang="en" sz="1500"/>
            </a:br>
            <a:r>
              <a:rPr b="1" lang="en" sz="1500"/>
              <a:t>  Demerits:</a:t>
            </a:r>
            <a:endParaRPr b="1" sz="1500"/>
          </a:p>
        </p:txBody>
      </p:sp>
      <p:sp>
        <p:nvSpPr>
          <p:cNvPr id="111" name="Google Shape;11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2" name="Google Shape;112;p21"/>
          <p:cNvSpPr txBox="1"/>
          <p:nvPr/>
        </p:nvSpPr>
        <p:spPr>
          <a:xfrm>
            <a:off x="1190675" y="1781825"/>
            <a:ext cx="5112000" cy="7899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2"/>
              </a:buClr>
              <a:buSzPts val="1400"/>
              <a:buChar char="●"/>
            </a:pPr>
            <a:r>
              <a:rPr lang="en">
                <a:solidFill>
                  <a:schemeClr val="dk2"/>
                </a:solidFill>
              </a:rPr>
              <a:t>Bean lives as long as the user stays on the same view.</a:t>
            </a:r>
            <a:br>
              <a:rPr lang="en">
                <a:solidFill>
                  <a:schemeClr val="dk2"/>
                </a:solidFill>
              </a:rPr>
            </a:br>
            <a:endParaRPr>
              <a:solidFill>
                <a:schemeClr val="dk2"/>
              </a:solidFill>
            </a:endParaRPr>
          </a:p>
          <a:p>
            <a:pPr indent="-317500" lvl="0" marL="457200" rtl="0" algn="l">
              <a:spcBef>
                <a:spcPts val="0"/>
              </a:spcBef>
              <a:spcAft>
                <a:spcPts val="0"/>
              </a:spcAft>
              <a:buClr>
                <a:schemeClr val="dk2"/>
              </a:buClr>
              <a:buSzPts val="1400"/>
              <a:buChar char="●"/>
            </a:pPr>
            <a:r>
              <a:rPr lang="en">
                <a:solidFill>
                  <a:schemeClr val="dk2"/>
                </a:solidFill>
              </a:rPr>
              <a:t>Ideal for AJAX-based partial updates.</a:t>
            </a:r>
            <a:endParaRPr>
              <a:solidFill>
                <a:schemeClr val="dk2"/>
              </a:solidFill>
            </a:endParaRPr>
          </a:p>
          <a:p>
            <a:pPr indent="0" lvl="0" marL="0" rtl="0" algn="l">
              <a:spcBef>
                <a:spcPts val="0"/>
              </a:spcBef>
              <a:spcAft>
                <a:spcPts val="0"/>
              </a:spcAft>
              <a:buNone/>
            </a:pPr>
            <a:r>
              <a:t/>
            </a:r>
            <a:endParaRPr sz="1800">
              <a:solidFill>
                <a:schemeClr val="dk2"/>
              </a:solidFill>
            </a:endParaRPr>
          </a:p>
        </p:txBody>
      </p:sp>
      <p:sp>
        <p:nvSpPr>
          <p:cNvPr id="113" name="Google Shape;113;p21"/>
          <p:cNvSpPr txBox="1"/>
          <p:nvPr/>
        </p:nvSpPr>
        <p:spPr>
          <a:xfrm>
            <a:off x="1190675" y="3254400"/>
            <a:ext cx="5700900" cy="10098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solidFill>
                  <a:schemeClr val="dk1"/>
                </a:solidFill>
              </a:rPr>
              <a:t>Requires Java serialization (must implement </a:t>
            </a:r>
            <a:r>
              <a:rPr lang="en">
                <a:solidFill>
                  <a:srgbClr val="188038"/>
                </a:solidFill>
              </a:rPr>
              <a:t>Serializable</a:t>
            </a:r>
            <a:r>
              <a:rPr lang="en">
                <a:solidFill>
                  <a:schemeClr val="dk1"/>
                </a:solidFill>
              </a:rPr>
              <a:t>).</a:t>
            </a:r>
            <a:br>
              <a:rPr lang="en">
                <a:solidFill>
                  <a:schemeClr val="dk1"/>
                </a:solidFill>
              </a:rPr>
            </a:br>
            <a:endParaRPr>
              <a:solidFill>
                <a:schemeClr val="dk1"/>
              </a:solidFill>
            </a:endParaRPr>
          </a:p>
          <a:p>
            <a:pPr indent="-317500" lvl="0" marL="457200" rtl="0" algn="l">
              <a:spcBef>
                <a:spcPts val="0"/>
              </a:spcBef>
              <a:spcAft>
                <a:spcPts val="0"/>
              </a:spcAft>
              <a:buClr>
                <a:schemeClr val="dk1"/>
              </a:buClr>
              <a:buSzPts val="1400"/>
              <a:buChar char="●"/>
            </a:pPr>
            <a:r>
              <a:rPr lang="en">
                <a:solidFill>
                  <a:schemeClr val="dk1"/>
                </a:solidFill>
              </a:rPr>
              <a:t>Slightly more memory than request scope.</a:t>
            </a:r>
            <a:endParaRPr>
              <a:solidFill>
                <a:schemeClr val="dk1"/>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