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319" r:id="rId6"/>
    <p:sldId id="273" r:id="rId7"/>
    <p:sldId id="314" r:id="rId8"/>
    <p:sldId id="315" r:id="rId9"/>
    <p:sldId id="316" r:id="rId10"/>
    <p:sldId id="317" r:id="rId11"/>
    <p:sldId id="318" r:id="rId12"/>
    <p:sldId id="320" r:id="rId13"/>
    <p:sldId id="32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9" d="100"/>
          <a:sy n="89" d="100"/>
        </p:scale>
        <p:origin x="466"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7/1/2024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F4m6g46p-g"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Radial Basis Function</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Neural Network Algorithm</a:t>
            </a:r>
          </a:p>
          <a:p>
            <a:r>
              <a:rPr lang="en-US" dirty="0"/>
              <a:t>Presented By: Aayushman Amatya</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040D0-5D28-184F-0AD0-8D8DCEBB70EF}"/>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1026" name="Picture 2" descr="Acknowledgements — F1TENTH - Build latest documentation">
            <a:extLst>
              <a:ext uri="{FF2B5EF4-FFF2-40B4-BE49-F238E27FC236}">
                <a16:creationId xmlns:a16="http://schemas.microsoft.com/office/drawing/2014/main" id="{5BBC83DD-96A9-CEBE-596C-F72E099AA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9600"/>
            <a:ext cx="6858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9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73ACA3-BEAD-C13B-D10D-94CC1FE88B33}"/>
              </a:ext>
            </a:extLst>
          </p:cNvPr>
          <p:cNvSpPr>
            <a:spLocks noGrp="1"/>
          </p:cNvSpPr>
          <p:nvPr>
            <p:ph type="title"/>
          </p:nvPr>
        </p:nvSpPr>
        <p:spPr/>
        <p:txBody>
          <a:bodyPr/>
          <a:lstStyle/>
          <a:p>
            <a:r>
              <a:rPr lang="en-US" dirty="0"/>
              <a:t>History</a:t>
            </a:r>
          </a:p>
        </p:txBody>
      </p:sp>
      <p:sp>
        <p:nvSpPr>
          <p:cNvPr id="8" name="Content Placeholder 7">
            <a:extLst>
              <a:ext uri="{FF2B5EF4-FFF2-40B4-BE49-F238E27FC236}">
                <a16:creationId xmlns:a16="http://schemas.microsoft.com/office/drawing/2014/main" id="{7F791707-BDF7-2783-F120-539444A992B2}"/>
              </a:ext>
            </a:extLst>
          </p:cNvPr>
          <p:cNvSpPr>
            <a:spLocks noGrp="1"/>
          </p:cNvSpPr>
          <p:nvPr>
            <p:ph sz="quarter" idx="13"/>
          </p:nvPr>
        </p:nvSpPr>
        <p:spPr/>
        <p:txBody>
          <a:bodyPr/>
          <a:lstStyle/>
          <a:p>
            <a:r>
              <a:rPr lang="en-GB" b="1" dirty="0"/>
              <a:t>1970s</a:t>
            </a:r>
            <a:r>
              <a:rPr lang="en-GB" dirty="0"/>
              <a:t>: The concept of RBFs was introduced in the field of approximation theory. The basic idea was to use radially symmetric functions (functions whose value depends only on the distance from a central point)  </a:t>
            </a:r>
            <a:r>
              <a:rPr lang="en-US" dirty="0"/>
              <a:t>to approximate multivariate functions.</a:t>
            </a:r>
          </a:p>
          <a:p>
            <a:r>
              <a:rPr lang="en-GB" b="1" dirty="0"/>
              <a:t>1977</a:t>
            </a:r>
            <a:r>
              <a:rPr lang="en-GB" dirty="0"/>
              <a:t>: David E. Cox first introduced the concept of radial basis functions for multivariate interpolation in his Ph.D. thesis. He explored how these functions could be used to interpolate scattered data points in multiple dimensions.</a:t>
            </a:r>
          </a:p>
          <a:p>
            <a:r>
              <a:rPr lang="en-GB" b="1" dirty="0"/>
              <a:t>1980</a:t>
            </a:r>
            <a:r>
              <a:rPr lang="en-GB" dirty="0"/>
              <a:t>: Richard L. Hardy popularized the use of RBFs for scattered data interpolation in geophysics and other fields. Hardy's work demonstrated that RBFs, particularly the multiquadric RBF, could provide smooth and accurate interpolations.</a:t>
            </a:r>
            <a:endParaRPr lang="en-US" dirty="0"/>
          </a:p>
        </p:txBody>
      </p:sp>
      <p:sp>
        <p:nvSpPr>
          <p:cNvPr id="9" name="Picture Placeholder 8">
            <a:extLst>
              <a:ext uri="{FF2B5EF4-FFF2-40B4-BE49-F238E27FC236}">
                <a16:creationId xmlns:a16="http://schemas.microsoft.com/office/drawing/2014/main" id="{5B16D664-ACD6-DAC6-6775-BFF7800B4359}"/>
              </a:ext>
            </a:extLst>
          </p:cNvPr>
          <p:cNvSpPr>
            <a:spLocks noGrp="1"/>
          </p:cNvSpPr>
          <p:nvPr>
            <p:ph type="pic" sz="quarter" idx="15"/>
          </p:nvPr>
        </p:nvSpPr>
        <p:spPr/>
      </p:sp>
      <p:sp>
        <p:nvSpPr>
          <p:cNvPr id="10" name="Text Placeholder 9">
            <a:extLst>
              <a:ext uri="{FF2B5EF4-FFF2-40B4-BE49-F238E27FC236}">
                <a16:creationId xmlns:a16="http://schemas.microsoft.com/office/drawing/2014/main" id="{4F6B86AC-77DA-C85C-E8D5-9C131975BE81}"/>
              </a:ext>
            </a:extLst>
          </p:cNvPr>
          <p:cNvSpPr>
            <a:spLocks noGrp="1"/>
          </p:cNvSpPr>
          <p:nvPr>
            <p:ph type="body" sz="quarter" idx="16"/>
          </p:nvPr>
        </p:nvSpPr>
        <p:spPr/>
        <p:txBody>
          <a:bodyPr/>
          <a:lstStyle/>
          <a:p>
            <a:r>
              <a:rPr lang="en-US" dirty="0"/>
              <a:t>Radial Basis Function</a:t>
            </a:r>
          </a:p>
        </p:txBody>
      </p:sp>
    </p:spTree>
    <p:extLst>
      <p:ext uri="{BB962C8B-B14F-4D97-AF65-F5344CB8AC3E}">
        <p14:creationId xmlns:p14="http://schemas.microsoft.com/office/powerpoint/2010/main" val="406923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Radical Basis Function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1026" name="Picture 2">
            <a:extLst>
              <a:ext uri="{FF2B5EF4-FFF2-40B4-BE49-F238E27FC236}">
                <a16:creationId xmlns:a16="http://schemas.microsoft.com/office/drawing/2014/main" id="{F7D704C7-C9E5-D351-4B08-0AD890D42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58158"/>
            <a:ext cx="3505200" cy="2519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utput image">
            <a:extLst>
              <a:ext uri="{FF2B5EF4-FFF2-40B4-BE49-F238E27FC236}">
                <a16:creationId xmlns:a16="http://schemas.microsoft.com/office/drawing/2014/main" id="{CB207624-692B-7F2B-003D-DF2B937BD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013" y="2286798"/>
            <a:ext cx="3505200" cy="27907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0A4E52-A4A6-E954-BD50-BEA372653F59}"/>
              </a:ext>
            </a:extLst>
          </p:cNvPr>
          <p:cNvSpPr txBox="1"/>
          <p:nvPr/>
        </p:nvSpPr>
        <p:spPr>
          <a:xfrm>
            <a:off x="2438400" y="5349881"/>
            <a:ext cx="1947136" cy="369332"/>
          </a:xfrm>
          <a:prstGeom prst="rect">
            <a:avLst/>
          </a:prstGeom>
          <a:noFill/>
        </p:spPr>
        <p:txBody>
          <a:bodyPr wrap="none" rtlCol="0">
            <a:spAutoFit/>
          </a:bodyPr>
          <a:lstStyle/>
          <a:p>
            <a:r>
              <a:rPr lang="en-US" dirty="0"/>
              <a:t>Linearly Separable</a:t>
            </a:r>
          </a:p>
        </p:txBody>
      </p:sp>
      <p:sp>
        <p:nvSpPr>
          <p:cNvPr id="7" name="TextBox 6">
            <a:extLst>
              <a:ext uri="{FF2B5EF4-FFF2-40B4-BE49-F238E27FC236}">
                <a16:creationId xmlns:a16="http://schemas.microsoft.com/office/drawing/2014/main" id="{828AE378-837E-55E0-D87A-B75E54F0E28F}"/>
              </a:ext>
            </a:extLst>
          </p:cNvPr>
          <p:cNvSpPr txBox="1"/>
          <p:nvPr/>
        </p:nvSpPr>
        <p:spPr>
          <a:xfrm>
            <a:off x="7543800" y="5349881"/>
            <a:ext cx="2354299" cy="369332"/>
          </a:xfrm>
          <a:prstGeom prst="rect">
            <a:avLst/>
          </a:prstGeom>
          <a:noFill/>
        </p:spPr>
        <p:txBody>
          <a:bodyPr wrap="none" rtlCol="0">
            <a:spAutoFit/>
          </a:bodyPr>
          <a:lstStyle/>
          <a:p>
            <a:r>
              <a:rPr lang="en-US" dirty="0"/>
              <a:t>Non-Linearly separable</a:t>
            </a:r>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C1FE-8E5D-FC94-036B-44529955F14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9E2A3C5-CA7E-1B5F-FB46-E2FC02B5BEE0}"/>
              </a:ext>
            </a:extLst>
          </p:cNvPr>
          <p:cNvSpPr>
            <a:spLocks noGrp="1"/>
          </p:cNvSpPr>
          <p:nvPr>
            <p:ph sz="quarter" idx="13"/>
          </p:nvPr>
        </p:nvSpPr>
        <p:spPr/>
        <p:txBody>
          <a:bodyPr/>
          <a:lstStyle/>
          <a:p>
            <a:r>
              <a:rPr lang="en-US" dirty="0"/>
              <a:t>Data can be either linearly separable or non-linearly separable.</a:t>
            </a:r>
          </a:p>
          <a:p>
            <a:r>
              <a:rPr lang="en-US" dirty="0"/>
              <a:t>Single layer perceptron can be used for classifying linearly separable data.</a:t>
            </a:r>
          </a:p>
          <a:p>
            <a:r>
              <a:rPr lang="en-US" dirty="0"/>
              <a:t>Multi layer perceptron can be used for classifying non-linearly separable data.</a:t>
            </a:r>
          </a:p>
          <a:p>
            <a:endParaRPr lang="en-US" dirty="0"/>
          </a:p>
        </p:txBody>
      </p:sp>
      <p:sp>
        <p:nvSpPr>
          <p:cNvPr id="4" name="Picture Placeholder 3">
            <a:extLst>
              <a:ext uri="{FF2B5EF4-FFF2-40B4-BE49-F238E27FC236}">
                <a16:creationId xmlns:a16="http://schemas.microsoft.com/office/drawing/2014/main" id="{62809AE9-A690-2039-C3BC-04522ACE14D4}"/>
              </a:ext>
            </a:extLst>
          </p:cNvPr>
          <p:cNvSpPr>
            <a:spLocks noGrp="1"/>
          </p:cNvSpPr>
          <p:nvPr>
            <p:ph type="pic" sz="quarter" idx="15"/>
          </p:nvPr>
        </p:nvSpPr>
        <p:spPr/>
      </p:sp>
      <p:sp>
        <p:nvSpPr>
          <p:cNvPr id="5" name="Text Placeholder 4">
            <a:extLst>
              <a:ext uri="{FF2B5EF4-FFF2-40B4-BE49-F238E27FC236}">
                <a16:creationId xmlns:a16="http://schemas.microsoft.com/office/drawing/2014/main" id="{FA3BF3A3-6BE9-9F8A-E1BE-2DAB272D8B76}"/>
              </a:ext>
            </a:extLst>
          </p:cNvPr>
          <p:cNvSpPr>
            <a:spLocks noGrp="1"/>
          </p:cNvSpPr>
          <p:nvPr>
            <p:ph type="body" sz="quarter" idx="16"/>
          </p:nvPr>
        </p:nvSpPr>
        <p:spPr/>
        <p:txBody>
          <a:bodyPr/>
          <a:lstStyle/>
          <a:p>
            <a:r>
              <a:rPr lang="en-US" dirty="0"/>
              <a:t>Radial Basis Function</a:t>
            </a:r>
          </a:p>
        </p:txBody>
      </p:sp>
      <p:sp>
        <p:nvSpPr>
          <p:cNvPr id="6" name="Slide Number Placeholder 5">
            <a:extLst>
              <a:ext uri="{FF2B5EF4-FFF2-40B4-BE49-F238E27FC236}">
                <a16:creationId xmlns:a16="http://schemas.microsoft.com/office/drawing/2014/main" id="{778219E6-AAA1-DFB3-2B27-4EE090516D8D}"/>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Tree>
    <p:extLst>
      <p:ext uri="{BB962C8B-B14F-4D97-AF65-F5344CB8AC3E}">
        <p14:creationId xmlns:p14="http://schemas.microsoft.com/office/powerpoint/2010/main" val="37154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2382-A43D-E36E-3360-42014EB15C3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EB6484-80B3-C864-E5B0-92EC0A95F396}"/>
              </a:ext>
            </a:extLst>
          </p:cNvPr>
          <p:cNvSpPr>
            <a:spLocks noGrp="1"/>
          </p:cNvSpPr>
          <p:nvPr>
            <p:ph sz="quarter" idx="13"/>
          </p:nvPr>
        </p:nvSpPr>
        <p:spPr>
          <a:xfrm>
            <a:off x="548640" y="2667000"/>
            <a:ext cx="10288693" cy="1600200"/>
          </a:xfrm>
        </p:spPr>
        <p:txBody>
          <a:bodyPr>
            <a:normAutofit lnSpcReduction="10000"/>
          </a:bodyPr>
          <a:lstStyle/>
          <a:p>
            <a:r>
              <a:rPr lang="en-US" dirty="0"/>
              <a:t>Radial basis function is a type of multi layer perceptron which has one input layer, one output layer and only one hidden layer.</a:t>
            </a:r>
          </a:p>
          <a:p>
            <a:r>
              <a:rPr lang="en-US" dirty="0"/>
              <a:t>The hidden layer uses a non-linear radial basis function as a activation function, which converts the input parameter into high dimension space which is then fed into the network to linearly separate the problem.</a:t>
            </a:r>
          </a:p>
          <a:p>
            <a:endParaRPr lang="en-US" dirty="0"/>
          </a:p>
        </p:txBody>
      </p:sp>
      <p:sp>
        <p:nvSpPr>
          <p:cNvPr id="4" name="Picture Placeholder 3">
            <a:extLst>
              <a:ext uri="{FF2B5EF4-FFF2-40B4-BE49-F238E27FC236}">
                <a16:creationId xmlns:a16="http://schemas.microsoft.com/office/drawing/2014/main" id="{A7B537BB-6748-C1E8-7BDB-0934A2050FFD}"/>
              </a:ext>
            </a:extLst>
          </p:cNvPr>
          <p:cNvSpPr>
            <a:spLocks noGrp="1"/>
          </p:cNvSpPr>
          <p:nvPr>
            <p:ph type="pic" sz="quarter" idx="15"/>
          </p:nvPr>
        </p:nvSpPr>
        <p:spPr/>
      </p:sp>
      <p:sp>
        <p:nvSpPr>
          <p:cNvPr id="5" name="Text Placeholder 4">
            <a:extLst>
              <a:ext uri="{FF2B5EF4-FFF2-40B4-BE49-F238E27FC236}">
                <a16:creationId xmlns:a16="http://schemas.microsoft.com/office/drawing/2014/main" id="{1266941D-56FA-E974-84B3-EC7B2D17A1A8}"/>
              </a:ext>
            </a:extLst>
          </p:cNvPr>
          <p:cNvSpPr>
            <a:spLocks noGrp="1"/>
          </p:cNvSpPr>
          <p:nvPr>
            <p:ph type="body" sz="quarter" idx="16"/>
          </p:nvPr>
        </p:nvSpPr>
        <p:spPr/>
        <p:txBody>
          <a:bodyPr/>
          <a:lstStyle/>
          <a:p>
            <a:r>
              <a:rPr lang="en-US" dirty="0"/>
              <a:t>Radial Basis Function</a:t>
            </a:r>
          </a:p>
        </p:txBody>
      </p:sp>
      <p:sp>
        <p:nvSpPr>
          <p:cNvPr id="6" name="Slide Number Placeholder 5">
            <a:extLst>
              <a:ext uri="{FF2B5EF4-FFF2-40B4-BE49-F238E27FC236}">
                <a16:creationId xmlns:a16="http://schemas.microsoft.com/office/drawing/2014/main" id="{E4879328-A1C6-8509-7667-4D16325C2701}"/>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Tree>
    <p:extLst>
      <p:ext uri="{BB962C8B-B14F-4D97-AF65-F5344CB8AC3E}">
        <p14:creationId xmlns:p14="http://schemas.microsoft.com/office/powerpoint/2010/main" val="149469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6C912D2-4E51-D277-AA92-7C42F108D121}"/>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7" name="Title 6">
            <a:extLst>
              <a:ext uri="{FF2B5EF4-FFF2-40B4-BE49-F238E27FC236}">
                <a16:creationId xmlns:a16="http://schemas.microsoft.com/office/drawing/2014/main" id="{13B2456D-412B-D5D6-1696-B34A108D176A}"/>
              </a:ext>
            </a:extLst>
          </p:cNvPr>
          <p:cNvSpPr>
            <a:spLocks noGrp="1"/>
          </p:cNvSpPr>
          <p:nvPr>
            <p:ph type="title"/>
          </p:nvPr>
        </p:nvSpPr>
        <p:spPr/>
        <p:txBody>
          <a:bodyPr>
            <a:normAutofit fontScale="90000"/>
          </a:bodyPr>
          <a:lstStyle/>
          <a:p>
            <a:r>
              <a:rPr lang="en-US" dirty="0"/>
              <a:t>Radial Basis Function (network)</a:t>
            </a:r>
          </a:p>
        </p:txBody>
      </p:sp>
      <p:pic>
        <p:nvPicPr>
          <p:cNvPr id="2052" name="Picture 4" descr="Radial Basis Functions Neural Networks — All we need to know">
            <a:extLst>
              <a:ext uri="{FF2B5EF4-FFF2-40B4-BE49-F238E27FC236}">
                <a16:creationId xmlns:a16="http://schemas.microsoft.com/office/drawing/2014/main" id="{CBFCDA48-B1C7-282A-1807-4EE9809C21DC}"/>
              </a:ext>
            </a:extLst>
          </p:cNvPr>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1591" r="1591"/>
          <a:stretch>
            <a:fillRect/>
          </a:stretch>
        </p:blipFill>
        <p:spPr bwMode="auto">
          <a:xfrm>
            <a:off x="1790700" y="1465897"/>
            <a:ext cx="8610600" cy="484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0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890445-4A62-4840-A013-BEEA0F90DA7E}"/>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4" name="Title 3">
            <a:extLst>
              <a:ext uri="{FF2B5EF4-FFF2-40B4-BE49-F238E27FC236}">
                <a16:creationId xmlns:a16="http://schemas.microsoft.com/office/drawing/2014/main" id="{8C03EE6E-4CF5-76C7-8AD2-384143BDF272}"/>
              </a:ext>
            </a:extLst>
          </p:cNvPr>
          <p:cNvSpPr>
            <a:spLocks noGrp="1"/>
          </p:cNvSpPr>
          <p:nvPr>
            <p:ph type="title"/>
          </p:nvPr>
        </p:nvSpPr>
        <p:spPr/>
        <p:txBody>
          <a:bodyPr>
            <a:normAutofit fontScale="90000"/>
          </a:bodyPr>
          <a:lstStyle/>
          <a:p>
            <a:r>
              <a:rPr lang="en-US" dirty="0"/>
              <a:t>Mathematical Model</a:t>
            </a:r>
          </a:p>
        </p:txBody>
      </p:sp>
      <p:pic>
        <p:nvPicPr>
          <p:cNvPr id="3074" name="Picture 2" descr="PPT - Introduction to Radial Basis Function PowerPoint Presentation ...">
            <a:extLst>
              <a:ext uri="{FF2B5EF4-FFF2-40B4-BE49-F238E27FC236}">
                <a16:creationId xmlns:a16="http://schemas.microsoft.com/office/drawing/2014/main" id="{AE5E5E8F-972D-25E5-28CB-6846C244C4B3}"/>
              </a:ext>
            </a:extLst>
          </p:cNvPr>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862" t="16638" r="862" b="8362"/>
          <a:stretch/>
        </p:blipFill>
        <p:spPr bwMode="auto">
          <a:xfrm>
            <a:off x="1295400" y="1261398"/>
            <a:ext cx="8839199"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41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03D78C-6909-6D48-F98C-2658ED750FC9}"/>
              </a:ext>
            </a:extLst>
          </p:cNvPr>
          <p:cNvSpPr>
            <a:spLocks noGrp="1"/>
          </p:cNvSpPr>
          <p:nvPr>
            <p:ph type="title"/>
          </p:nvPr>
        </p:nvSpPr>
        <p:spPr/>
        <p:txBody>
          <a:bodyPr/>
          <a:lstStyle/>
          <a:p>
            <a:r>
              <a:rPr lang="en-US" dirty="0"/>
              <a:t>Real world Application</a:t>
            </a:r>
          </a:p>
        </p:txBody>
      </p:sp>
      <p:sp>
        <p:nvSpPr>
          <p:cNvPr id="6" name="Content Placeholder 5">
            <a:extLst>
              <a:ext uri="{FF2B5EF4-FFF2-40B4-BE49-F238E27FC236}">
                <a16:creationId xmlns:a16="http://schemas.microsoft.com/office/drawing/2014/main" id="{C6AA4F48-DB12-5E25-6409-B018378045B7}"/>
              </a:ext>
            </a:extLst>
          </p:cNvPr>
          <p:cNvSpPr>
            <a:spLocks noGrp="1"/>
          </p:cNvSpPr>
          <p:nvPr>
            <p:ph sz="quarter" idx="13"/>
          </p:nvPr>
        </p:nvSpPr>
        <p:spPr/>
        <p:txBody>
          <a:bodyPr/>
          <a:lstStyle/>
          <a:p>
            <a:r>
              <a:rPr lang="en-US" dirty="0"/>
              <a:t>Time series prediction and weather forecasting.</a:t>
            </a:r>
          </a:p>
          <a:p>
            <a:r>
              <a:rPr lang="en-US" dirty="0"/>
              <a:t>Adaptive control of robot system.</a:t>
            </a:r>
          </a:p>
          <a:p>
            <a:r>
              <a:rPr lang="en-US" dirty="0"/>
              <a:t>Cancer Detection</a:t>
            </a:r>
          </a:p>
          <a:p>
            <a:r>
              <a:rPr lang="en-US" dirty="0"/>
              <a:t>Image Reconstruction and enhancement</a:t>
            </a:r>
          </a:p>
          <a:p>
            <a:r>
              <a:rPr lang="en-US" dirty="0"/>
              <a:t>Voice activated Systems</a:t>
            </a:r>
          </a:p>
          <a:p>
            <a:r>
              <a:rPr lang="en-US" dirty="0"/>
              <a:t>And so on…</a:t>
            </a:r>
          </a:p>
        </p:txBody>
      </p:sp>
      <p:sp>
        <p:nvSpPr>
          <p:cNvPr id="7" name="Picture Placeholder 6">
            <a:extLst>
              <a:ext uri="{FF2B5EF4-FFF2-40B4-BE49-F238E27FC236}">
                <a16:creationId xmlns:a16="http://schemas.microsoft.com/office/drawing/2014/main" id="{57006818-0DFC-97D4-DAED-AD9375CDF686}"/>
              </a:ext>
            </a:extLst>
          </p:cNvPr>
          <p:cNvSpPr>
            <a:spLocks noGrp="1"/>
          </p:cNvSpPr>
          <p:nvPr>
            <p:ph type="pic" sz="quarter" idx="15"/>
          </p:nvPr>
        </p:nvSpPr>
        <p:spPr/>
      </p:sp>
      <p:sp>
        <p:nvSpPr>
          <p:cNvPr id="8" name="Text Placeholder 7">
            <a:extLst>
              <a:ext uri="{FF2B5EF4-FFF2-40B4-BE49-F238E27FC236}">
                <a16:creationId xmlns:a16="http://schemas.microsoft.com/office/drawing/2014/main" id="{482A6D00-66FF-DEA2-14BB-A838432E4B31}"/>
              </a:ext>
            </a:extLst>
          </p:cNvPr>
          <p:cNvSpPr>
            <a:spLocks noGrp="1"/>
          </p:cNvSpPr>
          <p:nvPr>
            <p:ph type="body" sz="quarter" idx="16"/>
          </p:nvPr>
        </p:nvSpPr>
        <p:spPr/>
        <p:txBody>
          <a:bodyPr/>
          <a:lstStyle/>
          <a:p>
            <a:r>
              <a:rPr lang="en-US" dirty="0"/>
              <a:t>Radial Basis Function</a:t>
            </a:r>
          </a:p>
        </p:txBody>
      </p:sp>
      <p:sp>
        <p:nvSpPr>
          <p:cNvPr id="3" name="Slide Number Placeholder 2">
            <a:extLst>
              <a:ext uri="{FF2B5EF4-FFF2-40B4-BE49-F238E27FC236}">
                <a16:creationId xmlns:a16="http://schemas.microsoft.com/office/drawing/2014/main" id="{F9C5CB84-528D-2221-DEAD-559878C91900}"/>
              </a:ext>
            </a:extLst>
          </p:cNvPr>
          <p:cNvSpPr>
            <a:spLocks noGrp="1"/>
          </p:cNvSpPr>
          <p:nvPr>
            <p:ph type="sldNum" sz="quarter" idx="4"/>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7968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References</a:t>
            </a:r>
          </a:p>
        </p:txBody>
      </p:sp>
      <p:sp>
        <p:nvSpPr>
          <p:cNvPr id="9" name="Content Placeholder 8"/>
          <p:cNvSpPr>
            <a:spLocks noGrp="1"/>
          </p:cNvSpPr>
          <p:nvPr>
            <p:ph sz="quarter" idx="13"/>
          </p:nvPr>
        </p:nvSpPr>
        <p:spPr>
          <a:xfrm>
            <a:off x="548640" y="1981200"/>
            <a:ext cx="10288693" cy="3660648"/>
          </a:xfrm>
        </p:spPr>
        <p:txBody>
          <a:bodyPr/>
          <a:lstStyle/>
          <a:p>
            <a:pPr algn="ctr"/>
            <a:r>
              <a:rPr lang="en-US" dirty="0"/>
              <a:t>M. </a:t>
            </a:r>
            <a:r>
              <a:rPr lang="en-US" dirty="0" err="1"/>
              <a:t>Huddar</a:t>
            </a:r>
            <a:r>
              <a:rPr lang="en-US" dirty="0"/>
              <a:t>, "Radial Basis Function RBF | Gaussian RBF </a:t>
            </a:r>
            <a:r>
              <a:rPr lang="en-US" dirty="0" err="1"/>
              <a:t>Multiquadratic</a:t>
            </a:r>
            <a:r>
              <a:rPr lang="en-US" dirty="0"/>
              <a:t> RBF Artificial Neural Network," YouTube, Jun. 26, 2023. [Online]. Available: </a:t>
            </a:r>
            <a:r>
              <a:rPr lang="en-US" dirty="0">
                <a:hlinkClick r:id="rId2"/>
              </a:rPr>
              <a:t>https://www.youtube.com/watch?v=rF4m6g46p-g</a:t>
            </a:r>
            <a:r>
              <a:rPr lang="en-US" dirty="0"/>
              <a:t>. [Accessed: Jun. 27, 2024].</a:t>
            </a:r>
          </a:p>
        </p:txBody>
      </p:sp>
      <p:sp>
        <p:nvSpPr>
          <p:cNvPr id="10" name="Picture Placeholder 9"/>
          <p:cNvSpPr>
            <a:spLocks noGrp="1"/>
          </p:cNvSpPr>
          <p:nvPr>
            <p:ph type="pic" sz="quarter" idx="15"/>
          </p:nvPr>
        </p:nvSpPr>
        <p:spPr/>
      </p:sp>
      <p:sp>
        <p:nvSpPr>
          <p:cNvPr id="6" name="Slide Number Placeholder 5"/>
          <p:cNvSpPr>
            <a:spLocks noGrp="1"/>
          </p:cNvSpPr>
          <p:nvPr>
            <p:ph type="sldNum" sz="quarter" idx="4"/>
          </p:nvPr>
        </p:nvSpPr>
        <p:spPr/>
        <p:txBody>
          <a:bodyPr/>
          <a:lstStyle/>
          <a:p>
            <a:fld id="{4FAB73BC-B049-4115-A692-8D63A059BFB8}" type="slidenum">
              <a:rPr lang="en-US" noProof="0" smtClean="0"/>
              <a:pPr/>
              <a:t>9</a:t>
            </a:fld>
            <a:endParaRPr lang="en-US" noProof="0" dirty="0"/>
          </a:p>
        </p:txBody>
      </p:sp>
    </p:spTree>
    <p:extLst>
      <p:ext uri="{BB962C8B-B14F-4D97-AF65-F5344CB8AC3E}">
        <p14:creationId xmlns:p14="http://schemas.microsoft.com/office/powerpoint/2010/main" val="1941878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53</TotalTime>
  <Words>356</Words>
  <Application>Microsoft Office PowerPoint</Application>
  <PresentationFormat>Widescreen</PresentationFormat>
  <Paragraphs>43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ModernClassicBlock-3</vt:lpstr>
      <vt:lpstr>Radial Basis Function </vt:lpstr>
      <vt:lpstr>History</vt:lpstr>
      <vt:lpstr>Introduction </vt:lpstr>
      <vt:lpstr>Introduction</vt:lpstr>
      <vt:lpstr>Introduction</vt:lpstr>
      <vt:lpstr>Radial Basis Function (network)</vt:lpstr>
      <vt:lpstr>Mathematical Model</vt:lpstr>
      <vt:lpstr>Real world Application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Radial Basis Function </dc:title>
  <dc:creator>Aayushman  Amatya</dc:creator>
  <cp:lastModifiedBy>Aayushman  Amatya</cp:lastModifiedBy>
  <cp:revision>3</cp:revision>
  <dcterms:created xsi:type="dcterms:W3CDTF">2024-06-27T13:36:35Z</dcterms:created>
  <dcterms:modified xsi:type="dcterms:W3CDTF">2024-07-01T11:14:18Z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