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notesMasterIdLst>
    <p:notesMasterId r:id="rId36"/>
  </p:notesMasterIdLst>
  <p:sldIdLst>
    <p:sldId id="256" r:id="rId2"/>
    <p:sldId id="257"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72" r:id="rId18"/>
    <p:sldId id="263" r:id="rId19"/>
    <p:sldId id="287" r:id="rId20"/>
    <p:sldId id="261" r:id="rId21"/>
    <p:sldId id="262" r:id="rId22"/>
    <p:sldId id="264" r:id="rId23"/>
    <p:sldId id="265" r:id="rId24"/>
    <p:sldId id="266" r:id="rId25"/>
    <p:sldId id="268" r:id="rId26"/>
    <p:sldId id="270" r:id="rId27"/>
    <p:sldId id="269" r:id="rId28"/>
    <p:sldId id="271" r:id="rId29"/>
    <p:sldId id="267" r:id="rId30"/>
    <p:sldId id="260" r:id="rId31"/>
    <p:sldId id="288" r:id="rId32"/>
    <p:sldId id="289" r:id="rId33"/>
    <p:sldId id="290" r:id="rId34"/>
    <p:sldId id="291"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109" d="100"/>
          <a:sy n="109" d="100"/>
        </p:scale>
        <p:origin x="171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C2171-3147-4497-BB90-626C1828E77F}" type="datetimeFigureOut">
              <a:rPr kumimoji="1" lang="ja-JP" altLang="en-US" smtClean="0"/>
              <a:t>2020/11/9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79A12-1C42-46F6-B1E4-1D922ED7B3A1}" type="slidenum">
              <a:rPr kumimoji="1" lang="ja-JP" altLang="en-US" smtClean="0"/>
              <a:t>‹#›</a:t>
            </a:fld>
            <a:endParaRPr kumimoji="1" lang="ja-JP" altLang="en-US"/>
          </a:p>
        </p:txBody>
      </p:sp>
    </p:spTree>
    <p:extLst>
      <p:ext uri="{BB962C8B-B14F-4D97-AF65-F5344CB8AC3E}">
        <p14:creationId xmlns:p14="http://schemas.microsoft.com/office/powerpoint/2010/main" val="18231930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これより、ｃｓ２５の呉からご覧のタイトルの論文を紹介させていただきます</a:t>
            </a:r>
            <a:endParaRPr kumimoji="1" lang="ja-JP" altLang="en-US" dirty="0"/>
          </a:p>
        </p:txBody>
      </p:sp>
      <p:sp>
        <p:nvSpPr>
          <p:cNvPr id="4" name="スライド番号プレースホルダー 3"/>
          <p:cNvSpPr>
            <a:spLocks noGrp="1"/>
          </p:cNvSpPr>
          <p:nvPr>
            <p:ph type="sldNum" sz="quarter" idx="10"/>
          </p:nvPr>
        </p:nvSpPr>
        <p:spPr/>
        <p:txBody>
          <a:bodyPr/>
          <a:lstStyle/>
          <a:p>
            <a:fld id="{6D879A12-1C42-46F6-B1E4-1D922ED7B3A1}" type="slidenum">
              <a:rPr kumimoji="1" lang="ja-JP" altLang="en-US" smtClean="0"/>
              <a:t>1</a:t>
            </a:fld>
            <a:endParaRPr kumimoji="1" lang="ja-JP" altLang="en-US"/>
          </a:p>
        </p:txBody>
      </p:sp>
    </p:spTree>
    <p:extLst>
      <p:ext uri="{BB962C8B-B14F-4D97-AF65-F5344CB8AC3E}">
        <p14:creationId xmlns:p14="http://schemas.microsoft.com/office/powerpoint/2010/main" val="216380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研究背景として、主に</a:t>
            </a:r>
            <a:r>
              <a:rPr kumimoji="1" lang="en-US" altLang="ja-JP" dirty="0" smtClean="0"/>
              <a:t>3</a:t>
            </a:r>
            <a:r>
              <a:rPr kumimoji="1" lang="ja-JP" altLang="en-US" dirty="0" err="1" smtClean="0"/>
              <a:t>つの</a:t>
            </a:r>
            <a:r>
              <a:rPr kumimoji="1" lang="ja-JP" altLang="en-US" dirty="0" smtClean="0"/>
              <a:t>点があります。近年、コストが高いブラックボックス関数を最適化する一つの有効の技術として、ベイズ的最適化が注目されています。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6D879A12-1C42-46F6-B1E4-1D922ED7B3A1}" type="slidenum">
              <a:rPr kumimoji="1" lang="ja-JP" altLang="en-US" smtClean="0"/>
              <a:t>2</a:t>
            </a:fld>
            <a:endParaRPr kumimoji="1" lang="ja-JP" altLang="en-US"/>
          </a:p>
        </p:txBody>
      </p:sp>
    </p:spTree>
    <p:extLst>
      <p:ext uri="{BB962C8B-B14F-4D97-AF65-F5344CB8AC3E}">
        <p14:creationId xmlns:p14="http://schemas.microsoft.com/office/powerpoint/2010/main" val="3340438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カーネル：</a:t>
            </a:r>
            <a:r>
              <a:rPr kumimoji="1" lang="en-US" altLang="ja-JP" dirty="0" smtClean="0"/>
              <a:t>x </a:t>
            </a:r>
            <a:r>
              <a:rPr kumimoji="1" lang="ja-JP" altLang="en-US" dirty="0" smtClean="0"/>
              <a:t>におけるサンプル間の類似度を評価</a:t>
            </a:r>
            <a:endParaRPr kumimoji="1" lang="en-US" altLang="ja-JP" dirty="0" smtClean="0"/>
          </a:p>
          <a:p>
            <a:r>
              <a:rPr kumimoji="1" lang="ja-JP" altLang="en-US" dirty="0" smtClean="0"/>
              <a:t>ｍ：平均</a:t>
            </a:r>
            <a:endParaRPr kumimoji="1" lang="ja-JP" altLang="en-US" dirty="0"/>
          </a:p>
        </p:txBody>
      </p:sp>
      <p:sp>
        <p:nvSpPr>
          <p:cNvPr id="4" name="スライド番号プレースホルダー 3"/>
          <p:cNvSpPr>
            <a:spLocks noGrp="1"/>
          </p:cNvSpPr>
          <p:nvPr>
            <p:ph type="sldNum" sz="quarter" idx="10"/>
          </p:nvPr>
        </p:nvSpPr>
        <p:spPr/>
        <p:txBody>
          <a:bodyPr/>
          <a:lstStyle/>
          <a:p>
            <a:fld id="{6D879A12-1C42-46F6-B1E4-1D922ED7B3A1}" type="slidenum">
              <a:rPr kumimoji="1" lang="ja-JP" altLang="en-US" smtClean="0"/>
              <a:t>4</a:t>
            </a:fld>
            <a:endParaRPr kumimoji="1" lang="ja-JP" altLang="en-US"/>
          </a:p>
        </p:txBody>
      </p:sp>
    </p:spTree>
    <p:extLst>
      <p:ext uri="{BB962C8B-B14F-4D97-AF65-F5344CB8AC3E}">
        <p14:creationId xmlns:p14="http://schemas.microsoft.com/office/powerpoint/2010/main" val="968721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D879A12-1C42-46F6-B1E4-1D922ED7B3A1}" type="slidenum">
              <a:rPr kumimoji="1" lang="ja-JP" altLang="en-US" smtClean="0"/>
              <a:t>18</a:t>
            </a:fld>
            <a:endParaRPr kumimoji="1" lang="ja-JP" altLang="en-US"/>
          </a:p>
        </p:txBody>
      </p:sp>
    </p:spTree>
    <p:extLst>
      <p:ext uri="{BB962C8B-B14F-4D97-AF65-F5344CB8AC3E}">
        <p14:creationId xmlns:p14="http://schemas.microsoft.com/office/powerpoint/2010/main" val="293695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44C7F59-A295-467B-920D-AF03DF5BF7B1}" type="datetime1">
              <a:rPr lang="en-US" altLang="ja-JP"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7551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B13D0F4-EA5A-4CB3-AA32-101B6347019D}" type="datetime1">
              <a:rPr lang="en-US" altLang="ja-JP"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330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DB20C61-2A47-468C-B505-C27BF81C3325}" type="datetime1">
              <a:rPr lang="en-US" altLang="ja-JP"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1717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804E03B-691F-46B4-A011-ECF9AFE72A5E}" type="datetime1">
              <a:rPr lang="en-US" altLang="ja-JP"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3449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D27990A-3FC0-4DD5-B542-C63E7E4B66DE}" type="datetime1">
              <a:rPr lang="en-US" altLang="ja-JP"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7238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BBEF325-6806-4197-A5B5-F6A3600D1723}" type="datetime1">
              <a:rPr lang="en-US" altLang="ja-JP"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674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9EA1F46-A421-4C7B-9FF4-0B75A0746889}" type="datetime1">
              <a:rPr lang="en-US" altLang="ja-JP"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65003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4FF4E60-F1E0-4E14-8A2C-6A4BCF2FB87E}" type="datetime1">
              <a:rPr lang="en-US" altLang="ja-JP"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8338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AE384F9-06E0-4AB7-B678-953EE8224F83}" type="datetime1">
              <a:rPr lang="en-US" altLang="ja-JP" smtClean="0"/>
              <a:t>11/9/2020</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extLst>
      <p:ext uri="{BB962C8B-B14F-4D97-AF65-F5344CB8AC3E}">
        <p14:creationId xmlns:p14="http://schemas.microsoft.com/office/powerpoint/2010/main" val="1957929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MS PGothic"/>
                <a:cs typeface="MS P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622962D-13EA-4087-AF23-6C40976FD817}" type="datetime1">
              <a:rPr lang="en-US" altLang="ja-JP" smtClean="0"/>
              <a:t>11/9/2020</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extLst>
      <p:ext uri="{BB962C8B-B14F-4D97-AF65-F5344CB8AC3E}">
        <p14:creationId xmlns:p14="http://schemas.microsoft.com/office/powerpoint/2010/main" val="31840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D25196F-E6C5-499C-B2D5-95C01ED8D52F}" type="datetime1">
              <a:rPr lang="en-US" altLang="ja-JP"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242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3008FD6-D9E5-4B56-A3F8-8C76A906DB57}" type="datetime1">
              <a:rPr lang="en-US" altLang="ja-JP"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763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0F61F1A-58D5-476A-9A4B-0002A8109FEF}" type="datetime1">
              <a:rPr lang="en-US" altLang="ja-JP"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7178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D927635-20DF-41BB-B286-12D90BC26462}" type="datetime1">
              <a:rPr lang="en-US" altLang="ja-JP" smtClean="0"/>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2653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C2F57E9-1ED6-457C-9873-8910FA233BB5}" type="datetime1">
              <a:rPr lang="en-US" altLang="ja-JP" smtClean="0"/>
              <a:t>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2628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AD798-527F-48DF-945A-AE66146312D4}" type="datetime1">
              <a:rPr lang="en-US" altLang="ja-JP" smtClean="0"/>
              <a:t>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4675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3610133-DEB2-4F5F-98F9-F6C4160B7AE7}" type="datetime1">
              <a:rPr lang="en-US" altLang="ja-JP"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974837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8B32-7A42-4B21-9B44-0FE92EF01E24}" type="datetime1">
              <a:rPr lang="en-US" altLang="ja-JP"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7595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659EAD-868C-46D7-BD73-AF33C71F5713}" type="datetime1">
              <a:rPr lang="en-US" altLang="ja-JP" smtClean="0"/>
              <a:t>11/9/2020</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957451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Lst>
  <p:hf hdr="0" ft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8" Type="http://schemas.openxmlformats.org/officeDocument/2006/relationships/image" Target="../media/image39.jpg"/><Relationship Id="rId13" Type="http://schemas.openxmlformats.org/officeDocument/2006/relationships/image" Target="../media/image32.jpg"/><Relationship Id="rId3" Type="http://schemas.openxmlformats.org/officeDocument/2006/relationships/image" Target="../media/image34.jpg"/><Relationship Id="rId7" Type="http://schemas.openxmlformats.org/officeDocument/2006/relationships/image" Target="../media/image38.jpg"/><Relationship Id="rId12" Type="http://schemas.openxmlformats.org/officeDocument/2006/relationships/image" Target="../media/image29.png"/><Relationship Id="rId2" Type="http://schemas.openxmlformats.org/officeDocument/2006/relationships/image" Target="../media/image33.png"/><Relationship Id="rId1" Type="http://schemas.openxmlformats.org/officeDocument/2006/relationships/slideLayout" Target="../slideLayouts/slideLayout18.xml"/><Relationship Id="rId6" Type="http://schemas.openxmlformats.org/officeDocument/2006/relationships/image" Target="../media/image37.png"/><Relationship Id="rId11" Type="http://schemas.openxmlformats.org/officeDocument/2006/relationships/image" Target="../media/image42.jpg"/><Relationship Id="rId5" Type="http://schemas.openxmlformats.org/officeDocument/2006/relationships/image" Target="../media/image36.jpg"/><Relationship Id="rId10" Type="http://schemas.openxmlformats.org/officeDocument/2006/relationships/image" Target="../media/image41.jpg"/><Relationship Id="rId4" Type="http://schemas.openxmlformats.org/officeDocument/2006/relationships/image" Target="../media/image35.png"/><Relationship Id="rId9" Type="http://schemas.openxmlformats.org/officeDocument/2006/relationships/image" Target="../media/image40.jpg"/></Relationships>
</file>

<file path=ppt/slides/_rels/slide33.xml.rels><?xml version="1.0" encoding="UTF-8" standalone="yes"?>
<Relationships xmlns="http://schemas.openxmlformats.org/package/2006/relationships"><Relationship Id="rId3" Type="http://schemas.openxmlformats.org/officeDocument/2006/relationships/image" Target="../media/image43.jpg"/><Relationship Id="rId7" Type="http://schemas.openxmlformats.org/officeDocument/2006/relationships/image" Target="../media/image47.jp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8513" y="2404532"/>
            <a:ext cx="7324473" cy="1646302"/>
          </a:xfrm>
        </p:spPr>
        <p:txBody>
          <a:bodyPr/>
          <a:lstStyle/>
          <a:p>
            <a:r>
              <a:rPr lang="en-US" altLang="ja-JP" dirty="0">
                <a:solidFill>
                  <a:schemeClr val="tx1"/>
                </a:solidFill>
              </a:rPr>
              <a:t>High Dimensional Bayesian Optimization Using Dropout</a:t>
            </a:r>
            <a:endParaRPr kumimoji="1" lang="ja-JP" altLang="en-US" dirty="0">
              <a:solidFill>
                <a:schemeClr val="tx1"/>
              </a:solidFill>
            </a:endParaRPr>
          </a:p>
        </p:txBody>
      </p:sp>
      <p:sp>
        <p:nvSpPr>
          <p:cNvPr id="3" name="サブタイトル 2"/>
          <p:cNvSpPr>
            <a:spLocks noGrp="1"/>
          </p:cNvSpPr>
          <p:nvPr>
            <p:ph type="subTitle" idx="1"/>
          </p:nvPr>
        </p:nvSpPr>
        <p:spPr/>
        <p:txBody>
          <a:bodyPr/>
          <a:lstStyle/>
          <a:p>
            <a:r>
              <a:rPr kumimoji="1" lang="ja-JP" altLang="en-US" b="1" dirty="0">
                <a:solidFill>
                  <a:schemeClr val="tx2"/>
                </a:solidFill>
              </a:rPr>
              <a:t>出典：</a:t>
            </a:r>
            <a:r>
              <a:rPr lang="en-US" altLang="ja-JP" b="1" dirty="0">
                <a:solidFill>
                  <a:schemeClr val="tx2"/>
                </a:solidFill>
              </a:rPr>
              <a:t>Proceedings of the Twenty-Sixth International Joint Conference on Artificial</a:t>
            </a:r>
            <a:r>
              <a:rPr lang="ja-JP" altLang="en-US" b="1" dirty="0">
                <a:solidFill>
                  <a:schemeClr val="tx2"/>
                </a:solidFill>
              </a:rPr>
              <a:t> </a:t>
            </a:r>
            <a:r>
              <a:rPr lang="en-US" altLang="ja-JP" b="1" dirty="0">
                <a:solidFill>
                  <a:schemeClr val="tx2"/>
                </a:solidFill>
              </a:rPr>
              <a:t>Intelligence (IJCAI-17)</a:t>
            </a:r>
            <a:endParaRPr kumimoji="1" lang="ja-JP" altLang="en-US" b="1" dirty="0">
              <a:solidFill>
                <a:schemeClr val="tx2"/>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b="1" smtClean="0">
                <a:solidFill>
                  <a:schemeClr val="tx1"/>
                </a:solidFill>
              </a:rPr>
              <a:pPr/>
              <a:t>1</a:t>
            </a:fld>
            <a:endParaRPr lang="en-US" b="1" dirty="0">
              <a:solidFill>
                <a:schemeClr val="tx1"/>
              </a:solidFill>
            </a:endParaRPr>
          </a:p>
        </p:txBody>
      </p:sp>
    </p:spTree>
    <p:extLst>
      <p:ext uri="{BB962C8B-B14F-4D97-AF65-F5344CB8AC3E}">
        <p14:creationId xmlns:p14="http://schemas.microsoft.com/office/powerpoint/2010/main" val="3880562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6336"/>
            <a:ext cx="9144000" cy="677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Tree>
    <p:extLst>
      <p:ext uri="{BB962C8B-B14F-4D97-AF65-F5344CB8AC3E}">
        <p14:creationId xmlns:p14="http://schemas.microsoft.com/office/powerpoint/2010/main" val="1730581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6336"/>
            <a:ext cx="9144000" cy="677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Tree>
    <p:extLst>
      <p:ext uri="{BB962C8B-B14F-4D97-AF65-F5344CB8AC3E}">
        <p14:creationId xmlns:p14="http://schemas.microsoft.com/office/powerpoint/2010/main" val="2217264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424" y="86336"/>
            <a:ext cx="9081576" cy="677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Tree>
    <p:extLst>
      <p:ext uri="{BB962C8B-B14F-4D97-AF65-F5344CB8AC3E}">
        <p14:creationId xmlns:p14="http://schemas.microsoft.com/office/powerpoint/2010/main" val="2943789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6336"/>
            <a:ext cx="9144000" cy="677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Tree>
    <p:extLst>
      <p:ext uri="{BB962C8B-B14F-4D97-AF65-F5344CB8AC3E}">
        <p14:creationId xmlns:p14="http://schemas.microsoft.com/office/powerpoint/2010/main" val="1499329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6336"/>
            <a:ext cx="9144000" cy="677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Tree>
    <p:extLst>
      <p:ext uri="{BB962C8B-B14F-4D97-AF65-F5344CB8AC3E}">
        <p14:creationId xmlns:p14="http://schemas.microsoft.com/office/powerpoint/2010/main" val="28829907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594" y="0"/>
            <a:ext cx="9046406"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Tree>
    <p:extLst>
      <p:ext uri="{BB962C8B-B14F-4D97-AF65-F5344CB8AC3E}">
        <p14:creationId xmlns:p14="http://schemas.microsoft.com/office/powerpoint/2010/main" val="1125266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6336"/>
            <a:ext cx="9144000" cy="677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16</a:t>
            </a:fld>
            <a:endParaRPr dirty="0"/>
          </a:p>
        </p:txBody>
      </p:sp>
    </p:spTree>
    <p:extLst>
      <p:ext uri="{BB962C8B-B14F-4D97-AF65-F5344CB8AC3E}">
        <p14:creationId xmlns:p14="http://schemas.microsoft.com/office/powerpoint/2010/main" val="3948608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16169"/>
            <a:ext cx="6347713" cy="1320800"/>
          </a:xfrm>
        </p:spPr>
        <p:txBody>
          <a:bodyPr>
            <a:normAutofit/>
          </a:bodyPr>
          <a:lstStyle/>
          <a:p>
            <a:r>
              <a:rPr lang="ja-JP" altLang="en-US" sz="2800" dirty="0" smtClean="0">
                <a:solidFill>
                  <a:schemeClr val="tx1"/>
                </a:solidFill>
              </a:rPr>
              <a:t>高次元での</a:t>
            </a:r>
            <a:r>
              <a:rPr lang="en-US" altLang="ja-JP" sz="2800" dirty="0" smtClean="0">
                <a:solidFill>
                  <a:schemeClr val="tx1"/>
                </a:solidFill>
              </a:rPr>
              <a:t>BO</a:t>
            </a:r>
            <a:endParaRPr kumimoji="1" lang="ja-JP" altLang="en-US" sz="2800" dirty="0">
              <a:solidFill>
                <a:schemeClr val="tx1"/>
              </a:solidFill>
            </a:endParaRPr>
          </a:p>
        </p:txBody>
      </p:sp>
      <p:sp>
        <p:nvSpPr>
          <p:cNvPr id="3" name="コンテンツ プレースホルダー 2"/>
          <p:cNvSpPr>
            <a:spLocks noGrp="1"/>
          </p:cNvSpPr>
          <p:nvPr>
            <p:ph idx="1"/>
          </p:nvPr>
        </p:nvSpPr>
        <p:spPr>
          <a:xfrm>
            <a:off x="556845" y="1076569"/>
            <a:ext cx="6347714" cy="3880773"/>
          </a:xfrm>
        </p:spPr>
        <p:txBody>
          <a:bodyPr/>
          <a:lstStyle/>
          <a:p>
            <a:r>
              <a:rPr kumimoji="1" lang="en-US" altLang="ja-JP" dirty="0" smtClean="0"/>
              <a:t>Random Embedding Bayesian Optimization(REMBO)</a:t>
            </a:r>
          </a:p>
          <a:p>
            <a:pPr lvl="1"/>
            <a:r>
              <a:rPr lang="ja-JP" altLang="en-US" b="1" dirty="0"/>
              <a:t>ランダム行列を用いて低次元空間を高次元空間に埋め込む</a:t>
            </a:r>
            <a:r>
              <a:rPr lang="ja-JP" altLang="en-US" dirty="0"/>
              <a:t>ことで</a:t>
            </a:r>
            <a:r>
              <a:rPr lang="en-US" altLang="ja-JP" dirty="0"/>
              <a:t>, </a:t>
            </a:r>
            <a:r>
              <a:rPr lang="ja-JP" altLang="en-US" dirty="0"/>
              <a:t>高次元空間を陽に扱わずにベイズ最適化を行う手法です</a:t>
            </a:r>
            <a:r>
              <a:rPr lang="en-US" altLang="ja-JP" dirty="0"/>
              <a:t>. </a:t>
            </a:r>
            <a:endParaRPr lang="en-US" altLang="ja-JP" dirty="0" smtClean="0"/>
          </a:p>
          <a:p>
            <a:r>
              <a:rPr lang="en-US" altLang="ja-JP" dirty="0" smtClean="0"/>
              <a:t>Add-GP-UCB</a:t>
            </a:r>
          </a:p>
          <a:p>
            <a:pPr lvl="1"/>
            <a:r>
              <a:rPr lang="ja-JP" altLang="en-US" dirty="0"/>
              <a:t>加法分解の</a:t>
            </a:r>
            <a:r>
              <a:rPr lang="ja-JP" altLang="en-US" dirty="0" smtClean="0"/>
              <a:t>仮定を</a:t>
            </a:r>
            <a:r>
              <a:rPr lang="ja-JP" altLang="en-US" dirty="0"/>
              <a:t>用いて、目的関数が低次元関数（接点なし）のセットの和であると想定され、</a:t>
            </a:r>
            <a:r>
              <a:rPr lang="en-US" altLang="ja-JP" dirty="0"/>
              <a:t>BO</a:t>
            </a:r>
            <a:r>
              <a:rPr lang="ja-JP" altLang="en-US" dirty="0"/>
              <a:t>を低次元空間で実行</a:t>
            </a:r>
            <a:r>
              <a:rPr lang="ja-JP" altLang="en-US" dirty="0" smtClean="0"/>
              <a:t>できる。</a:t>
            </a:r>
            <a:endParaRPr lang="en-US" altLang="ja-JP" dirty="0" smtClean="0"/>
          </a:p>
          <a:p>
            <a:r>
              <a:rPr lang="en-US" altLang="ja-JP" dirty="0" smtClean="0">
                <a:solidFill>
                  <a:schemeClr val="tx1"/>
                </a:solidFill>
              </a:rPr>
              <a:t>Dimensional Scheduling Application(DSA)</a:t>
            </a:r>
          </a:p>
          <a:p>
            <a:pPr lvl="1"/>
            <a:r>
              <a:rPr lang="en-US" altLang="ja-JP" dirty="0"/>
              <a:t>Principal Component Analysis</a:t>
            </a:r>
            <a:r>
              <a:rPr lang="ja-JP" altLang="en-US" dirty="0"/>
              <a:t>（</a:t>
            </a:r>
            <a:r>
              <a:rPr lang="en-US" altLang="ja-JP" dirty="0"/>
              <a:t>PCA</a:t>
            </a:r>
            <a:r>
              <a:rPr lang="ja-JP" altLang="en-US" dirty="0" smtClean="0"/>
              <a:t>）を用いて、変数の数を減少する手法。</a:t>
            </a:r>
            <a:endParaRPr lang="en-US" altLang="ja-JP" dirty="0" smtClean="0"/>
          </a:p>
        </p:txBody>
      </p:sp>
      <p:sp>
        <p:nvSpPr>
          <p:cNvPr id="4" name="対角する 2 つの角を切り取った四角形 3"/>
          <p:cNvSpPr/>
          <p:nvPr/>
        </p:nvSpPr>
        <p:spPr>
          <a:xfrm>
            <a:off x="1143000" y="5275384"/>
            <a:ext cx="1951892" cy="817685"/>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PCA</a:t>
            </a:r>
            <a:r>
              <a:rPr kumimoji="1" lang="ja-JP" altLang="en-US" sz="1600" dirty="0" smtClean="0"/>
              <a:t>はデータ点が少ない場合の効果がよくない</a:t>
            </a:r>
            <a:endParaRPr kumimoji="1" lang="ja-JP" altLang="en-US" sz="1600" dirty="0"/>
          </a:p>
        </p:txBody>
      </p:sp>
      <p:sp>
        <p:nvSpPr>
          <p:cNvPr id="5" name="対角する 2 つの角を切り取った四角形 4"/>
          <p:cNvSpPr/>
          <p:nvPr/>
        </p:nvSpPr>
        <p:spPr>
          <a:xfrm>
            <a:off x="4794739" y="5296604"/>
            <a:ext cx="1351084" cy="796465"/>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局所解に落ちやすい</a:t>
            </a:r>
            <a:endParaRPr kumimoji="1" lang="ja-JP" altLang="en-US" sz="1600" dirty="0"/>
          </a:p>
        </p:txBody>
      </p:sp>
      <p:cxnSp>
        <p:nvCxnSpPr>
          <p:cNvPr id="7" name="直線矢印コネクタ 6"/>
          <p:cNvCxnSpPr>
            <a:endCxn id="4" idx="3"/>
          </p:cNvCxnSpPr>
          <p:nvPr/>
        </p:nvCxnSpPr>
        <p:spPr>
          <a:xfrm flipH="1">
            <a:off x="2118946" y="4440115"/>
            <a:ext cx="1160586" cy="8352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線矢印コネクタ 7"/>
          <p:cNvCxnSpPr>
            <a:endCxn id="5" idx="3"/>
          </p:cNvCxnSpPr>
          <p:nvPr/>
        </p:nvCxnSpPr>
        <p:spPr>
          <a:xfrm>
            <a:off x="4004897" y="4440115"/>
            <a:ext cx="1465384" cy="8564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スライド番号プレースホルダー 16"/>
          <p:cNvSpPr>
            <a:spLocks noGrp="1"/>
          </p:cNvSpPr>
          <p:nvPr>
            <p:ph type="sldNum" sz="quarter" idx="12"/>
          </p:nvPr>
        </p:nvSpPr>
        <p:spPr/>
        <p:txBody>
          <a:bodyPr/>
          <a:lstStyle/>
          <a:p>
            <a:fld id="{D57F1E4F-1CFF-5643-939E-217C01CDF565}" type="slidenum">
              <a:rPr lang="en-US" b="1" smtClean="0">
                <a:solidFill>
                  <a:schemeClr val="tx1"/>
                </a:solidFill>
              </a:rPr>
              <a:pPr/>
              <a:t>17</a:t>
            </a:fld>
            <a:endParaRPr lang="en-US" b="1" dirty="0">
              <a:solidFill>
                <a:schemeClr val="tx1"/>
              </a:solidFill>
            </a:endParaRPr>
          </a:p>
        </p:txBody>
      </p:sp>
    </p:spTree>
    <p:extLst>
      <p:ext uri="{BB962C8B-B14F-4D97-AF65-F5344CB8AC3E}">
        <p14:creationId xmlns:p14="http://schemas.microsoft.com/office/powerpoint/2010/main" val="4073763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2E6CE5-D152-4CB1-BEA2-E13DC88FC550}"/>
              </a:ext>
            </a:extLst>
          </p:cNvPr>
          <p:cNvSpPr>
            <a:spLocks noGrp="1"/>
          </p:cNvSpPr>
          <p:nvPr>
            <p:ph type="title"/>
          </p:nvPr>
        </p:nvSpPr>
        <p:spPr>
          <a:xfrm>
            <a:off x="105508" y="281354"/>
            <a:ext cx="6347713" cy="1320800"/>
          </a:xfrm>
        </p:spPr>
        <p:txBody>
          <a:bodyPr>
            <a:normAutofit/>
          </a:bodyPr>
          <a:lstStyle/>
          <a:p>
            <a:r>
              <a:rPr lang="en-US" altLang="ja-JP" sz="2800" dirty="0">
                <a:solidFill>
                  <a:schemeClr val="tx1"/>
                </a:solidFill>
              </a:rPr>
              <a:t>Dropout</a:t>
            </a:r>
            <a:endParaRPr lang="zh-CN" altLang="en-US" sz="2800" dirty="0">
              <a:solidFill>
                <a:schemeClr val="tx1"/>
              </a:solidFill>
            </a:endParaRPr>
          </a:p>
        </p:txBody>
      </p:sp>
      <p:sp>
        <p:nvSpPr>
          <p:cNvPr id="3" name="内容占位符 2">
            <a:extLst>
              <a:ext uri="{FF2B5EF4-FFF2-40B4-BE49-F238E27FC236}">
                <a16:creationId xmlns:a16="http://schemas.microsoft.com/office/drawing/2014/main" id="{8B674FB5-3EF2-4F80-8CD4-A1D78D9BF8F7}"/>
              </a:ext>
            </a:extLst>
          </p:cNvPr>
          <p:cNvSpPr>
            <a:spLocks noGrp="1"/>
          </p:cNvSpPr>
          <p:nvPr>
            <p:ph idx="1"/>
          </p:nvPr>
        </p:nvSpPr>
        <p:spPr>
          <a:xfrm>
            <a:off x="-1" y="1241669"/>
            <a:ext cx="7359163" cy="3880773"/>
          </a:xfrm>
        </p:spPr>
        <p:txBody>
          <a:bodyPr>
            <a:normAutofit/>
          </a:bodyPr>
          <a:lstStyle/>
          <a:p>
            <a:pPr>
              <a:lnSpc>
                <a:spcPct val="150000"/>
              </a:lnSpc>
            </a:pPr>
            <a:r>
              <a:rPr lang="ja-JP" altLang="en-US" sz="1600" dirty="0"/>
              <a:t>機械学習で学習を行う際、トレーニングデータに過剰に適合することで過学習が発生</a:t>
            </a:r>
            <a:r>
              <a:rPr lang="ja-JP" altLang="en-US" sz="1600" dirty="0" smtClean="0"/>
              <a:t>する。</a:t>
            </a:r>
            <a:endParaRPr lang="en-US" altLang="ja-JP" sz="1600" dirty="0" smtClean="0"/>
          </a:p>
          <a:p>
            <a:pPr>
              <a:lnSpc>
                <a:spcPct val="150000"/>
              </a:lnSpc>
            </a:pPr>
            <a:r>
              <a:rPr lang="ja-JP" altLang="en-US" sz="1600" dirty="0" smtClean="0"/>
              <a:t>過</a:t>
            </a:r>
            <a:r>
              <a:rPr lang="ja-JP" altLang="en-US" sz="1600" dirty="0"/>
              <a:t>学習が発生すると、トレーニングデータでの精度は向上しますが、バリデーションデータでの精度が低下します。</a:t>
            </a:r>
            <a:endParaRPr lang="en-US" altLang="ja-JP" sz="1600" dirty="0"/>
          </a:p>
          <a:p>
            <a:pPr>
              <a:lnSpc>
                <a:spcPct val="150000"/>
              </a:lnSpc>
            </a:pPr>
            <a:r>
              <a:rPr lang="ja-JP" altLang="en-US" sz="1600" dirty="0"/>
              <a:t>過学習を抑制する方法として</a:t>
            </a:r>
            <a:r>
              <a:rPr lang="ja-JP" altLang="en-US" sz="1600" dirty="0" smtClean="0"/>
              <a:t>、</a:t>
            </a:r>
            <a:r>
              <a:rPr lang="en-US" altLang="ja-JP" sz="1600" dirty="0" smtClean="0"/>
              <a:t>Dropout</a:t>
            </a:r>
            <a:r>
              <a:rPr lang="ja-JP" altLang="en-US" sz="1600" dirty="0"/>
              <a:t>は特定のレイヤーの出力を学習時にランダムで</a:t>
            </a:r>
            <a:r>
              <a:rPr lang="en-US" altLang="ja-JP" sz="1600" dirty="0"/>
              <a:t>0</a:t>
            </a:r>
            <a:r>
              <a:rPr lang="ja-JP" altLang="en-US" sz="1600" dirty="0"/>
              <a:t>に落とす</a:t>
            </a:r>
            <a:r>
              <a:rPr lang="ja-JP" altLang="en-US" sz="1600" dirty="0" smtClean="0"/>
              <a:t>ことです。</a:t>
            </a:r>
            <a:r>
              <a:rPr lang="ja-JP" altLang="en-US" sz="1600" dirty="0"/>
              <a:t>これにより</a:t>
            </a:r>
            <a:r>
              <a:rPr lang="ja-JP" altLang="en-US" sz="1600" dirty="0" smtClean="0"/>
              <a:t>、データの</a:t>
            </a:r>
            <a:r>
              <a:rPr lang="ja-JP" altLang="en-US" sz="1600" dirty="0"/>
              <a:t>一部の局所特徴が過剰に評価されてしまうのを防ぎ、モデルのロバストさを向上させることができます。</a:t>
            </a:r>
            <a:endParaRPr lang="zh-CN" altLang="en-US" sz="1600" dirty="0"/>
          </a:p>
        </p:txBody>
      </p:sp>
      <p:pic>
        <p:nvPicPr>
          <p:cNvPr id="1026" name="Picture 2" descr="Image for post">
            <a:extLst>
              <a:ext uri="{FF2B5EF4-FFF2-40B4-BE49-F238E27FC236}">
                <a16:creationId xmlns:a16="http://schemas.microsoft.com/office/drawing/2014/main" id="{C76C5D02-CFC5-4757-853F-AFA99C160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2" y="4448316"/>
            <a:ext cx="4688491" cy="24096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for post">
            <a:extLst>
              <a:ext uri="{FF2B5EF4-FFF2-40B4-BE49-F238E27FC236}">
                <a16:creationId xmlns:a16="http://schemas.microsoft.com/office/drawing/2014/main" id="{2D8929C9-21D9-4ACB-99C0-53CB68B626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8477" y="4077195"/>
            <a:ext cx="2683801" cy="2780806"/>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p:cNvSpPr>
            <a:spLocks noGrp="1"/>
          </p:cNvSpPr>
          <p:nvPr>
            <p:ph type="sldNum" sz="quarter" idx="12"/>
          </p:nvPr>
        </p:nvSpPr>
        <p:spPr>
          <a:xfrm>
            <a:off x="6484058" y="98791"/>
            <a:ext cx="512638" cy="365125"/>
          </a:xfrm>
        </p:spPr>
        <p:txBody>
          <a:bodyPr/>
          <a:lstStyle/>
          <a:p>
            <a:fld id="{D57F1E4F-1CFF-5643-939E-217C01CDF565}" type="slidenum">
              <a:rPr lang="en-US" b="1" smtClean="0">
                <a:solidFill>
                  <a:schemeClr val="tx1"/>
                </a:solidFill>
              </a:rPr>
              <a:pPr/>
              <a:t>18</a:t>
            </a:fld>
            <a:endParaRPr lang="en-US" b="1" dirty="0">
              <a:solidFill>
                <a:schemeClr val="tx1"/>
              </a:solidFill>
            </a:endParaRPr>
          </a:p>
        </p:txBody>
      </p:sp>
    </p:spTree>
    <p:extLst>
      <p:ext uri="{BB962C8B-B14F-4D97-AF65-F5344CB8AC3E}">
        <p14:creationId xmlns:p14="http://schemas.microsoft.com/office/powerpoint/2010/main" val="1835651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28246"/>
            <a:ext cx="6347713" cy="1320800"/>
          </a:xfrm>
        </p:spPr>
        <p:txBody>
          <a:bodyPr>
            <a:normAutofit/>
          </a:bodyPr>
          <a:lstStyle/>
          <a:p>
            <a:r>
              <a:rPr kumimoji="1" lang="ja-JP" altLang="en-US" sz="2800" dirty="0" smtClean="0">
                <a:solidFill>
                  <a:schemeClr val="tx1"/>
                </a:solidFill>
              </a:rPr>
              <a:t>提案手法</a:t>
            </a:r>
            <a:r>
              <a:rPr lang="ja-JP" altLang="en-US" sz="2800" dirty="0" err="1">
                <a:solidFill>
                  <a:schemeClr val="tx1"/>
                </a:solidFill>
              </a:rPr>
              <a:t>ー</a:t>
            </a:r>
            <a:r>
              <a:rPr lang="ja-JP" altLang="en-US" sz="2800" dirty="0">
                <a:solidFill>
                  <a:schemeClr val="tx1"/>
                </a:solidFill>
              </a:rPr>
              <a:t>ー</a:t>
            </a:r>
            <a:r>
              <a:rPr kumimoji="1" lang="en-US" altLang="ja-JP" sz="2800" dirty="0" smtClean="0">
                <a:solidFill>
                  <a:schemeClr val="tx1"/>
                </a:solidFill>
              </a:rPr>
              <a:t>Dropout Algorithms</a:t>
            </a:r>
            <a:endParaRPr kumimoji="1" lang="ja-JP" altLang="en-US" sz="2800" dirty="0">
              <a:solidFill>
                <a:schemeClr val="tx1"/>
              </a:solidFill>
            </a:endParaRPr>
          </a:p>
        </p:txBody>
      </p:sp>
      <p:sp>
        <p:nvSpPr>
          <p:cNvPr id="5" name="コンテンツ プレースホルダー 4"/>
          <p:cNvSpPr>
            <a:spLocks noGrp="1"/>
          </p:cNvSpPr>
          <p:nvPr>
            <p:ph idx="1"/>
          </p:nvPr>
        </p:nvSpPr>
        <p:spPr>
          <a:xfrm>
            <a:off x="0" y="1782521"/>
            <a:ext cx="6347714" cy="3880773"/>
          </a:xfrm>
        </p:spPr>
        <p:txBody>
          <a:bodyPr/>
          <a:lstStyle/>
          <a:p>
            <a:r>
              <a:rPr kumimoji="1" lang="ja-JP" altLang="en-US" dirty="0" smtClean="0"/>
              <a:t>反復中ランダムに</a:t>
            </a:r>
            <a:r>
              <a:rPr kumimoji="1" lang="en-US" altLang="ja-JP" dirty="0" smtClean="0"/>
              <a:t>D</a:t>
            </a:r>
            <a:r>
              <a:rPr kumimoji="1" lang="ja-JP" altLang="en-US" dirty="0" smtClean="0"/>
              <a:t>次元の中の</a:t>
            </a:r>
            <a:r>
              <a:rPr kumimoji="1" lang="ja-JP" altLang="en-US" dirty="0" smtClean="0"/>
              <a:t>ｄ</a:t>
            </a:r>
            <a:r>
              <a:rPr kumimoji="1" lang="ja-JP" altLang="en-US" dirty="0" smtClean="0"/>
              <a:t>次元を選択し、そのｄ次元空間だけに対してベイズ的最適化を実行する。</a:t>
            </a:r>
            <a:endParaRPr kumimoji="1" lang="en-US" altLang="ja-JP" dirty="0" smtClean="0"/>
          </a:p>
          <a:p>
            <a:r>
              <a:rPr lang="ja-JP" altLang="en-US" dirty="0" err="1" smtClean="0"/>
              <a:t>ｄ</a:t>
            </a:r>
            <a:r>
              <a:rPr lang="ja-JP" altLang="en-US" dirty="0" smtClean="0"/>
              <a:t>次元空間での観測を次の式を仮定すると、</a:t>
            </a:r>
            <a:endParaRPr lang="en-US" altLang="ja-JP" dirty="0" smtClean="0"/>
          </a:p>
          <a:p>
            <a:endParaRPr kumimoji="1" lang="en-US" altLang="ja-JP" dirty="0"/>
          </a:p>
          <a:p>
            <a:pPr marL="0" indent="0">
              <a:buNone/>
            </a:pPr>
            <a:endParaRPr lang="en-US" altLang="ja-JP" dirty="0" smtClean="0"/>
          </a:p>
          <a:p>
            <a:pPr marL="0" indent="0">
              <a:buNone/>
            </a:pPr>
            <a:r>
              <a:rPr kumimoji="1" lang="ja-JP" altLang="en-US" dirty="0" smtClean="0"/>
              <a:t>ガウス過程による予測平均と分散が計算することができる。</a:t>
            </a:r>
            <a:endParaRPr kumimoji="1" lang="ja-JP" altLang="en-US" dirty="0"/>
          </a:p>
        </p:txBody>
      </p:sp>
      <p:pic>
        <p:nvPicPr>
          <p:cNvPr id="6" name="図 5"/>
          <p:cNvPicPr>
            <a:picLocks noChangeAspect="1"/>
          </p:cNvPicPr>
          <p:nvPr/>
        </p:nvPicPr>
        <p:blipFill>
          <a:blip r:embed="rId2"/>
          <a:stretch>
            <a:fillRect/>
          </a:stretch>
        </p:blipFill>
        <p:spPr>
          <a:xfrm>
            <a:off x="283952" y="4130175"/>
            <a:ext cx="6761285" cy="740764"/>
          </a:xfrm>
          <a:prstGeom prst="rect">
            <a:avLst/>
          </a:prstGeom>
        </p:spPr>
      </p:pic>
      <p:pic>
        <p:nvPicPr>
          <p:cNvPr id="7" name="図 6"/>
          <p:cNvPicPr>
            <a:picLocks noChangeAspect="1"/>
          </p:cNvPicPr>
          <p:nvPr/>
        </p:nvPicPr>
        <p:blipFill>
          <a:blip r:embed="rId3"/>
          <a:stretch>
            <a:fillRect/>
          </a:stretch>
        </p:blipFill>
        <p:spPr>
          <a:xfrm>
            <a:off x="1090422" y="2990117"/>
            <a:ext cx="4255301" cy="533362"/>
          </a:xfrm>
          <a:prstGeom prst="rect">
            <a:avLst/>
          </a:prstGeom>
        </p:spPr>
      </p:pic>
      <p:sp>
        <p:nvSpPr>
          <p:cNvPr id="8" name="スライド番号プレースホルダー 7"/>
          <p:cNvSpPr>
            <a:spLocks noGrp="1"/>
          </p:cNvSpPr>
          <p:nvPr>
            <p:ph type="sldNum" sz="quarter" idx="12"/>
          </p:nvPr>
        </p:nvSpPr>
        <p:spPr/>
        <p:txBody>
          <a:bodyPr/>
          <a:lstStyle/>
          <a:p>
            <a:fld id="{D57F1E4F-1CFF-5643-939E-217C01CDF565}" type="slidenum">
              <a:rPr lang="en-US" b="1" smtClean="0">
                <a:solidFill>
                  <a:schemeClr val="tx1"/>
                </a:solidFill>
              </a:rPr>
              <a:pPr/>
              <a:t>19</a:t>
            </a:fld>
            <a:endParaRPr lang="en-US" b="1" dirty="0">
              <a:solidFill>
                <a:schemeClr val="tx1"/>
              </a:solidFill>
            </a:endParaRPr>
          </a:p>
        </p:txBody>
      </p:sp>
    </p:spTree>
    <p:extLst>
      <p:ext uri="{BB962C8B-B14F-4D97-AF65-F5344CB8AC3E}">
        <p14:creationId xmlns:p14="http://schemas.microsoft.com/office/powerpoint/2010/main" val="1176700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1885" y="451339"/>
            <a:ext cx="6347713" cy="1320800"/>
          </a:xfrm>
        </p:spPr>
        <p:txBody>
          <a:bodyPr>
            <a:normAutofit/>
          </a:bodyPr>
          <a:lstStyle/>
          <a:p>
            <a:r>
              <a:rPr lang="ja-JP" altLang="en-US" sz="2800" dirty="0">
                <a:solidFill>
                  <a:schemeClr val="tx1"/>
                </a:solidFill>
              </a:rPr>
              <a:t>研究背景</a:t>
            </a:r>
            <a:endParaRPr kumimoji="1" lang="ja-JP" altLang="en-US" sz="2800" dirty="0">
              <a:solidFill>
                <a:schemeClr val="tx1"/>
              </a:solidFill>
            </a:endParaRPr>
          </a:p>
        </p:txBody>
      </p:sp>
      <p:sp>
        <p:nvSpPr>
          <p:cNvPr id="4" name="正方形/長方形 3"/>
          <p:cNvSpPr/>
          <p:nvPr/>
        </p:nvSpPr>
        <p:spPr>
          <a:xfrm>
            <a:off x="2918878" y="1394072"/>
            <a:ext cx="1916723" cy="628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ベイズ的最適化</a:t>
            </a:r>
            <a:endParaRPr kumimoji="1" lang="ja-JP" altLang="en-US" dirty="0"/>
          </a:p>
        </p:txBody>
      </p:sp>
      <p:sp>
        <p:nvSpPr>
          <p:cNvPr id="6" name="正方形/長方形 5"/>
          <p:cNvSpPr/>
          <p:nvPr/>
        </p:nvSpPr>
        <p:spPr>
          <a:xfrm>
            <a:off x="2918878" y="2808204"/>
            <a:ext cx="1916723" cy="628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高次元でのベイズ的最適化</a:t>
            </a:r>
            <a:endParaRPr kumimoji="1" lang="ja-JP" altLang="en-US" dirty="0"/>
          </a:p>
        </p:txBody>
      </p:sp>
      <p:sp>
        <p:nvSpPr>
          <p:cNvPr id="7" name="正方形/長方形 6"/>
          <p:cNvSpPr/>
          <p:nvPr/>
        </p:nvSpPr>
        <p:spPr>
          <a:xfrm>
            <a:off x="2918710" y="4349789"/>
            <a:ext cx="1916723" cy="628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従来の手法</a:t>
            </a:r>
            <a:endParaRPr kumimoji="1" lang="ja-JP" altLang="en-US" dirty="0"/>
          </a:p>
        </p:txBody>
      </p:sp>
      <p:cxnSp>
        <p:nvCxnSpPr>
          <p:cNvPr id="9" name="直線矢印コネクタ 8"/>
          <p:cNvCxnSpPr>
            <a:stCxn id="4" idx="2"/>
            <a:endCxn id="6" idx="0"/>
          </p:cNvCxnSpPr>
          <p:nvPr/>
        </p:nvCxnSpPr>
        <p:spPr>
          <a:xfrm>
            <a:off x="3877240" y="2022233"/>
            <a:ext cx="0" cy="7859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直線矢印コネクタ 9"/>
          <p:cNvCxnSpPr/>
          <p:nvPr/>
        </p:nvCxnSpPr>
        <p:spPr>
          <a:xfrm>
            <a:off x="3876732" y="4977950"/>
            <a:ext cx="1" cy="9134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2732731" y="3739188"/>
            <a:ext cx="1082348" cy="307777"/>
          </a:xfrm>
          <a:prstGeom prst="rect">
            <a:avLst/>
          </a:prstGeom>
          <a:noFill/>
        </p:spPr>
        <p:txBody>
          <a:bodyPr wrap="none" rtlCol="0">
            <a:spAutoFit/>
          </a:bodyPr>
          <a:lstStyle/>
          <a:p>
            <a:r>
              <a:rPr kumimoji="1" lang="ja-JP" altLang="en-US" sz="1400" b="1" u="sng" dirty="0" smtClean="0">
                <a:solidFill>
                  <a:srgbClr val="C00000"/>
                </a:solidFill>
              </a:rPr>
              <a:t>効率のため</a:t>
            </a:r>
            <a:endParaRPr kumimoji="1" lang="ja-JP" altLang="en-US" sz="1400" b="1" u="sng" dirty="0">
              <a:solidFill>
                <a:srgbClr val="C00000"/>
              </a:solidFill>
            </a:endParaRPr>
          </a:p>
        </p:txBody>
      </p:sp>
      <p:sp>
        <p:nvSpPr>
          <p:cNvPr id="13" name="テキスト ボックス 12"/>
          <p:cNvSpPr txBox="1"/>
          <p:nvPr/>
        </p:nvSpPr>
        <p:spPr>
          <a:xfrm>
            <a:off x="4029471" y="2260878"/>
            <a:ext cx="1441420" cy="307777"/>
          </a:xfrm>
          <a:prstGeom prst="rect">
            <a:avLst/>
          </a:prstGeom>
          <a:noFill/>
        </p:spPr>
        <p:txBody>
          <a:bodyPr wrap="none" rtlCol="0">
            <a:spAutoFit/>
          </a:bodyPr>
          <a:lstStyle/>
          <a:p>
            <a:r>
              <a:rPr kumimoji="1" lang="ja-JP" altLang="en-US" sz="1400" b="1" u="sng" dirty="0" smtClean="0">
                <a:solidFill>
                  <a:srgbClr val="C00000"/>
                </a:solidFill>
              </a:rPr>
              <a:t>高次元への拡張</a:t>
            </a:r>
            <a:endParaRPr kumimoji="1" lang="ja-JP" altLang="en-US" sz="1400" b="1" u="sng" dirty="0">
              <a:solidFill>
                <a:srgbClr val="C00000"/>
              </a:solidFill>
            </a:endParaRPr>
          </a:p>
        </p:txBody>
      </p:sp>
      <p:sp>
        <p:nvSpPr>
          <p:cNvPr id="14" name="テキスト ボックス 13"/>
          <p:cNvSpPr txBox="1"/>
          <p:nvPr/>
        </p:nvSpPr>
        <p:spPr>
          <a:xfrm>
            <a:off x="4029471" y="5280773"/>
            <a:ext cx="1398140" cy="307777"/>
          </a:xfrm>
          <a:prstGeom prst="rect">
            <a:avLst/>
          </a:prstGeom>
          <a:noFill/>
        </p:spPr>
        <p:txBody>
          <a:bodyPr wrap="none" rtlCol="0">
            <a:spAutoFit/>
          </a:bodyPr>
          <a:lstStyle/>
          <a:p>
            <a:r>
              <a:rPr kumimoji="1" lang="en-US" altLang="ja-JP" sz="1400" b="1" u="sng" dirty="0" smtClean="0">
                <a:solidFill>
                  <a:srgbClr val="C00000"/>
                </a:solidFill>
              </a:rPr>
              <a:t>Dropout</a:t>
            </a:r>
            <a:r>
              <a:rPr kumimoji="1" lang="ja-JP" altLang="en-US" sz="1400" b="1" u="sng" dirty="0" smtClean="0">
                <a:solidFill>
                  <a:srgbClr val="C00000"/>
                </a:solidFill>
              </a:rPr>
              <a:t>の利用</a:t>
            </a:r>
            <a:endParaRPr kumimoji="1" lang="ja-JP" altLang="en-US" sz="1400" b="1" u="sng" dirty="0">
              <a:solidFill>
                <a:srgbClr val="C00000"/>
              </a:solidFill>
            </a:endParaRPr>
          </a:p>
        </p:txBody>
      </p:sp>
      <p:sp>
        <p:nvSpPr>
          <p:cNvPr id="15" name="正方形/長方形 14"/>
          <p:cNvSpPr/>
          <p:nvPr/>
        </p:nvSpPr>
        <p:spPr>
          <a:xfrm>
            <a:off x="2918710" y="5902658"/>
            <a:ext cx="1916723" cy="628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提案手法</a:t>
            </a:r>
            <a:endParaRPr kumimoji="1" lang="ja-JP" altLang="en-US" dirty="0"/>
          </a:p>
        </p:txBody>
      </p:sp>
      <p:cxnSp>
        <p:nvCxnSpPr>
          <p:cNvPr id="16" name="直線矢印コネクタ 15"/>
          <p:cNvCxnSpPr/>
          <p:nvPr/>
        </p:nvCxnSpPr>
        <p:spPr>
          <a:xfrm>
            <a:off x="3876731" y="3430723"/>
            <a:ext cx="1" cy="9134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スライド番号プレースホルダー 16"/>
          <p:cNvSpPr>
            <a:spLocks noGrp="1"/>
          </p:cNvSpPr>
          <p:nvPr>
            <p:ph type="sldNum" sz="quarter" idx="12"/>
          </p:nvPr>
        </p:nvSpPr>
        <p:spPr/>
        <p:txBody>
          <a:bodyPr/>
          <a:lstStyle/>
          <a:p>
            <a:fld id="{D57F1E4F-1CFF-5643-939E-217C01CDF565}" type="slidenum">
              <a:rPr lang="en-US" b="1" smtClean="0">
                <a:solidFill>
                  <a:schemeClr val="tx1"/>
                </a:solidFill>
              </a:rPr>
              <a:pPr/>
              <a:t>2</a:t>
            </a:fld>
            <a:endParaRPr lang="en-US" b="1" dirty="0">
              <a:solidFill>
                <a:schemeClr val="tx1"/>
              </a:solidFill>
            </a:endParaRPr>
          </a:p>
        </p:txBody>
      </p:sp>
    </p:spTree>
    <p:extLst>
      <p:ext uri="{BB962C8B-B14F-4D97-AF65-F5344CB8AC3E}">
        <p14:creationId xmlns:p14="http://schemas.microsoft.com/office/powerpoint/2010/main" val="31890440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55FEE-E1CA-4B04-8430-56D75DCE5B99}"/>
              </a:ext>
            </a:extLst>
          </p:cNvPr>
          <p:cNvSpPr>
            <a:spLocks noGrp="1"/>
          </p:cNvSpPr>
          <p:nvPr>
            <p:ph type="title"/>
          </p:nvPr>
        </p:nvSpPr>
        <p:spPr>
          <a:xfrm>
            <a:off x="0" y="312821"/>
            <a:ext cx="6347713" cy="1320800"/>
          </a:xfrm>
        </p:spPr>
        <p:txBody>
          <a:bodyPr>
            <a:normAutofit/>
          </a:bodyPr>
          <a:lstStyle/>
          <a:p>
            <a:r>
              <a:rPr lang="ja-JP" altLang="en-US" sz="2800" dirty="0">
                <a:solidFill>
                  <a:schemeClr val="tx1"/>
                </a:solidFill>
              </a:rPr>
              <a:t>提案手法ーー三種類の“</a:t>
            </a:r>
            <a:r>
              <a:rPr lang="en-US" altLang="ja-JP" sz="2800" dirty="0">
                <a:solidFill>
                  <a:schemeClr val="tx1"/>
                </a:solidFill>
              </a:rPr>
              <a:t>fill in</a:t>
            </a:r>
            <a:r>
              <a:rPr lang="ja-JP" altLang="en-US" sz="2800" dirty="0">
                <a:solidFill>
                  <a:schemeClr val="tx1"/>
                </a:solidFill>
              </a:rPr>
              <a:t>”策</a:t>
            </a:r>
            <a:endParaRPr lang="zh-CN" altLang="en-US" sz="2800" dirty="0">
              <a:solidFill>
                <a:schemeClr val="tx1"/>
              </a:solidFill>
            </a:endParaRPr>
          </a:p>
        </p:txBody>
      </p:sp>
      <p:sp>
        <p:nvSpPr>
          <p:cNvPr id="3" name="内容占位符 2">
            <a:extLst>
              <a:ext uri="{FF2B5EF4-FFF2-40B4-BE49-F238E27FC236}">
                <a16:creationId xmlns:a16="http://schemas.microsoft.com/office/drawing/2014/main" id="{B68D5CB9-0C29-4457-88F1-C1C5F16F391C}"/>
              </a:ext>
            </a:extLst>
          </p:cNvPr>
          <p:cNvSpPr>
            <a:spLocks noGrp="1"/>
          </p:cNvSpPr>
          <p:nvPr>
            <p:ph idx="1"/>
          </p:nvPr>
        </p:nvSpPr>
        <p:spPr>
          <a:xfrm>
            <a:off x="158260" y="1382548"/>
            <a:ext cx="6347714" cy="3880773"/>
          </a:xfrm>
        </p:spPr>
        <p:txBody>
          <a:bodyPr/>
          <a:lstStyle/>
          <a:p>
            <a:r>
              <a:rPr lang="en-US" altLang="zh-CN" dirty="0"/>
              <a:t>Dropout-Random</a:t>
            </a:r>
          </a:p>
          <a:p>
            <a:endParaRPr lang="en-US" altLang="zh-CN" dirty="0"/>
          </a:p>
          <a:p>
            <a:r>
              <a:rPr lang="en-US" altLang="zh-CN" dirty="0"/>
              <a:t>Dropout-Copy</a:t>
            </a:r>
          </a:p>
          <a:p>
            <a:endParaRPr lang="en-US" altLang="zh-CN" dirty="0"/>
          </a:p>
          <a:p>
            <a:r>
              <a:rPr lang="en-US" altLang="zh-CN" dirty="0"/>
              <a:t>Dropout-Mix</a:t>
            </a:r>
            <a:endParaRPr lang="zh-CN"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b="1" smtClean="0">
                <a:solidFill>
                  <a:schemeClr val="tx1"/>
                </a:solidFill>
              </a:rPr>
              <a:pPr/>
              <a:t>20</a:t>
            </a:fld>
            <a:endParaRPr lang="en-US" b="1" dirty="0">
              <a:solidFill>
                <a:schemeClr val="tx1"/>
              </a:solidFill>
            </a:endParaRPr>
          </a:p>
        </p:txBody>
      </p:sp>
    </p:spTree>
    <p:extLst>
      <p:ext uri="{BB962C8B-B14F-4D97-AF65-F5344CB8AC3E}">
        <p14:creationId xmlns:p14="http://schemas.microsoft.com/office/powerpoint/2010/main" val="37664023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1FA2A-F4C0-4074-A000-2229AD065EB6}"/>
              </a:ext>
            </a:extLst>
          </p:cNvPr>
          <p:cNvSpPr>
            <a:spLocks noGrp="1"/>
          </p:cNvSpPr>
          <p:nvPr>
            <p:ph type="title"/>
          </p:nvPr>
        </p:nvSpPr>
        <p:spPr>
          <a:xfrm>
            <a:off x="0" y="344905"/>
            <a:ext cx="6347713" cy="1320800"/>
          </a:xfrm>
        </p:spPr>
        <p:txBody>
          <a:bodyPr>
            <a:normAutofit/>
          </a:bodyPr>
          <a:lstStyle/>
          <a:p>
            <a:r>
              <a:rPr lang="en-US" altLang="zh-CN" sz="2800" dirty="0">
                <a:solidFill>
                  <a:schemeClr val="tx1"/>
                </a:solidFill>
              </a:rPr>
              <a:t>Dropout-Random</a:t>
            </a:r>
            <a:endParaRPr lang="zh-CN" altLang="en-US" sz="2800" dirty="0">
              <a:solidFill>
                <a:schemeClr val="tx1"/>
              </a:solidFill>
            </a:endParaRPr>
          </a:p>
        </p:txBody>
      </p:sp>
      <p:sp>
        <p:nvSpPr>
          <p:cNvPr id="3" name="内容占位符 2">
            <a:extLst>
              <a:ext uri="{FF2B5EF4-FFF2-40B4-BE49-F238E27FC236}">
                <a16:creationId xmlns:a16="http://schemas.microsoft.com/office/drawing/2014/main" id="{93501991-71E0-49A1-AF9F-DE002201FD32}"/>
              </a:ext>
            </a:extLst>
          </p:cNvPr>
          <p:cNvSpPr>
            <a:spLocks noGrp="1"/>
          </p:cNvSpPr>
          <p:nvPr>
            <p:ph idx="1"/>
          </p:nvPr>
        </p:nvSpPr>
        <p:spPr>
          <a:xfrm>
            <a:off x="0" y="1665705"/>
            <a:ext cx="6347714" cy="3880773"/>
          </a:xfrm>
        </p:spPr>
        <p:txBody>
          <a:bodyPr>
            <a:normAutofit/>
          </a:bodyPr>
          <a:lstStyle/>
          <a:p>
            <a:r>
              <a:rPr lang="ja-JP" altLang="en-US" dirty="0"/>
              <a:t>ドメイン中のランダム値を使用します。</a:t>
            </a:r>
            <a:endParaRPr lang="en-US" altLang="ja-JP" dirty="0"/>
          </a:p>
          <a:p>
            <a:endParaRPr lang="en-US" altLang="zh-CN" dirty="0"/>
          </a:p>
          <a:p>
            <a:endParaRPr lang="en-US" altLang="zh-CN" dirty="0"/>
          </a:p>
          <a:p>
            <a:endParaRPr lang="en-US" altLang="zh-CN" dirty="0"/>
          </a:p>
          <a:p>
            <a:r>
              <a:rPr lang="ja-JP" altLang="en-US" dirty="0"/>
              <a:t>ここの</a:t>
            </a:r>
            <a:r>
              <a:rPr lang="en-US" altLang="ja-JP" dirty="0"/>
              <a:t>u()</a:t>
            </a:r>
            <a:r>
              <a:rPr lang="ja-JP" altLang="en-US" dirty="0"/>
              <a:t>は一様分布です</a:t>
            </a:r>
            <a:r>
              <a:rPr lang="ja-JP" altLang="en-US" dirty="0" smtClean="0"/>
              <a:t>。</a:t>
            </a:r>
            <a:r>
              <a:rPr lang="ja-JP" altLang="en-US" dirty="0" smtClean="0"/>
              <a:t>つまり、ドメイン中の</a:t>
            </a:r>
            <a:r>
              <a:rPr lang="ja-JP" altLang="en-US" dirty="0" err="1" smtClean="0"/>
              <a:t>ｘ</a:t>
            </a:r>
            <a:r>
              <a:rPr lang="ja-JP" altLang="en-US" dirty="0" smtClean="0"/>
              <a:t>に対して選択する確率が同じです。</a:t>
            </a:r>
            <a:endParaRPr lang="en-US" altLang="ja-JP" dirty="0" smtClean="0"/>
          </a:p>
        </p:txBody>
      </p:sp>
      <p:pic>
        <p:nvPicPr>
          <p:cNvPr id="4" name="图片 3">
            <a:extLst>
              <a:ext uri="{FF2B5EF4-FFF2-40B4-BE49-F238E27FC236}">
                <a16:creationId xmlns:a16="http://schemas.microsoft.com/office/drawing/2014/main" id="{F0D8F33E-AA0C-4790-AE70-8A14432999A8}"/>
              </a:ext>
            </a:extLst>
          </p:cNvPr>
          <p:cNvPicPr>
            <a:picLocks noChangeAspect="1"/>
          </p:cNvPicPr>
          <p:nvPr/>
        </p:nvPicPr>
        <p:blipFill>
          <a:blip r:embed="rId2"/>
          <a:stretch>
            <a:fillRect/>
          </a:stretch>
        </p:blipFill>
        <p:spPr>
          <a:xfrm>
            <a:off x="1780808" y="2453172"/>
            <a:ext cx="2133333" cy="533333"/>
          </a:xfrm>
          <a:prstGeom prst="rect">
            <a:avLst/>
          </a:prstGeom>
        </p:spPr>
      </p:pic>
      <p:sp>
        <p:nvSpPr>
          <p:cNvPr id="5" name="スライド番号プレースホルダー 4"/>
          <p:cNvSpPr>
            <a:spLocks noGrp="1"/>
          </p:cNvSpPr>
          <p:nvPr>
            <p:ph type="sldNum" sz="quarter" idx="12"/>
          </p:nvPr>
        </p:nvSpPr>
        <p:spPr/>
        <p:txBody>
          <a:bodyPr/>
          <a:lstStyle/>
          <a:p>
            <a:fld id="{D57F1E4F-1CFF-5643-939E-217C01CDF565}" type="slidenum">
              <a:rPr lang="en-US" b="1" smtClean="0">
                <a:solidFill>
                  <a:schemeClr val="tx1"/>
                </a:solidFill>
              </a:rPr>
              <a:pPr/>
              <a:t>21</a:t>
            </a:fld>
            <a:endParaRPr lang="en-US" b="1" dirty="0">
              <a:solidFill>
                <a:schemeClr val="tx1"/>
              </a:solidFill>
            </a:endParaRPr>
          </a:p>
        </p:txBody>
      </p:sp>
    </p:spTree>
    <p:extLst>
      <p:ext uri="{BB962C8B-B14F-4D97-AF65-F5344CB8AC3E}">
        <p14:creationId xmlns:p14="http://schemas.microsoft.com/office/powerpoint/2010/main" val="35591308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1FA2A-F4C0-4074-A000-2229AD065EB6}"/>
              </a:ext>
            </a:extLst>
          </p:cNvPr>
          <p:cNvSpPr>
            <a:spLocks noGrp="1"/>
          </p:cNvSpPr>
          <p:nvPr>
            <p:ph type="title"/>
          </p:nvPr>
        </p:nvSpPr>
        <p:spPr>
          <a:xfrm>
            <a:off x="0" y="344905"/>
            <a:ext cx="6347713" cy="1320800"/>
          </a:xfrm>
        </p:spPr>
        <p:txBody>
          <a:bodyPr>
            <a:normAutofit/>
          </a:bodyPr>
          <a:lstStyle/>
          <a:p>
            <a:r>
              <a:rPr lang="en-US" altLang="zh-CN" sz="2800" dirty="0">
                <a:solidFill>
                  <a:schemeClr val="tx1"/>
                </a:solidFill>
              </a:rPr>
              <a:t>Dropout-</a:t>
            </a:r>
            <a:r>
              <a:rPr lang="en-US" altLang="ja-JP" sz="2800" dirty="0">
                <a:solidFill>
                  <a:schemeClr val="tx1"/>
                </a:solidFill>
              </a:rPr>
              <a:t>Copy</a:t>
            </a:r>
            <a:endParaRPr lang="zh-CN" altLang="en-US" sz="2800" dirty="0">
              <a:solidFill>
                <a:schemeClr val="tx1"/>
              </a:solidFill>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3501991-71E0-49A1-AF9F-DE002201FD32}"/>
                  </a:ext>
                </a:extLst>
              </p:cNvPr>
              <p:cNvSpPr>
                <a:spLocks noGrp="1"/>
              </p:cNvSpPr>
              <p:nvPr>
                <p:ph idx="1"/>
              </p:nvPr>
            </p:nvSpPr>
            <p:spPr>
              <a:xfrm>
                <a:off x="0" y="1665705"/>
                <a:ext cx="6347714" cy="3880773"/>
              </a:xfrm>
            </p:spPr>
            <p:txBody>
              <a:bodyPr>
                <a:normAutofit/>
              </a:bodyPr>
              <a:lstStyle/>
              <a:p>
                <a:r>
                  <a:rPr lang="ja-JP" altLang="en-US" dirty="0"/>
                  <a:t>ベスト関数値から変量の値をコピーする方法。</a:t>
                </a:r>
                <a:endParaRPr lang="en-US" altLang="zh-CN" dirty="0"/>
              </a:p>
              <a:p>
                <a:endParaRPr lang="en-US" altLang="zh-CN" dirty="0"/>
              </a:p>
              <a:p>
                <a:endParaRPr lang="en-US" altLang="zh-CN" dirty="0"/>
              </a:p>
              <a:p>
                <a:endParaRPr lang="en-US" altLang="ja-JP" dirty="0"/>
              </a:p>
              <a:p>
                <a:endParaRPr lang="en-US" altLang="ja-JP" dirty="0"/>
              </a:p>
              <a:p>
                <a:r>
                  <a:rPr lang="ja-JP" altLang="en-US" dirty="0"/>
                  <a:t>ここの</a:t>
                </a:r>
                <a14:m>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𝑡</m:t>
                        </m:r>
                      </m:sub>
                      <m:sup>
                        <m:r>
                          <a:rPr lang="en-US" altLang="ja-JP" b="0" i="1" smtClean="0">
                            <a:latin typeface="Cambria Math" panose="02040503050406030204" pitchFamily="18" charset="0"/>
                          </a:rPr>
                          <m:t>+</m:t>
                        </m:r>
                      </m:sup>
                    </m:sSubSup>
                  </m:oMath>
                </a14:m>
                <a:r>
                  <a:rPr lang="ja-JP" altLang="en-US" dirty="0"/>
                  <a:t>は反復ｔまでの関数のベスト上限値。</a:t>
                </a:r>
                <a:endParaRPr lang="en-US" altLang="zh-CN" dirty="0"/>
              </a:p>
            </p:txBody>
          </p:sp>
        </mc:Choice>
        <mc:Fallback xmlns="">
          <p:sp>
            <p:nvSpPr>
              <p:cNvPr id="3" name="内容占位符 2">
                <a:extLst>
                  <a:ext uri="{FF2B5EF4-FFF2-40B4-BE49-F238E27FC236}">
                    <a16:creationId xmlns:a16="http://schemas.microsoft.com/office/drawing/2014/main" id="{93501991-71E0-49A1-AF9F-DE002201FD32}"/>
                  </a:ext>
                </a:extLst>
              </p:cNvPr>
              <p:cNvSpPr>
                <a:spLocks noGrp="1" noRot="1" noChangeAspect="1" noMove="1" noResize="1" noEditPoints="1" noAdjustHandles="1" noChangeArrowheads="1" noChangeShapeType="1" noTextEdit="1"/>
              </p:cNvSpPr>
              <p:nvPr>
                <p:ph idx="1"/>
              </p:nvPr>
            </p:nvSpPr>
            <p:spPr>
              <a:xfrm>
                <a:off x="0" y="1665705"/>
                <a:ext cx="6347714" cy="3880773"/>
              </a:xfrm>
              <a:blipFill>
                <a:blip r:embed="rId2"/>
                <a:stretch>
                  <a:fillRect l="-192" t="-47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BD2E7F8-C905-4B0E-9E6C-C6831FE4CF66}"/>
              </a:ext>
            </a:extLst>
          </p:cNvPr>
          <p:cNvPicPr>
            <a:picLocks noChangeAspect="1"/>
          </p:cNvPicPr>
          <p:nvPr/>
        </p:nvPicPr>
        <p:blipFill>
          <a:blip r:embed="rId3"/>
          <a:stretch>
            <a:fillRect/>
          </a:stretch>
        </p:blipFill>
        <p:spPr>
          <a:xfrm>
            <a:off x="1328698" y="2420377"/>
            <a:ext cx="3390476" cy="790476"/>
          </a:xfrm>
          <a:prstGeom prst="rect">
            <a:avLst/>
          </a:prstGeom>
        </p:spPr>
      </p:pic>
      <p:sp>
        <p:nvSpPr>
          <p:cNvPr id="4" name="スライド番号プレースホルダー 3"/>
          <p:cNvSpPr>
            <a:spLocks noGrp="1"/>
          </p:cNvSpPr>
          <p:nvPr>
            <p:ph type="sldNum" sz="quarter" idx="12"/>
          </p:nvPr>
        </p:nvSpPr>
        <p:spPr/>
        <p:txBody>
          <a:bodyPr/>
          <a:lstStyle/>
          <a:p>
            <a:fld id="{D57F1E4F-1CFF-5643-939E-217C01CDF565}" type="slidenum">
              <a:rPr lang="en-US" b="1" smtClean="0">
                <a:solidFill>
                  <a:schemeClr val="tx1"/>
                </a:solidFill>
              </a:rPr>
              <a:pPr/>
              <a:t>22</a:t>
            </a:fld>
            <a:endParaRPr lang="en-US" b="1" dirty="0">
              <a:solidFill>
                <a:schemeClr val="tx1"/>
              </a:solidFill>
            </a:endParaRPr>
          </a:p>
        </p:txBody>
      </p:sp>
    </p:spTree>
    <p:extLst>
      <p:ext uri="{BB962C8B-B14F-4D97-AF65-F5344CB8AC3E}">
        <p14:creationId xmlns:p14="http://schemas.microsoft.com/office/powerpoint/2010/main" val="12267483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1FA2A-F4C0-4074-A000-2229AD065EB6}"/>
              </a:ext>
            </a:extLst>
          </p:cNvPr>
          <p:cNvSpPr>
            <a:spLocks noGrp="1"/>
          </p:cNvSpPr>
          <p:nvPr>
            <p:ph type="title"/>
          </p:nvPr>
        </p:nvSpPr>
        <p:spPr>
          <a:xfrm>
            <a:off x="0" y="344905"/>
            <a:ext cx="6347713" cy="1320800"/>
          </a:xfrm>
        </p:spPr>
        <p:txBody>
          <a:bodyPr>
            <a:normAutofit/>
          </a:bodyPr>
          <a:lstStyle/>
          <a:p>
            <a:r>
              <a:rPr lang="en-US" altLang="zh-CN" sz="2800" dirty="0">
                <a:solidFill>
                  <a:schemeClr val="tx1"/>
                </a:solidFill>
              </a:rPr>
              <a:t>Dropout-</a:t>
            </a:r>
            <a:r>
              <a:rPr lang="en-US" altLang="ja-JP" sz="2800" dirty="0">
                <a:solidFill>
                  <a:schemeClr val="tx1"/>
                </a:solidFill>
              </a:rPr>
              <a:t>Mix</a:t>
            </a:r>
            <a:endParaRPr lang="zh-CN" altLang="en-US" sz="2800" dirty="0">
              <a:solidFill>
                <a:schemeClr val="tx1"/>
              </a:solidFill>
            </a:endParaRPr>
          </a:p>
        </p:txBody>
      </p:sp>
      <p:sp>
        <p:nvSpPr>
          <p:cNvPr id="3" name="内容占位符 2">
            <a:extLst>
              <a:ext uri="{FF2B5EF4-FFF2-40B4-BE49-F238E27FC236}">
                <a16:creationId xmlns:a16="http://schemas.microsoft.com/office/drawing/2014/main" id="{93501991-71E0-49A1-AF9F-DE002201FD32}"/>
              </a:ext>
            </a:extLst>
          </p:cNvPr>
          <p:cNvSpPr>
            <a:spLocks noGrp="1"/>
          </p:cNvSpPr>
          <p:nvPr>
            <p:ph idx="1"/>
          </p:nvPr>
        </p:nvSpPr>
        <p:spPr>
          <a:xfrm>
            <a:off x="0" y="1665705"/>
            <a:ext cx="6347714" cy="3880773"/>
          </a:xfrm>
        </p:spPr>
        <p:txBody>
          <a:bodyPr>
            <a:normAutofit/>
          </a:bodyPr>
          <a:lstStyle/>
          <a:p>
            <a:r>
              <a:rPr lang="ja-JP" altLang="en-US" dirty="0"/>
              <a:t>前紹介した二つの方法を組み合わせた方法。</a:t>
            </a:r>
            <a:endParaRPr lang="en-US" altLang="ja-JP" dirty="0"/>
          </a:p>
          <a:p>
            <a:endParaRPr lang="en-US" altLang="ja-JP" dirty="0"/>
          </a:p>
          <a:p>
            <a:r>
              <a:rPr lang="ja-JP" altLang="en-US" dirty="0"/>
              <a:t>確率ｐでのランダム値を使う、もしくは</a:t>
            </a:r>
            <a:r>
              <a:rPr lang="en-US" altLang="ja-JP" dirty="0"/>
              <a:t>1-p</a:t>
            </a:r>
            <a:r>
              <a:rPr lang="ja-JP" altLang="en-US" dirty="0"/>
              <a:t>のベスト関数値から変数値をコピーする。</a:t>
            </a:r>
            <a:endParaRPr lang="en-US" altLang="ja-JP"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b="1" smtClean="0">
                <a:solidFill>
                  <a:schemeClr val="tx1"/>
                </a:solidFill>
              </a:rPr>
              <a:pPr/>
              <a:t>23</a:t>
            </a:fld>
            <a:endParaRPr lang="en-US" b="1" dirty="0">
              <a:solidFill>
                <a:schemeClr val="tx1"/>
              </a:solidFill>
            </a:endParaRPr>
          </a:p>
        </p:txBody>
      </p:sp>
    </p:spTree>
    <p:extLst>
      <p:ext uri="{BB962C8B-B14F-4D97-AF65-F5344CB8AC3E}">
        <p14:creationId xmlns:p14="http://schemas.microsoft.com/office/powerpoint/2010/main" val="2788796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DD9EE-F1A5-48DB-8B8E-8E54EF1129AA}"/>
              </a:ext>
            </a:extLst>
          </p:cNvPr>
          <p:cNvSpPr>
            <a:spLocks noGrp="1"/>
          </p:cNvSpPr>
          <p:nvPr>
            <p:ph type="title"/>
          </p:nvPr>
        </p:nvSpPr>
        <p:spPr>
          <a:xfrm>
            <a:off x="0" y="385010"/>
            <a:ext cx="6347713" cy="1320800"/>
          </a:xfrm>
        </p:spPr>
        <p:txBody>
          <a:bodyPr>
            <a:normAutofit/>
          </a:bodyPr>
          <a:lstStyle/>
          <a:p>
            <a:r>
              <a:rPr lang="ja-JP" altLang="en-US" sz="2800" dirty="0"/>
              <a:t>実験設定</a:t>
            </a:r>
            <a:endParaRPr lang="zh-CN" altLang="en-US" sz="2800" dirty="0"/>
          </a:p>
        </p:txBody>
      </p:sp>
      <p:sp>
        <p:nvSpPr>
          <p:cNvPr id="3" name="内容占位符 2">
            <a:extLst>
              <a:ext uri="{FF2B5EF4-FFF2-40B4-BE49-F238E27FC236}">
                <a16:creationId xmlns:a16="http://schemas.microsoft.com/office/drawing/2014/main" id="{A2421416-5875-4FAD-A21D-F050C592D5F8}"/>
              </a:ext>
            </a:extLst>
          </p:cNvPr>
          <p:cNvSpPr>
            <a:spLocks noGrp="1"/>
          </p:cNvSpPr>
          <p:nvPr>
            <p:ph idx="1"/>
          </p:nvPr>
        </p:nvSpPr>
        <p:spPr>
          <a:xfrm>
            <a:off x="-1" y="1631201"/>
            <a:ext cx="6347714" cy="3880773"/>
          </a:xfrm>
        </p:spPr>
        <p:txBody>
          <a:bodyPr/>
          <a:lstStyle/>
          <a:p>
            <a:r>
              <a:rPr lang="ja-JP" altLang="en-US" dirty="0"/>
              <a:t>比較対象</a:t>
            </a:r>
            <a:r>
              <a:rPr lang="en-US" altLang="ja-JP" dirty="0"/>
              <a:t>:BO</a:t>
            </a:r>
            <a:r>
              <a:rPr lang="ja-JP" altLang="en-US" dirty="0"/>
              <a:t>、</a:t>
            </a:r>
            <a:r>
              <a:rPr lang="en-US" altLang="ja-JP" dirty="0"/>
              <a:t>REMBO</a:t>
            </a:r>
            <a:r>
              <a:rPr lang="ja-JP" altLang="en-US" dirty="0"/>
              <a:t>、</a:t>
            </a:r>
            <a:r>
              <a:rPr lang="en-US" altLang="ja-JP" dirty="0"/>
              <a:t>ADD-GP-UCB</a:t>
            </a:r>
          </a:p>
          <a:p>
            <a:endParaRPr lang="en-US" altLang="ja-JP" dirty="0"/>
          </a:p>
          <a:p>
            <a:r>
              <a:rPr lang="ja-JP" altLang="en-US" dirty="0"/>
              <a:t>実行関数</a:t>
            </a:r>
            <a:r>
              <a:rPr lang="en-US" altLang="ja-JP" dirty="0"/>
              <a:t>:Benchmark Function</a:t>
            </a:r>
            <a:r>
              <a:rPr lang="ja-JP" altLang="en-US" dirty="0"/>
              <a:t>、</a:t>
            </a:r>
            <a:r>
              <a:rPr lang="en-US" altLang="ja-JP" dirty="0"/>
              <a:t>Cascade Classifier</a:t>
            </a:r>
            <a:r>
              <a:rPr lang="ja-JP" altLang="en-US" dirty="0"/>
              <a:t>、</a:t>
            </a:r>
            <a:r>
              <a:rPr lang="en-US" altLang="ja-JP" dirty="0"/>
              <a:t>Alloy</a:t>
            </a:r>
            <a:r>
              <a:rPr lang="ja-JP" altLang="en-US" dirty="0"/>
              <a:t> </a:t>
            </a:r>
            <a:r>
              <a:rPr lang="en-US" altLang="ja-JP" dirty="0"/>
              <a:t>Design</a:t>
            </a:r>
          </a:p>
          <a:p>
            <a:endParaRPr lang="zh-CN"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8242353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715" y="266700"/>
            <a:ext cx="6347713" cy="1320800"/>
          </a:xfrm>
        </p:spPr>
        <p:txBody>
          <a:bodyPr>
            <a:normAutofit/>
          </a:bodyPr>
          <a:lstStyle/>
          <a:p>
            <a:r>
              <a:rPr kumimoji="1" lang="en-US" altLang="ja-JP" sz="2800" dirty="0" smtClean="0">
                <a:solidFill>
                  <a:schemeClr val="tx1"/>
                </a:solidFill>
              </a:rPr>
              <a:t>Optimization of Benchmark Functions</a:t>
            </a:r>
            <a:endParaRPr kumimoji="1" lang="ja-JP" altLang="en-US" sz="2800" dirty="0">
              <a:solidFill>
                <a:schemeClr val="tx1"/>
              </a:solidFill>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390087"/>
            <a:ext cx="4431323" cy="2012679"/>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323" y="1405348"/>
            <a:ext cx="4726487" cy="4467913"/>
          </a:xfrm>
          <a:prstGeom prst="rect">
            <a:avLst/>
          </a:prstGeom>
        </p:spPr>
      </p:pic>
      <p:sp>
        <p:nvSpPr>
          <p:cNvPr id="6" name="スライド番号プレースホルダー 5"/>
          <p:cNvSpPr>
            <a:spLocks noGrp="1"/>
          </p:cNvSpPr>
          <p:nvPr>
            <p:ph type="sldNum" sz="quarter" idx="12"/>
          </p:nvPr>
        </p:nvSpPr>
        <p:spPr/>
        <p:txBody>
          <a:bodyPr/>
          <a:lstStyle/>
          <a:p>
            <a:fld id="{D57F1E4F-1CFF-5643-939E-217C01CDF565}" type="slidenum">
              <a:rPr lang="en-US" b="1" smtClean="0">
                <a:solidFill>
                  <a:schemeClr val="tx1"/>
                </a:solidFill>
              </a:rPr>
              <a:pPr/>
              <a:t>25</a:t>
            </a:fld>
            <a:endParaRPr lang="en-US" b="1" dirty="0">
              <a:solidFill>
                <a:schemeClr val="tx1"/>
              </a:solidFill>
            </a:endParaRPr>
          </a:p>
        </p:txBody>
      </p:sp>
    </p:spTree>
    <p:extLst>
      <p:ext uri="{BB962C8B-B14F-4D97-AF65-F5344CB8AC3E}">
        <p14:creationId xmlns:p14="http://schemas.microsoft.com/office/powerpoint/2010/main" val="10683129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63415"/>
            <a:ext cx="6347713" cy="1320800"/>
          </a:xfrm>
        </p:spPr>
        <p:txBody>
          <a:bodyPr>
            <a:normAutofit/>
          </a:bodyPr>
          <a:lstStyle/>
          <a:p>
            <a:r>
              <a:rPr kumimoji="1" lang="en-US" altLang="ja-JP" sz="2800" dirty="0" smtClean="0">
                <a:solidFill>
                  <a:schemeClr val="tx1"/>
                </a:solidFill>
              </a:rPr>
              <a:t>Comparison with existing approaches</a:t>
            </a:r>
            <a:endParaRPr kumimoji="1" lang="ja-JP" altLang="en-US" sz="2800" dirty="0">
              <a:solidFill>
                <a:schemeClr val="tx1"/>
              </a:solidFill>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84215"/>
            <a:ext cx="9140210" cy="2017347"/>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97216"/>
            <a:ext cx="9140210" cy="2067659"/>
          </a:xfrm>
          <a:prstGeom prst="rect">
            <a:avLst/>
          </a:prstGeom>
        </p:spPr>
      </p:pic>
      <p:sp>
        <p:nvSpPr>
          <p:cNvPr id="6" name="スライド番号プレースホルダー 5"/>
          <p:cNvSpPr>
            <a:spLocks noGrp="1"/>
          </p:cNvSpPr>
          <p:nvPr>
            <p:ph type="sldNum" sz="quarter" idx="12"/>
          </p:nvPr>
        </p:nvSpPr>
        <p:spPr/>
        <p:txBody>
          <a:bodyPr/>
          <a:lstStyle/>
          <a:p>
            <a:fld id="{D57F1E4F-1CFF-5643-939E-217C01CDF565}" type="slidenum">
              <a:rPr lang="en-US" b="1" smtClean="0">
                <a:solidFill>
                  <a:schemeClr val="tx1"/>
                </a:solidFill>
              </a:rPr>
              <a:pPr/>
              <a:t>26</a:t>
            </a:fld>
            <a:endParaRPr lang="en-US" b="1" dirty="0">
              <a:solidFill>
                <a:schemeClr val="tx1"/>
              </a:solidFill>
            </a:endParaRPr>
          </a:p>
        </p:txBody>
      </p:sp>
    </p:spTree>
    <p:extLst>
      <p:ext uri="{BB962C8B-B14F-4D97-AF65-F5344CB8AC3E}">
        <p14:creationId xmlns:p14="http://schemas.microsoft.com/office/powerpoint/2010/main" val="24558598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42546"/>
            <a:ext cx="6347713" cy="1320800"/>
          </a:xfrm>
        </p:spPr>
        <p:txBody>
          <a:bodyPr>
            <a:normAutofit/>
          </a:bodyPr>
          <a:lstStyle/>
          <a:p>
            <a:r>
              <a:rPr kumimoji="1" lang="en-US" altLang="ja-JP" sz="2800" dirty="0" smtClean="0">
                <a:solidFill>
                  <a:schemeClr val="tx1"/>
                </a:solidFill>
              </a:rPr>
              <a:t>Training Cascade Classifier</a:t>
            </a:r>
            <a:endParaRPr kumimoji="1" lang="ja-JP" altLang="en-US" sz="2800" dirty="0">
              <a:solidFill>
                <a:schemeClr val="tx1"/>
              </a:solidFill>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63346"/>
            <a:ext cx="9134415" cy="2863863"/>
          </a:xfrm>
        </p:spPr>
      </p:pic>
      <p:sp>
        <p:nvSpPr>
          <p:cNvPr id="5" name="スライド番号プレースホルダー 4"/>
          <p:cNvSpPr>
            <a:spLocks noGrp="1"/>
          </p:cNvSpPr>
          <p:nvPr>
            <p:ph type="sldNum" sz="quarter" idx="12"/>
          </p:nvPr>
        </p:nvSpPr>
        <p:spPr/>
        <p:txBody>
          <a:bodyPr/>
          <a:lstStyle/>
          <a:p>
            <a:fld id="{D57F1E4F-1CFF-5643-939E-217C01CDF565}" type="slidenum">
              <a:rPr lang="en-US" b="1" smtClean="0">
                <a:solidFill>
                  <a:schemeClr val="tx1"/>
                </a:solidFill>
              </a:rPr>
              <a:pPr/>
              <a:t>27</a:t>
            </a:fld>
            <a:endParaRPr lang="en-US" b="1" dirty="0">
              <a:solidFill>
                <a:schemeClr val="tx1"/>
              </a:solidFill>
            </a:endParaRPr>
          </a:p>
        </p:txBody>
      </p:sp>
    </p:spTree>
    <p:extLst>
      <p:ext uri="{BB962C8B-B14F-4D97-AF65-F5344CB8AC3E}">
        <p14:creationId xmlns:p14="http://schemas.microsoft.com/office/powerpoint/2010/main" val="3086574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63415"/>
            <a:ext cx="6347713" cy="1320800"/>
          </a:xfrm>
        </p:spPr>
        <p:txBody>
          <a:bodyPr>
            <a:normAutofit/>
          </a:bodyPr>
          <a:lstStyle/>
          <a:p>
            <a:r>
              <a:rPr kumimoji="1" lang="en-US" altLang="ja-JP" sz="2800" dirty="0" smtClean="0">
                <a:solidFill>
                  <a:schemeClr val="tx1"/>
                </a:solidFill>
              </a:rPr>
              <a:t>Alloy design</a:t>
            </a:r>
            <a:endParaRPr kumimoji="1" lang="ja-JP" altLang="en-US" sz="2800" dirty="0">
              <a:solidFill>
                <a:schemeClr val="tx1"/>
              </a:solidFill>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1937" y="1535182"/>
            <a:ext cx="5178669" cy="4337897"/>
          </a:xfrm>
        </p:spPr>
      </p:pic>
      <p:sp>
        <p:nvSpPr>
          <p:cNvPr id="5" name="スライド番号プレースホルダー 4"/>
          <p:cNvSpPr>
            <a:spLocks noGrp="1"/>
          </p:cNvSpPr>
          <p:nvPr>
            <p:ph type="sldNum" sz="quarter" idx="12"/>
          </p:nvPr>
        </p:nvSpPr>
        <p:spPr>
          <a:xfrm>
            <a:off x="6444676" y="6041363"/>
            <a:ext cx="512638" cy="365125"/>
          </a:xfrm>
        </p:spPr>
        <p:txBody>
          <a:bodyPr/>
          <a:lstStyle/>
          <a:p>
            <a:fld id="{D57F1E4F-1CFF-5643-939E-217C01CDF565}" type="slidenum">
              <a:rPr lang="en-US" b="1" smtClean="0">
                <a:solidFill>
                  <a:schemeClr val="tx1"/>
                </a:solidFill>
              </a:rPr>
              <a:pPr/>
              <a:t>28</a:t>
            </a:fld>
            <a:endParaRPr lang="en-US" b="1" dirty="0">
              <a:solidFill>
                <a:schemeClr val="tx1"/>
              </a:solidFill>
            </a:endParaRPr>
          </a:p>
        </p:txBody>
      </p:sp>
    </p:spTree>
    <p:extLst>
      <p:ext uri="{BB962C8B-B14F-4D97-AF65-F5344CB8AC3E}">
        <p14:creationId xmlns:p14="http://schemas.microsoft.com/office/powerpoint/2010/main" val="24783547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86EC3A-5D3C-43EF-9981-B915383C36E3}"/>
              </a:ext>
            </a:extLst>
          </p:cNvPr>
          <p:cNvSpPr>
            <a:spLocks noGrp="1"/>
          </p:cNvSpPr>
          <p:nvPr>
            <p:ph type="title"/>
          </p:nvPr>
        </p:nvSpPr>
        <p:spPr>
          <a:xfrm>
            <a:off x="0" y="360947"/>
            <a:ext cx="6347713" cy="1320800"/>
          </a:xfrm>
        </p:spPr>
        <p:txBody>
          <a:bodyPr>
            <a:normAutofit/>
          </a:bodyPr>
          <a:lstStyle/>
          <a:p>
            <a:r>
              <a:rPr lang="ja-JP" altLang="en-US" sz="2800" dirty="0"/>
              <a:t>まとめ</a:t>
            </a:r>
            <a:endParaRPr lang="zh-CN" altLang="en-US" sz="2800" dirty="0"/>
          </a:p>
        </p:txBody>
      </p:sp>
      <p:sp>
        <p:nvSpPr>
          <p:cNvPr id="3" name="内容占位符 2">
            <a:extLst>
              <a:ext uri="{FF2B5EF4-FFF2-40B4-BE49-F238E27FC236}">
                <a16:creationId xmlns:a16="http://schemas.microsoft.com/office/drawing/2014/main" id="{BC81BBD3-A784-4645-8983-FD5FE7875136}"/>
              </a:ext>
            </a:extLst>
          </p:cNvPr>
          <p:cNvSpPr>
            <a:spLocks noGrp="1"/>
          </p:cNvSpPr>
          <p:nvPr>
            <p:ph idx="1"/>
          </p:nvPr>
        </p:nvSpPr>
        <p:spPr>
          <a:xfrm>
            <a:off x="-1" y="1488613"/>
            <a:ext cx="6347714" cy="3880773"/>
          </a:xfrm>
        </p:spPr>
        <p:txBody>
          <a:bodyPr/>
          <a:lstStyle/>
          <a:p>
            <a:r>
              <a:rPr lang="ja-JP" altLang="en-US" dirty="0"/>
              <a:t>ドロップアウトを用いて、高次元でのベイズ的最適化に対して新しい方法を提出しました。</a:t>
            </a:r>
            <a:endParaRPr lang="en-US" altLang="ja-JP" dirty="0"/>
          </a:p>
          <a:p>
            <a:endParaRPr lang="en-US" altLang="ja-JP" dirty="0"/>
          </a:p>
          <a:p>
            <a:r>
              <a:rPr lang="en-US" altLang="ja-JP" dirty="0"/>
              <a:t>3</a:t>
            </a:r>
            <a:r>
              <a:rPr lang="ja-JP" altLang="en-US" dirty="0"/>
              <a:t>種類の“</a:t>
            </a:r>
            <a:r>
              <a:rPr lang="en-US" altLang="ja-JP" dirty="0"/>
              <a:t>fill in</a:t>
            </a:r>
            <a:r>
              <a:rPr lang="ja-JP" altLang="en-US" dirty="0"/>
              <a:t>”戦略を使って、変数の埋め込みを実現します。</a:t>
            </a:r>
            <a:endParaRPr lang="en-US" altLang="ja-JP" dirty="0"/>
          </a:p>
          <a:p>
            <a:endParaRPr lang="en-US" altLang="zh-CN" dirty="0"/>
          </a:p>
          <a:p>
            <a:r>
              <a:rPr lang="ja-JP" altLang="en-US" dirty="0"/>
              <a:t>いくつかの実験を回して、我々の方法の有効性を証明しました。</a:t>
            </a:r>
            <a:endParaRPr lang="zh-CN"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b="1" smtClean="0">
                <a:solidFill>
                  <a:schemeClr val="tx1"/>
                </a:solidFill>
              </a:rPr>
              <a:pPr/>
              <a:t>29</a:t>
            </a:fld>
            <a:endParaRPr lang="en-US" b="1" dirty="0">
              <a:solidFill>
                <a:schemeClr val="tx1"/>
              </a:solidFill>
            </a:endParaRPr>
          </a:p>
        </p:txBody>
      </p:sp>
    </p:spTree>
    <p:extLst>
      <p:ext uri="{BB962C8B-B14F-4D97-AF65-F5344CB8AC3E}">
        <p14:creationId xmlns:p14="http://schemas.microsoft.com/office/powerpoint/2010/main" val="3190115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89791"/>
            <a:ext cx="6347713" cy="1320800"/>
          </a:xfrm>
        </p:spPr>
        <p:txBody>
          <a:bodyPr>
            <a:normAutofit/>
          </a:bodyPr>
          <a:lstStyle/>
          <a:p>
            <a:r>
              <a:rPr lang="ja-JP" altLang="en-US" sz="2800" dirty="0">
                <a:solidFill>
                  <a:schemeClr val="tx1"/>
                </a:solidFill>
                <a:latin typeface="+mn-ea"/>
                <a:cs typeface="Meiryo UI" panose="020B0604030504040204" pitchFamily="50" charset="-128"/>
              </a:rPr>
              <a:t>ベイズ的最適化</a:t>
            </a:r>
            <a:r>
              <a:rPr lang="en-US" altLang="ja-JP" sz="2800" dirty="0">
                <a:solidFill>
                  <a:schemeClr val="tx1"/>
                </a:solidFill>
                <a:latin typeface="+mn-ea"/>
                <a:cs typeface="Meiryo UI" panose="020B0604030504040204" pitchFamily="50" charset="-128"/>
              </a:rPr>
              <a:t/>
            </a:r>
            <a:br>
              <a:rPr lang="en-US" altLang="ja-JP" sz="2800" dirty="0">
                <a:solidFill>
                  <a:schemeClr val="tx1"/>
                </a:solidFill>
                <a:latin typeface="+mn-ea"/>
                <a:cs typeface="Meiryo UI" panose="020B0604030504040204" pitchFamily="50" charset="-128"/>
              </a:rPr>
            </a:br>
            <a:r>
              <a:rPr lang="ja-JP" altLang="en-US" sz="2800" dirty="0">
                <a:solidFill>
                  <a:schemeClr val="tx1"/>
                </a:solidFill>
                <a:latin typeface="+mn-ea"/>
                <a:cs typeface="Meiryo UI" panose="020B0604030504040204" pitchFamily="50" charset="-128"/>
              </a:rPr>
              <a:t>（</a:t>
            </a:r>
            <a:r>
              <a:rPr lang="en-US" altLang="ja-JP" sz="2800" dirty="0">
                <a:solidFill>
                  <a:schemeClr val="tx1"/>
                </a:solidFill>
                <a:latin typeface="+mn-ea"/>
                <a:cs typeface="Meiryo UI" panose="020B0604030504040204" pitchFamily="50" charset="-128"/>
              </a:rPr>
              <a:t>Bayesian </a:t>
            </a:r>
            <a:r>
              <a:rPr lang="en-US" altLang="ja-JP" sz="2800" dirty="0" err="1">
                <a:solidFill>
                  <a:schemeClr val="tx1"/>
                </a:solidFill>
                <a:latin typeface="+mn-ea"/>
                <a:cs typeface="Meiryo UI" panose="020B0604030504040204" pitchFamily="50" charset="-128"/>
              </a:rPr>
              <a:t>Optimization:BO</a:t>
            </a:r>
            <a:r>
              <a:rPr lang="ja-JP" altLang="en-US" sz="2800" dirty="0">
                <a:solidFill>
                  <a:schemeClr val="tx1"/>
                </a:solidFill>
                <a:latin typeface="+mn-ea"/>
                <a:cs typeface="Meiryo UI" panose="020B0604030504040204" pitchFamily="50" charset="-128"/>
              </a:rPr>
              <a:t>）</a:t>
            </a:r>
            <a:endParaRPr kumimoji="1" lang="ja-JP" altLang="en-US" sz="2800" dirty="0"/>
          </a:p>
        </p:txBody>
      </p:sp>
      <p:sp>
        <p:nvSpPr>
          <p:cNvPr id="3" name="コンテンツ プレースホルダー 2"/>
          <p:cNvSpPr>
            <a:spLocks noGrp="1"/>
          </p:cNvSpPr>
          <p:nvPr>
            <p:ph idx="1"/>
          </p:nvPr>
        </p:nvSpPr>
        <p:spPr/>
        <p:txBody>
          <a:bodyPr/>
          <a:lstStyle/>
          <a:p>
            <a:endParaRPr kumimoji="1" lang="ja-JP" altLang="en-US" dirty="0"/>
          </a:p>
        </p:txBody>
      </p:sp>
      <p:pic>
        <p:nvPicPr>
          <p:cNvPr id="4" name="図 3"/>
          <p:cNvPicPr>
            <a:picLocks noChangeAspect="1"/>
          </p:cNvPicPr>
          <p:nvPr/>
        </p:nvPicPr>
        <p:blipFill>
          <a:blip r:embed="rId2"/>
          <a:stretch>
            <a:fillRect/>
          </a:stretch>
        </p:blipFill>
        <p:spPr>
          <a:xfrm>
            <a:off x="609599" y="1311801"/>
            <a:ext cx="6218758" cy="4353864"/>
          </a:xfrm>
          <a:prstGeom prst="rect">
            <a:avLst/>
          </a:prstGeom>
        </p:spPr>
      </p:pic>
      <p:pic>
        <p:nvPicPr>
          <p:cNvPr id="5" name="図 4"/>
          <p:cNvPicPr>
            <a:picLocks noChangeAspect="1"/>
          </p:cNvPicPr>
          <p:nvPr/>
        </p:nvPicPr>
        <p:blipFill>
          <a:blip r:embed="rId3"/>
          <a:stretch>
            <a:fillRect/>
          </a:stretch>
        </p:blipFill>
        <p:spPr>
          <a:xfrm>
            <a:off x="1163514" y="5731367"/>
            <a:ext cx="5421924" cy="1126633"/>
          </a:xfrm>
          <a:prstGeom prst="rect">
            <a:avLst/>
          </a:prstGeom>
        </p:spPr>
      </p:pic>
      <p:sp>
        <p:nvSpPr>
          <p:cNvPr id="6" name="スライド番号プレースホルダー 5"/>
          <p:cNvSpPr>
            <a:spLocks noGrp="1"/>
          </p:cNvSpPr>
          <p:nvPr>
            <p:ph type="sldNum" sz="quarter" idx="12"/>
          </p:nvPr>
        </p:nvSpPr>
        <p:spPr/>
        <p:txBody>
          <a:bodyPr/>
          <a:lstStyle/>
          <a:p>
            <a:fld id="{D57F1E4F-1CFF-5643-939E-217C01CDF565}" type="slidenum">
              <a:rPr lang="en-US" b="1" smtClean="0">
                <a:solidFill>
                  <a:schemeClr val="tx1"/>
                </a:solidFill>
              </a:rPr>
              <a:pPr/>
              <a:t>3</a:t>
            </a:fld>
            <a:endParaRPr lang="en-US" b="1" dirty="0">
              <a:solidFill>
                <a:schemeClr val="tx1"/>
              </a:solidFill>
            </a:endParaRPr>
          </a:p>
        </p:txBody>
      </p:sp>
    </p:spTree>
    <p:extLst>
      <p:ext uri="{BB962C8B-B14F-4D97-AF65-F5344CB8AC3E}">
        <p14:creationId xmlns:p14="http://schemas.microsoft.com/office/powerpoint/2010/main" val="19636799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91432"/>
            <a:ext cx="6347713" cy="1320800"/>
          </a:xfrm>
        </p:spPr>
        <p:txBody>
          <a:bodyPr>
            <a:normAutofit/>
          </a:bodyPr>
          <a:lstStyle/>
          <a:p>
            <a:r>
              <a:rPr kumimoji="1" lang="en-US" altLang="ja-JP" sz="2800" dirty="0"/>
              <a:t>Principal Component Analysis</a:t>
            </a:r>
            <a:r>
              <a:rPr kumimoji="1" lang="zh-CN" altLang="en-US" sz="2800" dirty="0"/>
              <a:t>（</a:t>
            </a:r>
            <a:r>
              <a:rPr kumimoji="1" lang="en-US" altLang="zh-CN" sz="2800" dirty="0"/>
              <a:t>PCA</a:t>
            </a:r>
            <a:r>
              <a:rPr kumimoji="1" lang="zh-CN" altLang="en-US" sz="2800" dirty="0"/>
              <a:t>）</a:t>
            </a:r>
            <a:endParaRPr kumimoji="1" lang="ja-JP" altLang="en-US" sz="2800" dirty="0"/>
          </a:p>
        </p:txBody>
      </p:sp>
      <p:sp>
        <p:nvSpPr>
          <p:cNvPr id="3" name="コンテンツ プレースホルダー 2"/>
          <p:cNvSpPr>
            <a:spLocks noGrp="1"/>
          </p:cNvSpPr>
          <p:nvPr>
            <p:ph idx="1"/>
          </p:nvPr>
        </p:nvSpPr>
        <p:spPr>
          <a:xfrm>
            <a:off x="-1" y="1411706"/>
            <a:ext cx="7202905" cy="4445174"/>
          </a:xfrm>
        </p:spPr>
        <p:txBody>
          <a:bodyPr/>
          <a:lstStyle/>
          <a:p>
            <a:pPr marL="0" indent="0">
              <a:buNone/>
            </a:pPr>
            <a:r>
              <a:rPr kumimoji="1" lang="ja-JP" altLang="en-US" dirty="0"/>
              <a:t>特徴量圧縮をして、データを見える化するときによく使う手法。</a:t>
            </a:r>
            <a:endParaRPr kumimoji="1" lang="en-US" altLang="ja-JP" dirty="0"/>
          </a:p>
          <a:p>
            <a:endParaRPr kumimoji="1" lang="en-US" altLang="ja-JP" dirty="0"/>
          </a:p>
          <a:p>
            <a:r>
              <a:rPr lang="ja-JP" altLang="en-US" b="0" i="0" dirty="0">
                <a:solidFill>
                  <a:srgbClr val="333333"/>
                </a:solidFill>
                <a:effectLst/>
                <a:latin typeface="-apple-system"/>
              </a:rPr>
              <a:t>入力データの座標系をもとにして、新しい座標系を作る。</a:t>
            </a:r>
            <a:r>
              <a:rPr lang="en-US" altLang="ja-JP" b="0" i="0" dirty="0">
                <a:solidFill>
                  <a:srgbClr val="333333"/>
                </a:solidFill>
                <a:effectLst/>
                <a:latin typeface="-apple-system"/>
              </a:rPr>
              <a:t>(</a:t>
            </a:r>
            <a:r>
              <a:rPr lang="ja-JP" altLang="en-US" b="0" i="0" dirty="0">
                <a:solidFill>
                  <a:srgbClr val="333333"/>
                </a:solidFill>
                <a:effectLst/>
                <a:latin typeface="-apple-system"/>
              </a:rPr>
              <a:t>データに合わせて平行移動と、回転をさせる。新しくできた軸は主成分軸という</a:t>
            </a:r>
            <a:r>
              <a:rPr lang="en-US" altLang="ja-JP" b="0" i="0" dirty="0">
                <a:solidFill>
                  <a:srgbClr val="333333"/>
                </a:solidFill>
                <a:effectLst/>
                <a:latin typeface="-apple-system"/>
              </a:rPr>
              <a:t>)</a:t>
            </a:r>
          </a:p>
          <a:p>
            <a:r>
              <a:rPr lang="ja-JP" altLang="en-US" b="0" i="0" dirty="0">
                <a:solidFill>
                  <a:srgbClr val="333333"/>
                </a:solidFill>
                <a:effectLst/>
                <a:latin typeface="-apple-system"/>
              </a:rPr>
              <a:t>座標の中心は入力データの中心</a:t>
            </a:r>
            <a:endParaRPr lang="en-US" altLang="ja-JP" b="0" i="0" dirty="0">
              <a:solidFill>
                <a:srgbClr val="333333"/>
              </a:solidFill>
              <a:effectLst/>
              <a:latin typeface="-apple-system"/>
            </a:endParaRPr>
          </a:p>
          <a:p>
            <a:r>
              <a:rPr lang="en-US" altLang="ja-JP" b="0" i="0" dirty="0">
                <a:solidFill>
                  <a:srgbClr val="333333"/>
                </a:solidFill>
                <a:effectLst/>
                <a:latin typeface="-apple-system"/>
              </a:rPr>
              <a:t>X</a:t>
            </a:r>
            <a:r>
              <a:rPr lang="ja-JP" altLang="en-US" b="0" i="0" dirty="0">
                <a:solidFill>
                  <a:srgbClr val="333333"/>
                </a:solidFill>
                <a:effectLst/>
                <a:latin typeface="-apple-system"/>
              </a:rPr>
              <a:t>軸の方向は、ばらつきが最も多い方向になる。</a:t>
            </a:r>
            <a:endParaRPr lang="en-US" altLang="ja-JP" b="0" i="0" dirty="0">
              <a:solidFill>
                <a:srgbClr val="333333"/>
              </a:solidFill>
              <a:effectLst/>
              <a:latin typeface="-apple-system"/>
            </a:endParaRPr>
          </a:p>
          <a:p>
            <a:r>
              <a:rPr lang="en-US" altLang="ja-JP" b="0" i="0" dirty="0">
                <a:solidFill>
                  <a:srgbClr val="333333"/>
                </a:solidFill>
                <a:effectLst/>
                <a:latin typeface="-apple-system"/>
              </a:rPr>
              <a:t>Y</a:t>
            </a:r>
            <a:r>
              <a:rPr lang="ja-JP" altLang="en-US" b="0" i="0" dirty="0">
                <a:solidFill>
                  <a:srgbClr val="333333"/>
                </a:solidFill>
                <a:effectLst/>
                <a:latin typeface="-apple-system"/>
              </a:rPr>
              <a:t>軸は</a:t>
            </a:r>
            <a:r>
              <a:rPr lang="en-US" altLang="ja-JP" b="0" i="0" dirty="0">
                <a:solidFill>
                  <a:srgbClr val="333333"/>
                </a:solidFill>
                <a:effectLst/>
                <a:latin typeface="-apple-system"/>
              </a:rPr>
              <a:t>X</a:t>
            </a:r>
            <a:r>
              <a:rPr lang="ja-JP" altLang="en-US" b="0" i="0" dirty="0">
                <a:solidFill>
                  <a:srgbClr val="333333"/>
                </a:solidFill>
                <a:effectLst/>
                <a:latin typeface="-apple-system"/>
              </a:rPr>
              <a:t>軸に直行した方向になる。</a:t>
            </a:r>
            <a:endParaRPr lang="en-US" altLang="ja-JP" b="0" i="0" dirty="0">
              <a:solidFill>
                <a:srgbClr val="333333"/>
              </a:solidFill>
              <a:effectLst/>
              <a:latin typeface="-apple-system"/>
            </a:endParaRPr>
          </a:p>
          <a:p>
            <a:r>
              <a:rPr lang="ja-JP" altLang="en-US" b="0" i="0" dirty="0">
                <a:solidFill>
                  <a:srgbClr val="333333"/>
                </a:solidFill>
                <a:effectLst/>
                <a:latin typeface="-apple-system"/>
              </a:rPr>
              <a:t>これらの軸がどのくらい重要かを算出する＝軸の固有値ベクトルが得られる。</a:t>
            </a:r>
            <a:endParaRPr kumimoji="1" lang="ja-JP" altLang="en-US" dirty="0"/>
          </a:p>
          <a:p>
            <a:endParaRPr kumimoji="1" lang="ja-JP" altLang="en-US" dirty="0"/>
          </a:p>
        </p:txBody>
      </p:sp>
      <p:sp>
        <p:nvSpPr>
          <p:cNvPr id="5" name="文本框 4">
            <a:extLst>
              <a:ext uri="{FF2B5EF4-FFF2-40B4-BE49-F238E27FC236}">
                <a16:creationId xmlns:a16="http://schemas.microsoft.com/office/drawing/2014/main" id="{A23D7A33-A069-4CCE-A4F2-3A9D9262C1B8}"/>
              </a:ext>
            </a:extLst>
          </p:cNvPr>
          <p:cNvSpPr txBox="1"/>
          <p:nvPr/>
        </p:nvSpPr>
        <p:spPr>
          <a:xfrm>
            <a:off x="721895" y="5285874"/>
            <a:ext cx="4908884" cy="923330"/>
          </a:xfrm>
          <a:prstGeom prst="rect">
            <a:avLst/>
          </a:prstGeom>
          <a:noFill/>
        </p:spPr>
        <p:txBody>
          <a:bodyPr wrap="square" rtlCol="0">
            <a:spAutoFit/>
          </a:bodyPr>
          <a:lstStyle/>
          <a:p>
            <a:r>
              <a:rPr lang="ja-JP" altLang="en-US" b="0" i="0" dirty="0">
                <a:solidFill>
                  <a:srgbClr val="333333"/>
                </a:solidFill>
                <a:effectLst/>
                <a:latin typeface="-apple-system"/>
              </a:rPr>
              <a:t>・</a:t>
            </a:r>
            <a:r>
              <a:rPr lang="en-US" altLang="ja-JP" b="0" i="0" dirty="0">
                <a:solidFill>
                  <a:srgbClr val="333333"/>
                </a:solidFill>
                <a:effectLst/>
                <a:latin typeface="-apple-system"/>
              </a:rPr>
              <a:t>latent feature</a:t>
            </a:r>
            <a:r>
              <a:rPr lang="ja-JP" altLang="en-US" b="0" i="0" dirty="0">
                <a:solidFill>
                  <a:srgbClr val="333333"/>
                </a:solidFill>
                <a:effectLst/>
                <a:latin typeface="-apple-system"/>
              </a:rPr>
              <a:t>があるかどうか知りたいとき。</a:t>
            </a:r>
            <a:r>
              <a:rPr lang="ja-JP" altLang="en-US" dirty="0"/>
              <a:t/>
            </a:r>
            <a:br>
              <a:rPr lang="ja-JP" altLang="en-US" dirty="0"/>
            </a:br>
            <a:r>
              <a:rPr lang="ja-JP" altLang="en-US" b="0" i="0" dirty="0">
                <a:solidFill>
                  <a:srgbClr val="333333"/>
                </a:solidFill>
                <a:effectLst/>
                <a:latin typeface="-apple-system"/>
              </a:rPr>
              <a:t>・次元削減</a:t>
            </a:r>
            <a:r>
              <a:rPr lang="en-US" altLang="ja-JP" b="0" i="0" dirty="0">
                <a:solidFill>
                  <a:srgbClr val="333333"/>
                </a:solidFill>
                <a:effectLst/>
                <a:latin typeface="-apple-system"/>
              </a:rPr>
              <a:t>=</a:t>
            </a:r>
            <a:r>
              <a:rPr lang="ja-JP" altLang="en-US" b="0" i="0" dirty="0">
                <a:solidFill>
                  <a:srgbClr val="333333"/>
                </a:solidFill>
                <a:effectLst/>
                <a:latin typeface="-apple-system"/>
              </a:rPr>
              <a:t>高次元を見える化したいとき</a:t>
            </a:r>
            <a:r>
              <a:rPr lang="en-US" altLang="ja-JP" b="0" i="0" dirty="0">
                <a:solidFill>
                  <a:srgbClr val="333333"/>
                </a:solidFill>
                <a:effectLst/>
                <a:latin typeface="-apple-system"/>
              </a:rPr>
              <a:t>,</a:t>
            </a:r>
            <a:r>
              <a:rPr lang="ja-JP" altLang="en-US" b="0" i="0" dirty="0">
                <a:solidFill>
                  <a:srgbClr val="333333"/>
                </a:solidFill>
                <a:effectLst/>
                <a:latin typeface="-apple-system"/>
              </a:rPr>
              <a:t>ノイズを取り除くとき、前処理</a:t>
            </a:r>
            <a:endParaRPr lang="zh-CN"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10739257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766" y="0"/>
            <a:ext cx="9035415" cy="899160"/>
            <a:chOff x="80766" y="0"/>
            <a:chExt cx="9035415" cy="899160"/>
          </a:xfrm>
        </p:grpSpPr>
        <p:sp>
          <p:nvSpPr>
            <p:cNvPr id="3" name="object 3"/>
            <p:cNvSpPr/>
            <p:nvPr/>
          </p:nvSpPr>
          <p:spPr>
            <a:xfrm>
              <a:off x="80766" y="0"/>
              <a:ext cx="9035045" cy="88635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6680" y="0"/>
              <a:ext cx="8930640" cy="807720"/>
            </a:xfrm>
            <a:custGeom>
              <a:avLst/>
              <a:gdLst/>
              <a:ahLst/>
              <a:cxnLst/>
              <a:rect l="l" t="t" r="r" b="b"/>
              <a:pathLst>
                <a:path w="8930640" h="807720">
                  <a:moveTo>
                    <a:pt x="8814429" y="0"/>
                  </a:moveTo>
                  <a:lnTo>
                    <a:pt x="116218" y="0"/>
                  </a:lnTo>
                  <a:lnTo>
                    <a:pt x="92418" y="3836"/>
                  </a:lnTo>
                  <a:lnTo>
                    <a:pt x="55324" y="23010"/>
                  </a:lnTo>
                  <a:lnTo>
                    <a:pt x="26072" y="52254"/>
                  </a:lnTo>
                  <a:lnTo>
                    <a:pt x="6889" y="89351"/>
                  </a:lnTo>
                  <a:lnTo>
                    <a:pt x="0" y="132079"/>
                  </a:lnTo>
                  <a:lnTo>
                    <a:pt x="0" y="672591"/>
                  </a:lnTo>
                  <a:lnTo>
                    <a:pt x="6889" y="715320"/>
                  </a:lnTo>
                  <a:lnTo>
                    <a:pt x="26072" y="752417"/>
                  </a:lnTo>
                  <a:lnTo>
                    <a:pt x="55324" y="781661"/>
                  </a:lnTo>
                  <a:lnTo>
                    <a:pt x="92418" y="800835"/>
                  </a:lnTo>
                  <a:lnTo>
                    <a:pt x="135127" y="807720"/>
                  </a:lnTo>
                  <a:lnTo>
                    <a:pt x="8795512" y="807720"/>
                  </a:lnTo>
                  <a:lnTo>
                    <a:pt x="8838240" y="800835"/>
                  </a:lnTo>
                  <a:lnTo>
                    <a:pt x="8875337" y="781661"/>
                  </a:lnTo>
                  <a:lnTo>
                    <a:pt x="8904581" y="752417"/>
                  </a:lnTo>
                  <a:lnTo>
                    <a:pt x="8923755" y="715320"/>
                  </a:lnTo>
                  <a:lnTo>
                    <a:pt x="8930640" y="672591"/>
                  </a:lnTo>
                  <a:lnTo>
                    <a:pt x="8930640" y="132079"/>
                  </a:lnTo>
                  <a:lnTo>
                    <a:pt x="8923755" y="89351"/>
                  </a:lnTo>
                  <a:lnTo>
                    <a:pt x="8904581" y="52254"/>
                  </a:lnTo>
                  <a:lnTo>
                    <a:pt x="8875337" y="23010"/>
                  </a:lnTo>
                  <a:lnTo>
                    <a:pt x="8838240" y="3836"/>
                  </a:lnTo>
                  <a:lnTo>
                    <a:pt x="8814429" y="0"/>
                  </a:lnTo>
                  <a:close/>
                </a:path>
              </a:pathLst>
            </a:custGeom>
            <a:solidFill>
              <a:srgbClr val="FFFFFF"/>
            </a:solidFill>
          </p:spPr>
          <p:txBody>
            <a:bodyPr wrap="square" lIns="0" tIns="0" rIns="0" bIns="0" rtlCol="0"/>
            <a:lstStyle/>
            <a:p>
              <a:endParaRPr/>
            </a:p>
          </p:txBody>
        </p:sp>
        <p:sp>
          <p:nvSpPr>
            <p:cNvPr id="5" name="object 5"/>
            <p:cNvSpPr/>
            <p:nvPr/>
          </p:nvSpPr>
          <p:spPr>
            <a:xfrm>
              <a:off x="106680" y="0"/>
              <a:ext cx="8930640" cy="807720"/>
            </a:xfrm>
            <a:custGeom>
              <a:avLst/>
              <a:gdLst/>
              <a:ahLst/>
              <a:cxnLst/>
              <a:rect l="l" t="t" r="r" b="b"/>
              <a:pathLst>
                <a:path w="8930640" h="807720">
                  <a:moveTo>
                    <a:pt x="0" y="132079"/>
                  </a:moveTo>
                  <a:lnTo>
                    <a:pt x="6889" y="89351"/>
                  </a:lnTo>
                  <a:lnTo>
                    <a:pt x="26072" y="52254"/>
                  </a:lnTo>
                  <a:lnTo>
                    <a:pt x="55324" y="23010"/>
                  </a:lnTo>
                  <a:lnTo>
                    <a:pt x="92418" y="3836"/>
                  </a:lnTo>
                  <a:lnTo>
                    <a:pt x="116218" y="0"/>
                  </a:lnTo>
                </a:path>
                <a:path w="8930640" h="807720">
                  <a:moveTo>
                    <a:pt x="8814429" y="0"/>
                  </a:moveTo>
                  <a:lnTo>
                    <a:pt x="8875337" y="23010"/>
                  </a:lnTo>
                  <a:lnTo>
                    <a:pt x="8904581" y="52254"/>
                  </a:lnTo>
                  <a:lnTo>
                    <a:pt x="8923755" y="89351"/>
                  </a:lnTo>
                  <a:lnTo>
                    <a:pt x="8930640" y="132079"/>
                  </a:lnTo>
                  <a:lnTo>
                    <a:pt x="8930640" y="672591"/>
                  </a:lnTo>
                  <a:lnTo>
                    <a:pt x="8923755" y="715320"/>
                  </a:lnTo>
                  <a:lnTo>
                    <a:pt x="8904581" y="752417"/>
                  </a:lnTo>
                  <a:lnTo>
                    <a:pt x="8875337" y="781661"/>
                  </a:lnTo>
                  <a:lnTo>
                    <a:pt x="8838240" y="800835"/>
                  </a:lnTo>
                  <a:lnTo>
                    <a:pt x="8795512" y="807720"/>
                  </a:lnTo>
                  <a:lnTo>
                    <a:pt x="135127" y="807720"/>
                  </a:lnTo>
                  <a:lnTo>
                    <a:pt x="92418" y="800835"/>
                  </a:lnTo>
                  <a:lnTo>
                    <a:pt x="55324" y="781661"/>
                  </a:lnTo>
                  <a:lnTo>
                    <a:pt x="26072" y="752417"/>
                  </a:lnTo>
                  <a:lnTo>
                    <a:pt x="6889" y="715320"/>
                  </a:lnTo>
                  <a:lnTo>
                    <a:pt x="0" y="672591"/>
                  </a:lnTo>
                  <a:lnTo>
                    <a:pt x="0" y="132079"/>
                  </a:lnTo>
                </a:path>
              </a:pathLst>
            </a:custGeom>
            <a:ln w="24384">
              <a:solidFill>
                <a:srgbClr val="D9D9D9"/>
              </a:solidFill>
            </a:ln>
          </p:spPr>
          <p:txBody>
            <a:bodyPr wrap="square" lIns="0" tIns="0" rIns="0" bIns="0" rtlCol="0"/>
            <a:lstStyle/>
            <a:p>
              <a:endParaRPr/>
            </a:p>
          </p:txBody>
        </p:sp>
      </p:grpSp>
      <p:grpSp>
        <p:nvGrpSpPr>
          <p:cNvPr id="6" name="object 6"/>
          <p:cNvGrpSpPr/>
          <p:nvPr/>
        </p:nvGrpSpPr>
        <p:grpSpPr>
          <a:xfrm>
            <a:off x="315464" y="1171945"/>
            <a:ext cx="8611870" cy="5066665"/>
            <a:chOff x="315464" y="1171945"/>
            <a:chExt cx="8611870" cy="5066665"/>
          </a:xfrm>
        </p:grpSpPr>
        <p:sp>
          <p:nvSpPr>
            <p:cNvPr id="7" name="object 7"/>
            <p:cNvSpPr/>
            <p:nvPr/>
          </p:nvSpPr>
          <p:spPr>
            <a:xfrm>
              <a:off x="315464" y="1171945"/>
              <a:ext cx="8611368" cy="506655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48995" y="1205484"/>
              <a:ext cx="8491855" cy="4947285"/>
            </a:xfrm>
            <a:custGeom>
              <a:avLst/>
              <a:gdLst/>
              <a:ahLst/>
              <a:cxnLst/>
              <a:rect l="l" t="t" r="r" b="b"/>
              <a:pathLst>
                <a:path w="8491855" h="4947285">
                  <a:moveTo>
                    <a:pt x="7667244" y="0"/>
                  </a:moveTo>
                  <a:lnTo>
                    <a:pt x="824496" y="0"/>
                  </a:lnTo>
                  <a:lnTo>
                    <a:pt x="776051" y="1399"/>
                  </a:lnTo>
                  <a:lnTo>
                    <a:pt x="728342" y="5547"/>
                  </a:lnTo>
                  <a:lnTo>
                    <a:pt x="681448" y="12366"/>
                  </a:lnTo>
                  <a:lnTo>
                    <a:pt x="635446" y="21778"/>
                  </a:lnTo>
                  <a:lnTo>
                    <a:pt x="590413" y="33705"/>
                  </a:lnTo>
                  <a:lnTo>
                    <a:pt x="546427" y="48072"/>
                  </a:lnTo>
                  <a:lnTo>
                    <a:pt x="503564" y="64799"/>
                  </a:lnTo>
                  <a:lnTo>
                    <a:pt x="461903" y="83811"/>
                  </a:lnTo>
                  <a:lnTo>
                    <a:pt x="421520" y="105028"/>
                  </a:lnTo>
                  <a:lnTo>
                    <a:pt x="382493" y="128375"/>
                  </a:lnTo>
                  <a:lnTo>
                    <a:pt x="344899" y="153774"/>
                  </a:lnTo>
                  <a:lnTo>
                    <a:pt x="308815" y="181147"/>
                  </a:lnTo>
                  <a:lnTo>
                    <a:pt x="274319" y="210416"/>
                  </a:lnTo>
                  <a:lnTo>
                    <a:pt x="241488" y="241506"/>
                  </a:lnTo>
                  <a:lnTo>
                    <a:pt x="210400" y="274337"/>
                  </a:lnTo>
                  <a:lnTo>
                    <a:pt x="181132" y="308834"/>
                  </a:lnTo>
                  <a:lnTo>
                    <a:pt x="153760" y="344918"/>
                  </a:lnTo>
                  <a:lnTo>
                    <a:pt x="128363" y="382512"/>
                  </a:lnTo>
                  <a:lnTo>
                    <a:pt x="105018" y="421538"/>
                  </a:lnTo>
                  <a:lnTo>
                    <a:pt x="83802" y="461920"/>
                  </a:lnTo>
                  <a:lnTo>
                    <a:pt x="64792" y="503580"/>
                  </a:lnTo>
                  <a:lnTo>
                    <a:pt x="48066" y="546441"/>
                  </a:lnTo>
                  <a:lnTo>
                    <a:pt x="33701" y="590425"/>
                  </a:lnTo>
                  <a:lnTo>
                    <a:pt x="21775" y="635454"/>
                  </a:lnTo>
                  <a:lnTo>
                    <a:pt x="12364" y="681452"/>
                  </a:lnTo>
                  <a:lnTo>
                    <a:pt x="5546" y="728341"/>
                  </a:lnTo>
                  <a:lnTo>
                    <a:pt x="1399" y="776044"/>
                  </a:lnTo>
                  <a:lnTo>
                    <a:pt x="0" y="824483"/>
                  </a:lnTo>
                  <a:lnTo>
                    <a:pt x="0" y="4122419"/>
                  </a:lnTo>
                  <a:lnTo>
                    <a:pt x="1399" y="4170864"/>
                  </a:lnTo>
                  <a:lnTo>
                    <a:pt x="5546" y="4218571"/>
                  </a:lnTo>
                  <a:lnTo>
                    <a:pt x="12364" y="4265464"/>
                  </a:lnTo>
                  <a:lnTo>
                    <a:pt x="21775" y="4311465"/>
                  </a:lnTo>
                  <a:lnTo>
                    <a:pt x="33701" y="4356497"/>
                  </a:lnTo>
                  <a:lnTo>
                    <a:pt x="48066" y="4400482"/>
                  </a:lnTo>
                  <a:lnTo>
                    <a:pt x="64792" y="4443344"/>
                  </a:lnTo>
                  <a:lnTo>
                    <a:pt x="83802" y="4485005"/>
                  </a:lnTo>
                  <a:lnTo>
                    <a:pt x="105018" y="4525387"/>
                  </a:lnTo>
                  <a:lnTo>
                    <a:pt x="128363" y="4564414"/>
                  </a:lnTo>
                  <a:lnTo>
                    <a:pt x="153760" y="4602007"/>
                  </a:lnTo>
                  <a:lnTo>
                    <a:pt x="181132" y="4638090"/>
                  </a:lnTo>
                  <a:lnTo>
                    <a:pt x="210400" y="4672586"/>
                  </a:lnTo>
                  <a:lnTo>
                    <a:pt x="241488" y="4705416"/>
                  </a:lnTo>
                  <a:lnTo>
                    <a:pt x="274319" y="4736504"/>
                  </a:lnTo>
                  <a:lnTo>
                    <a:pt x="308815" y="4765772"/>
                  </a:lnTo>
                  <a:lnTo>
                    <a:pt x="344899" y="4793143"/>
                  </a:lnTo>
                  <a:lnTo>
                    <a:pt x="382493" y="4818540"/>
                  </a:lnTo>
                  <a:lnTo>
                    <a:pt x="421520" y="4841885"/>
                  </a:lnTo>
                  <a:lnTo>
                    <a:pt x="461903" y="4863101"/>
                  </a:lnTo>
                  <a:lnTo>
                    <a:pt x="503564" y="4882111"/>
                  </a:lnTo>
                  <a:lnTo>
                    <a:pt x="546427" y="4898837"/>
                  </a:lnTo>
                  <a:lnTo>
                    <a:pt x="590413" y="4913202"/>
                  </a:lnTo>
                  <a:lnTo>
                    <a:pt x="635446" y="4925128"/>
                  </a:lnTo>
                  <a:lnTo>
                    <a:pt x="681448" y="4934539"/>
                  </a:lnTo>
                  <a:lnTo>
                    <a:pt x="728342" y="4941357"/>
                  </a:lnTo>
                  <a:lnTo>
                    <a:pt x="776051" y="4945504"/>
                  </a:lnTo>
                  <a:lnTo>
                    <a:pt x="824496" y="4946904"/>
                  </a:lnTo>
                  <a:lnTo>
                    <a:pt x="7667244" y="4946904"/>
                  </a:lnTo>
                  <a:lnTo>
                    <a:pt x="7715683" y="4945504"/>
                  </a:lnTo>
                  <a:lnTo>
                    <a:pt x="7763386" y="4941357"/>
                  </a:lnTo>
                  <a:lnTo>
                    <a:pt x="7810275" y="4934539"/>
                  </a:lnTo>
                  <a:lnTo>
                    <a:pt x="7856273" y="4925128"/>
                  </a:lnTo>
                  <a:lnTo>
                    <a:pt x="7901302" y="4913202"/>
                  </a:lnTo>
                  <a:lnTo>
                    <a:pt x="7945286" y="4898837"/>
                  </a:lnTo>
                  <a:lnTo>
                    <a:pt x="7988147" y="4882111"/>
                  </a:lnTo>
                  <a:lnTo>
                    <a:pt x="8029807" y="4863101"/>
                  </a:lnTo>
                  <a:lnTo>
                    <a:pt x="8070189" y="4841885"/>
                  </a:lnTo>
                  <a:lnTo>
                    <a:pt x="8109215" y="4818540"/>
                  </a:lnTo>
                  <a:lnTo>
                    <a:pt x="8146809" y="4793143"/>
                  </a:lnTo>
                  <a:lnTo>
                    <a:pt x="8182893" y="4765772"/>
                  </a:lnTo>
                  <a:lnTo>
                    <a:pt x="8217390" y="4736504"/>
                  </a:lnTo>
                  <a:lnTo>
                    <a:pt x="8250221" y="4705416"/>
                  </a:lnTo>
                  <a:lnTo>
                    <a:pt x="8281311" y="4672586"/>
                  </a:lnTo>
                  <a:lnTo>
                    <a:pt x="8310580" y="4638090"/>
                  </a:lnTo>
                  <a:lnTo>
                    <a:pt x="8337953" y="4602007"/>
                  </a:lnTo>
                  <a:lnTo>
                    <a:pt x="8363352" y="4564414"/>
                  </a:lnTo>
                  <a:lnTo>
                    <a:pt x="8386699" y="4525387"/>
                  </a:lnTo>
                  <a:lnTo>
                    <a:pt x="8407916" y="4485005"/>
                  </a:lnTo>
                  <a:lnTo>
                    <a:pt x="8426928" y="4443344"/>
                  </a:lnTo>
                  <a:lnTo>
                    <a:pt x="8443655" y="4400482"/>
                  </a:lnTo>
                  <a:lnTo>
                    <a:pt x="8458022" y="4356497"/>
                  </a:lnTo>
                  <a:lnTo>
                    <a:pt x="8469949" y="4311465"/>
                  </a:lnTo>
                  <a:lnTo>
                    <a:pt x="8479361" y="4265464"/>
                  </a:lnTo>
                  <a:lnTo>
                    <a:pt x="8486180" y="4218571"/>
                  </a:lnTo>
                  <a:lnTo>
                    <a:pt x="8490328" y="4170864"/>
                  </a:lnTo>
                  <a:lnTo>
                    <a:pt x="8491728" y="4122419"/>
                  </a:lnTo>
                  <a:lnTo>
                    <a:pt x="8491728" y="824483"/>
                  </a:lnTo>
                  <a:lnTo>
                    <a:pt x="8490328" y="776044"/>
                  </a:lnTo>
                  <a:lnTo>
                    <a:pt x="8486180" y="728341"/>
                  </a:lnTo>
                  <a:lnTo>
                    <a:pt x="8479361" y="681452"/>
                  </a:lnTo>
                  <a:lnTo>
                    <a:pt x="8469949" y="635454"/>
                  </a:lnTo>
                  <a:lnTo>
                    <a:pt x="8458022" y="590425"/>
                  </a:lnTo>
                  <a:lnTo>
                    <a:pt x="8443655" y="546441"/>
                  </a:lnTo>
                  <a:lnTo>
                    <a:pt x="8426928" y="503580"/>
                  </a:lnTo>
                  <a:lnTo>
                    <a:pt x="8407916" y="461920"/>
                  </a:lnTo>
                  <a:lnTo>
                    <a:pt x="8386699" y="421538"/>
                  </a:lnTo>
                  <a:lnTo>
                    <a:pt x="8363352" y="382512"/>
                  </a:lnTo>
                  <a:lnTo>
                    <a:pt x="8337953" y="344918"/>
                  </a:lnTo>
                  <a:lnTo>
                    <a:pt x="8310580" y="308834"/>
                  </a:lnTo>
                  <a:lnTo>
                    <a:pt x="8281311" y="274337"/>
                  </a:lnTo>
                  <a:lnTo>
                    <a:pt x="8250221" y="241506"/>
                  </a:lnTo>
                  <a:lnTo>
                    <a:pt x="8217390" y="210416"/>
                  </a:lnTo>
                  <a:lnTo>
                    <a:pt x="8182893" y="181147"/>
                  </a:lnTo>
                  <a:lnTo>
                    <a:pt x="8146809" y="153774"/>
                  </a:lnTo>
                  <a:lnTo>
                    <a:pt x="8109215" y="128375"/>
                  </a:lnTo>
                  <a:lnTo>
                    <a:pt x="8070189" y="105028"/>
                  </a:lnTo>
                  <a:lnTo>
                    <a:pt x="8029807" y="83811"/>
                  </a:lnTo>
                  <a:lnTo>
                    <a:pt x="7988147" y="64799"/>
                  </a:lnTo>
                  <a:lnTo>
                    <a:pt x="7945286" y="48072"/>
                  </a:lnTo>
                  <a:lnTo>
                    <a:pt x="7901302" y="33705"/>
                  </a:lnTo>
                  <a:lnTo>
                    <a:pt x="7856273" y="21778"/>
                  </a:lnTo>
                  <a:lnTo>
                    <a:pt x="7810275" y="12366"/>
                  </a:lnTo>
                  <a:lnTo>
                    <a:pt x="7763386" y="5547"/>
                  </a:lnTo>
                  <a:lnTo>
                    <a:pt x="7715683" y="1399"/>
                  </a:lnTo>
                  <a:lnTo>
                    <a:pt x="7667244" y="0"/>
                  </a:lnTo>
                  <a:close/>
                </a:path>
              </a:pathLst>
            </a:custGeom>
            <a:solidFill>
              <a:srgbClr val="FFFFFF"/>
            </a:solidFill>
          </p:spPr>
          <p:txBody>
            <a:bodyPr wrap="square" lIns="0" tIns="0" rIns="0" bIns="0" rtlCol="0"/>
            <a:lstStyle/>
            <a:p>
              <a:endParaRPr/>
            </a:p>
          </p:txBody>
        </p:sp>
        <p:sp>
          <p:nvSpPr>
            <p:cNvPr id="9" name="object 9"/>
            <p:cNvSpPr/>
            <p:nvPr/>
          </p:nvSpPr>
          <p:spPr>
            <a:xfrm>
              <a:off x="348995" y="1205484"/>
              <a:ext cx="8491855" cy="4947285"/>
            </a:xfrm>
            <a:custGeom>
              <a:avLst/>
              <a:gdLst/>
              <a:ahLst/>
              <a:cxnLst/>
              <a:rect l="l" t="t" r="r" b="b"/>
              <a:pathLst>
                <a:path w="8491855" h="4947285">
                  <a:moveTo>
                    <a:pt x="0" y="824483"/>
                  </a:moveTo>
                  <a:lnTo>
                    <a:pt x="1399" y="776044"/>
                  </a:lnTo>
                  <a:lnTo>
                    <a:pt x="5546" y="728341"/>
                  </a:lnTo>
                  <a:lnTo>
                    <a:pt x="12364" y="681452"/>
                  </a:lnTo>
                  <a:lnTo>
                    <a:pt x="21775" y="635454"/>
                  </a:lnTo>
                  <a:lnTo>
                    <a:pt x="33701" y="590425"/>
                  </a:lnTo>
                  <a:lnTo>
                    <a:pt x="48066" y="546441"/>
                  </a:lnTo>
                  <a:lnTo>
                    <a:pt x="64792" y="503580"/>
                  </a:lnTo>
                  <a:lnTo>
                    <a:pt x="83802" y="461920"/>
                  </a:lnTo>
                  <a:lnTo>
                    <a:pt x="105018" y="421538"/>
                  </a:lnTo>
                  <a:lnTo>
                    <a:pt x="128363" y="382512"/>
                  </a:lnTo>
                  <a:lnTo>
                    <a:pt x="153760" y="344918"/>
                  </a:lnTo>
                  <a:lnTo>
                    <a:pt x="181132" y="308834"/>
                  </a:lnTo>
                  <a:lnTo>
                    <a:pt x="210400" y="274337"/>
                  </a:lnTo>
                  <a:lnTo>
                    <a:pt x="241488" y="241506"/>
                  </a:lnTo>
                  <a:lnTo>
                    <a:pt x="274319" y="210416"/>
                  </a:lnTo>
                  <a:lnTo>
                    <a:pt x="308815" y="181147"/>
                  </a:lnTo>
                  <a:lnTo>
                    <a:pt x="344899" y="153774"/>
                  </a:lnTo>
                  <a:lnTo>
                    <a:pt x="382493" y="128375"/>
                  </a:lnTo>
                  <a:lnTo>
                    <a:pt x="421520" y="105028"/>
                  </a:lnTo>
                  <a:lnTo>
                    <a:pt x="461903" y="83811"/>
                  </a:lnTo>
                  <a:lnTo>
                    <a:pt x="503564" y="64799"/>
                  </a:lnTo>
                  <a:lnTo>
                    <a:pt x="546427" y="48072"/>
                  </a:lnTo>
                  <a:lnTo>
                    <a:pt x="590413" y="33705"/>
                  </a:lnTo>
                  <a:lnTo>
                    <a:pt x="635446" y="21778"/>
                  </a:lnTo>
                  <a:lnTo>
                    <a:pt x="681448" y="12366"/>
                  </a:lnTo>
                  <a:lnTo>
                    <a:pt x="728342" y="5547"/>
                  </a:lnTo>
                  <a:lnTo>
                    <a:pt x="776051" y="1399"/>
                  </a:lnTo>
                  <a:lnTo>
                    <a:pt x="824496" y="0"/>
                  </a:lnTo>
                  <a:lnTo>
                    <a:pt x="7667244" y="0"/>
                  </a:lnTo>
                  <a:lnTo>
                    <a:pt x="7715683" y="1399"/>
                  </a:lnTo>
                  <a:lnTo>
                    <a:pt x="7763386" y="5547"/>
                  </a:lnTo>
                  <a:lnTo>
                    <a:pt x="7810275" y="12366"/>
                  </a:lnTo>
                  <a:lnTo>
                    <a:pt x="7856273" y="21778"/>
                  </a:lnTo>
                  <a:lnTo>
                    <a:pt x="7901302" y="33705"/>
                  </a:lnTo>
                  <a:lnTo>
                    <a:pt x="7945286" y="48072"/>
                  </a:lnTo>
                  <a:lnTo>
                    <a:pt x="7988147" y="64799"/>
                  </a:lnTo>
                  <a:lnTo>
                    <a:pt x="8029807" y="83811"/>
                  </a:lnTo>
                  <a:lnTo>
                    <a:pt x="8070189" y="105028"/>
                  </a:lnTo>
                  <a:lnTo>
                    <a:pt x="8109215" y="128375"/>
                  </a:lnTo>
                  <a:lnTo>
                    <a:pt x="8146809" y="153774"/>
                  </a:lnTo>
                  <a:lnTo>
                    <a:pt x="8182893" y="181147"/>
                  </a:lnTo>
                  <a:lnTo>
                    <a:pt x="8217390" y="210416"/>
                  </a:lnTo>
                  <a:lnTo>
                    <a:pt x="8250221" y="241506"/>
                  </a:lnTo>
                  <a:lnTo>
                    <a:pt x="8281311" y="274337"/>
                  </a:lnTo>
                  <a:lnTo>
                    <a:pt x="8310580" y="308834"/>
                  </a:lnTo>
                  <a:lnTo>
                    <a:pt x="8337953" y="344918"/>
                  </a:lnTo>
                  <a:lnTo>
                    <a:pt x="8363352" y="382512"/>
                  </a:lnTo>
                  <a:lnTo>
                    <a:pt x="8386699" y="421538"/>
                  </a:lnTo>
                  <a:lnTo>
                    <a:pt x="8407916" y="461920"/>
                  </a:lnTo>
                  <a:lnTo>
                    <a:pt x="8426928" y="503580"/>
                  </a:lnTo>
                  <a:lnTo>
                    <a:pt x="8443655" y="546441"/>
                  </a:lnTo>
                  <a:lnTo>
                    <a:pt x="8458022" y="590425"/>
                  </a:lnTo>
                  <a:lnTo>
                    <a:pt x="8469949" y="635454"/>
                  </a:lnTo>
                  <a:lnTo>
                    <a:pt x="8479361" y="681452"/>
                  </a:lnTo>
                  <a:lnTo>
                    <a:pt x="8486180" y="728341"/>
                  </a:lnTo>
                  <a:lnTo>
                    <a:pt x="8490328" y="776044"/>
                  </a:lnTo>
                  <a:lnTo>
                    <a:pt x="8491728" y="824483"/>
                  </a:lnTo>
                  <a:lnTo>
                    <a:pt x="8491728" y="4122419"/>
                  </a:lnTo>
                  <a:lnTo>
                    <a:pt x="8490328" y="4170864"/>
                  </a:lnTo>
                  <a:lnTo>
                    <a:pt x="8486180" y="4218571"/>
                  </a:lnTo>
                  <a:lnTo>
                    <a:pt x="8479361" y="4265464"/>
                  </a:lnTo>
                  <a:lnTo>
                    <a:pt x="8469949" y="4311465"/>
                  </a:lnTo>
                  <a:lnTo>
                    <a:pt x="8458022" y="4356497"/>
                  </a:lnTo>
                  <a:lnTo>
                    <a:pt x="8443655" y="4400482"/>
                  </a:lnTo>
                  <a:lnTo>
                    <a:pt x="8426928" y="4443344"/>
                  </a:lnTo>
                  <a:lnTo>
                    <a:pt x="8407916" y="4485005"/>
                  </a:lnTo>
                  <a:lnTo>
                    <a:pt x="8386699" y="4525387"/>
                  </a:lnTo>
                  <a:lnTo>
                    <a:pt x="8363352" y="4564414"/>
                  </a:lnTo>
                  <a:lnTo>
                    <a:pt x="8337953" y="4602007"/>
                  </a:lnTo>
                  <a:lnTo>
                    <a:pt x="8310580" y="4638090"/>
                  </a:lnTo>
                  <a:lnTo>
                    <a:pt x="8281311" y="4672586"/>
                  </a:lnTo>
                  <a:lnTo>
                    <a:pt x="8250221" y="4705416"/>
                  </a:lnTo>
                  <a:lnTo>
                    <a:pt x="8217390" y="4736504"/>
                  </a:lnTo>
                  <a:lnTo>
                    <a:pt x="8182893" y="4765772"/>
                  </a:lnTo>
                  <a:lnTo>
                    <a:pt x="8146809" y="4793143"/>
                  </a:lnTo>
                  <a:lnTo>
                    <a:pt x="8109215" y="4818540"/>
                  </a:lnTo>
                  <a:lnTo>
                    <a:pt x="8070189" y="4841885"/>
                  </a:lnTo>
                  <a:lnTo>
                    <a:pt x="8029807" y="4863101"/>
                  </a:lnTo>
                  <a:lnTo>
                    <a:pt x="7988147" y="4882111"/>
                  </a:lnTo>
                  <a:lnTo>
                    <a:pt x="7945286" y="4898837"/>
                  </a:lnTo>
                  <a:lnTo>
                    <a:pt x="7901302" y="4913202"/>
                  </a:lnTo>
                  <a:lnTo>
                    <a:pt x="7856273" y="4925128"/>
                  </a:lnTo>
                  <a:lnTo>
                    <a:pt x="7810275" y="4934539"/>
                  </a:lnTo>
                  <a:lnTo>
                    <a:pt x="7763386" y="4941357"/>
                  </a:lnTo>
                  <a:lnTo>
                    <a:pt x="7715683" y="4945504"/>
                  </a:lnTo>
                  <a:lnTo>
                    <a:pt x="7667244" y="4946904"/>
                  </a:lnTo>
                  <a:lnTo>
                    <a:pt x="824496" y="4946904"/>
                  </a:lnTo>
                  <a:lnTo>
                    <a:pt x="776051" y="4945504"/>
                  </a:lnTo>
                  <a:lnTo>
                    <a:pt x="728342" y="4941357"/>
                  </a:lnTo>
                  <a:lnTo>
                    <a:pt x="681448" y="4934539"/>
                  </a:lnTo>
                  <a:lnTo>
                    <a:pt x="635446" y="4925128"/>
                  </a:lnTo>
                  <a:lnTo>
                    <a:pt x="590413" y="4913202"/>
                  </a:lnTo>
                  <a:lnTo>
                    <a:pt x="546427" y="4898837"/>
                  </a:lnTo>
                  <a:lnTo>
                    <a:pt x="503564" y="4882111"/>
                  </a:lnTo>
                  <a:lnTo>
                    <a:pt x="461903" y="4863101"/>
                  </a:lnTo>
                  <a:lnTo>
                    <a:pt x="421520" y="4841885"/>
                  </a:lnTo>
                  <a:lnTo>
                    <a:pt x="382493" y="4818540"/>
                  </a:lnTo>
                  <a:lnTo>
                    <a:pt x="344899" y="4793143"/>
                  </a:lnTo>
                  <a:lnTo>
                    <a:pt x="308815" y="4765772"/>
                  </a:lnTo>
                  <a:lnTo>
                    <a:pt x="274319" y="4736504"/>
                  </a:lnTo>
                  <a:lnTo>
                    <a:pt x="241488" y="4705416"/>
                  </a:lnTo>
                  <a:lnTo>
                    <a:pt x="210400" y="4672586"/>
                  </a:lnTo>
                  <a:lnTo>
                    <a:pt x="181132" y="4638090"/>
                  </a:lnTo>
                  <a:lnTo>
                    <a:pt x="153760" y="4602007"/>
                  </a:lnTo>
                  <a:lnTo>
                    <a:pt x="128363" y="4564414"/>
                  </a:lnTo>
                  <a:lnTo>
                    <a:pt x="105018" y="4525387"/>
                  </a:lnTo>
                  <a:lnTo>
                    <a:pt x="83802" y="4485005"/>
                  </a:lnTo>
                  <a:lnTo>
                    <a:pt x="64792" y="4443344"/>
                  </a:lnTo>
                  <a:lnTo>
                    <a:pt x="48066" y="4400482"/>
                  </a:lnTo>
                  <a:lnTo>
                    <a:pt x="33701" y="4356497"/>
                  </a:lnTo>
                  <a:lnTo>
                    <a:pt x="21775" y="4311465"/>
                  </a:lnTo>
                  <a:lnTo>
                    <a:pt x="12364" y="4265464"/>
                  </a:lnTo>
                  <a:lnTo>
                    <a:pt x="5546" y="4218571"/>
                  </a:lnTo>
                  <a:lnTo>
                    <a:pt x="1399" y="4170864"/>
                  </a:lnTo>
                  <a:lnTo>
                    <a:pt x="0" y="4122419"/>
                  </a:lnTo>
                  <a:lnTo>
                    <a:pt x="0" y="824483"/>
                  </a:lnTo>
                  <a:close/>
                </a:path>
              </a:pathLst>
            </a:custGeom>
            <a:ln w="39624">
              <a:solidFill>
                <a:srgbClr val="7E7E7E"/>
              </a:solidFill>
            </a:ln>
          </p:spPr>
          <p:txBody>
            <a:bodyPr wrap="square" lIns="0" tIns="0" rIns="0" bIns="0" rtlCol="0"/>
            <a:lstStyle/>
            <a:p>
              <a:endParaRPr/>
            </a:p>
          </p:txBody>
        </p:sp>
      </p:grpSp>
      <p:sp>
        <p:nvSpPr>
          <p:cNvPr id="10" name="object 10"/>
          <p:cNvSpPr txBox="1"/>
          <p:nvPr/>
        </p:nvSpPr>
        <p:spPr>
          <a:xfrm>
            <a:off x="8298641" y="5222172"/>
            <a:ext cx="151130" cy="419100"/>
          </a:xfrm>
          <a:prstGeom prst="rect">
            <a:avLst/>
          </a:prstGeom>
        </p:spPr>
        <p:txBody>
          <a:bodyPr vert="horz" wrap="square" lIns="0" tIns="16510" rIns="0" bIns="0" rtlCol="0">
            <a:spAutoFit/>
          </a:bodyPr>
          <a:lstStyle/>
          <a:p>
            <a:pPr marL="12700">
              <a:lnSpc>
                <a:spcPct val="100000"/>
              </a:lnSpc>
              <a:spcBef>
                <a:spcPts val="130"/>
              </a:spcBef>
            </a:pPr>
            <a:r>
              <a:rPr sz="2550" spc="5" dirty="0">
                <a:latin typeface="Symbol"/>
                <a:cs typeface="Symbol"/>
              </a:rPr>
              <a:t></a:t>
            </a:r>
            <a:endParaRPr sz="2550">
              <a:latin typeface="Symbol"/>
              <a:cs typeface="Symbol"/>
            </a:endParaRPr>
          </a:p>
        </p:txBody>
      </p:sp>
      <p:sp>
        <p:nvSpPr>
          <p:cNvPr id="11" name="object 11"/>
          <p:cNvSpPr txBox="1"/>
          <p:nvPr/>
        </p:nvSpPr>
        <p:spPr>
          <a:xfrm>
            <a:off x="8298641" y="5469744"/>
            <a:ext cx="151130" cy="419100"/>
          </a:xfrm>
          <a:prstGeom prst="rect">
            <a:avLst/>
          </a:prstGeom>
        </p:spPr>
        <p:txBody>
          <a:bodyPr vert="horz" wrap="square" lIns="0" tIns="16510" rIns="0" bIns="0" rtlCol="0">
            <a:spAutoFit/>
          </a:bodyPr>
          <a:lstStyle/>
          <a:p>
            <a:pPr marL="12700">
              <a:lnSpc>
                <a:spcPct val="100000"/>
              </a:lnSpc>
              <a:spcBef>
                <a:spcPts val="130"/>
              </a:spcBef>
            </a:pPr>
            <a:r>
              <a:rPr sz="2550" spc="5" dirty="0">
                <a:latin typeface="Symbol"/>
                <a:cs typeface="Symbol"/>
              </a:rPr>
              <a:t></a:t>
            </a:r>
            <a:endParaRPr sz="2550">
              <a:latin typeface="Symbol"/>
              <a:cs typeface="Symbol"/>
            </a:endParaRPr>
          </a:p>
        </p:txBody>
      </p:sp>
      <p:sp>
        <p:nvSpPr>
          <p:cNvPr id="12" name="object 12"/>
          <p:cNvSpPr txBox="1"/>
          <p:nvPr/>
        </p:nvSpPr>
        <p:spPr>
          <a:xfrm>
            <a:off x="2533034" y="5222172"/>
            <a:ext cx="151130" cy="419100"/>
          </a:xfrm>
          <a:prstGeom prst="rect">
            <a:avLst/>
          </a:prstGeom>
        </p:spPr>
        <p:txBody>
          <a:bodyPr vert="horz" wrap="square" lIns="0" tIns="16510" rIns="0" bIns="0" rtlCol="0">
            <a:spAutoFit/>
          </a:bodyPr>
          <a:lstStyle/>
          <a:p>
            <a:pPr marL="12700">
              <a:lnSpc>
                <a:spcPct val="100000"/>
              </a:lnSpc>
              <a:spcBef>
                <a:spcPts val="130"/>
              </a:spcBef>
            </a:pPr>
            <a:r>
              <a:rPr sz="2550" spc="5" dirty="0">
                <a:latin typeface="Symbol"/>
                <a:cs typeface="Symbol"/>
              </a:rPr>
              <a:t></a:t>
            </a:r>
            <a:endParaRPr sz="2550">
              <a:latin typeface="Symbol"/>
              <a:cs typeface="Symbol"/>
            </a:endParaRPr>
          </a:p>
        </p:txBody>
      </p:sp>
      <p:sp>
        <p:nvSpPr>
          <p:cNvPr id="13" name="object 13"/>
          <p:cNvSpPr txBox="1"/>
          <p:nvPr/>
        </p:nvSpPr>
        <p:spPr>
          <a:xfrm>
            <a:off x="2533034" y="5469744"/>
            <a:ext cx="151130" cy="419100"/>
          </a:xfrm>
          <a:prstGeom prst="rect">
            <a:avLst/>
          </a:prstGeom>
        </p:spPr>
        <p:txBody>
          <a:bodyPr vert="horz" wrap="square" lIns="0" tIns="16510" rIns="0" bIns="0" rtlCol="0">
            <a:spAutoFit/>
          </a:bodyPr>
          <a:lstStyle/>
          <a:p>
            <a:pPr marL="12700">
              <a:lnSpc>
                <a:spcPct val="100000"/>
              </a:lnSpc>
              <a:spcBef>
                <a:spcPts val="130"/>
              </a:spcBef>
            </a:pPr>
            <a:r>
              <a:rPr sz="2550" spc="5" dirty="0">
                <a:latin typeface="Symbol"/>
                <a:cs typeface="Symbol"/>
              </a:rPr>
              <a:t></a:t>
            </a:r>
            <a:endParaRPr sz="2550">
              <a:latin typeface="Symbol"/>
              <a:cs typeface="Symbol"/>
            </a:endParaRPr>
          </a:p>
        </p:txBody>
      </p:sp>
      <p:sp>
        <p:nvSpPr>
          <p:cNvPr id="14" name="object 14"/>
          <p:cNvSpPr txBox="1"/>
          <p:nvPr/>
        </p:nvSpPr>
        <p:spPr>
          <a:xfrm>
            <a:off x="8117682" y="4903750"/>
            <a:ext cx="357505" cy="419100"/>
          </a:xfrm>
          <a:prstGeom prst="rect">
            <a:avLst/>
          </a:prstGeom>
        </p:spPr>
        <p:txBody>
          <a:bodyPr vert="horz" wrap="square" lIns="0" tIns="16510" rIns="0" bIns="0" rtlCol="0">
            <a:spAutoFit/>
          </a:bodyPr>
          <a:lstStyle/>
          <a:p>
            <a:pPr marL="38100">
              <a:lnSpc>
                <a:spcPct val="100000"/>
              </a:lnSpc>
              <a:spcBef>
                <a:spcPts val="130"/>
              </a:spcBef>
            </a:pPr>
            <a:r>
              <a:rPr sz="3825" spc="187" baseline="-22875" dirty="0">
                <a:latin typeface="Symbol"/>
                <a:cs typeface="Symbol"/>
              </a:rPr>
              <a:t></a:t>
            </a:r>
            <a:r>
              <a:rPr sz="2550" spc="125" dirty="0">
                <a:latin typeface="Symbol"/>
                <a:cs typeface="Symbol"/>
              </a:rPr>
              <a:t></a:t>
            </a:r>
            <a:endParaRPr sz="2550">
              <a:latin typeface="Symbol"/>
              <a:cs typeface="Symbol"/>
            </a:endParaRPr>
          </a:p>
        </p:txBody>
      </p:sp>
      <p:sp>
        <p:nvSpPr>
          <p:cNvPr id="15" name="object 15"/>
          <p:cNvSpPr txBox="1"/>
          <p:nvPr/>
        </p:nvSpPr>
        <p:spPr>
          <a:xfrm>
            <a:off x="8143082" y="5442456"/>
            <a:ext cx="151130" cy="419100"/>
          </a:xfrm>
          <a:prstGeom prst="rect">
            <a:avLst/>
          </a:prstGeom>
        </p:spPr>
        <p:txBody>
          <a:bodyPr vert="horz" wrap="square" lIns="0" tIns="16510" rIns="0" bIns="0" rtlCol="0">
            <a:spAutoFit/>
          </a:bodyPr>
          <a:lstStyle/>
          <a:p>
            <a:pPr marL="12700">
              <a:lnSpc>
                <a:spcPct val="100000"/>
              </a:lnSpc>
              <a:spcBef>
                <a:spcPts val="130"/>
              </a:spcBef>
            </a:pPr>
            <a:r>
              <a:rPr sz="2550" spc="5" dirty="0">
                <a:latin typeface="Symbol"/>
                <a:cs typeface="Symbol"/>
              </a:rPr>
              <a:t></a:t>
            </a:r>
            <a:endParaRPr sz="2550">
              <a:latin typeface="Symbol"/>
              <a:cs typeface="Symbol"/>
            </a:endParaRPr>
          </a:p>
        </p:txBody>
      </p:sp>
      <p:sp>
        <p:nvSpPr>
          <p:cNvPr id="16" name="object 16"/>
          <p:cNvSpPr txBox="1"/>
          <p:nvPr/>
        </p:nvSpPr>
        <p:spPr>
          <a:xfrm>
            <a:off x="3857553" y="5442456"/>
            <a:ext cx="151130" cy="419100"/>
          </a:xfrm>
          <a:prstGeom prst="rect">
            <a:avLst/>
          </a:prstGeom>
        </p:spPr>
        <p:txBody>
          <a:bodyPr vert="horz" wrap="square" lIns="0" tIns="16510" rIns="0" bIns="0" rtlCol="0">
            <a:spAutoFit/>
          </a:bodyPr>
          <a:lstStyle/>
          <a:p>
            <a:pPr marL="12700">
              <a:lnSpc>
                <a:spcPct val="100000"/>
              </a:lnSpc>
              <a:spcBef>
                <a:spcPts val="130"/>
              </a:spcBef>
            </a:pPr>
            <a:r>
              <a:rPr sz="2550" spc="5" dirty="0">
                <a:latin typeface="Symbol"/>
                <a:cs typeface="Symbol"/>
              </a:rPr>
              <a:t></a:t>
            </a:r>
            <a:endParaRPr sz="2550">
              <a:latin typeface="Symbol"/>
              <a:cs typeface="Symbol"/>
            </a:endParaRPr>
          </a:p>
        </p:txBody>
      </p:sp>
      <p:sp>
        <p:nvSpPr>
          <p:cNvPr id="17" name="object 17"/>
          <p:cNvSpPr txBox="1"/>
          <p:nvPr/>
        </p:nvSpPr>
        <p:spPr>
          <a:xfrm>
            <a:off x="3579633" y="5036924"/>
            <a:ext cx="454025" cy="419100"/>
          </a:xfrm>
          <a:prstGeom prst="rect">
            <a:avLst/>
          </a:prstGeom>
        </p:spPr>
        <p:txBody>
          <a:bodyPr vert="horz" wrap="square" lIns="0" tIns="16510" rIns="0" bIns="0" rtlCol="0">
            <a:spAutoFit/>
          </a:bodyPr>
          <a:lstStyle/>
          <a:p>
            <a:pPr marL="38100">
              <a:lnSpc>
                <a:spcPct val="100000"/>
              </a:lnSpc>
              <a:spcBef>
                <a:spcPts val="130"/>
              </a:spcBef>
              <a:tabLst>
                <a:tab pos="290195" algn="l"/>
              </a:tabLst>
            </a:pPr>
            <a:r>
              <a:rPr sz="3825" spc="7" baseline="-8714" dirty="0">
                <a:latin typeface="Symbol"/>
                <a:cs typeface="Symbol"/>
              </a:rPr>
              <a:t></a:t>
            </a:r>
            <a:r>
              <a:rPr sz="3825" spc="7" baseline="-8714" dirty="0">
                <a:latin typeface="Times New Roman"/>
                <a:cs typeface="Times New Roman"/>
              </a:rPr>
              <a:t>	</a:t>
            </a:r>
            <a:r>
              <a:rPr sz="2550" spc="5" dirty="0">
                <a:latin typeface="Symbol"/>
                <a:cs typeface="Symbol"/>
              </a:rPr>
              <a:t></a:t>
            </a:r>
            <a:endParaRPr sz="2550">
              <a:latin typeface="Symbol"/>
              <a:cs typeface="Symbol"/>
            </a:endParaRPr>
          </a:p>
        </p:txBody>
      </p:sp>
      <p:sp>
        <p:nvSpPr>
          <p:cNvPr id="18" name="object 18"/>
          <p:cNvSpPr txBox="1"/>
          <p:nvPr/>
        </p:nvSpPr>
        <p:spPr>
          <a:xfrm>
            <a:off x="2507634" y="4903750"/>
            <a:ext cx="370205" cy="419100"/>
          </a:xfrm>
          <a:prstGeom prst="rect">
            <a:avLst/>
          </a:prstGeom>
        </p:spPr>
        <p:txBody>
          <a:bodyPr vert="horz" wrap="square" lIns="0" tIns="16510" rIns="0" bIns="0" rtlCol="0">
            <a:spAutoFit/>
          </a:bodyPr>
          <a:lstStyle/>
          <a:p>
            <a:pPr marL="38100">
              <a:lnSpc>
                <a:spcPct val="100000"/>
              </a:lnSpc>
              <a:spcBef>
                <a:spcPts val="130"/>
              </a:spcBef>
            </a:pPr>
            <a:r>
              <a:rPr sz="2550" spc="5" dirty="0">
                <a:latin typeface="Symbol"/>
                <a:cs typeface="Symbol"/>
              </a:rPr>
              <a:t></a:t>
            </a:r>
            <a:r>
              <a:rPr sz="2550" spc="-350" dirty="0">
                <a:latin typeface="Times New Roman"/>
                <a:cs typeface="Times New Roman"/>
              </a:rPr>
              <a:t> </a:t>
            </a:r>
            <a:r>
              <a:rPr sz="3825" spc="7" baseline="-31590" dirty="0">
                <a:latin typeface="Symbol"/>
                <a:cs typeface="Symbol"/>
              </a:rPr>
              <a:t></a:t>
            </a:r>
            <a:endParaRPr sz="3825" baseline="-31590">
              <a:latin typeface="Symbol"/>
              <a:cs typeface="Symbol"/>
            </a:endParaRPr>
          </a:p>
        </p:txBody>
      </p:sp>
      <p:sp>
        <p:nvSpPr>
          <p:cNvPr id="19" name="object 19"/>
          <p:cNvSpPr txBox="1"/>
          <p:nvPr/>
        </p:nvSpPr>
        <p:spPr>
          <a:xfrm>
            <a:off x="898199" y="5089852"/>
            <a:ext cx="1046480" cy="419100"/>
          </a:xfrm>
          <a:prstGeom prst="rect">
            <a:avLst/>
          </a:prstGeom>
        </p:spPr>
        <p:txBody>
          <a:bodyPr vert="horz" wrap="square" lIns="0" tIns="16510" rIns="0" bIns="0" rtlCol="0">
            <a:spAutoFit/>
          </a:bodyPr>
          <a:lstStyle/>
          <a:p>
            <a:pPr marL="12700">
              <a:lnSpc>
                <a:spcPct val="100000"/>
              </a:lnSpc>
              <a:spcBef>
                <a:spcPts val="130"/>
              </a:spcBef>
              <a:tabLst>
                <a:tab pos="907415" algn="l"/>
              </a:tabLst>
            </a:pPr>
            <a:r>
              <a:rPr sz="2550" spc="5" dirty="0">
                <a:latin typeface="Symbol"/>
                <a:cs typeface="Symbol"/>
              </a:rPr>
              <a:t></a:t>
            </a:r>
            <a:r>
              <a:rPr sz="2550" spc="5" dirty="0">
                <a:latin typeface="Times New Roman"/>
                <a:cs typeface="Times New Roman"/>
              </a:rPr>
              <a:t>	</a:t>
            </a:r>
            <a:r>
              <a:rPr sz="2550" spc="5" dirty="0">
                <a:latin typeface="Symbol"/>
                <a:cs typeface="Symbol"/>
              </a:rPr>
              <a:t></a:t>
            </a:r>
            <a:endParaRPr sz="2550">
              <a:latin typeface="Symbol"/>
              <a:cs typeface="Symbol"/>
            </a:endParaRPr>
          </a:p>
        </p:txBody>
      </p:sp>
      <p:sp>
        <p:nvSpPr>
          <p:cNvPr id="20" name="object 20"/>
          <p:cNvSpPr txBox="1"/>
          <p:nvPr/>
        </p:nvSpPr>
        <p:spPr>
          <a:xfrm>
            <a:off x="7508010" y="5572231"/>
            <a:ext cx="514350" cy="255270"/>
          </a:xfrm>
          <a:prstGeom prst="rect">
            <a:avLst/>
          </a:prstGeom>
        </p:spPr>
        <p:txBody>
          <a:bodyPr vert="horz" wrap="square" lIns="0" tIns="13335" rIns="0" bIns="0" rtlCol="0">
            <a:spAutoFit/>
          </a:bodyPr>
          <a:lstStyle/>
          <a:p>
            <a:pPr marL="12700">
              <a:lnSpc>
                <a:spcPct val="100000"/>
              </a:lnSpc>
              <a:spcBef>
                <a:spcPts val="105"/>
              </a:spcBef>
              <a:tabLst>
                <a:tab pos="405765" algn="l"/>
              </a:tabLst>
            </a:pPr>
            <a:r>
              <a:rPr sz="1500" spc="-5" dirty="0">
                <a:latin typeface="Times New Roman"/>
                <a:cs typeface="Times New Roman"/>
              </a:rPr>
              <a:t>3	3</a:t>
            </a:r>
            <a:endParaRPr sz="1500">
              <a:latin typeface="Times New Roman"/>
              <a:cs typeface="Times New Roman"/>
            </a:endParaRPr>
          </a:p>
        </p:txBody>
      </p:sp>
      <p:sp>
        <p:nvSpPr>
          <p:cNvPr id="21" name="object 21"/>
          <p:cNvSpPr txBox="1"/>
          <p:nvPr/>
        </p:nvSpPr>
        <p:spPr>
          <a:xfrm>
            <a:off x="4540201" y="5572231"/>
            <a:ext cx="500380" cy="255270"/>
          </a:xfrm>
          <a:prstGeom prst="rect">
            <a:avLst/>
          </a:prstGeom>
        </p:spPr>
        <p:txBody>
          <a:bodyPr vert="horz" wrap="square" lIns="0" tIns="13335" rIns="0" bIns="0" rtlCol="0">
            <a:spAutoFit/>
          </a:bodyPr>
          <a:lstStyle/>
          <a:p>
            <a:pPr marL="12700">
              <a:lnSpc>
                <a:spcPct val="100000"/>
              </a:lnSpc>
              <a:spcBef>
                <a:spcPts val="105"/>
              </a:spcBef>
              <a:tabLst>
                <a:tab pos="391795" algn="l"/>
              </a:tabLst>
            </a:pPr>
            <a:r>
              <a:rPr sz="1500" spc="-5" dirty="0">
                <a:latin typeface="Times New Roman"/>
                <a:cs typeface="Times New Roman"/>
              </a:rPr>
              <a:t>3	1</a:t>
            </a:r>
            <a:endParaRPr sz="1500">
              <a:latin typeface="Times New Roman"/>
              <a:cs typeface="Times New Roman"/>
            </a:endParaRPr>
          </a:p>
        </p:txBody>
      </p:sp>
      <p:sp>
        <p:nvSpPr>
          <p:cNvPr id="22" name="object 22"/>
          <p:cNvSpPr txBox="1"/>
          <p:nvPr/>
        </p:nvSpPr>
        <p:spPr>
          <a:xfrm>
            <a:off x="7504610" y="5080494"/>
            <a:ext cx="523875" cy="255270"/>
          </a:xfrm>
          <a:prstGeom prst="rect">
            <a:avLst/>
          </a:prstGeom>
        </p:spPr>
        <p:txBody>
          <a:bodyPr vert="horz" wrap="square" lIns="0" tIns="13335" rIns="0" bIns="0" rtlCol="0">
            <a:spAutoFit/>
          </a:bodyPr>
          <a:lstStyle/>
          <a:p>
            <a:pPr marL="12700">
              <a:lnSpc>
                <a:spcPct val="100000"/>
              </a:lnSpc>
              <a:spcBef>
                <a:spcPts val="105"/>
              </a:spcBef>
              <a:tabLst>
                <a:tab pos="415290" algn="l"/>
              </a:tabLst>
            </a:pPr>
            <a:r>
              <a:rPr sz="1500" spc="-5" dirty="0">
                <a:latin typeface="Times New Roman"/>
                <a:cs typeface="Times New Roman"/>
              </a:rPr>
              <a:t>2	3</a:t>
            </a:r>
            <a:endParaRPr sz="1500">
              <a:latin typeface="Times New Roman"/>
              <a:cs typeface="Times New Roman"/>
            </a:endParaRPr>
          </a:p>
        </p:txBody>
      </p:sp>
      <p:sp>
        <p:nvSpPr>
          <p:cNvPr id="23" name="object 23"/>
          <p:cNvSpPr txBox="1"/>
          <p:nvPr/>
        </p:nvSpPr>
        <p:spPr>
          <a:xfrm>
            <a:off x="4536800" y="5080494"/>
            <a:ext cx="509270" cy="255270"/>
          </a:xfrm>
          <a:prstGeom prst="rect">
            <a:avLst/>
          </a:prstGeom>
        </p:spPr>
        <p:txBody>
          <a:bodyPr vert="horz" wrap="square" lIns="0" tIns="13335" rIns="0" bIns="0" rtlCol="0">
            <a:spAutoFit/>
          </a:bodyPr>
          <a:lstStyle/>
          <a:p>
            <a:pPr marL="12700">
              <a:lnSpc>
                <a:spcPct val="100000"/>
              </a:lnSpc>
              <a:spcBef>
                <a:spcPts val="105"/>
              </a:spcBef>
              <a:tabLst>
                <a:tab pos="400685" algn="l"/>
              </a:tabLst>
            </a:pPr>
            <a:r>
              <a:rPr sz="1500" spc="-5" dirty="0">
                <a:latin typeface="Times New Roman"/>
                <a:cs typeface="Times New Roman"/>
              </a:rPr>
              <a:t>2	1</a:t>
            </a:r>
            <a:endParaRPr sz="1500">
              <a:latin typeface="Times New Roman"/>
              <a:cs typeface="Times New Roman"/>
            </a:endParaRPr>
          </a:p>
        </p:txBody>
      </p:sp>
      <p:sp>
        <p:nvSpPr>
          <p:cNvPr id="24" name="object 24"/>
          <p:cNvSpPr txBox="1"/>
          <p:nvPr/>
        </p:nvSpPr>
        <p:spPr>
          <a:xfrm>
            <a:off x="2701345" y="5389514"/>
            <a:ext cx="1054735" cy="419100"/>
          </a:xfrm>
          <a:prstGeom prst="rect">
            <a:avLst/>
          </a:prstGeom>
        </p:spPr>
        <p:txBody>
          <a:bodyPr vert="horz" wrap="square" lIns="0" tIns="16510" rIns="0" bIns="0" rtlCol="0">
            <a:spAutoFit/>
          </a:bodyPr>
          <a:lstStyle/>
          <a:p>
            <a:pPr marL="12700">
              <a:lnSpc>
                <a:spcPct val="100000"/>
              </a:lnSpc>
              <a:spcBef>
                <a:spcPts val="130"/>
              </a:spcBef>
              <a:tabLst>
                <a:tab pos="668655" algn="l"/>
                <a:tab pos="916305" algn="l"/>
              </a:tabLst>
            </a:pPr>
            <a:r>
              <a:rPr sz="2550" spc="5" dirty="0">
                <a:latin typeface="Symbol"/>
                <a:cs typeface="Symbol"/>
              </a:rPr>
              <a:t></a:t>
            </a:r>
            <a:r>
              <a:rPr sz="2550" spc="5" dirty="0">
                <a:latin typeface="Times New Roman"/>
                <a:cs typeface="Times New Roman"/>
              </a:rPr>
              <a:t>	</a:t>
            </a:r>
            <a:r>
              <a:rPr sz="2250" spc="-7" baseline="1851" dirty="0">
                <a:latin typeface="Times New Roman"/>
                <a:cs typeface="Times New Roman"/>
              </a:rPr>
              <a:t>3	</a:t>
            </a:r>
            <a:r>
              <a:rPr sz="2550" spc="5" dirty="0">
                <a:latin typeface="Symbol"/>
                <a:cs typeface="Symbol"/>
              </a:rPr>
              <a:t></a:t>
            </a:r>
            <a:endParaRPr sz="2550">
              <a:latin typeface="Symbol"/>
              <a:cs typeface="Symbol"/>
            </a:endParaRPr>
          </a:p>
        </p:txBody>
      </p:sp>
      <p:sp>
        <p:nvSpPr>
          <p:cNvPr id="25" name="object 25"/>
          <p:cNvSpPr txBox="1"/>
          <p:nvPr/>
        </p:nvSpPr>
        <p:spPr>
          <a:xfrm>
            <a:off x="3360217" y="5025858"/>
            <a:ext cx="120650" cy="255270"/>
          </a:xfrm>
          <a:prstGeom prst="rect">
            <a:avLst/>
          </a:prstGeom>
        </p:spPr>
        <p:txBody>
          <a:bodyPr vert="horz" wrap="square" lIns="0" tIns="13335" rIns="0" bIns="0" rtlCol="0">
            <a:spAutoFit/>
          </a:bodyPr>
          <a:lstStyle/>
          <a:p>
            <a:pPr marL="12700">
              <a:lnSpc>
                <a:spcPct val="100000"/>
              </a:lnSpc>
              <a:spcBef>
                <a:spcPts val="105"/>
              </a:spcBef>
            </a:pPr>
            <a:r>
              <a:rPr sz="1500" spc="-5" dirty="0">
                <a:latin typeface="Times New Roman"/>
                <a:cs typeface="Times New Roman"/>
              </a:rPr>
              <a:t>2</a:t>
            </a:r>
            <a:endParaRPr sz="1500">
              <a:latin typeface="Times New Roman"/>
              <a:cs typeface="Times New Roman"/>
            </a:endParaRPr>
          </a:p>
        </p:txBody>
      </p:sp>
      <p:sp>
        <p:nvSpPr>
          <p:cNvPr id="26" name="object 26"/>
          <p:cNvSpPr txBox="1"/>
          <p:nvPr/>
        </p:nvSpPr>
        <p:spPr>
          <a:xfrm>
            <a:off x="1548537" y="5025858"/>
            <a:ext cx="120650" cy="255270"/>
          </a:xfrm>
          <a:prstGeom prst="rect">
            <a:avLst/>
          </a:prstGeom>
        </p:spPr>
        <p:txBody>
          <a:bodyPr vert="horz" wrap="square" lIns="0" tIns="13335" rIns="0" bIns="0" rtlCol="0">
            <a:spAutoFit/>
          </a:bodyPr>
          <a:lstStyle/>
          <a:p>
            <a:pPr marL="12700">
              <a:lnSpc>
                <a:spcPct val="100000"/>
              </a:lnSpc>
              <a:spcBef>
                <a:spcPts val="105"/>
              </a:spcBef>
            </a:pPr>
            <a:r>
              <a:rPr sz="1500" spc="-5" dirty="0">
                <a:latin typeface="Times New Roman"/>
                <a:cs typeface="Times New Roman"/>
              </a:rPr>
              <a:t>2</a:t>
            </a:r>
            <a:endParaRPr sz="1500">
              <a:latin typeface="Times New Roman"/>
              <a:cs typeface="Times New Roman"/>
            </a:endParaRPr>
          </a:p>
        </p:txBody>
      </p:sp>
      <p:sp>
        <p:nvSpPr>
          <p:cNvPr id="27" name="object 27"/>
          <p:cNvSpPr txBox="1"/>
          <p:nvPr/>
        </p:nvSpPr>
        <p:spPr>
          <a:xfrm>
            <a:off x="6974972" y="5355354"/>
            <a:ext cx="1306195" cy="419100"/>
          </a:xfrm>
          <a:prstGeom prst="rect">
            <a:avLst/>
          </a:prstGeom>
        </p:spPr>
        <p:txBody>
          <a:bodyPr vert="horz" wrap="square" lIns="0" tIns="16510" rIns="0" bIns="0" rtlCol="0">
            <a:spAutoFit/>
          </a:bodyPr>
          <a:lstStyle/>
          <a:p>
            <a:pPr marL="12700">
              <a:lnSpc>
                <a:spcPct val="100000"/>
              </a:lnSpc>
              <a:spcBef>
                <a:spcPts val="130"/>
              </a:spcBef>
            </a:pPr>
            <a:r>
              <a:rPr sz="2550" i="1" spc="10" dirty="0">
                <a:latin typeface="Times New Roman"/>
                <a:cs typeface="Times New Roman"/>
              </a:rPr>
              <a:t>K </a:t>
            </a:r>
            <a:r>
              <a:rPr sz="2550" spc="5" dirty="0">
                <a:latin typeface="Times New Roman"/>
                <a:cs typeface="Times New Roman"/>
              </a:rPr>
              <a:t>(</a:t>
            </a:r>
            <a:r>
              <a:rPr sz="2550" spc="-535" dirty="0">
                <a:latin typeface="Times New Roman"/>
                <a:cs typeface="Times New Roman"/>
              </a:rPr>
              <a:t> </a:t>
            </a:r>
            <a:r>
              <a:rPr sz="2550" i="1" spc="5" dirty="0">
                <a:latin typeface="Times New Roman"/>
                <a:cs typeface="Times New Roman"/>
              </a:rPr>
              <a:t>x </a:t>
            </a:r>
            <a:r>
              <a:rPr sz="2550" spc="5" dirty="0">
                <a:latin typeface="Times New Roman"/>
                <a:cs typeface="Times New Roman"/>
              </a:rPr>
              <a:t>, </a:t>
            </a:r>
            <a:r>
              <a:rPr sz="2550" i="1" spc="5" dirty="0">
                <a:latin typeface="Times New Roman"/>
                <a:cs typeface="Times New Roman"/>
              </a:rPr>
              <a:t>x </a:t>
            </a:r>
            <a:r>
              <a:rPr sz="2550" spc="-445" dirty="0">
                <a:latin typeface="Times New Roman"/>
                <a:cs typeface="Times New Roman"/>
              </a:rPr>
              <a:t>)</a:t>
            </a:r>
            <a:r>
              <a:rPr sz="2550" spc="-445" dirty="0">
                <a:latin typeface="Symbol"/>
                <a:cs typeface="Symbol"/>
              </a:rPr>
              <a:t></a:t>
            </a:r>
            <a:endParaRPr sz="2550">
              <a:latin typeface="Symbol"/>
              <a:cs typeface="Symbol"/>
            </a:endParaRPr>
          </a:p>
        </p:txBody>
      </p:sp>
      <p:sp>
        <p:nvSpPr>
          <p:cNvPr id="28" name="object 28"/>
          <p:cNvSpPr txBox="1"/>
          <p:nvPr/>
        </p:nvSpPr>
        <p:spPr>
          <a:xfrm>
            <a:off x="5449968" y="5055009"/>
            <a:ext cx="1244600" cy="717550"/>
          </a:xfrm>
          <a:prstGeom prst="rect">
            <a:avLst/>
          </a:prstGeom>
        </p:spPr>
        <p:txBody>
          <a:bodyPr vert="horz" wrap="square" lIns="0" tIns="38735" rIns="0" bIns="0" rtlCol="0">
            <a:spAutoFit/>
          </a:bodyPr>
          <a:lstStyle/>
          <a:p>
            <a:pPr marL="567690">
              <a:lnSpc>
                <a:spcPct val="100000"/>
              </a:lnSpc>
              <a:spcBef>
                <a:spcPts val="305"/>
              </a:spcBef>
              <a:tabLst>
                <a:tab pos="972819" algn="l"/>
              </a:tabLst>
            </a:pPr>
            <a:r>
              <a:rPr sz="1500" spc="-5" dirty="0">
                <a:latin typeface="Times New Roman"/>
                <a:cs typeface="Times New Roman"/>
              </a:rPr>
              <a:t>2	2</a:t>
            </a:r>
            <a:endParaRPr sz="1500">
              <a:latin typeface="Times New Roman"/>
              <a:cs typeface="Times New Roman"/>
            </a:endParaRPr>
          </a:p>
          <a:p>
            <a:pPr marL="38100">
              <a:lnSpc>
                <a:spcPct val="100000"/>
              </a:lnSpc>
              <a:spcBef>
                <a:spcPts val="375"/>
              </a:spcBef>
            </a:pPr>
            <a:r>
              <a:rPr sz="2550" i="1" spc="10" dirty="0">
                <a:latin typeface="Times New Roman"/>
                <a:cs typeface="Times New Roman"/>
              </a:rPr>
              <a:t>K</a:t>
            </a:r>
            <a:r>
              <a:rPr sz="2550" i="1" spc="-400" dirty="0">
                <a:latin typeface="Times New Roman"/>
                <a:cs typeface="Times New Roman"/>
              </a:rPr>
              <a:t> </a:t>
            </a:r>
            <a:r>
              <a:rPr sz="2550" spc="5" dirty="0">
                <a:latin typeface="Times New Roman"/>
                <a:cs typeface="Times New Roman"/>
              </a:rPr>
              <a:t>(</a:t>
            </a:r>
            <a:r>
              <a:rPr sz="2550" spc="-409" dirty="0">
                <a:latin typeface="Times New Roman"/>
                <a:cs typeface="Times New Roman"/>
              </a:rPr>
              <a:t> </a:t>
            </a:r>
            <a:r>
              <a:rPr sz="2550" i="1" spc="-5" dirty="0">
                <a:latin typeface="Times New Roman"/>
                <a:cs typeface="Times New Roman"/>
              </a:rPr>
              <a:t>x</a:t>
            </a:r>
            <a:r>
              <a:rPr sz="2250" spc="-7" baseline="-24074" dirty="0">
                <a:latin typeface="Times New Roman"/>
                <a:cs typeface="Times New Roman"/>
              </a:rPr>
              <a:t>3</a:t>
            </a:r>
            <a:r>
              <a:rPr sz="2250" spc="-359" baseline="-24074" dirty="0">
                <a:latin typeface="Times New Roman"/>
                <a:cs typeface="Times New Roman"/>
              </a:rPr>
              <a:t> </a:t>
            </a:r>
            <a:r>
              <a:rPr sz="2550" spc="5" dirty="0">
                <a:latin typeface="Times New Roman"/>
                <a:cs typeface="Times New Roman"/>
              </a:rPr>
              <a:t>,</a:t>
            </a:r>
            <a:r>
              <a:rPr sz="2550" spc="-225" dirty="0">
                <a:latin typeface="Times New Roman"/>
                <a:cs typeface="Times New Roman"/>
              </a:rPr>
              <a:t> </a:t>
            </a:r>
            <a:r>
              <a:rPr sz="2550" i="1" spc="5" dirty="0">
                <a:latin typeface="Times New Roman"/>
                <a:cs typeface="Times New Roman"/>
              </a:rPr>
              <a:t>x</a:t>
            </a:r>
            <a:r>
              <a:rPr sz="2250" spc="7" baseline="-24074" dirty="0">
                <a:latin typeface="Times New Roman"/>
                <a:cs typeface="Times New Roman"/>
              </a:rPr>
              <a:t>2</a:t>
            </a:r>
            <a:r>
              <a:rPr sz="2250" spc="-179" baseline="-24074" dirty="0">
                <a:latin typeface="Times New Roman"/>
                <a:cs typeface="Times New Roman"/>
              </a:rPr>
              <a:t> </a:t>
            </a:r>
            <a:r>
              <a:rPr sz="2550" spc="5" dirty="0">
                <a:latin typeface="Times New Roman"/>
                <a:cs typeface="Times New Roman"/>
              </a:rPr>
              <a:t>)</a:t>
            </a:r>
            <a:endParaRPr sz="2550">
              <a:latin typeface="Times New Roman"/>
              <a:cs typeface="Times New Roman"/>
            </a:endParaRPr>
          </a:p>
        </p:txBody>
      </p:sp>
      <p:sp>
        <p:nvSpPr>
          <p:cNvPr id="29" name="object 29"/>
          <p:cNvSpPr txBox="1"/>
          <p:nvPr/>
        </p:nvSpPr>
        <p:spPr>
          <a:xfrm>
            <a:off x="3857553" y="5355354"/>
            <a:ext cx="1311910" cy="419100"/>
          </a:xfrm>
          <a:prstGeom prst="rect">
            <a:avLst/>
          </a:prstGeom>
        </p:spPr>
        <p:txBody>
          <a:bodyPr vert="horz" wrap="square" lIns="0" tIns="16510" rIns="0" bIns="0" rtlCol="0">
            <a:spAutoFit/>
          </a:bodyPr>
          <a:lstStyle/>
          <a:p>
            <a:pPr marL="12700">
              <a:lnSpc>
                <a:spcPct val="100000"/>
              </a:lnSpc>
              <a:spcBef>
                <a:spcPts val="130"/>
              </a:spcBef>
            </a:pPr>
            <a:r>
              <a:rPr sz="2550" spc="105" dirty="0">
                <a:latin typeface="Symbol"/>
                <a:cs typeface="Symbol"/>
              </a:rPr>
              <a:t></a:t>
            </a:r>
            <a:r>
              <a:rPr sz="2550" i="1" spc="105" dirty="0">
                <a:latin typeface="Times New Roman"/>
                <a:cs typeface="Times New Roman"/>
              </a:rPr>
              <a:t>K</a:t>
            </a:r>
            <a:r>
              <a:rPr sz="2550" i="1" spc="-395" dirty="0">
                <a:latin typeface="Times New Roman"/>
                <a:cs typeface="Times New Roman"/>
              </a:rPr>
              <a:t> </a:t>
            </a:r>
            <a:r>
              <a:rPr sz="2550" spc="5" dirty="0">
                <a:latin typeface="Times New Roman"/>
                <a:cs typeface="Times New Roman"/>
              </a:rPr>
              <a:t>(</a:t>
            </a:r>
            <a:r>
              <a:rPr sz="2550" spc="-409" dirty="0">
                <a:latin typeface="Times New Roman"/>
                <a:cs typeface="Times New Roman"/>
              </a:rPr>
              <a:t> </a:t>
            </a:r>
            <a:r>
              <a:rPr sz="2550" i="1" spc="5" dirty="0">
                <a:latin typeface="Times New Roman"/>
                <a:cs typeface="Times New Roman"/>
              </a:rPr>
              <a:t>x</a:t>
            </a:r>
            <a:r>
              <a:rPr sz="2550" i="1" spc="215" dirty="0">
                <a:latin typeface="Times New Roman"/>
                <a:cs typeface="Times New Roman"/>
              </a:rPr>
              <a:t> </a:t>
            </a:r>
            <a:r>
              <a:rPr sz="2550" spc="5" dirty="0">
                <a:latin typeface="Times New Roman"/>
                <a:cs typeface="Times New Roman"/>
              </a:rPr>
              <a:t>,</a:t>
            </a:r>
            <a:r>
              <a:rPr sz="2550" spc="-220" dirty="0">
                <a:latin typeface="Times New Roman"/>
                <a:cs typeface="Times New Roman"/>
              </a:rPr>
              <a:t> </a:t>
            </a:r>
            <a:r>
              <a:rPr sz="2550" i="1" spc="5" dirty="0">
                <a:latin typeface="Times New Roman"/>
                <a:cs typeface="Times New Roman"/>
              </a:rPr>
              <a:t>x</a:t>
            </a:r>
            <a:r>
              <a:rPr sz="2550" i="1" spc="120" dirty="0">
                <a:latin typeface="Times New Roman"/>
                <a:cs typeface="Times New Roman"/>
              </a:rPr>
              <a:t> </a:t>
            </a:r>
            <a:r>
              <a:rPr sz="2550" spc="5" dirty="0">
                <a:latin typeface="Times New Roman"/>
                <a:cs typeface="Times New Roman"/>
              </a:rPr>
              <a:t>)</a:t>
            </a:r>
            <a:endParaRPr sz="2550">
              <a:latin typeface="Times New Roman"/>
              <a:cs typeface="Times New Roman"/>
            </a:endParaRPr>
          </a:p>
        </p:txBody>
      </p:sp>
      <p:sp>
        <p:nvSpPr>
          <p:cNvPr id="30" name="object 30"/>
          <p:cNvSpPr txBox="1"/>
          <p:nvPr/>
        </p:nvSpPr>
        <p:spPr>
          <a:xfrm>
            <a:off x="2832253" y="5303272"/>
            <a:ext cx="780415" cy="419100"/>
          </a:xfrm>
          <a:prstGeom prst="rect">
            <a:avLst/>
          </a:prstGeom>
        </p:spPr>
        <p:txBody>
          <a:bodyPr vert="horz" wrap="square" lIns="0" tIns="16510" rIns="0" bIns="0" rtlCol="0">
            <a:spAutoFit/>
          </a:bodyPr>
          <a:lstStyle/>
          <a:p>
            <a:pPr marL="12700">
              <a:lnSpc>
                <a:spcPct val="100000"/>
              </a:lnSpc>
              <a:spcBef>
                <a:spcPts val="130"/>
              </a:spcBef>
            </a:pPr>
            <a:r>
              <a:rPr sz="2550" i="1" spc="35" dirty="0">
                <a:latin typeface="Times New Roman"/>
                <a:cs typeface="Times New Roman"/>
              </a:rPr>
              <a:t>m</a:t>
            </a:r>
            <a:r>
              <a:rPr sz="2550" spc="35" dirty="0">
                <a:latin typeface="Times New Roman"/>
                <a:cs typeface="Times New Roman"/>
              </a:rPr>
              <a:t>( </a:t>
            </a:r>
            <a:r>
              <a:rPr sz="2550" i="1" spc="5" dirty="0">
                <a:latin typeface="Times New Roman"/>
                <a:cs typeface="Times New Roman"/>
              </a:rPr>
              <a:t>x</a:t>
            </a:r>
            <a:r>
              <a:rPr sz="2550" i="1" spc="-220" dirty="0">
                <a:latin typeface="Times New Roman"/>
                <a:cs typeface="Times New Roman"/>
              </a:rPr>
              <a:t> </a:t>
            </a:r>
            <a:r>
              <a:rPr sz="2550" spc="5" dirty="0">
                <a:latin typeface="Times New Roman"/>
                <a:cs typeface="Times New Roman"/>
              </a:rPr>
              <a:t>)</a:t>
            </a:r>
            <a:endParaRPr sz="2550">
              <a:latin typeface="Times New Roman"/>
              <a:cs typeface="Times New Roman"/>
            </a:endParaRPr>
          </a:p>
        </p:txBody>
      </p:sp>
      <p:sp>
        <p:nvSpPr>
          <p:cNvPr id="31" name="object 31"/>
          <p:cNvSpPr txBox="1"/>
          <p:nvPr/>
        </p:nvSpPr>
        <p:spPr>
          <a:xfrm>
            <a:off x="2482234" y="4372682"/>
            <a:ext cx="6005830" cy="419100"/>
          </a:xfrm>
          <a:prstGeom prst="rect">
            <a:avLst/>
          </a:prstGeom>
        </p:spPr>
        <p:txBody>
          <a:bodyPr vert="horz" wrap="square" lIns="0" tIns="16510" rIns="0" bIns="0" rtlCol="0">
            <a:spAutoFit/>
          </a:bodyPr>
          <a:lstStyle/>
          <a:p>
            <a:pPr marL="63500">
              <a:lnSpc>
                <a:spcPct val="100000"/>
              </a:lnSpc>
              <a:spcBef>
                <a:spcPts val="130"/>
              </a:spcBef>
              <a:tabLst>
                <a:tab pos="1387475" algn="l"/>
                <a:tab pos="3015615" algn="l"/>
                <a:tab pos="4515485" algn="l"/>
              </a:tabLst>
            </a:pPr>
            <a:r>
              <a:rPr sz="2550" spc="5" dirty="0">
                <a:latin typeface="Symbol"/>
                <a:cs typeface="Symbol"/>
              </a:rPr>
              <a:t></a:t>
            </a:r>
            <a:r>
              <a:rPr sz="2550" spc="-295" dirty="0">
                <a:latin typeface="Times New Roman"/>
                <a:cs typeface="Times New Roman"/>
              </a:rPr>
              <a:t> </a:t>
            </a:r>
            <a:r>
              <a:rPr sz="3825" spc="112" baseline="-14161" dirty="0">
                <a:latin typeface="Symbol"/>
                <a:cs typeface="Symbol"/>
              </a:rPr>
              <a:t></a:t>
            </a:r>
            <a:r>
              <a:rPr sz="3825" i="1" spc="112" baseline="-8714" dirty="0">
                <a:latin typeface="Times New Roman"/>
                <a:cs typeface="Times New Roman"/>
              </a:rPr>
              <a:t>m</a:t>
            </a:r>
            <a:r>
              <a:rPr sz="3825" spc="112" baseline="-8714" dirty="0">
                <a:latin typeface="Times New Roman"/>
                <a:cs typeface="Times New Roman"/>
              </a:rPr>
              <a:t>(</a:t>
            </a:r>
            <a:r>
              <a:rPr sz="3825" spc="-600" baseline="-8714" dirty="0">
                <a:latin typeface="Times New Roman"/>
                <a:cs typeface="Times New Roman"/>
              </a:rPr>
              <a:t> </a:t>
            </a:r>
            <a:r>
              <a:rPr sz="3825" i="1" spc="-89" baseline="-8714" dirty="0">
                <a:latin typeface="Times New Roman"/>
                <a:cs typeface="Times New Roman"/>
              </a:rPr>
              <a:t>x</a:t>
            </a:r>
            <a:r>
              <a:rPr sz="2250" spc="-89" baseline="-38888" dirty="0">
                <a:latin typeface="Times New Roman"/>
                <a:cs typeface="Times New Roman"/>
              </a:rPr>
              <a:t>1</a:t>
            </a:r>
            <a:r>
              <a:rPr sz="2250" spc="-315" baseline="-38888" dirty="0">
                <a:latin typeface="Times New Roman"/>
                <a:cs typeface="Times New Roman"/>
              </a:rPr>
              <a:t> </a:t>
            </a:r>
            <a:r>
              <a:rPr sz="3825" spc="135" baseline="-8714" dirty="0">
                <a:latin typeface="Times New Roman"/>
                <a:cs typeface="Times New Roman"/>
              </a:rPr>
              <a:t>)</a:t>
            </a:r>
            <a:r>
              <a:rPr sz="3825" spc="135" baseline="-14161" dirty="0">
                <a:latin typeface="Symbol"/>
                <a:cs typeface="Symbol"/>
              </a:rPr>
              <a:t></a:t>
            </a:r>
            <a:r>
              <a:rPr sz="3825" spc="135" baseline="-14161" dirty="0">
                <a:latin typeface="Times New Roman"/>
                <a:cs typeface="Times New Roman"/>
              </a:rPr>
              <a:t>	</a:t>
            </a:r>
            <a:r>
              <a:rPr sz="3825" spc="7" baseline="-4357" dirty="0">
                <a:latin typeface="Symbol"/>
                <a:cs typeface="Symbol"/>
              </a:rPr>
              <a:t></a:t>
            </a:r>
            <a:r>
              <a:rPr sz="3825" spc="-562" baseline="-4357" dirty="0">
                <a:latin typeface="Times New Roman"/>
                <a:cs typeface="Times New Roman"/>
              </a:rPr>
              <a:t> </a:t>
            </a:r>
            <a:r>
              <a:rPr sz="2550" i="1" spc="10" dirty="0">
                <a:latin typeface="Times New Roman"/>
                <a:cs typeface="Times New Roman"/>
              </a:rPr>
              <a:t>K</a:t>
            </a:r>
            <a:r>
              <a:rPr sz="2550" i="1" spc="-385" dirty="0">
                <a:latin typeface="Times New Roman"/>
                <a:cs typeface="Times New Roman"/>
              </a:rPr>
              <a:t> </a:t>
            </a:r>
            <a:r>
              <a:rPr sz="2550" spc="5" dirty="0">
                <a:latin typeface="Times New Roman"/>
                <a:cs typeface="Times New Roman"/>
              </a:rPr>
              <a:t>(</a:t>
            </a:r>
            <a:r>
              <a:rPr sz="2550" spc="-395" dirty="0">
                <a:latin typeface="Times New Roman"/>
                <a:cs typeface="Times New Roman"/>
              </a:rPr>
              <a:t> </a:t>
            </a:r>
            <a:r>
              <a:rPr sz="2550" i="1" spc="-5" dirty="0">
                <a:latin typeface="Times New Roman"/>
                <a:cs typeface="Times New Roman"/>
              </a:rPr>
              <a:t>x</a:t>
            </a:r>
            <a:r>
              <a:rPr sz="2250" spc="-7" baseline="-24074" dirty="0">
                <a:latin typeface="Times New Roman"/>
                <a:cs typeface="Times New Roman"/>
              </a:rPr>
              <a:t>1</a:t>
            </a:r>
            <a:r>
              <a:rPr sz="2550" spc="-5" dirty="0">
                <a:latin typeface="Times New Roman"/>
                <a:cs typeface="Times New Roman"/>
              </a:rPr>
              <a:t>,</a:t>
            </a:r>
            <a:r>
              <a:rPr sz="2550" spc="-204" dirty="0">
                <a:latin typeface="Times New Roman"/>
                <a:cs typeface="Times New Roman"/>
              </a:rPr>
              <a:t> </a:t>
            </a:r>
            <a:r>
              <a:rPr sz="2550" i="1" spc="-60" dirty="0">
                <a:latin typeface="Times New Roman"/>
                <a:cs typeface="Times New Roman"/>
              </a:rPr>
              <a:t>x</a:t>
            </a:r>
            <a:r>
              <a:rPr sz="2250" spc="-89" baseline="-24074" dirty="0">
                <a:latin typeface="Times New Roman"/>
                <a:cs typeface="Times New Roman"/>
              </a:rPr>
              <a:t>1</a:t>
            </a:r>
            <a:r>
              <a:rPr sz="2250" spc="-322" baseline="-24074" dirty="0">
                <a:latin typeface="Times New Roman"/>
                <a:cs typeface="Times New Roman"/>
              </a:rPr>
              <a:t> </a:t>
            </a:r>
            <a:r>
              <a:rPr sz="2550" spc="5" dirty="0">
                <a:latin typeface="Times New Roman"/>
                <a:cs typeface="Times New Roman"/>
              </a:rPr>
              <a:t>)	</a:t>
            </a:r>
            <a:r>
              <a:rPr sz="2550" i="1" spc="10" dirty="0">
                <a:latin typeface="Times New Roman"/>
                <a:cs typeface="Times New Roman"/>
              </a:rPr>
              <a:t>K</a:t>
            </a:r>
            <a:r>
              <a:rPr sz="2550" i="1" spc="-385" dirty="0">
                <a:latin typeface="Times New Roman"/>
                <a:cs typeface="Times New Roman"/>
              </a:rPr>
              <a:t> </a:t>
            </a:r>
            <a:r>
              <a:rPr sz="2550" spc="5" dirty="0">
                <a:latin typeface="Times New Roman"/>
                <a:cs typeface="Times New Roman"/>
              </a:rPr>
              <a:t>(</a:t>
            </a:r>
            <a:r>
              <a:rPr sz="2550" spc="-395" dirty="0">
                <a:latin typeface="Times New Roman"/>
                <a:cs typeface="Times New Roman"/>
              </a:rPr>
              <a:t> </a:t>
            </a:r>
            <a:r>
              <a:rPr sz="2550" i="1" spc="-5" dirty="0">
                <a:latin typeface="Times New Roman"/>
                <a:cs typeface="Times New Roman"/>
              </a:rPr>
              <a:t>x</a:t>
            </a:r>
            <a:r>
              <a:rPr sz="2250" spc="-7" baseline="-24074" dirty="0">
                <a:latin typeface="Times New Roman"/>
                <a:cs typeface="Times New Roman"/>
              </a:rPr>
              <a:t>1</a:t>
            </a:r>
            <a:r>
              <a:rPr sz="2550" spc="-5" dirty="0">
                <a:latin typeface="Times New Roman"/>
                <a:cs typeface="Times New Roman"/>
              </a:rPr>
              <a:t>,</a:t>
            </a:r>
            <a:r>
              <a:rPr sz="2550" spc="-204" dirty="0">
                <a:latin typeface="Times New Roman"/>
                <a:cs typeface="Times New Roman"/>
              </a:rPr>
              <a:t> </a:t>
            </a:r>
            <a:r>
              <a:rPr sz="2550" i="1" spc="5" dirty="0">
                <a:latin typeface="Times New Roman"/>
                <a:cs typeface="Times New Roman"/>
              </a:rPr>
              <a:t>x</a:t>
            </a:r>
            <a:r>
              <a:rPr sz="2250" spc="7" baseline="-24074" dirty="0">
                <a:latin typeface="Times New Roman"/>
                <a:cs typeface="Times New Roman"/>
              </a:rPr>
              <a:t>2</a:t>
            </a:r>
            <a:r>
              <a:rPr sz="2250" spc="-150" baseline="-24074" dirty="0">
                <a:latin typeface="Times New Roman"/>
                <a:cs typeface="Times New Roman"/>
              </a:rPr>
              <a:t> </a:t>
            </a:r>
            <a:r>
              <a:rPr sz="2550" spc="5" dirty="0">
                <a:latin typeface="Times New Roman"/>
                <a:cs typeface="Times New Roman"/>
              </a:rPr>
              <a:t>)	</a:t>
            </a:r>
            <a:r>
              <a:rPr sz="2550" i="1" spc="10" dirty="0">
                <a:latin typeface="Times New Roman"/>
                <a:cs typeface="Times New Roman"/>
              </a:rPr>
              <a:t>K</a:t>
            </a:r>
            <a:r>
              <a:rPr sz="2550" i="1" spc="-400" dirty="0">
                <a:latin typeface="Times New Roman"/>
                <a:cs typeface="Times New Roman"/>
              </a:rPr>
              <a:t> </a:t>
            </a:r>
            <a:r>
              <a:rPr sz="2550" spc="5" dirty="0">
                <a:latin typeface="Times New Roman"/>
                <a:cs typeface="Times New Roman"/>
              </a:rPr>
              <a:t>(</a:t>
            </a:r>
            <a:r>
              <a:rPr sz="2550" spc="-409" dirty="0">
                <a:latin typeface="Times New Roman"/>
                <a:cs typeface="Times New Roman"/>
              </a:rPr>
              <a:t> </a:t>
            </a:r>
            <a:r>
              <a:rPr sz="2550" i="1" spc="-5" dirty="0">
                <a:latin typeface="Times New Roman"/>
                <a:cs typeface="Times New Roman"/>
              </a:rPr>
              <a:t>x</a:t>
            </a:r>
            <a:r>
              <a:rPr sz="2250" spc="-7" baseline="-24074" dirty="0">
                <a:latin typeface="Times New Roman"/>
                <a:cs typeface="Times New Roman"/>
              </a:rPr>
              <a:t>1</a:t>
            </a:r>
            <a:r>
              <a:rPr sz="2550" spc="-5" dirty="0">
                <a:latin typeface="Times New Roman"/>
                <a:cs typeface="Times New Roman"/>
              </a:rPr>
              <a:t>,</a:t>
            </a:r>
            <a:r>
              <a:rPr sz="2550" spc="-229" dirty="0">
                <a:latin typeface="Times New Roman"/>
                <a:cs typeface="Times New Roman"/>
              </a:rPr>
              <a:t> </a:t>
            </a:r>
            <a:r>
              <a:rPr sz="2550" i="1" spc="-5" dirty="0">
                <a:latin typeface="Times New Roman"/>
                <a:cs typeface="Times New Roman"/>
              </a:rPr>
              <a:t>x</a:t>
            </a:r>
            <a:r>
              <a:rPr sz="2250" spc="-7" baseline="-24074" dirty="0">
                <a:latin typeface="Times New Roman"/>
                <a:cs typeface="Times New Roman"/>
              </a:rPr>
              <a:t>3</a:t>
            </a:r>
            <a:r>
              <a:rPr sz="2250" spc="-277" baseline="-24074" dirty="0">
                <a:latin typeface="Times New Roman"/>
                <a:cs typeface="Times New Roman"/>
              </a:rPr>
              <a:t> </a:t>
            </a:r>
            <a:r>
              <a:rPr sz="2550" spc="140" dirty="0">
                <a:latin typeface="Times New Roman"/>
                <a:cs typeface="Times New Roman"/>
              </a:rPr>
              <a:t>)</a:t>
            </a:r>
            <a:r>
              <a:rPr sz="3825" spc="209" baseline="-4357" dirty="0">
                <a:latin typeface="Symbol"/>
                <a:cs typeface="Symbol"/>
              </a:rPr>
              <a:t></a:t>
            </a:r>
            <a:r>
              <a:rPr sz="2550" spc="140" dirty="0">
                <a:latin typeface="Symbol"/>
                <a:cs typeface="Symbol"/>
              </a:rPr>
              <a:t></a:t>
            </a:r>
            <a:endParaRPr sz="2550">
              <a:latin typeface="Symbol"/>
              <a:cs typeface="Symbol"/>
            </a:endParaRPr>
          </a:p>
        </p:txBody>
      </p:sp>
      <p:sp>
        <p:nvSpPr>
          <p:cNvPr id="32" name="object 32"/>
          <p:cNvSpPr txBox="1"/>
          <p:nvPr/>
        </p:nvSpPr>
        <p:spPr>
          <a:xfrm>
            <a:off x="872799" y="5303272"/>
            <a:ext cx="1097280" cy="419100"/>
          </a:xfrm>
          <a:prstGeom prst="rect">
            <a:avLst/>
          </a:prstGeom>
        </p:spPr>
        <p:txBody>
          <a:bodyPr vert="horz" wrap="square" lIns="0" tIns="16510" rIns="0" bIns="0" rtlCol="0">
            <a:spAutoFit/>
          </a:bodyPr>
          <a:lstStyle/>
          <a:p>
            <a:pPr marL="38100">
              <a:lnSpc>
                <a:spcPct val="100000"/>
              </a:lnSpc>
              <a:spcBef>
                <a:spcPts val="130"/>
              </a:spcBef>
            </a:pPr>
            <a:r>
              <a:rPr sz="3825" spc="7" baseline="-15250" dirty="0">
                <a:latin typeface="Symbol"/>
                <a:cs typeface="Symbol"/>
              </a:rPr>
              <a:t></a:t>
            </a:r>
            <a:r>
              <a:rPr sz="3825" spc="-157" baseline="-15250" dirty="0">
                <a:latin typeface="Times New Roman"/>
                <a:cs typeface="Times New Roman"/>
              </a:rPr>
              <a:t> </a:t>
            </a:r>
            <a:r>
              <a:rPr sz="2550" i="1" spc="5" dirty="0">
                <a:latin typeface="Times New Roman"/>
                <a:cs typeface="Times New Roman"/>
              </a:rPr>
              <a:t>f</a:t>
            </a:r>
            <a:r>
              <a:rPr sz="2550" i="1" spc="-55" dirty="0">
                <a:latin typeface="Times New Roman"/>
                <a:cs typeface="Times New Roman"/>
              </a:rPr>
              <a:t> </a:t>
            </a:r>
            <a:r>
              <a:rPr sz="2550" spc="5" dirty="0">
                <a:latin typeface="Times New Roman"/>
                <a:cs typeface="Times New Roman"/>
              </a:rPr>
              <a:t>(</a:t>
            </a:r>
            <a:r>
              <a:rPr sz="2550" spc="-409" dirty="0">
                <a:latin typeface="Times New Roman"/>
                <a:cs typeface="Times New Roman"/>
              </a:rPr>
              <a:t> </a:t>
            </a:r>
            <a:r>
              <a:rPr sz="2550" i="1" spc="-5" dirty="0">
                <a:latin typeface="Times New Roman"/>
                <a:cs typeface="Times New Roman"/>
              </a:rPr>
              <a:t>x</a:t>
            </a:r>
            <a:r>
              <a:rPr sz="2250" spc="-7" baseline="-24074" dirty="0">
                <a:latin typeface="Times New Roman"/>
                <a:cs typeface="Times New Roman"/>
              </a:rPr>
              <a:t>3</a:t>
            </a:r>
            <a:r>
              <a:rPr sz="2250" spc="-277" baseline="-24074" dirty="0">
                <a:latin typeface="Times New Roman"/>
                <a:cs typeface="Times New Roman"/>
              </a:rPr>
              <a:t> </a:t>
            </a:r>
            <a:r>
              <a:rPr sz="2550" spc="75" dirty="0">
                <a:latin typeface="Times New Roman"/>
                <a:cs typeface="Times New Roman"/>
              </a:rPr>
              <a:t>)</a:t>
            </a:r>
            <a:r>
              <a:rPr sz="3825" spc="112" baseline="-15250" dirty="0">
                <a:latin typeface="Symbol"/>
                <a:cs typeface="Symbol"/>
              </a:rPr>
              <a:t></a:t>
            </a:r>
            <a:endParaRPr sz="3825" baseline="-15250">
              <a:latin typeface="Symbol"/>
              <a:cs typeface="Symbol"/>
            </a:endParaRPr>
          </a:p>
        </p:txBody>
      </p:sp>
      <p:sp>
        <p:nvSpPr>
          <p:cNvPr id="33" name="object 33"/>
          <p:cNvSpPr txBox="1"/>
          <p:nvPr/>
        </p:nvSpPr>
        <p:spPr>
          <a:xfrm>
            <a:off x="847399" y="4861867"/>
            <a:ext cx="7640320" cy="419100"/>
          </a:xfrm>
          <a:prstGeom prst="rect">
            <a:avLst/>
          </a:prstGeom>
        </p:spPr>
        <p:txBody>
          <a:bodyPr vert="horz" wrap="square" lIns="0" tIns="16510" rIns="0" bIns="0" rtlCol="0">
            <a:spAutoFit/>
          </a:bodyPr>
          <a:lstStyle/>
          <a:p>
            <a:pPr marL="63500">
              <a:lnSpc>
                <a:spcPct val="100000"/>
              </a:lnSpc>
              <a:spcBef>
                <a:spcPts val="130"/>
              </a:spcBef>
              <a:tabLst>
                <a:tab pos="843280" algn="l"/>
                <a:tab pos="2654935" algn="l"/>
                <a:tab pos="4634230" algn="l"/>
                <a:tab pos="5705475" algn="l"/>
                <a:tab pos="6134100" algn="l"/>
              </a:tabLst>
            </a:pPr>
            <a:r>
              <a:rPr sz="3825" spc="7" baseline="15250" dirty="0">
                <a:latin typeface="Symbol"/>
                <a:cs typeface="Symbol"/>
              </a:rPr>
              <a:t></a:t>
            </a:r>
            <a:r>
              <a:rPr sz="3825" spc="7" baseline="15250" dirty="0">
                <a:latin typeface="Times New Roman"/>
                <a:cs typeface="Times New Roman"/>
              </a:rPr>
              <a:t> </a:t>
            </a:r>
            <a:r>
              <a:rPr sz="3825" i="1" spc="7" baseline="9803" dirty="0">
                <a:latin typeface="Times New Roman"/>
                <a:cs typeface="Times New Roman"/>
              </a:rPr>
              <a:t>f</a:t>
            </a:r>
            <a:r>
              <a:rPr sz="3825" i="1" spc="-172" baseline="9803" dirty="0">
                <a:latin typeface="Times New Roman"/>
                <a:cs typeface="Times New Roman"/>
              </a:rPr>
              <a:t> </a:t>
            </a:r>
            <a:r>
              <a:rPr sz="3825" spc="7" baseline="9803" dirty="0">
                <a:latin typeface="Times New Roman"/>
                <a:cs typeface="Times New Roman"/>
              </a:rPr>
              <a:t>(</a:t>
            </a:r>
            <a:r>
              <a:rPr sz="3825" spc="-592" baseline="9803" dirty="0">
                <a:latin typeface="Times New Roman"/>
                <a:cs typeface="Times New Roman"/>
              </a:rPr>
              <a:t> </a:t>
            </a:r>
            <a:r>
              <a:rPr sz="3825" i="1" spc="7" baseline="9803" dirty="0">
                <a:latin typeface="Times New Roman"/>
                <a:cs typeface="Times New Roman"/>
              </a:rPr>
              <a:t>x	</a:t>
            </a:r>
            <a:r>
              <a:rPr sz="3825" spc="37" baseline="9803" dirty="0">
                <a:latin typeface="Times New Roman"/>
                <a:cs typeface="Times New Roman"/>
              </a:rPr>
              <a:t>)</a:t>
            </a:r>
            <a:r>
              <a:rPr sz="3825" spc="37" baseline="15250" dirty="0">
                <a:latin typeface="Symbol"/>
                <a:cs typeface="Symbol"/>
              </a:rPr>
              <a:t></a:t>
            </a:r>
            <a:r>
              <a:rPr sz="3825" spc="37" baseline="15250" dirty="0">
                <a:latin typeface="Times New Roman"/>
                <a:cs typeface="Times New Roman"/>
              </a:rPr>
              <a:t> </a:t>
            </a:r>
            <a:r>
              <a:rPr sz="2550" spc="10" dirty="0">
                <a:latin typeface="Times New Roman"/>
                <a:cs typeface="Times New Roman"/>
              </a:rPr>
              <a:t>~ </a:t>
            </a:r>
            <a:r>
              <a:rPr sz="2550" i="1" spc="10" dirty="0">
                <a:latin typeface="Times New Roman"/>
                <a:cs typeface="Times New Roman"/>
              </a:rPr>
              <a:t>N </a:t>
            </a:r>
            <a:r>
              <a:rPr sz="3825" spc="7" baseline="47930" dirty="0">
                <a:latin typeface="Symbol"/>
                <a:cs typeface="Symbol"/>
              </a:rPr>
              <a:t></a:t>
            </a:r>
            <a:r>
              <a:rPr sz="3825" spc="-772" baseline="47930" dirty="0">
                <a:latin typeface="Times New Roman"/>
                <a:cs typeface="Times New Roman"/>
              </a:rPr>
              <a:t> </a:t>
            </a:r>
            <a:r>
              <a:rPr sz="3825" spc="52" baseline="15250" dirty="0">
                <a:latin typeface="Symbol"/>
                <a:cs typeface="Symbol"/>
              </a:rPr>
              <a:t></a:t>
            </a:r>
            <a:r>
              <a:rPr sz="3825" i="1" spc="52" baseline="9803" dirty="0">
                <a:latin typeface="Times New Roman"/>
                <a:cs typeface="Times New Roman"/>
              </a:rPr>
              <a:t>m</a:t>
            </a:r>
            <a:r>
              <a:rPr sz="3825" spc="52" baseline="9803" dirty="0">
                <a:latin typeface="Times New Roman"/>
                <a:cs typeface="Times New Roman"/>
              </a:rPr>
              <a:t>(</a:t>
            </a:r>
            <a:r>
              <a:rPr sz="3825" spc="-592" baseline="9803" dirty="0">
                <a:latin typeface="Times New Roman"/>
                <a:cs typeface="Times New Roman"/>
              </a:rPr>
              <a:t> </a:t>
            </a:r>
            <a:r>
              <a:rPr sz="3825" i="1" spc="7" baseline="9803" dirty="0">
                <a:latin typeface="Times New Roman"/>
                <a:cs typeface="Times New Roman"/>
              </a:rPr>
              <a:t>x	</a:t>
            </a:r>
            <a:r>
              <a:rPr sz="3825" spc="37" baseline="9803" dirty="0">
                <a:latin typeface="Times New Roman"/>
                <a:cs typeface="Times New Roman"/>
              </a:rPr>
              <a:t>)</a:t>
            </a:r>
            <a:r>
              <a:rPr sz="3825" spc="37" baseline="15250" dirty="0">
                <a:latin typeface="Symbol"/>
                <a:cs typeface="Symbol"/>
              </a:rPr>
              <a:t></a:t>
            </a:r>
            <a:r>
              <a:rPr sz="2550" spc="25" dirty="0">
                <a:latin typeface="Times New Roman"/>
                <a:cs typeface="Times New Roman"/>
              </a:rPr>
              <a:t>,</a:t>
            </a:r>
            <a:r>
              <a:rPr sz="2550" spc="-300" dirty="0">
                <a:latin typeface="Times New Roman"/>
                <a:cs typeface="Times New Roman"/>
              </a:rPr>
              <a:t> </a:t>
            </a:r>
            <a:r>
              <a:rPr sz="3825" spc="120" baseline="25054" dirty="0">
                <a:latin typeface="Symbol"/>
                <a:cs typeface="Symbol"/>
              </a:rPr>
              <a:t></a:t>
            </a:r>
            <a:r>
              <a:rPr sz="2550" i="1" spc="80" dirty="0">
                <a:latin typeface="Times New Roman"/>
                <a:cs typeface="Times New Roman"/>
              </a:rPr>
              <a:t>K</a:t>
            </a:r>
            <a:r>
              <a:rPr sz="2550" i="1" spc="-385" dirty="0">
                <a:latin typeface="Times New Roman"/>
                <a:cs typeface="Times New Roman"/>
              </a:rPr>
              <a:t> </a:t>
            </a:r>
            <a:r>
              <a:rPr sz="2550" spc="5" dirty="0">
                <a:latin typeface="Times New Roman"/>
                <a:cs typeface="Times New Roman"/>
              </a:rPr>
              <a:t>(</a:t>
            </a:r>
            <a:r>
              <a:rPr sz="2550" spc="-400" dirty="0">
                <a:latin typeface="Times New Roman"/>
                <a:cs typeface="Times New Roman"/>
              </a:rPr>
              <a:t> </a:t>
            </a:r>
            <a:r>
              <a:rPr sz="2550" i="1" spc="5" dirty="0">
                <a:latin typeface="Times New Roman"/>
                <a:cs typeface="Times New Roman"/>
              </a:rPr>
              <a:t>x</a:t>
            </a:r>
            <a:r>
              <a:rPr sz="2550" i="1" spc="335" dirty="0">
                <a:latin typeface="Times New Roman"/>
                <a:cs typeface="Times New Roman"/>
              </a:rPr>
              <a:t> </a:t>
            </a:r>
            <a:r>
              <a:rPr sz="2550" spc="5" dirty="0">
                <a:latin typeface="Times New Roman"/>
                <a:cs typeface="Times New Roman"/>
              </a:rPr>
              <a:t>,</a:t>
            </a:r>
            <a:r>
              <a:rPr sz="2550" spc="-200" dirty="0">
                <a:latin typeface="Times New Roman"/>
                <a:cs typeface="Times New Roman"/>
              </a:rPr>
              <a:t> </a:t>
            </a:r>
            <a:r>
              <a:rPr sz="2550" i="1" spc="5" dirty="0">
                <a:latin typeface="Times New Roman"/>
                <a:cs typeface="Times New Roman"/>
              </a:rPr>
              <a:t>x</a:t>
            </a:r>
            <a:r>
              <a:rPr sz="2550" i="1" spc="145" dirty="0">
                <a:latin typeface="Times New Roman"/>
                <a:cs typeface="Times New Roman"/>
              </a:rPr>
              <a:t> </a:t>
            </a:r>
            <a:r>
              <a:rPr sz="2550" spc="5" dirty="0">
                <a:latin typeface="Times New Roman"/>
                <a:cs typeface="Times New Roman"/>
              </a:rPr>
              <a:t>)	</a:t>
            </a:r>
            <a:r>
              <a:rPr sz="2550" i="1" spc="10" dirty="0">
                <a:latin typeface="Times New Roman"/>
                <a:cs typeface="Times New Roman"/>
              </a:rPr>
              <a:t>K </a:t>
            </a:r>
            <a:r>
              <a:rPr sz="2550" spc="5" dirty="0">
                <a:latin typeface="Times New Roman"/>
                <a:cs typeface="Times New Roman"/>
              </a:rPr>
              <a:t>(</a:t>
            </a:r>
            <a:r>
              <a:rPr sz="2550" spc="-459" dirty="0">
                <a:latin typeface="Times New Roman"/>
                <a:cs typeface="Times New Roman"/>
              </a:rPr>
              <a:t> </a:t>
            </a:r>
            <a:r>
              <a:rPr sz="2550" i="1" spc="5" dirty="0">
                <a:latin typeface="Times New Roman"/>
                <a:cs typeface="Times New Roman"/>
              </a:rPr>
              <a:t>x </a:t>
            </a:r>
            <a:r>
              <a:rPr sz="2550" spc="5" dirty="0">
                <a:latin typeface="Times New Roman"/>
                <a:cs typeface="Times New Roman"/>
              </a:rPr>
              <a:t>,</a:t>
            </a:r>
            <a:r>
              <a:rPr sz="2550" spc="-204" dirty="0">
                <a:latin typeface="Times New Roman"/>
                <a:cs typeface="Times New Roman"/>
              </a:rPr>
              <a:t> </a:t>
            </a:r>
            <a:r>
              <a:rPr sz="2550" i="1" spc="5" dirty="0">
                <a:latin typeface="Times New Roman"/>
                <a:cs typeface="Times New Roman"/>
              </a:rPr>
              <a:t>x	</a:t>
            </a:r>
            <a:r>
              <a:rPr sz="2550" spc="5" dirty="0">
                <a:latin typeface="Times New Roman"/>
                <a:cs typeface="Times New Roman"/>
              </a:rPr>
              <a:t>)	</a:t>
            </a:r>
            <a:r>
              <a:rPr sz="2550" i="1" spc="10" dirty="0">
                <a:latin typeface="Times New Roman"/>
                <a:cs typeface="Times New Roman"/>
              </a:rPr>
              <a:t>K </a:t>
            </a:r>
            <a:r>
              <a:rPr sz="2550" spc="5" dirty="0">
                <a:latin typeface="Times New Roman"/>
                <a:cs typeface="Times New Roman"/>
              </a:rPr>
              <a:t>( </a:t>
            </a:r>
            <a:r>
              <a:rPr sz="2550" i="1" spc="5" dirty="0">
                <a:latin typeface="Times New Roman"/>
                <a:cs typeface="Times New Roman"/>
              </a:rPr>
              <a:t>x </a:t>
            </a:r>
            <a:r>
              <a:rPr sz="2550" spc="5" dirty="0">
                <a:latin typeface="Times New Roman"/>
                <a:cs typeface="Times New Roman"/>
              </a:rPr>
              <a:t>,</a:t>
            </a:r>
            <a:r>
              <a:rPr sz="2550" spc="-455" dirty="0">
                <a:latin typeface="Times New Roman"/>
                <a:cs typeface="Times New Roman"/>
              </a:rPr>
              <a:t> </a:t>
            </a:r>
            <a:r>
              <a:rPr sz="2550" i="1" spc="5" dirty="0">
                <a:latin typeface="Times New Roman"/>
                <a:cs typeface="Times New Roman"/>
              </a:rPr>
              <a:t>x </a:t>
            </a:r>
            <a:r>
              <a:rPr sz="2550" spc="100" dirty="0">
                <a:latin typeface="Times New Roman"/>
                <a:cs typeface="Times New Roman"/>
              </a:rPr>
              <a:t>)</a:t>
            </a:r>
            <a:r>
              <a:rPr sz="3825" spc="150" baseline="25054" dirty="0">
                <a:latin typeface="Symbol"/>
                <a:cs typeface="Symbol"/>
              </a:rPr>
              <a:t></a:t>
            </a:r>
            <a:r>
              <a:rPr sz="3825" spc="150" baseline="47930" dirty="0">
                <a:latin typeface="Symbol"/>
                <a:cs typeface="Symbol"/>
              </a:rPr>
              <a:t></a:t>
            </a:r>
            <a:endParaRPr sz="3825" baseline="47930">
              <a:latin typeface="Symbol"/>
              <a:cs typeface="Symbol"/>
            </a:endParaRPr>
          </a:p>
        </p:txBody>
      </p:sp>
      <p:sp>
        <p:nvSpPr>
          <p:cNvPr id="34" name="object 34"/>
          <p:cNvSpPr txBox="1"/>
          <p:nvPr/>
        </p:nvSpPr>
        <p:spPr>
          <a:xfrm>
            <a:off x="872799" y="4423930"/>
            <a:ext cx="1097280" cy="419100"/>
          </a:xfrm>
          <a:prstGeom prst="rect">
            <a:avLst/>
          </a:prstGeom>
        </p:spPr>
        <p:txBody>
          <a:bodyPr vert="horz" wrap="square" lIns="0" tIns="16510" rIns="0" bIns="0" rtlCol="0">
            <a:spAutoFit/>
          </a:bodyPr>
          <a:lstStyle/>
          <a:p>
            <a:pPr marL="38100">
              <a:lnSpc>
                <a:spcPct val="100000"/>
              </a:lnSpc>
              <a:spcBef>
                <a:spcPts val="130"/>
              </a:spcBef>
            </a:pPr>
            <a:r>
              <a:rPr sz="3825" spc="7" baseline="-5446" dirty="0">
                <a:latin typeface="Symbol"/>
                <a:cs typeface="Symbol"/>
              </a:rPr>
              <a:t></a:t>
            </a:r>
            <a:r>
              <a:rPr sz="3825" spc="15" baseline="-5446" dirty="0">
                <a:latin typeface="Times New Roman"/>
                <a:cs typeface="Times New Roman"/>
              </a:rPr>
              <a:t> </a:t>
            </a:r>
            <a:r>
              <a:rPr sz="2550" i="1" spc="5" dirty="0">
                <a:latin typeface="Times New Roman"/>
                <a:cs typeface="Times New Roman"/>
              </a:rPr>
              <a:t>f</a:t>
            </a:r>
            <a:r>
              <a:rPr sz="2550" i="1" spc="-60" dirty="0">
                <a:latin typeface="Times New Roman"/>
                <a:cs typeface="Times New Roman"/>
              </a:rPr>
              <a:t> </a:t>
            </a:r>
            <a:r>
              <a:rPr sz="2550" spc="5" dirty="0">
                <a:latin typeface="Times New Roman"/>
                <a:cs typeface="Times New Roman"/>
              </a:rPr>
              <a:t>(</a:t>
            </a:r>
            <a:r>
              <a:rPr sz="2550" spc="-409" dirty="0">
                <a:latin typeface="Times New Roman"/>
                <a:cs typeface="Times New Roman"/>
              </a:rPr>
              <a:t> </a:t>
            </a:r>
            <a:r>
              <a:rPr sz="2550" i="1" spc="-60" dirty="0">
                <a:latin typeface="Times New Roman"/>
                <a:cs typeface="Times New Roman"/>
              </a:rPr>
              <a:t>x</a:t>
            </a:r>
            <a:r>
              <a:rPr sz="2250" spc="-89" baseline="-24074" dirty="0">
                <a:latin typeface="Times New Roman"/>
                <a:cs typeface="Times New Roman"/>
              </a:rPr>
              <a:t>1</a:t>
            </a:r>
            <a:r>
              <a:rPr sz="2250" spc="-330" baseline="-24074" dirty="0">
                <a:latin typeface="Times New Roman"/>
                <a:cs typeface="Times New Roman"/>
              </a:rPr>
              <a:t> </a:t>
            </a:r>
            <a:r>
              <a:rPr sz="2550" spc="90" dirty="0">
                <a:latin typeface="Times New Roman"/>
                <a:cs typeface="Times New Roman"/>
              </a:rPr>
              <a:t>)</a:t>
            </a:r>
            <a:r>
              <a:rPr sz="3825" spc="135" baseline="-5446" dirty="0">
                <a:latin typeface="Symbol"/>
                <a:cs typeface="Symbol"/>
              </a:rPr>
              <a:t></a:t>
            </a:r>
            <a:endParaRPr sz="3825" baseline="-5446">
              <a:latin typeface="Symbol"/>
              <a:cs typeface="Symbol"/>
            </a:endParaRPr>
          </a:p>
        </p:txBody>
      </p:sp>
      <p:sp>
        <p:nvSpPr>
          <p:cNvPr id="35" name="object 35"/>
          <p:cNvSpPr/>
          <p:nvPr/>
        </p:nvSpPr>
        <p:spPr>
          <a:xfrm>
            <a:off x="1655064" y="1831848"/>
            <a:ext cx="4608576" cy="1536191"/>
          </a:xfrm>
          <a:prstGeom prst="rect">
            <a:avLst/>
          </a:prstGeom>
          <a:blipFill>
            <a:blip r:embed="rId4" cstate="print"/>
            <a:stretch>
              <a:fillRect/>
            </a:stretch>
          </a:blipFill>
        </p:spPr>
        <p:txBody>
          <a:bodyPr wrap="square" lIns="0" tIns="0" rIns="0" bIns="0" rtlCol="0"/>
          <a:lstStyle/>
          <a:p>
            <a:endParaRPr/>
          </a:p>
        </p:txBody>
      </p:sp>
      <p:sp>
        <p:nvSpPr>
          <p:cNvPr id="36" name="object 36"/>
          <p:cNvSpPr txBox="1"/>
          <p:nvPr/>
        </p:nvSpPr>
        <p:spPr>
          <a:xfrm>
            <a:off x="1901432" y="2573656"/>
            <a:ext cx="121285" cy="254635"/>
          </a:xfrm>
          <a:prstGeom prst="rect">
            <a:avLst/>
          </a:prstGeom>
        </p:spPr>
        <p:txBody>
          <a:bodyPr vert="horz" wrap="square" lIns="0" tIns="12700" rIns="0" bIns="0" rtlCol="0">
            <a:spAutoFit/>
          </a:bodyPr>
          <a:lstStyle/>
          <a:p>
            <a:pPr marL="12700">
              <a:lnSpc>
                <a:spcPct val="100000"/>
              </a:lnSpc>
              <a:spcBef>
                <a:spcPts val="100"/>
              </a:spcBef>
            </a:pPr>
            <a:r>
              <a:rPr sz="1500" dirty="0">
                <a:latin typeface="Times New Roman"/>
                <a:cs typeface="Times New Roman"/>
              </a:rPr>
              <a:t>1</a:t>
            </a:r>
            <a:endParaRPr sz="1500">
              <a:latin typeface="Times New Roman"/>
              <a:cs typeface="Times New Roman"/>
            </a:endParaRPr>
          </a:p>
        </p:txBody>
      </p:sp>
      <p:sp>
        <p:nvSpPr>
          <p:cNvPr id="37" name="object 37"/>
          <p:cNvSpPr txBox="1"/>
          <p:nvPr/>
        </p:nvSpPr>
        <p:spPr>
          <a:xfrm>
            <a:off x="1464264" y="2355583"/>
            <a:ext cx="687705" cy="418465"/>
          </a:xfrm>
          <a:prstGeom prst="rect">
            <a:avLst/>
          </a:prstGeom>
        </p:spPr>
        <p:txBody>
          <a:bodyPr vert="horz" wrap="square" lIns="0" tIns="15875" rIns="0" bIns="0" rtlCol="0">
            <a:spAutoFit/>
          </a:bodyPr>
          <a:lstStyle/>
          <a:p>
            <a:pPr marL="12700">
              <a:lnSpc>
                <a:spcPct val="100000"/>
              </a:lnSpc>
              <a:spcBef>
                <a:spcPts val="125"/>
              </a:spcBef>
            </a:pPr>
            <a:r>
              <a:rPr sz="2550" i="1" spc="5" dirty="0">
                <a:latin typeface="Times New Roman"/>
                <a:cs typeface="Times New Roman"/>
              </a:rPr>
              <a:t>f </a:t>
            </a:r>
            <a:r>
              <a:rPr sz="2550" spc="5" dirty="0">
                <a:latin typeface="Times New Roman"/>
                <a:cs typeface="Times New Roman"/>
              </a:rPr>
              <a:t>( </a:t>
            </a:r>
            <a:r>
              <a:rPr sz="2550" i="1" spc="10" dirty="0">
                <a:latin typeface="Times New Roman"/>
                <a:cs typeface="Times New Roman"/>
              </a:rPr>
              <a:t>x</a:t>
            </a:r>
            <a:r>
              <a:rPr sz="2550" i="1" spc="-380" dirty="0">
                <a:latin typeface="Times New Roman"/>
                <a:cs typeface="Times New Roman"/>
              </a:rPr>
              <a:t> </a:t>
            </a:r>
            <a:r>
              <a:rPr sz="2550" spc="5" dirty="0">
                <a:latin typeface="Times New Roman"/>
                <a:cs typeface="Times New Roman"/>
              </a:rPr>
              <a:t>)</a:t>
            </a:r>
            <a:endParaRPr sz="2550">
              <a:latin typeface="Times New Roman"/>
              <a:cs typeface="Times New Roman"/>
            </a:endParaRPr>
          </a:p>
        </p:txBody>
      </p:sp>
      <p:sp>
        <p:nvSpPr>
          <p:cNvPr id="38" name="object 38"/>
          <p:cNvSpPr txBox="1"/>
          <p:nvPr/>
        </p:nvSpPr>
        <p:spPr>
          <a:xfrm>
            <a:off x="3428837" y="1962394"/>
            <a:ext cx="767715" cy="421005"/>
          </a:xfrm>
          <a:prstGeom prst="rect">
            <a:avLst/>
          </a:prstGeom>
        </p:spPr>
        <p:txBody>
          <a:bodyPr vert="horz" wrap="square" lIns="0" tIns="11430" rIns="0" bIns="0" rtlCol="0">
            <a:spAutoFit/>
          </a:bodyPr>
          <a:lstStyle/>
          <a:p>
            <a:pPr marL="38100">
              <a:lnSpc>
                <a:spcPct val="100000"/>
              </a:lnSpc>
              <a:spcBef>
                <a:spcPts val="90"/>
              </a:spcBef>
            </a:pPr>
            <a:r>
              <a:rPr sz="2600" i="1" spc="-10" dirty="0">
                <a:latin typeface="Times New Roman"/>
                <a:cs typeface="Times New Roman"/>
              </a:rPr>
              <a:t>f</a:t>
            </a:r>
            <a:r>
              <a:rPr sz="2600" i="1" spc="-90" dirty="0">
                <a:latin typeface="Times New Roman"/>
                <a:cs typeface="Times New Roman"/>
              </a:rPr>
              <a:t> </a:t>
            </a:r>
            <a:r>
              <a:rPr sz="2600" spc="-10" dirty="0">
                <a:latin typeface="Times New Roman"/>
                <a:cs typeface="Times New Roman"/>
              </a:rPr>
              <a:t>(</a:t>
            </a:r>
            <a:r>
              <a:rPr sz="2600" spc="-430" dirty="0">
                <a:latin typeface="Times New Roman"/>
                <a:cs typeface="Times New Roman"/>
              </a:rPr>
              <a:t> </a:t>
            </a:r>
            <a:r>
              <a:rPr sz="2600" i="1" spc="-5" dirty="0">
                <a:latin typeface="Times New Roman"/>
                <a:cs typeface="Times New Roman"/>
              </a:rPr>
              <a:t>x</a:t>
            </a:r>
            <a:r>
              <a:rPr sz="2250" spc="-7" baseline="-24074" dirty="0">
                <a:latin typeface="Times New Roman"/>
                <a:cs typeface="Times New Roman"/>
              </a:rPr>
              <a:t>2</a:t>
            </a:r>
            <a:r>
              <a:rPr sz="2250" spc="-187" baseline="-24074" dirty="0">
                <a:latin typeface="Times New Roman"/>
                <a:cs typeface="Times New Roman"/>
              </a:rPr>
              <a:t> </a:t>
            </a:r>
            <a:r>
              <a:rPr sz="2600" spc="-10" dirty="0">
                <a:latin typeface="Times New Roman"/>
                <a:cs typeface="Times New Roman"/>
              </a:rPr>
              <a:t>)</a:t>
            </a:r>
            <a:endParaRPr sz="2600">
              <a:latin typeface="Times New Roman"/>
              <a:cs typeface="Times New Roman"/>
            </a:endParaRPr>
          </a:p>
        </p:txBody>
      </p:sp>
      <p:sp>
        <p:nvSpPr>
          <p:cNvPr id="39" name="object 39"/>
          <p:cNvSpPr txBox="1"/>
          <p:nvPr/>
        </p:nvSpPr>
        <p:spPr>
          <a:xfrm>
            <a:off x="7374946" y="2329903"/>
            <a:ext cx="121285" cy="254635"/>
          </a:xfrm>
          <a:prstGeom prst="rect">
            <a:avLst/>
          </a:prstGeom>
        </p:spPr>
        <p:txBody>
          <a:bodyPr vert="horz" wrap="square" lIns="0" tIns="12700" rIns="0" bIns="0" rtlCol="0">
            <a:spAutoFit/>
          </a:bodyPr>
          <a:lstStyle/>
          <a:p>
            <a:pPr marL="12700">
              <a:lnSpc>
                <a:spcPct val="100000"/>
              </a:lnSpc>
              <a:spcBef>
                <a:spcPts val="100"/>
              </a:spcBef>
            </a:pPr>
            <a:r>
              <a:rPr sz="1500" dirty="0">
                <a:latin typeface="Times New Roman"/>
                <a:cs typeface="Times New Roman"/>
              </a:rPr>
              <a:t>3</a:t>
            </a:r>
            <a:endParaRPr sz="1500">
              <a:latin typeface="Times New Roman"/>
              <a:cs typeface="Times New Roman"/>
            </a:endParaRPr>
          </a:p>
        </p:txBody>
      </p:sp>
      <p:sp>
        <p:nvSpPr>
          <p:cNvPr id="40" name="object 40"/>
          <p:cNvSpPr txBox="1"/>
          <p:nvPr/>
        </p:nvSpPr>
        <p:spPr>
          <a:xfrm>
            <a:off x="6923208" y="2111770"/>
            <a:ext cx="707390" cy="418465"/>
          </a:xfrm>
          <a:prstGeom prst="rect">
            <a:avLst/>
          </a:prstGeom>
        </p:spPr>
        <p:txBody>
          <a:bodyPr vert="horz" wrap="square" lIns="0" tIns="15875" rIns="0" bIns="0" rtlCol="0">
            <a:spAutoFit/>
          </a:bodyPr>
          <a:lstStyle/>
          <a:p>
            <a:pPr marL="12700">
              <a:lnSpc>
                <a:spcPct val="100000"/>
              </a:lnSpc>
              <a:spcBef>
                <a:spcPts val="125"/>
              </a:spcBef>
            </a:pPr>
            <a:r>
              <a:rPr sz="2550" i="1" spc="5" dirty="0">
                <a:latin typeface="Times New Roman"/>
                <a:cs typeface="Times New Roman"/>
              </a:rPr>
              <a:t>f </a:t>
            </a:r>
            <a:r>
              <a:rPr sz="2550" spc="5" dirty="0">
                <a:latin typeface="Times New Roman"/>
                <a:cs typeface="Times New Roman"/>
              </a:rPr>
              <a:t>( </a:t>
            </a:r>
            <a:r>
              <a:rPr sz="2550" i="1" spc="10" dirty="0">
                <a:latin typeface="Times New Roman"/>
                <a:cs typeface="Times New Roman"/>
              </a:rPr>
              <a:t>x</a:t>
            </a:r>
            <a:r>
              <a:rPr sz="2550" i="1" spc="-225" dirty="0">
                <a:latin typeface="Times New Roman"/>
                <a:cs typeface="Times New Roman"/>
              </a:rPr>
              <a:t> </a:t>
            </a:r>
            <a:r>
              <a:rPr sz="2550" spc="5" dirty="0">
                <a:latin typeface="Times New Roman"/>
                <a:cs typeface="Times New Roman"/>
              </a:rPr>
              <a:t>)</a:t>
            </a:r>
            <a:endParaRPr sz="2550">
              <a:latin typeface="Times New Roman"/>
              <a:cs typeface="Times New Roman"/>
            </a:endParaRPr>
          </a:p>
        </p:txBody>
      </p:sp>
      <p:sp>
        <p:nvSpPr>
          <p:cNvPr id="41" name="object 41"/>
          <p:cNvSpPr/>
          <p:nvPr/>
        </p:nvSpPr>
        <p:spPr>
          <a:xfrm>
            <a:off x="1726692" y="2363469"/>
            <a:ext cx="5114925" cy="915035"/>
          </a:xfrm>
          <a:custGeom>
            <a:avLst/>
            <a:gdLst/>
            <a:ahLst/>
            <a:cxnLst/>
            <a:rect l="l" t="t" r="r" b="b"/>
            <a:pathLst>
              <a:path w="5114925" h="915035">
                <a:moveTo>
                  <a:pt x="867537" y="912495"/>
                </a:moveTo>
                <a:lnTo>
                  <a:pt x="867232" y="911987"/>
                </a:lnTo>
                <a:lnTo>
                  <a:pt x="816610" y="827532"/>
                </a:lnTo>
                <a:lnTo>
                  <a:pt x="814832" y="824484"/>
                </a:lnTo>
                <a:lnTo>
                  <a:pt x="810895" y="823468"/>
                </a:lnTo>
                <a:lnTo>
                  <a:pt x="807974" y="825373"/>
                </a:lnTo>
                <a:lnTo>
                  <a:pt x="804926" y="827151"/>
                </a:lnTo>
                <a:lnTo>
                  <a:pt x="803910" y="830961"/>
                </a:lnTo>
                <a:lnTo>
                  <a:pt x="805688" y="834009"/>
                </a:lnTo>
                <a:lnTo>
                  <a:pt x="838987" y="889622"/>
                </a:lnTo>
                <a:lnTo>
                  <a:pt x="6096" y="430530"/>
                </a:lnTo>
                <a:lnTo>
                  <a:pt x="0" y="441706"/>
                </a:lnTo>
                <a:lnTo>
                  <a:pt x="833031" y="900747"/>
                </a:lnTo>
                <a:lnTo>
                  <a:pt x="768096" y="902335"/>
                </a:lnTo>
                <a:lnTo>
                  <a:pt x="764667" y="902335"/>
                </a:lnTo>
                <a:lnTo>
                  <a:pt x="761873" y="905256"/>
                </a:lnTo>
                <a:lnTo>
                  <a:pt x="761898" y="909701"/>
                </a:lnTo>
                <a:lnTo>
                  <a:pt x="762000" y="912241"/>
                </a:lnTo>
                <a:lnTo>
                  <a:pt x="764921" y="915035"/>
                </a:lnTo>
                <a:lnTo>
                  <a:pt x="768477" y="914908"/>
                </a:lnTo>
                <a:lnTo>
                  <a:pt x="867537" y="912495"/>
                </a:lnTo>
                <a:close/>
              </a:path>
              <a:path w="5114925" h="915035">
                <a:moveTo>
                  <a:pt x="2955036" y="551180"/>
                </a:moveTo>
                <a:lnTo>
                  <a:pt x="2898902" y="465328"/>
                </a:lnTo>
                <a:lnTo>
                  <a:pt x="2894965" y="464439"/>
                </a:lnTo>
                <a:lnTo>
                  <a:pt x="2892044" y="466344"/>
                </a:lnTo>
                <a:lnTo>
                  <a:pt x="2889123" y="468376"/>
                </a:lnTo>
                <a:lnTo>
                  <a:pt x="2888234" y="472313"/>
                </a:lnTo>
                <a:lnTo>
                  <a:pt x="2925495" y="529310"/>
                </a:lnTo>
                <a:lnTo>
                  <a:pt x="2093722" y="113411"/>
                </a:lnTo>
                <a:lnTo>
                  <a:pt x="2088134" y="124841"/>
                </a:lnTo>
                <a:lnTo>
                  <a:pt x="2920022" y="540727"/>
                </a:lnTo>
                <a:lnTo>
                  <a:pt x="2851785" y="545084"/>
                </a:lnTo>
                <a:lnTo>
                  <a:pt x="2849118" y="548132"/>
                </a:lnTo>
                <a:lnTo>
                  <a:pt x="2849626" y="555117"/>
                </a:lnTo>
                <a:lnTo>
                  <a:pt x="2852674" y="557784"/>
                </a:lnTo>
                <a:lnTo>
                  <a:pt x="2955036" y="551180"/>
                </a:lnTo>
                <a:close/>
              </a:path>
              <a:path w="5114925" h="915035">
                <a:moveTo>
                  <a:pt x="5114925" y="12700"/>
                </a:moveTo>
                <a:lnTo>
                  <a:pt x="5114163" y="0"/>
                </a:lnTo>
                <a:lnTo>
                  <a:pt x="3421875" y="109982"/>
                </a:lnTo>
                <a:lnTo>
                  <a:pt x="3475609" y="73787"/>
                </a:lnTo>
                <a:lnTo>
                  <a:pt x="3478530" y="71882"/>
                </a:lnTo>
                <a:lnTo>
                  <a:pt x="3479292" y="67945"/>
                </a:lnTo>
                <a:lnTo>
                  <a:pt x="3477260" y="65024"/>
                </a:lnTo>
                <a:lnTo>
                  <a:pt x="3475355" y="62103"/>
                </a:lnTo>
                <a:lnTo>
                  <a:pt x="3471418" y="61341"/>
                </a:lnTo>
                <a:lnTo>
                  <a:pt x="3468497" y="63246"/>
                </a:lnTo>
                <a:lnTo>
                  <a:pt x="3386328" y="118618"/>
                </a:lnTo>
                <a:lnTo>
                  <a:pt x="3474974" y="162941"/>
                </a:lnTo>
                <a:lnTo>
                  <a:pt x="3478149" y="164465"/>
                </a:lnTo>
                <a:lnTo>
                  <a:pt x="3481959" y="163195"/>
                </a:lnTo>
                <a:lnTo>
                  <a:pt x="3483483" y="160147"/>
                </a:lnTo>
                <a:lnTo>
                  <a:pt x="3485007" y="156972"/>
                </a:lnTo>
                <a:lnTo>
                  <a:pt x="3483737" y="153162"/>
                </a:lnTo>
                <a:lnTo>
                  <a:pt x="3425812" y="124206"/>
                </a:lnTo>
                <a:lnTo>
                  <a:pt x="3422764" y="122682"/>
                </a:lnTo>
                <a:lnTo>
                  <a:pt x="3399282" y="124206"/>
                </a:lnTo>
                <a:lnTo>
                  <a:pt x="3416858" y="123063"/>
                </a:lnTo>
                <a:lnTo>
                  <a:pt x="3422764" y="122682"/>
                </a:lnTo>
                <a:lnTo>
                  <a:pt x="5114925" y="12700"/>
                </a:lnTo>
                <a:close/>
              </a:path>
            </a:pathLst>
          </a:custGeom>
          <a:solidFill>
            <a:srgbClr val="000000"/>
          </a:solidFill>
        </p:spPr>
        <p:txBody>
          <a:bodyPr wrap="square" lIns="0" tIns="0" rIns="0" bIns="0" rtlCol="0"/>
          <a:lstStyle/>
          <a:p>
            <a:endParaRPr/>
          </a:p>
        </p:txBody>
      </p:sp>
      <p:sp>
        <p:nvSpPr>
          <p:cNvPr id="42" name="object 42"/>
          <p:cNvSpPr txBox="1">
            <a:spLocks noGrp="1"/>
          </p:cNvSpPr>
          <p:nvPr>
            <p:ph type="title"/>
          </p:nvPr>
        </p:nvSpPr>
        <p:spPr>
          <a:xfrm>
            <a:off x="809650" y="8331"/>
            <a:ext cx="2834005" cy="695325"/>
          </a:xfrm>
          <a:prstGeom prst="rect">
            <a:avLst/>
          </a:prstGeom>
        </p:spPr>
        <p:txBody>
          <a:bodyPr vert="horz" wrap="square" lIns="0" tIns="12065" rIns="0" bIns="0" rtlCol="0">
            <a:spAutoFit/>
          </a:bodyPr>
          <a:lstStyle/>
          <a:p>
            <a:pPr marL="12700">
              <a:lnSpc>
                <a:spcPct val="100000"/>
              </a:lnSpc>
              <a:spcBef>
                <a:spcPts val="95"/>
              </a:spcBef>
            </a:pPr>
            <a:r>
              <a:rPr spc="-10" dirty="0"/>
              <a:t>ガウス過</a:t>
            </a:r>
            <a:r>
              <a:rPr spc="-20" dirty="0"/>
              <a:t>程</a:t>
            </a:r>
            <a:r>
              <a:rPr spc="-5" dirty="0">
                <a:latin typeface="Calibri"/>
                <a:cs typeface="Calibri"/>
              </a:rPr>
              <a:t>:</a:t>
            </a:r>
          </a:p>
        </p:txBody>
      </p:sp>
      <p:sp>
        <p:nvSpPr>
          <p:cNvPr id="43" name="object 43"/>
          <p:cNvSpPr/>
          <p:nvPr/>
        </p:nvSpPr>
        <p:spPr>
          <a:xfrm>
            <a:off x="3965447" y="60971"/>
            <a:ext cx="3716268" cy="679241"/>
          </a:xfrm>
          <a:prstGeom prst="rect">
            <a:avLst/>
          </a:prstGeom>
          <a:blipFill>
            <a:blip r:embed="rId5" cstate="print"/>
            <a:stretch>
              <a:fillRect/>
            </a:stretch>
          </a:blipFill>
        </p:spPr>
        <p:txBody>
          <a:bodyPr wrap="square" lIns="0" tIns="0" rIns="0" bIns="0" rtlCol="0"/>
          <a:lstStyle/>
          <a:p>
            <a:endParaRPr/>
          </a:p>
        </p:txBody>
      </p:sp>
      <p:sp>
        <p:nvSpPr>
          <p:cNvPr id="44" name="object 44"/>
          <p:cNvSpPr txBox="1"/>
          <p:nvPr/>
        </p:nvSpPr>
        <p:spPr>
          <a:xfrm>
            <a:off x="1096772" y="3785057"/>
            <a:ext cx="709803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1F487C"/>
                </a:solidFill>
                <a:latin typeface="MS PGothic"/>
                <a:cs typeface="MS PGothic"/>
              </a:rPr>
              <a:t>ガ</a:t>
            </a:r>
            <a:r>
              <a:rPr sz="2400" spc="-15" dirty="0">
                <a:solidFill>
                  <a:srgbClr val="1F487C"/>
                </a:solidFill>
                <a:latin typeface="MS PGothic"/>
                <a:cs typeface="MS PGothic"/>
              </a:rPr>
              <a:t>ウ</a:t>
            </a:r>
            <a:r>
              <a:rPr sz="2400" spc="-5" dirty="0">
                <a:solidFill>
                  <a:srgbClr val="1F487C"/>
                </a:solidFill>
                <a:latin typeface="MS PGothic"/>
                <a:cs typeface="MS PGothic"/>
              </a:rPr>
              <a:t>ス</a:t>
            </a:r>
            <a:r>
              <a:rPr sz="2400" spc="-15" dirty="0">
                <a:solidFill>
                  <a:srgbClr val="1F487C"/>
                </a:solidFill>
                <a:latin typeface="MS PGothic"/>
                <a:cs typeface="MS PGothic"/>
              </a:rPr>
              <a:t>過</a:t>
            </a:r>
            <a:r>
              <a:rPr sz="2400" dirty="0">
                <a:solidFill>
                  <a:srgbClr val="1F487C"/>
                </a:solidFill>
                <a:latin typeface="MS PGothic"/>
                <a:cs typeface="MS PGothic"/>
              </a:rPr>
              <a:t>程に</a:t>
            </a:r>
            <a:r>
              <a:rPr sz="2400" spc="-10" dirty="0">
                <a:solidFill>
                  <a:srgbClr val="1F487C"/>
                </a:solidFill>
                <a:latin typeface="MS PGothic"/>
                <a:cs typeface="MS PGothic"/>
              </a:rPr>
              <a:t>従</a:t>
            </a:r>
            <a:r>
              <a:rPr sz="2400" spc="-5" dirty="0">
                <a:solidFill>
                  <a:srgbClr val="1F487C"/>
                </a:solidFill>
                <a:latin typeface="MS PGothic"/>
                <a:cs typeface="MS PGothic"/>
              </a:rPr>
              <a:t>う関</a:t>
            </a:r>
            <a:r>
              <a:rPr sz="2400" spc="5" dirty="0">
                <a:solidFill>
                  <a:srgbClr val="1F487C"/>
                </a:solidFill>
                <a:latin typeface="MS PGothic"/>
                <a:cs typeface="MS PGothic"/>
              </a:rPr>
              <a:t>数</a:t>
            </a:r>
            <a:r>
              <a:rPr sz="2400" spc="10" dirty="0">
                <a:solidFill>
                  <a:srgbClr val="1F487C"/>
                </a:solidFill>
                <a:latin typeface="Calibri"/>
                <a:cs typeface="Calibri"/>
              </a:rPr>
              <a:t>f</a:t>
            </a:r>
            <a:r>
              <a:rPr sz="2400" spc="-5" dirty="0">
                <a:solidFill>
                  <a:srgbClr val="1F487C"/>
                </a:solidFill>
                <a:latin typeface="MS PGothic"/>
                <a:cs typeface="MS PGothic"/>
              </a:rPr>
              <a:t>の</a:t>
            </a:r>
            <a:r>
              <a:rPr sz="2400" spc="10" dirty="0">
                <a:solidFill>
                  <a:srgbClr val="1F487C"/>
                </a:solidFill>
                <a:latin typeface="Calibri"/>
                <a:cs typeface="Calibri"/>
              </a:rPr>
              <a:t>n</a:t>
            </a:r>
            <a:r>
              <a:rPr sz="2400" spc="-5" dirty="0">
                <a:solidFill>
                  <a:srgbClr val="1F487C"/>
                </a:solidFill>
                <a:latin typeface="MS PGothic"/>
                <a:cs typeface="MS PGothic"/>
              </a:rPr>
              <a:t>点は</a:t>
            </a:r>
            <a:r>
              <a:rPr sz="2400" spc="5" dirty="0">
                <a:solidFill>
                  <a:srgbClr val="1F487C"/>
                </a:solidFill>
                <a:latin typeface="Calibri"/>
                <a:cs typeface="Calibri"/>
              </a:rPr>
              <a:t>n</a:t>
            </a:r>
            <a:r>
              <a:rPr sz="2400" dirty="0">
                <a:solidFill>
                  <a:srgbClr val="1F487C"/>
                </a:solidFill>
                <a:latin typeface="MS PGothic"/>
                <a:cs typeface="MS PGothic"/>
              </a:rPr>
              <a:t>次元ガウ</a:t>
            </a:r>
            <a:r>
              <a:rPr sz="2400" spc="-15" dirty="0">
                <a:solidFill>
                  <a:srgbClr val="1F487C"/>
                </a:solidFill>
                <a:latin typeface="MS PGothic"/>
                <a:cs typeface="MS PGothic"/>
              </a:rPr>
              <a:t>ス</a:t>
            </a:r>
            <a:r>
              <a:rPr sz="2400" dirty="0">
                <a:solidFill>
                  <a:srgbClr val="1F487C"/>
                </a:solidFill>
                <a:latin typeface="MS PGothic"/>
                <a:cs typeface="MS PGothic"/>
              </a:rPr>
              <a:t>分布に従う</a:t>
            </a:r>
            <a:endParaRPr sz="2400">
              <a:latin typeface="MS PGothic"/>
              <a:cs typeface="MS PGothic"/>
            </a:endParaRPr>
          </a:p>
        </p:txBody>
      </p:sp>
      <p:sp>
        <p:nvSpPr>
          <p:cNvPr id="45" name="object 45"/>
          <p:cNvSpPr txBox="1">
            <a:spLocks noGrp="1"/>
          </p:cNvSpPr>
          <p:nvPr>
            <p:ph type="sldNum" sz="quarter" idx="4294967295"/>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31</a:t>
            </a:fld>
            <a:endParaRPr dirty="0"/>
          </a:p>
        </p:txBody>
      </p:sp>
    </p:spTree>
    <p:extLst>
      <p:ext uri="{BB962C8B-B14F-4D97-AF65-F5344CB8AC3E}">
        <p14:creationId xmlns:p14="http://schemas.microsoft.com/office/powerpoint/2010/main" val="25074641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142" y="955546"/>
            <a:ext cx="9081135" cy="5718810"/>
            <a:chOff x="41142" y="955546"/>
            <a:chExt cx="9081135" cy="5718810"/>
          </a:xfrm>
        </p:grpSpPr>
        <p:sp>
          <p:nvSpPr>
            <p:cNvPr id="3" name="object 3"/>
            <p:cNvSpPr/>
            <p:nvPr/>
          </p:nvSpPr>
          <p:spPr>
            <a:xfrm>
              <a:off x="41142" y="955546"/>
              <a:ext cx="9080765" cy="571881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4676" y="989076"/>
              <a:ext cx="8961120" cy="5599430"/>
            </a:xfrm>
            <a:custGeom>
              <a:avLst/>
              <a:gdLst/>
              <a:ahLst/>
              <a:cxnLst/>
              <a:rect l="l" t="t" r="r" b="b"/>
              <a:pathLst>
                <a:path w="8961120" h="5599430">
                  <a:moveTo>
                    <a:pt x="8027924" y="0"/>
                  </a:moveTo>
                  <a:lnTo>
                    <a:pt x="933208" y="0"/>
                  </a:lnTo>
                  <a:lnTo>
                    <a:pt x="885186" y="1214"/>
                  </a:lnTo>
                  <a:lnTo>
                    <a:pt x="837794" y="4818"/>
                  </a:lnTo>
                  <a:lnTo>
                    <a:pt x="791091" y="10753"/>
                  </a:lnTo>
                  <a:lnTo>
                    <a:pt x="745136" y="18960"/>
                  </a:lnTo>
                  <a:lnTo>
                    <a:pt x="699987" y="29380"/>
                  </a:lnTo>
                  <a:lnTo>
                    <a:pt x="655703" y="41956"/>
                  </a:lnTo>
                  <a:lnTo>
                    <a:pt x="612342" y="56628"/>
                  </a:lnTo>
                  <a:lnTo>
                    <a:pt x="569964" y="73338"/>
                  </a:lnTo>
                  <a:lnTo>
                    <a:pt x="528626" y="92027"/>
                  </a:lnTo>
                  <a:lnTo>
                    <a:pt x="488388" y="112636"/>
                  </a:lnTo>
                  <a:lnTo>
                    <a:pt x="449308" y="135107"/>
                  </a:lnTo>
                  <a:lnTo>
                    <a:pt x="411445" y="159381"/>
                  </a:lnTo>
                  <a:lnTo>
                    <a:pt x="374857" y="185400"/>
                  </a:lnTo>
                  <a:lnTo>
                    <a:pt x="339603" y="213104"/>
                  </a:lnTo>
                  <a:lnTo>
                    <a:pt x="305742" y="242435"/>
                  </a:lnTo>
                  <a:lnTo>
                    <a:pt x="273332" y="273335"/>
                  </a:lnTo>
                  <a:lnTo>
                    <a:pt x="242432" y="305745"/>
                  </a:lnTo>
                  <a:lnTo>
                    <a:pt x="213101" y="339606"/>
                  </a:lnTo>
                  <a:lnTo>
                    <a:pt x="185397" y="374860"/>
                  </a:lnTo>
                  <a:lnTo>
                    <a:pt x="159378" y="411447"/>
                  </a:lnTo>
                  <a:lnTo>
                    <a:pt x="135105" y="449310"/>
                  </a:lnTo>
                  <a:lnTo>
                    <a:pt x="112634" y="488389"/>
                  </a:lnTo>
                  <a:lnTo>
                    <a:pt x="92025" y="528627"/>
                  </a:lnTo>
                  <a:lnTo>
                    <a:pt x="73336" y="569964"/>
                  </a:lnTo>
                  <a:lnTo>
                    <a:pt x="56627" y="612341"/>
                  </a:lnTo>
                  <a:lnTo>
                    <a:pt x="41955" y="655700"/>
                  </a:lnTo>
                  <a:lnTo>
                    <a:pt x="29380" y="699983"/>
                  </a:lnTo>
                  <a:lnTo>
                    <a:pt x="18959" y="745131"/>
                  </a:lnTo>
                  <a:lnTo>
                    <a:pt x="10752" y="791084"/>
                  </a:lnTo>
                  <a:lnTo>
                    <a:pt x="4818" y="837786"/>
                  </a:lnTo>
                  <a:lnTo>
                    <a:pt x="1214" y="885175"/>
                  </a:lnTo>
                  <a:lnTo>
                    <a:pt x="0" y="933196"/>
                  </a:lnTo>
                  <a:lnTo>
                    <a:pt x="0" y="4665954"/>
                  </a:lnTo>
                  <a:lnTo>
                    <a:pt x="1214" y="4713978"/>
                  </a:lnTo>
                  <a:lnTo>
                    <a:pt x="4818" y="4761371"/>
                  </a:lnTo>
                  <a:lnTo>
                    <a:pt x="10752" y="4808075"/>
                  </a:lnTo>
                  <a:lnTo>
                    <a:pt x="18959" y="4854031"/>
                  </a:lnTo>
                  <a:lnTo>
                    <a:pt x="29380" y="4899181"/>
                  </a:lnTo>
                  <a:lnTo>
                    <a:pt x="41955" y="4943466"/>
                  </a:lnTo>
                  <a:lnTo>
                    <a:pt x="56627" y="4986827"/>
                  </a:lnTo>
                  <a:lnTo>
                    <a:pt x="73336" y="5029206"/>
                  </a:lnTo>
                  <a:lnTo>
                    <a:pt x="92025" y="5070544"/>
                  </a:lnTo>
                  <a:lnTo>
                    <a:pt x="112634" y="5110783"/>
                  </a:lnTo>
                  <a:lnTo>
                    <a:pt x="135105" y="5149863"/>
                  </a:lnTo>
                  <a:lnTo>
                    <a:pt x="159378" y="5187727"/>
                  </a:lnTo>
                  <a:lnTo>
                    <a:pt x="185397" y="5224315"/>
                  </a:lnTo>
                  <a:lnTo>
                    <a:pt x="213101" y="5259570"/>
                  </a:lnTo>
                  <a:lnTo>
                    <a:pt x="242432" y="5293431"/>
                  </a:lnTo>
                  <a:lnTo>
                    <a:pt x="273332" y="5325841"/>
                  </a:lnTo>
                  <a:lnTo>
                    <a:pt x="305742" y="5356742"/>
                  </a:lnTo>
                  <a:lnTo>
                    <a:pt x="339603" y="5386073"/>
                  </a:lnTo>
                  <a:lnTo>
                    <a:pt x="374857" y="5413778"/>
                  </a:lnTo>
                  <a:lnTo>
                    <a:pt x="411445" y="5439796"/>
                  </a:lnTo>
                  <a:lnTo>
                    <a:pt x="449308" y="5464070"/>
                  </a:lnTo>
                  <a:lnTo>
                    <a:pt x="488388" y="5486541"/>
                  </a:lnTo>
                  <a:lnTo>
                    <a:pt x="528626" y="5507150"/>
                  </a:lnTo>
                  <a:lnTo>
                    <a:pt x="569964" y="5525838"/>
                  </a:lnTo>
                  <a:lnTo>
                    <a:pt x="612342" y="5542548"/>
                  </a:lnTo>
                  <a:lnTo>
                    <a:pt x="655703" y="5557220"/>
                  </a:lnTo>
                  <a:lnTo>
                    <a:pt x="699987" y="5569795"/>
                  </a:lnTo>
                  <a:lnTo>
                    <a:pt x="745136" y="5580216"/>
                  </a:lnTo>
                  <a:lnTo>
                    <a:pt x="791091" y="5588423"/>
                  </a:lnTo>
                  <a:lnTo>
                    <a:pt x="837794" y="5594357"/>
                  </a:lnTo>
                  <a:lnTo>
                    <a:pt x="885186" y="5597961"/>
                  </a:lnTo>
                  <a:lnTo>
                    <a:pt x="933208" y="5599176"/>
                  </a:lnTo>
                  <a:lnTo>
                    <a:pt x="8027924" y="5599176"/>
                  </a:lnTo>
                  <a:lnTo>
                    <a:pt x="8075944" y="5597961"/>
                  </a:lnTo>
                  <a:lnTo>
                    <a:pt x="8123333" y="5594357"/>
                  </a:lnTo>
                  <a:lnTo>
                    <a:pt x="8170035" y="5588423"/>
                  </a:lnTo>
                  <a:lnTo>
                    <a:pt x="8215988" y="5580216"/>
                  </a:lnTo>
                  <a:lnTo>
                    <a:pt x="8261136" y="5569795"/>
                  </a:lnTo>
                  <a:lnTo>
                    <a:pt x="8305419" y="5557220"/>
                  </a:lnTo>
                  <a:lnTo>
                    <a:pt x="8348778" y="5542548"/>
                  </a:lnTo>
                  <a:lnTo>
                    <a:pt x="8391155" y="5525838"/>
                  </a:lnTo>
                  <a:lnTo>
                    <a:pt x="8432492" y="5507150"/>
                  </a:lnTo>
                  <a:lnTo>
                    <a:pt x="8472730" y="5486541"/>
                  </a:lnTo>
                  <a:lnTo>
                    <a:pt x="8511809" y="5464070"/>
                  </a:lnTo>
                  <a:lnTo>
                    <a:pt x="8549672" y="5439796"/>
                  </a:lnTo>
                  <a:lnTo>
                    <a:pt x="8586259" y="5413778"/>
                  </a:lnTo>
                  <a:lnTo>
                    <a:pt x="8621513" y="5386073"/>
                  </a:lnTo>
                  <a:lnTo>
                    <a:pt x="8655374" y="5356742"/>
                  </a:lnTo>
                  <a:lnTo>
                    <a:pt x="8687784" y="5325841"/>
                  </a:lnTo>
                  <a:lnTo>
                    <a:pt x="8718684" y="5293431"/>
                  </a:lnTo>
                  <a:lnTo>
                    <a:pt x="8748015" y="5259570"/>
                  </a:lnTo>
                  <a:lnTo>
                    <a:pt x="8775719" y="5224315"/>
                  </a:lnTo>
                  <a:lnTo>
                    <a:pt x="8801738" y="5187727"/>
                  </a:lnTo>
                  <a:lnTo>
                    <a:pt x="8826012" y="5149863"/>
                  </a:lnTo>
                  <a:lnTo>
                    <a:pt x="8848483" y="5110783"/>
                  </a:lnTo>
                  <a:lnTo>
                    <a:pt x="8869092" y="5070544"/>
                  </a:lnTo>
                  <a:lnTo>
                    <a:pt x="8887781" y="5029206"/>
                  </a:lnTo>
                  <a:lnTo>
                    <a:pt x="8904491" y="4986827"/>
                  </a:lnTo>
                  <a:lnTo>
                    <a:pt x="8919163" y="4943466"/>
                  </a:lnTo>
                  <a:lnTo>
                    <a:pt x="8931739" y="4899181"/>
                  </a:lnTo>
                  <a:lnTo>
                    <a:pt x="8942159" y="4854031"/>
                  </a:lnTo>
                  <a:lnTo>
                    <a:pt x="8950366" y="4808075"/>
                  </a:lnTo>
                  <a:lnTo>
                    <a:pt x="8956301" y="4761371"/>
                  </a:lnTo>
                  <a:lnTo>
                    <a:pt x="8959905" y="4713978"/>
                  </a:lnTo>
                  <a:lnTo>
                    <a:pt x="8961120" y="4665954"/>
                  </a:lnTo>
                  <a:lnTo>
                    <a:pt x="8961120" y="933196"/>
                  </a:lnTo>
                  <a:lnTo>
                    <a:pt x="8959905" y="885175"/>
                  </a:lnTo>
                  <a:lnTo>
                    <a:pt x="8956301" y="837786"/>
                  </a:lnTo>
                  <a:lnTo>
                    <a:pt x="8950366" y="791084"/>
                  </a:lnTo>
                  <a:lnTo>
                    <a:pt x="8942159" y="745131"/>
                  </a:lnTo>
                  <a:lnTo>
                    <a:pt x="8931739" y="699983"/>
                  </a:lnTo>
                  <a:lnTo>
                    <a:pt x="8919163" y="655700"/>
                  </a:lnTo>
                  <a:lnTo>
                    <a:pt x="8904491" y="612341"/>
                  </a:lnTo>
                  <a:lnTo>
                    <a:pt x="8887781" y="569964"/>
                  </a:lnTo>
                  <a:lnTo>
                    <a:pt x="8869092" y="528627"/>
                  </a:lnTo>
                  <a:lnTo>
                    <a:pt x="8848483" y="488389"/>
                  </a:lnTo>
                  <a:lnTo>
                    <a:pt x="8826012" y="449310"/>
                  </a:lnTo>
                  <a:lnTo>
                    <a:pt x="8801738" y="411447"/>
                  </a:lnTo>
                  <a:lnTo>
                    <a:pt x="8775719" y="374860"/>
                  </a:lnTo>
                  <a:lnTo>
                    <a:pt x="8748015" y="339606"/>
                  </a:lnTo>
                  <a:lnTo>
                    <a:pt x="8718684" y="305745"/>
                  </a:lnTo>
                  <a:lnTo>
                    <a:pt x="8687784" y="273335"/>
                  </a:lnTo>
                  <a:lnTo>
                    <a:pt x="8655374" y="242435"/>
                  </a:lnTo>
                  <a:lnTo>
                    <a:pt x="8621513" y="213104"/>
                  </a:lnTo>
                  <a:lnTo>
                    <a:pt x="8586259" y="185400"/>
                  </a:lnTo>
                  <a:lnTo>
                    <a:pt x="8549672" y="159381"/>
                  </a:lnTo>
                  <a:lnTo>
                    <a:pt x="8511809" y="135107"/>
                  </a:lnTo>
                  <a:lnTo>
                    <a:pt x="8472730" y="112636"/>
                  </a:lnTo>
                  <a:lnTo>
                    <a:pt x="8432492" y="92027"/>
                  </a:lnTo>
                  <a:lnTo>
                    <a:pt x="8391155" y="73338"/>
                  </a:lnTo>
                  <a:lnTo>
                    <a:pt x="8348778" y="56628"/>
                  </a:lnTo>
                  <a:lnTo>
                    <a:pt x="8305419" y="41956"/>
                  </a:lnTo>
                  <a:lnTo>
                    <a:pt x="8261136" y="29380"/>
                  </a:lnTo>
                  <a:lnTo>
                    <a:pt x="8215988" y="18960"/>
                  </a:lnTo>
                  <a:lnTo>
                    <a:pt x="8170035" y="10753"/>
                  </a:lnTo>
                  <a:lnTo>
                    <a:pt x="8123333" y="4818"/>
                  </a:lnTo>
                  <a:lnTo>
                    <a:pt x="8075944" y="1214"/>
                  </a:lnTo>
                  <a:lnTo>
                    <a:pt x="8027924" y="0"/>
                  </a:lnTo>
                  <a:close/>
                </a:path>
              </a:pathLst>
            </a:custGeom>
            <a:solidFill>
              <a:srgbClr val="FFFFFF"/>
            </a:solidFill>
          </p:spPr>
          <p:txBody>
            <a:bodyPr wrap="square" lIns="0" tIns="0" rIns="0" bIns="0" rtlCol="0"/>
            <a:lstStyle/>
            <a:p>
              <a:endParaRPr/>
            </a:p>
          </p:txBody>
        </p:sp>
        <p:sp>
          <p:nvSpPr>
            <p:cNvPr id="5" name="object 5"/>
            <p:cNvSpPr/>
            <p:nvPr/>
          </p:nvSpPr>
          <p:spPr>
            <a:xfrm>
              <a:off x="74676" y="989076"/>
              <a:ext cx="8961120" cy="5599430"/>
            </a:xfrm>
            <a:custGeom>
              <a:avLst/>
              <a:gdLst/>
              <a:ahLst/>
              <a:cxnLst/>
              <a:rect l="l" t="t" r="r" b="b"/>
              <a:pathLst>
                <a:path w="8961120" h="5599430">
                  <a:moveTo>
                    <a:pt x="0" y="933196"/>
                  </a:moveTo>
                  <a:lnTo>
                    <a:pt x="1214" y="885175"/>
                  </a:lnTo>
                  <a:lnTo>
                    <a:pt x="4818" y="837786"/>
                  </a:lnTo>
                  <a:lnTo>
                    <a:pt x="10752" y="791084"/>
                  </a:lnTo>
                  <a:lnTo>
                    <a:pt x="18959" y="745131"/>
                  </a:lnTo>
                  <a:lnTo>
                    <a:pt x="29380" y="699983"/>
                  </a:lnTo>
                  <a:lnTo>
                    <a:pt x="41955" y="655700"/>
                  </a:lnTo>
                  <a:lnTo>
                    <a:pt x="56627" y="612341"/>
                  </a:lnTo>
                  <a:lnTo>
                    <a:pt x="73336" y="569964"/>
                  </a:lnTo>
                  <a:lnTo>
                    <a:pt x="92025" y="528627"/>
                  </a:lnTo>
                  <a:lnTo>
                    <a:pt x="112634" y="488389"/>
                  </a:lnTo>
                  <a:lnTo>
                    <a:pt x="135105" y="449310"/>
                  </a:lnTo>
                  <a:lnTo>
                    <a:pt x="159378" y="411447"/>
                  </a:lnTo>
                  <a:lnTo>
                    <a:pt x="185397" y="374860"/>
                  </a:lnTo>
                  <a:lnTo>
                    <a:pt x="213101" y="339606"/>
                  </a:lnTo>
                  <a:lnTo>
                    <a:pt x="242432" y="305745"/>
                  </a:lnTo>
                  <a:lnTo>
                    <a:pt x="273332" y="273335"/>
                  </a:lnTo>
                  <a:lnTo>
                    <a:pt x="305742" y="242435"/>
                  </a:lnTo>
                  <a:lnTo>
                    <a:pt x="339603" y="213104"/>
                  </a:lnTo>
                  <a:lnTo>
                    <a:pt x="374857" y="185400"/>
                  </a:lnTo>
                  <a:lnTo>
                    <a:pt x="411445" y="159381"/>
                  </a:lnTo>
                  <a:lnTo>
                    <a:pt x="449308" y="135107"/>
                  </a:lnTo>
                  <a:lnTo>
                    <a:pt x="488388" y="112636"/>
                  </a:lnTo>
                  <a:lnTo>
                    <a:pt x="528626" y="92027"/>
                  </a:lnTo>
                  <a:lnTo>
                    <a:pt x="569964" y="73338"/>
                  </a:lnTo>
                  <a:lnTo>
                    <a:pt x="612342" y="56628"/>
                  </a:lnTo>
                  <a:lnTo>
                    <a:pt x="655703" y="41956"/>
                  </a:lnTo>
                  <a:lnTo>
                    <a:pt x="699987" y="29380"/>
                  </a:lnTo>
                  <a:lnTo>
                    <a:pt x="745136" y="18960"/>
                  </a:lnTo>
                  <a:lnTo>
                    <a:pt x="791091" y="10753"/>
                  </a:lnTo>
                  <a:lnTo>
                    <a:pt x="837794" y="4818"/>
                  </a:lnTo>
                  <a:lnTo>
                    <a:pt x="885186" y="1214"/>
                  </a:lnTo>
                  <a:lnTo>
                    <a:pt x="933208" y="0"/>
                  </a:lnTo>
                  <a:lnTo>
                    <a:pt x="8027924" y="0"/>
                  </a:lnTo>
                  <a:lnTo>
                    <a:pt x="8075944" y="1214"/>
                  </a:lnTo>
                  <a:lnTo>
                    <a:pt x="8123333" y="4818"/>
                  </a:lnTo>
                  <a:lnTo>
                    <a:pt x="8170035" y="10753"/>
                  </a:lnTo>
                  <a:lnTo>
                    <a:pt x="8215988" y="18960"/>
                  </a:lnTo>
                  <a:lnTo>
                    <a:pt x="8261136" y="29380"/>
                  </a:lnTo>
                  <a:lnTo>
                    <a:pt x="8305419" y="41956"/>
                  </a:lnTo>
                  <a:lnTo>
                    <a:pt x="8348778" y="56628"/>
                  </a:lnTo>
                  <a:lnTo>
                    <a:pt x="8391155" y="73338"/>
                  </a:lnTo>
                  <a:lnTo>
                    <a:pt x="8432492" y="92027"/>
                  </a:lnTo>
                  <a:lnTo>
                    <a:pt x="8472730" y="112636"/>
                  </a:lnTo>
                  <a:lnTo>
                    <a:pt x="8511809" y="135107"/>
                  </a:lnTo>
                  <a:lnTo>
                    <a:pt x="8549672" y="159381"/>
                  </a:lnTo>
                  <a:lnTo>
                    <a:pt x="8586259" y="185400"/>
                  </a:lnTo>
                  <a:lnTo>
                    <a:pt x="8621513" y="213104"/>
                  </a:lnTo>
                  <a:lnTo>
                    <a:pt x="8655374" y="242435"/>
                  </a:lnTo>
                  <a:lnTo>
                    <a:pt x="8687784" y="273335"/>
                  </a:lnTo>
                  <a:lnTo>
                    <a:pt x="8718684" y="305745"/>
                  </a:lnTo>
                  <a:lnTo>
                    <a:pt x="8748015" y="339606"/>
                  </a:lnTo>
                  <a:lnTo>
                    <a:pt x="8775719" y="374860"/>
                  </a:lnTo>
                  <a:lnTo>
                    <a:pt x="8801738" y="411447"/>
                  </a:lnTo>
                  <a:lnTo>
                    <a:pt x="8826012" y="449310"/>
                  </a:lnTo>
                  <a:lnTo>
                    <a:pt x="8848483" y="488389"/>
                  </a:lnTo>
                  <a:lnTo>
                    <a:pt x="8869092" y="528627"/>
                  </a:lnTo>
                  <a:lnTo>
                    <a:pt x="8887781" y="569964"/>
                  </a:lnTo>
                  <a:lnTo>
                    <a:pt x="8904491" y="612341"/>
                  </a:lnTo>
                  <a:lnTo>
                    <a:pt x="8919163" y="655700"/>
                  </a:lnTo>
                  <a:lnTo>
                    <a:pt x="8931739" y="699983"/>
                  </a:lnTo>
                  <a:lnTo>
                    <a:pt x="8942159" y="745131"/>
                  </a:lnTo>
                  <a:lnTo>
                    <a:pt x="8950366" y="791084"/>
                  </a:lnTo>
                  <a:lnTo>
                    <a:pt x="8956301" y="837786"/>
                  </a:lnTo>
                  <a:lnTo>
                    <a:pt x="8959905" y="885175"/>
                  </a:lnTo>
                  <a:lnTo>
                    <a:pt x="8961120" y="933196"/>
                  </a:lnTo>
                  <a:lnTo>
                    <a:pt x="8961120" y="4665954"/>
                  </a:lnTo>
                  <a:lnTo>
                    <a:pt x="8959905" y="4713978"/>
                  </a:lnTo>
                  <a:lnTo>
                    <a:pt x="8956301" y="4761371"/>
                  </a:lnTo>
                  <a:lnTo>
                    <a:pt x="8950366" y="4808075"/>
                  </a:lnTo>
                  <a:lnTo>
                    <a:pt x="8942159" y="4854031"/>
                  </a:lnTo>
                  <a:lnTo>
                    <a:pt x="8931739" y="4899181"/>
                  </a:lnTo>
                  <a:lnTo>
                    <a:pt x="8919163" y="4943466"/>
                  </a:lnTo>
                  <a:lnTo>
                    <a:pt x="8904491" y="4986827"/>
                  </a:lnTo>
                  <a:lnTo>
                    <a:pt x="8887781" y="5029206"/>
                  </a:lnTo>
                  <a:lnTo>
                    <a:pt x="8869092" y="5070544"/>
                  </a:lnTo>
                  <a:lnTo>
                    <a:pt x="8848483" y="5110783"/>
                  </a:lnTo>
                  <a:lnTo>
                    <a:pt x="8826012" y="5149863"/>
                  </a:lnTo>
                  <a:lnTo>
                    <a:pt x="8801738" y="5187727"/>
                  </a:lnTo>
                  <a:lnTo>
                    <a:pt x="8775719" y="5224315"/>
                  </a:lnTo>
                  <a:lnTo>
                    <a:pt x="8748015" y="5259570"/>
                  </a:lnTo>
                  <a:lnTo>
                    <a:pt x="8718684" y="5293431"/>
                  </a:lnTo>
                  <a:lnTo>
                    <a:pt x="8687784" y="5325841"/>
                  </a:lnTo>
                  <a:lnTo>
                    <a:pt x="8655374" y="5356742"/>
                  </a:lnTo>
                  <a:lnTo>
                    <a:pt x="8621513" y="5386073"/>
                  </a:lnTo>
                  <a:lnTo>
                    <a:pt x="8586259" y="5413778"/>
                  </a:lnTo>
                  <a:lnTo>
                    <a:pt x="8549672" y="5439796"/>
                  </a:lnTo>
                  <a:lnTo>
                    <a:pt x="8511809" y="5464070"/>
                  </a:lnTo>
                  <a:lnTo>
                    <a:pt x="8472730" y="5486541"/>
                  </a:lnTo>
                  <a:lnTo>
                    <a:pt x="8432492" y="5507150"/>
                  </a:lnTo>
                  <a:lnTo>
                    <a:pt x="8391155" y="5525838"/>
                  </a:lnTo>
                  <a:lnTo>
                    <a:pt x="8348778" y="5542548"/>
                  </a:lnTo>
                  <a:lnTo>
                    <a:pt x="8305419" y="5557220"/>
                  </a:lnTo>
                  <a:lnTo>
                    <a:pt x="8261136" y="5569795"/>
                  </a:lnTo>
                  <a:lnTo>
                    <a:pt x="8215988" y="5580216"/>
                  </a:lnTo>
                  <a:lnTo>
                    <a:pt x="8170035" y="5588423"/>
                  </a:lnTo>
                  <a:lnTo>
                    <a:pt x="8123333" y="5594357"/>
                  </a:lnTo>
                  <a:lnTo>
                    <a:pt x="8075944" y="5597961"/>
                  </a:lnTo>
                  <a:lnTo>
                    <a:pt x="8027924" y="5599176"/>
                  </a:lnTo>
                  <a:lnTo>
                    <a:pt x="933208" y="5599176"/>
                  </a:lnTo>
                  <a:lnTo>
                    <a:pt x="885186" y="5597961"/>
                  </a:lnTo>
                  <a:lnTo>
                    <a:pt x="837794" y="5594357"/>
                  </a:lnTo>
                  <a:lnTo>
                    <a:pt x="791091" y="5588423"/>
                  </a:lnTo>
                  <a:lnTo>
                    <a:pt x="745136" y="5580216"/>
                  </a:lnTo>
                  <a:lnTo>
                    <a:pt x="699987" y="5569795"/>
                  </a:lnTo>
                  <a:lnTo>
                    <a:pt x="655703" y="5557220"/>
                  </a:lnTo>
                  <a:lnTo>
                    <a:pt x="612342" y="5542548"/>
                  </a:lnTo>
                  <a:lnTo>
                    <a:pt x="569964" y="5525838"/>
                  </a:lnTo>
                  <a:lnTo>
                    <a:pt x="528626" y="5507150"/>
                  </a:lnTo>
                  <a:lnTo>
                    <a:pt x="488388" y="5486541"/>
                  </a:lnTo>
                  <a:lnTo>
                    <a:pt x="449308" y="5464070"/>
                  </a:lnTo>
                  <a:lnTo>
                    <a:pt x="411445" y="5439796"/>
                  </a:lnTo>
                  <a:lnTo>
                    <a:pt x="374857" y="5413778"/>
                  </a:lnTo>
                  <a:lnTo>
                    <a:pt x="339603" y="5386073"/>
                  </a:lnTo>
                  <a:lnTo>
                    <a:pt x="305742" y="5356742"/>
                  </a:lnTo>
                  <a:lnTo>
                    <a:pt x="273332" y="5325841"/>
                  </a:lnTo>
                  <a:lnTo>
                    <a:pt x="242432" y="5293431"/>
                  </a:lnTo>
                  <a:lnTo>
                    <a:pt x="213101" y="5259570"/>
                  </a:lnTo>
                  <a:lnTo>
                    <a:pt x="185397" y="5224315"/>
                  </a:lnTo>
                  <a:lnTo>
                    <a:pt x="159378" y="5187727"/>
                  </a:lnTo>
                  <a:lnTo>
                    <a:pt x="135105" y="5149863"/>
                  </a:lnTo>
                  <a:lnTo>
                    <a:pt x="112634" y="5110783"/>
                  </a:lnTo>
                  <a:lnTo>
                    <a:pt x="92025" y="5070544"/>
                  </a:lnTo>
                  <a:lnTo>
                    <a:pt x="73336" y="5029206"/>
                  </a:lnTo>
                  <a:lnTo>
                    <a:pt x="56627" y="4986827"/>
                  </a:lnTo>
                  <a:lnTo>
                    <a:pt x="41955" y="4943466"/>
                  </a:lnTo>
                  <a:lnTo>
                    <a:pt x="29380" y="4899181"/>
                  </a:lnTo>
                  <a:lnTo>
                    <a:pt x="18959" y="4854031"/>
                  </a:lnTo>
                  <a:lnTo>
                    <a:pt x="10752" y="4808075"/>
                  </a:lnTo>
                  <a:lnTo>
                    <a:pt x="4818" y="4761371"/>
                  </a:lnTo>
                  <a:lnTo>
                    <a:pt x="1214" y="4713978"/>
                  </a:lnTo>
                  <a:lnTo>
                    <a:pt x="0" y="4665954"/>
                  </a:lnTo>
                  <a:lnTo>
                    <a:pt x="0" y="933196"/>
                  </a:lnTo>
                  <a:close/>
                </a:path>
              </a:pathLst>
            </a:custGeom>
            <a:ln w="39624">
              <a:solidFill>
                <a:srgbClr val="7E7E7E"/>
              </a:solidFill>
            </a:ln>
          </p:spPr>
          <p:txBody>
            <a:bodyPr wrap="square" lIns="0" tIns="0" rIns="0" bIns="0" rtlCol="0"/>
            <a:lstStyle/>
            <a:p>
              <a:endParaRPr/>
            </a:p>
          </p:txBody>
        </p:sp>
        <p:sp>
          <p:nvSpPr>
            <p:cNvPr id="6" name="object 6"/>
            <p:cNvSpPr/>
            <p:nvPr/>
          </p:nvSpPr>
          <p:spPr>
            <a:xfrm>
              <a:off x="384048" y="1295404"/>
              <a:ext cx="8342371" cy="48129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81583" y="1901962"/>
              <a:ext cx="4428606" cy="514796"/>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910328" y="1959875"/>
              <a:ext cx="3164376" cy="438712"/>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384048" y="3307155"/>
              <a:ext cx="8549852" cy="191062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43256" y="2505464"/>
              <a:ext cx="7051963" cy="630509"/>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43256" y="3279647"/>
              <a:ext cx="1731634" cy="478347"/>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280416" y="5330946"/>
              <a:ext cx="4827745" cy="591317"/>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5108448" y="5419352"/>
              <a:ext cx="3235889" cy="380992"/>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384048" y="5769863"/>
              <a:ext cx="1761582" cy="438709"/>
            </a:xfrm>
            <a:prstGeom prst="rect">
              <a:avLst/>
            </a:prstGeom>
            <a:blipFill>
              <a:blip r:embed="rId11" cstate="print"/>
              <a:stretch>
                <a:fillRect/>
              </a:stretch>
            </a:blipFill>
          </p:spPr>
          <p:txBody>
            <a:bodyPr wrap="square" lIns="0" tIns="0" rIns="0" bIns="0" rtlCol="0"/>
            <a:lstStyle/>
            <a:p>
              <a:endParaRPr/>
            </a:p>
          </p:txBody>
        </p:sp>
      </p:grpSp>
      <p:grpSp>
        <p:nvGrpSpPr>
          <p:cNvPr id="15" name="object 15"/>
          <p:cNvGrpSpPr/>
          <p:nvPr/>
        </p:nvGrpSpPr>
        <p:grpSpPr>
          <a:xfrm>
            <a:off x="80766" y="0"/>
            <a:ext cx="9035415" cy="899160"/>
            <a:chOff x="80766" y="0"/>
            <a:chExt cx="9035415" cy="899160"/>
          </a:xfrm>
        </p:grpSpPr>
        <p:sp>
          <p:nvSpPr>
            <p:cNvPr id="16" name="object 16"/>
            <p:cNvSpPr/>
            <p:nvPr/>
          </p:nvSpPr>
          <p:spPr>
            <a:xfrm>
              <a:off x="80766" y="0"/>
              <a:ext cx="9035045" cy="886355"/>
            </a:xfrm>
            <a:prstGeom prst="rect">
              <a:avLst/>
            </a:prstGeom>
            <a:blipFill>
              <a:blip r:embed="rId12" cstate="print"/>
              <a:stretch>
                <a:fillRect/>
              </a:stretch>
            </a:blipFill>
          </p:spPr>
          <p:txBody>
            <a:bodyPr wrap="square" lIns="0" tIns="0" rIns="0" bIns="0" rtlCol="0"/>
            <a:lstStyle/>
            <a:p>
              <a:endParaRPr/>
            </a:p>
          </p:txBody>
        </p:sp>
        <p:sp>
          <p:nvSpPr>
            <p:cNvPr id="17" name="object 17"/>
            <p:cNvSpPr/>
            <p:nvPr/>
          </p:nvSpPr>
          <p:spPr>
            <a:xfrm>
              <a:off x="106680" y="0"/>
              <a:ext cx="8930640" cy="807720"/>
            </a:xfrm>
            <a:custGeom>
              <a:avLst/>
              <a:gdLst/>
              <a:ahLst/>
              <a:cxnLst/>
              <a:rect l="l" t="t" r="r" b="b"/>
              <a:pathLst>
                <a:path w="8930640" h="807720">
                  <a:moveTo>
                    <a:pt x="8814429" y="0"/>
                  </a:moveTo>
                  <a:lnTo>
                    <a:pt x="116218" y="0"/>
                  </a:lnTo>
                  <a:lnTo>
                    <a:pt x="92418" y="3836"/>
                  </a:lnTo>
                  <a:lnTo>
                    <a:pt x="55324" y="23010"/>
                  </a:lnTo>
                  <a:lnTo>
                    <a:pt x="26072" y="52254"/>
                  </a:lnTo>
                  <a:lnTo>
                    <a:pt x="6889" y="89351"/>
                  </a:lnTo>
                  <a:lnTo>
                    <a:pt x="0" y="132079"/>
                  </a:lnTo>
                  <a:lnTo>
                    <a:pt x="0" y="672591"/>
                  </a:lnTo>
                  <a:lnTo>
                    <a:pt x="6889" y="715320"/>
                  </a:lnTo>
                  <a:lnTo>
                    <a:pt x="26072" y="752417"/>
                  </a:lnTo>
                  <a:lnTo>
                    <a:pt x="55324" y="781661"/>
                  </a:lnTo>
                  <a:lnTo>
                    <a:pt x="92418" y="800835"/>
                  </a:lnTo>
                  <a:lnTo>
                    <a:pt x="135127" y="807720"/>
                  </a:lnTo>
                  <a:lnTo>
                    <a:pt x="8795512" y="807720"/>
                  </a:lnTo>
                  <a:lnTo>
                    <a:pt x="8838240" y="800835"/>
                  </a:lnTo>
                  <a:lnTo>
                    <a:pt x="8875337" y="781661"/>
                  </a:lnTo>
                  <a:lnTo>
                    <a:pt x="8904581" y="752417"/>
                  </a:lnTo>
                  <a:lnTo>
                    <a:pt x="8923755" y="715320"/>
                  </a:lnTo>
                  <a:lnTo>
                    <a:pt x="8930640" y="672591"/>
                  </a:lnTo>
                  <a:lnTo>
                    <a:pt x="8930640" y="132079"/>
                  </a:lnTo>
                  <a:lnTo>
                    <a:pt x="8923755" y="89351"/>
                  </a:lnTo>
                  <a:lnTo>
                    <a:pt x="8904581" y="52254"/>
                  </a:lnTo>
                  <a:lnTo>
                    <a:pt x="8875337" y="23010"/>
                  </a:lnTo>
                  <a:lnTo>
                    <a:pt x="8838240" y="3836"/>
                  </a:lnTo>
                  <a:lnTo>
                    <a:pt x="8814429" y="0"/>
                  </a:lnTo>
                  <a:close/>
                </a:path>
              </a:pathLst>
            </a:custGeom>
            <a:solidFill>
              <a:srgbClr val="FFFFFF"/>
            </a:solidFill>
          </p:spPr>
          <p:txBody>
            <a:bodyPr wrap="square" lIns="0" tIns="0" rIns="0" bIns="0" rtlCol="0"/>
            <a:lstStyle/>
            <a:p>
              <a:endParaRPr/>
            </a:p>
          </p:txBody>
        </p:sp>
        <p:sp>
          <p:nvSpPr>
            <p:cNvPr id="18" name="object 18"/>
            <p:cNvSpPr/>
            <p:nvPr/>
          </p:nvSpPr>
          <p:spPr>
            <a:xfrm>
              <a:off x="106680" y="0"/>
              <a:ext cx="8930640" cy="807720"/>
            </a:xfrm>
            <a:custGeom>
              <a:avLst/>
              <a:gdLst/>
              <a:ahLst/>
              <a:cxnLst/>
              <a:rect l="l" t="t" r="r" b="b"/>
              <a:pathLst>
                <a:path w="8930640" h="807720">
                  <a:moveTo>
                    <a:pt x="0" y="132079"/>
                  </a:moveTo>
                  <a:lnTo>
                    <a:pt x="6889" y="89351"/>
                  </a:lnTo>
                  <a:lnTo>
                    <a:pt x="26072" y="52254"/>
                  </a:lnTo>
                  <a:lnTo>
                    <a:pt x="55324" y="23010"/>
                  </a:lnTo>
                  <a:lnTo>
                    <a:pt x="92418" y="3836"/>
                  </a:lnTo>
                  <a:lnTo>
                    <a:pt x="116218" y="0"/>
                  </a:lnTo>
                </a:path>
                <a:path w="8930640" h="807720">
                  <a:moveTo>
                    <a:pt x="8814429" y="0"/>
                  </a:moveTo>
                  <a:lnTo>
                    <a:pt x="8875337" y="23010"/>
                  </a:lnTo>
                  <a:lnTo>
                    <a:pt x="8904581" y="52254"/>
                  </a:lnTo>
                  <a:lnTo>
                    <a:pt x="8923755" y="89351"/>
                  </a:lnTo>
                  <a:lnTo>
                    <a:pt x="8930640" y="132079"/>
                  </a:lnTo>
                  <a:lnTo>
                    <a:pt x="8930640" y="672591"/>
                  </a:lnTo>
                  <a:lnTo>
                    <a:pt x="8923755" y="715320"/>
                  </a:lnTo>
                  <a:lnTo>
                    <a:pt x="8904581" y="752417"/>
                  </a:lnTo>
                  <a:lnTo>
                    <a:pt x="8875337" y="781661"/>
                  </a:lnTo>
                  <a:lnTo>
                    <a:pt x="8838240" y="800835"/>
                  </a:lnTo>
                  <a:lnTo>
                    <a:pt x="8795512" y="807720"/>
                  </a:lnTo>
                  <a:lnTo>
                    <a:pt x="135127" y="807720"/>
                  </a:lnTo>
                  <a:lnTo>
                    <a:pt x="92418" y="800835"/>
                  </a:lnTo>
                  <a:lnTo>
                    <a:pt x="55324" y="781661"/>
                  </a:lnTo>
                  <a:lnTo>
                    <a:pt x="26072" y="752417"/>
                  </a:lnTo>
                  <a:lnTo>
                    <a:pt x="6889" y="715320"/>
                  </a:lnTo>
                  <a:lnTo>
                    <a:pt x="0" y="672591"/>
                  </a:lnTo>
                  <a:lnTo>
                    <a:pt x="0" y="132079"/>
                  </a:lnTo>
                </a:path>
              </a:pathLst>
            </a:custGeom>
            <a:ln w="24384">
              <a:solidFill>
                <a:srgbClr val="D9D9D9"/>
              </a:solidFill>
            </a:ln>
          </p:spPr>
          <p:txBody>
            <a:bodyPr wrap="square" lIns="0" tIns="0" rIns="0" bIns="0" rtlCol="0"/>
            <a:lstStyle/>
            <a:p>
              <a:endParaRPr/>
            </a:p>
          </p:txBody>
        </p:sp>
      </p:grpSp>
      <p:sp>
        <p:nvSpPr>
          <p:cNvPr id="19" name="object 19"/>
          <p:cNvSpPr txBox="1">
            <a:spLocks noGrp="1"/>
          </p:cNvSpPr>
          <p:nvPr>
            <p:ph type="title"/>
          </p:nvPr>
        </p:nvSpPr>
        <p:spPr>
          <a:xfrm>
            <a:off x="809650" y="8331"/>
            <a:ext cx="2834005" cy="695325"/>
          </a:xfrm>
          <a:prstGeom prst="rect">
            <a:avLst/>
          </a:prstGeom>
        </p:spPr>
        <p:txBody>
          <a:bodyPr vert="horz" wrap="square" lIns="0" tIns="12065" rIns="0" bIns="0" rtlCol="0">
            <a:spAutoFit/>
          </a:bodyPr>
          <a:lstStyle/>
          <a:p>
            <a:pPr marL="12700">
              <a:lnSpc>
                <a:spcPct val="100000"/>
              </a:lnSpc>
              <a:spcBef>
                <a:spcPts val="95"/>
              </a:spcBef>
            </a:pPr>
            <a:r>
              <a:rPr spc="-10" dirty="0"/>
              <a:t>ガウス過</a:t>
            </a:r>
            <a:r>
              <a:rPr spc="-20" dirty="0"/>
              <a:t>程</a:t>
            </a:r>
            <a:r>
              <a:rPr spc="-5" dirty="0">
                <a:latin typeface="Calibri"/>
                <a:cs typeface="Calibri"/>
              </a:rPr>
              <a:t>:</a:t>
            </a:r>
          </a:p>
        </p:txBody>
      </p:sp>
      <p:sp>
        <p:nvSpPr>
          <p:cNvPr id="20" name="object 20"/>
          <p:cNvSpPr/>
          <p:nvPr/>
        </p:nvSpPr>
        <p:spPr>
          <a:xfrm>
            <a:off x="3965447" y="60971"/>
            <a:ext cx="3716268" cy="679241"/>
          </a:xfrm>
          <a:prstGeom prst="rect">
            <a:avLst/>
          </a:prstGeom>
          <a:blipFill>
            <a:blip r:embed="rId13" cstate="print"/>
            <a:stretch>
              <a:fillRect/>
            </a:stretch>
          </a:blipFill>
        </p:spPr>
        <p:txBody>
          <a:bodyPr wrap="square" lIns="0" tIns="0" rIns="0" bIns="0" rtlCol="0"/>
          <a:lstStyle/>
          <a:p>
            <a:endParaRP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32</a:t>
            </a:fld>
            <a:endParaRPr dirty="0"/>
          </a:p>
        </p:txBody>
      </p:sp>
    </p:spTree>
    <p:extLst>
      <p:ext uri="{BB962C8B-B14F-4D97-AF65-F5344CB8AC3E}">
        <p14:creationId xmlns:p14="http://schemas.microsoft.com/office/powerpoint/2010/main" val="34430140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766" y="0"/>
            <a:ext cx="9035415" cy="899160"/>
            <a:chOff x="80766" y="0"/>
            <a:chExt cx="9035415" cy="899160"/>
          </a:xfrm>
        </p:grpSpPr>
        <p:sp>
          <p:nvSpPr>
            <p:cNvPr id="3" name="object 3"/>
            <p:cNvSpPr/>
            <p:nvPr/>
          </p:nvSpPr>
          <p:spPr>
            <a:xfrm>
              <a:off x="80766" y="0"/>
              <a:ext cx="9035045" cy="88635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6680" y="0"/>
              <a:ext cx="8930640" cy="807720"/>
            </a:xfrm>
            <a:custGeom>
              <a:avLst/>
              <a:gdLst/>
              <a:ahLst/>
              <a:cxnLst/>
              <a:rect l="l" t="t" r="r" b="b"/>
              <a:pathLst>
                <a:path w="8930640" h="807720">
                  <a:moveTo>
                    <a:pt x="8814429" y="0"/>
                  </a:moveTo>
                  <a:lnTo>
                    <a:pt x="116218" y="0"/>
                  </a:lnTo>
                  <a:lnTo>
                    <a:pt x="92418" y="3836"/>
                  </a:lnTo>
                  <a:lnTo>
                    <a:pt x="55324" y="23010"/>
                  </a:lnTo>
                  <a:lnTo>
                    <a:pt x="26072" y="52254"/>
                  </a:lnTo>
                  <a:lnTo>
                    <a:pt x="6889" y="89351"/>
                  </a:lnTo>
                  <a:lnTo>
                    <a:pt x="0" y="132079"/>
                  </a:lnTo>
                  <a:lnTo>
                    <a:pt x="0" y="672591"/>
                  </a:lnTo>
                  <a:lnTo>
                    <a:pt x="6889" y="715320"/>
                  </a:lnTo>
                  <a:lnTo>
                    <a:pt x="26072" y="752417"/>
                  </a:lnTo>
                  <a:lnTo>
                    <a:pt x="55324" y="781661"/>
                  </a:lnTo>
                  <a:lnTo>
                    <a:pt x="92418" y="800835"/>
                  </a:lnTo>
                  <a:lnTo>
                    <a:pt x="135127" y="807720"/>
                  </a:lnTo>
                  <a:lnTo>
                    <a:pt x="8795512" y="807720"/>
                  </a:lnTo>
                  <a:lnTo>
                    <a:pt x="8838240" y="800835"/>
                  </a:lnTo>
                  <a:lnTo>
                    <a:pt x="8875337" y="781661"/>
                  </a:lnTo>
                  <a:lnTo>
                    <a:pt x="8904581" y="752417"/>
                  </a:lnTo>
                  <a:lnTo>
                    <a:pt x="8923755" y="715320"/>
                  </a:lnTo>
                  <a:lnTo>
                    <a:pt x="8930640" y="672591"/>
                  </a:lnTo>
                  <a:lnTo>
                    <a:pt x="8930640" y="132079"/>
                  </a:lnTo>
                  <a:lnTo>
                    <a:pt x="8923755" y="89351"/>
                  </a:lnTo>
                  <a:lnTo>
                    <a:pt x="8904581" y="52254"/>
                  </a:lnTo>
                  <a:lnTo>
                    <a:pt x="8875337" y="23010"/>
                  </a:lnTo>
                  <a:lnTo>
                    <a:pt x="8838240" y="3836"/>
                  </a:lnTo>
                  <a:lnTo>
                    <a:pt x="8814429" y="0"/>
                  </a:lnTo>
                  <a:close/>
                </a:path>
              </a:pathLst>
            </a:custGeom>
            <a:solidFill>
              <a:srgbClr val="FFFFFF"/>
            </a:solidFill>
          </p:spPr>
          <p:txBody>
            <a:bodyPr wrap="square" lIns="0" tIns="0" rIns="0" bIns="0" rtlCol="0"/>
            <a:lstStyle/>
            <a:p>
              <a:endParaRPr/>
            </a:p>
          </p:txBody>
        </p:sp>
        <p:sp>
          <p:nvSpPr>
            <p:cNvPr id="5" name="object 5"/>
            <p:cNvSpPr/>
            <p:nvPr/>
          </p:nvSpPr>
          <p:spPr>
            <a:xfrm>
              <a:off x="106680" y="0"/>
              <a:ext cx="8930640" cy="807720"/>
            </a:xfrm>
            <a:custGeom>
              <a:avLst/>
              <a:gdLst/>
              <a:ahLst/>
              <a:cxnLst/>
              <a:rect l="l" t="t" r="r" b="b"/>
              <a:pathLst>
                <a:path w="8930640" h="807720">
                  <a:moveTo>
                    <a:pt x="0" y="132079"/>
                  </a:moveTo>
                  <a:lnTo>
                    <a:pt x="6889" y="89351"/>
                  </a:lnTo>
                  <a:lnTo>
                    <a:pt x="26072" y="52254"/>
                  </a:lnTo>
                  <a:lnTo>
                    <a:pt x="55324" y="23010"/>
                  </a:lnTo>
                  <a:lnTo>
                    <a:pt x="92418" y="3836"/>
                  </a:lnTo>
                  <a:lnTo>
                    <a:pt x="116218" y="0"/>
                  </a:lnTo>
                </a:path>
                <a:path w="8930640" h="807720">
                  <a:moveTo>
                    <a:pt x="8814429" y="0"/>
                  </a:moveTo>
                  <a:lnTo>
                    <a:pt x="8875337" y="23010"/>
                  </a:lnTo>
                  <a:lnTo>
                    <a:pt x="8904581" y="52254"/>
                  </a:lnTo>
                  <a:lnTo>
                    <a:pt x="8923755" y="89351"/>
                  </a:lnTo>
                  <a:lnTo>
                    <a:pt x="8930640" y="132079"/>
                  </a:lnTo>
                  <a:lnTo>
                    <a:pt x="8930640" y="672591"/>
                  </a:lnTo>
                  <a:lnTo>
                    <a:pt x="8923755" y="715320"/>
                  </a:lnTo>
                  <a:lnTo>
                    <a:pt x="8904581" y="752417"/>
                  </a:lnTo>
                  <a:lnTo>
                    <a:pt x="8875337" y="781661"/>
                  </a:lnTo>
                  <a:lnTo>
                    <a:pt x="8838240" y="800835"/>
                  </a:lnTo>
                  <a:lnTo>
                    <a:pt x="8795512" y="807720"/>
                  </a:lnTo>
                  <a:lnTo>
                    <a:pt x="135127" y="807720"/>
                  </a:lnTo>
                  <a:lnTo>
                    <a:pt x="92418" y="800835"/>
                  </a:lnTo>
                  <a:lnTo>
                    <a:pt x="55324" y="781661"/>
                  </a:lnTo>
                  <a:lnTo>
                    <a:pt x="26072" y="752417"/>
                  </a:lnTo>
                  <a:lnTo>
                    <a:pt x="6889" y="715320"/>
                  </a:lnTo>
                  <a:lnTo>
                    <a:pt x="0" y="672591"/>
                  </a:lnTo>
                  <a:lnTo>
                    <a:pt x="0" y="132079"/>
                  </a:lnTo>
                </a:path>
              </a:pathLst>
            </a:custGeom>
            <a:ln w="24384">
              <a:solidFill>
                <a:srgbClr val="D9D9D9"/>
              </a:solidFill>
            </a:ln>
          </p:spPr>
          <p:txBody>
            <a:bodyPr wrap="square" lIns="0" tIns="0" rIns="0" bIns="0" rtlCol="0"/>
            <a:lstStyle/>
            <a:p>
              <a:endParaRPr/>
            </a:p>
          </p:txBody>
        </p:sp>
      </p:grpSp>
      <p:sp>
        <p:nvSpPr>
          <p:cNvPr id="6" name="object 6"/>
          <p:cNvSpPr txBox="1">
            <a:spLocks noGrp="1"/>
          </p:cNvSpPr>
          <p:nvPr>
            <p:ph type="title"/>
          </p:nvPr>
        </p:nvSpPr>
        <p:spPr>
          <a:xfrm>
            <a:off x="632866" y="22047"/>
            <a:ext cx="7004050" cy="695325"/>
          </a:xfrm>
          <a:prstGeom prst="rect">
            <a:avLst/>
          </a:prstGeom>
        </p:spPr>
        <p:txBody>
          <a:bodyPr vert="horz" wrap="square" lIns="0" tIns="12065" rIns="0" bIns="0" rtlCol="0">
            <a:spAutoFit/>
          </a:bodyPr>
          <a:lstStyle/>
          <a:p>
            <a:pPr marL="12700">
              <a:lnSpc>
                <a:spcPct val="100000"/>
              </a:lnSpc>
              <a:spcBef>
                <a:spcPts val="95"/>
              </a:spcBef>
            </a:pPr>
            <a:r>
              <a:rPr spc="-10" dirty="0"/>
              <a:t>ガウ</a:t>
            </a:r>
            <a:r>
              <a:rPr spc="-5" dirty="0"/>
              <a:t>ス</a:t>
            </a:r>
            <a:r>
              <a:rPr spc="-10" dirty="0"/>
              <a:t>過程のベ</a:t>
            </a:r>
            <a:r>
              <a:rPr spc="-5" dirty="0"/>
              <a:t>イ</a:t>
            </a:r>
            <a:r>
              <a:rPr dirty="0"/>
              <a:t>ズ</a:t>
            </a:r>
            <a:r>
              <a:rPr spc="-10" dirty="0"/>
              <a:t>予測分布</a:t>
            </a:r>
          </a:p>
        </p:txBody>
      </p:sp>
      <p:grpSp>
        <p:nvGrpSpPr>
          <p:cNvPr id="7" name="object 7"/>
          <p:cNvGrpSpPr/>
          <p:nvPr/>
        </p:nvGrpSpPr>
        <p:grpSpPr>
          <a:xfrm>
            <a:off x="478281" y="1005839"/>
            <a:ext cx="8093075" cy="2078989"/>
            <a:chOff x="478281" y="1005839"/>
            <a:chExt cx="8093075" cy="2078989"/>
          </a:xfrm>
        </p:grpSpPr>
        <p:sp>
          <p:nvSpPr>
            <p:cNvPr id="8" name="object 8"/>
            <p:cNvSpPr/>
            <p:nvPr/>
          </p:nvSpPr>
          <p:spPr>
            <a:xfrm>
              <a:off x="492251" y="1217675"/>
              <a:ext cx="8065134" cy="1853564"/>
            </a:xfrm>
            <a:custGeom>
              <a:avLst/>
              <a:gdLst/>
              <a:ahLst/>
              <a:cxnLst/>
              <a:rect l="l" t="t" r="r" b="b"/>
              <a:pathLst>
                <a:path w="8065134" h="1853564">
                  <a:moveTo>
                    <a:pt x="0" y="1853184"/>
                  </a:moveTo>
                  <a:lnTo>
                    <a:pt x="8065008" y="1853184"/>
                  </a:lnTo>
                  <a:lnTo>
                    <a:pt x="8065008" y="0"/>
                  </a:lnTo>
                  <a:lnTo>
                    <a:pt x="0" y="0"/>
                  </a:lnTo>
                  <a:lnTo>
                    <a:pt x="0" y="1853184"/>
                  </a:lnTo>
                  <a:close/>
                </a:path>
              </a:pathLst>
            </a:custGeom>
            <a:ln w="27432">
              <a:solidFill>
                <a:srgbClr val="1F487C"/>
              </a:solidFill>
            </a:ln>
          </p:spPr>
          <p:txBody>
            <a:bodyPr wrap="square" lIns="0" tIns="0" rIns="0" bIns="0" rtlCol="0"/>
            <a:lstStyle/>
            <a:p>
              <a:endParaRPr/>
            </a:p>
          </p:txBody>
        </p:sp>
        <p:sp>
          <p:nvSpPr>
            <p:cNvPr id="9" name="object 9"/>
            <p:cNvSpPr/>
            <p:nvPr/>
          </p:nvSpPr>
          <p:spPr>
            <a:xfrm>
              <a:off x="633984" y="1005839"/>
              <a:ext cx="1658620" cy="524510"/>
            </a:xfrm>
            <a:custGeom>
              <a:avLst/>
              <a:gdLst/>
              <a:ahLst/>
              <a:cxnLst/>
              <a:rect l="l" t="t" r="r" b="b"/>
              <a:pathLst>
                <a:path w="1658620" h="524510">
                  <a:moveTo>
                    <a:pt x="1658112" y="0"/>
                  </a:moveTo>
                  <a:lnTo>
                    <a:pt x="0" y="0"/>
                  </a:lnTo>
                  <a:lnTo>
                    <a:pt x="0" y="524255"/>
                  </a:lnTo>
                  <a:lnTo>
                    <a:pt x="1658112" y="524255"/>
                  </a:lnTo>
                  <a:lnTo>
                    <a:pt x="1658112" y="0"/>
                  </a:lnTo>
                  <a:close/>
                </a:path>
              </a:pathLst>
            </a:custGeom>
            <a:solidFill>
              <a:srgbClr val="FFFFFF"/>
            </a:solidFill>
          </p:spPr>
          <p:txBody>
            <a:bodyPr wrap="square" lIns="0" tIns="0" rIns="0" bIns="0" rtlCol="0"/>
            <a:lstStyle/>
            <a:p>
              <a:endParaRPr/>
            </a:p>
          </p:txBody>
        </p:sp>
      </p:grpSp>
      <p:sp>
        <p:nvSpPr>
          <p:cNvPr id="10" name="object 10"/>
          <p:cNvSpPr txBox="1"/>
          <p:nvPr/>
        </p:nvSpPr>
        <p:spPr>
          <a:xfrm>
            <a:off x="712723" y="1021537"/>
            <a:ext cx="1453515" cy="454025"/>
          </a:xfrm>
          <a:prstGeom prst="rect">
            <a:avLst/>
          </a:prstGeom>
        </p:spPr>
        <p:txBody>
          <a:bodyPr vert="horz" wrap="square" lIns="0" tIns="13970" rIns="0" bIns="0" rtlCol="0">
            <a:spAutoFit/>
          </a:bodyPr>
          <a:lstStyle/>
          <a:p>
            <a:pPr marL="12700">
              <a:lnSpc>
                <a:spcPct val="100000"/>
              </a:lnSpc>
              <a:spcBef>
                <a:spcPts val="110"/>
              </a:spcBef>
            </a:pPr>
            <a:r>
              <a:rPr sz="2800" spc="10" dirty="0">
                <a:latin typeface="MS PGothic"/>
                <a:cs typeface="MS PGothic"/>
              </a:rPr>
              <a:t>生成過程</a:t>
            </a:r>
            <a:endParaRPr sz="2800">
              <a:latin typeface="MS PGothic"/>
              <a:cs typeface="MS PGothic"/>
            </a:endParaRPr>
          </a:p>
        </p:txBody>
      </p:sp>
      <p:grpSp>
        <p:nvGrpSpPr>
          <p:cNvPr id="11" name="object 11"/>
          <p:cNvGrpSpPr/>
          <p:nvPr/>
        </p:nvGrpSpPr>
        <p:grpSpPr>
          <a:xfrm>
            <a:off x="167386" y="3355847"/>
            <a:ext cx="8669020" cy="3042285"/>
            <a:chOff x="167386" y="3355847"/>
            <a:chExt cx="8669020" cy="3042285"/>
          </a:xfrm>
        </p:grpSpPr>
        <p:sp>
          <p:nvSpPr>
            <p:cNvPr id="12" name="object 12"/>
            <p:cNvSpPr/>
            <p:nvPr/>
          </p:nvSpPr>
          <p:spPr>
            <a:xfrm>
              <a:off x="181356" y="3573779"/>
              <a:ext cx="8641080" cy="2810510"/>
            </a:xfrm>
            <a:custGeom>
              <a:avLst/>
              <a:gdLst/>
              <a:ahLst/>
              <a:cxnLst/>
              <a:rect l="l" t="t" r="r" b="b"/>
              <a:pathLst>
                <a:path w="8641080" h="2810510">
                  <a:moveTo>
                    <a:pt x="0" y="2810256"/>
                  </a:moveTo>
                  <a:lnTo>
                    <a:pt x="8641080" y="2810256"/>
                  </a:lnTo>
                  <a:lnTo>
                    <a:pt x="8641080" y="0"/>
                  </a:lnTo>
                  <a:lnTo>
                    <a:pt x="0" y="0"/>
                  </a:lnTo>
                  <a:lnTo>
                    <a:pt x="0" y="2810256"/>
                  </a:lnTo>
                  <a:close/>
                </a:path>
              </a:pathLst>
            </a:custGeom>
            <a:ln w="27432">
              <a:solidFill>
                <a:srgbClr val="1F487C"/>
              </a:solidFill>
            </a:ln>
          </p:spPr>
          <p:txBody>
            <a:bodyPr wrap="square" lIns="0" tIns="0" rIns="0" bIns="0" rtlCol="0"/>
            <a:lstStyle/>
            <a:p>
              <a:endParaRPr/>
            </a:p>
          </p:txBody>
        </p:sp>
        <p:sp>
          <p:nvSpPr>
            <p:cNvPr id="13" name="object 13"/>
            <p:cNvSpPr/>
            <p:nvPr/>
          </p:nvSpPr>
          <p:spPr>
            <a:xfrm>
              <a:off x="417576" y="3355847"/>
              <a:ext cx="2703830" cy="524510"/>
            </a:xfrm>
            <a:custGeom>
              <a:avLst/>
              <a:gdLst/>
              <a:ahLst/>
              <a:cxnLst/>
              <a:rect l="l" t="t" r="r" b="b"/>
              <a:pathLst>
                <a:path w="2703830" h="524510">
                  <a:moveTo>
                    <a:pt x="2703576" y="0"/>
                  </a:moveTo>
                  <a:lnTo>
                    <a:pt x="0" y="0"/>
                  </a:lnTo>
                  <a:lnTo>
                    <a:pt x="0" y="524256"/>
                  </a:lnTo>
                  <a:lnTo>
                    <a:pt x="2703576" y="524256"/>
                  </a:lnTo>
                  <a:lnTo>
                    <a:pt x="2703576" y="0"/>
                  </a:lnTo>
                  <a:close/>
                </a:path>
              </a:pathLst>
            </a:custGeom>
            <a:solidFill>
              <a:srgbClr val="FFFFFF"/>
            </a:solidFill>
          </p:spPr>
          <p:txBody>
            <a:bodyPr wrap="square" lIns="0" tIns="0" rIns="0" bIns="0" rtlCol="0"/>
            <a:lstStyle/>
            <a:p>
              <a:endParaRPr/>
            </a:p>
          </p:txBody>
        </p:sp>
      </p:grpSp>
      <p:sp>
        <p:nvSpPr>
          <p:cNvPr id="14" name="object 14"/>
          <p:cNvSpPr txBox="1"/>
          <p:nvPr/>
        </p:nvSpPr>
        <p:spPr>
          <a:xfrm>
            <a:off x="497230" y="3373069"/>
            <a:ext cx="2429510" cy="454025"/>
          </a:xfrm>
          <a:prstGeom prst="rect">
            <a:avLst/>
          </a:prstGeom>
        </p:spPr>
        <p:txBody>
          <a:bodyPr vert="horz" wrap="square" lIns="0" tIns="13970" rIns="0" bIns="0" rtlCol="0">
            <a:spAutoFit/>
          </a:bodyPr>
          <a:lstStyle/>
          <a:p>
            <a:pPr marL="12700">
              <a:lnSpc>
                <a:spcPct val="100000"/>
              </a:lnSpc>
              <a:spcBef>
                <a:spcPts val="110"/>
              </a:spcBef>
            </a:pPr>
            <a:r>
              <a:rPr sz="2800" spc="10" dirty="0">
                <a:latin typeface="MS PGothic"/>
                <a:cs typeface="MS PGothic"/>
              </a:rPr>
              <a:t>ベ</a:t>
            </a:r>
            <a:r>
              <a:rPr sz="2800" spc="-5" dirty="0">
                <a:latin typeface="MS PGothic"/>
                <a:cs typeface="MS PGothic"/>
              </a:rPr>
              <a:t>イ</a:t>
            </a:r>
            <a:r>
              <a:rPr sz="2800" spc="10" dirty="0">
                <a:latin typeface="MS PGothic"/>
                <a:cs typeface="MS PGothic"/>
              </a:rPr>
              <a:t>ズ予測分布</a:t>
            </a:r>
            <a:endParaRPr sz="2800">
              <a:latin typeface="MS PGothic"/>
              <a:cs typeface="MS PGothic"/>
            </a:endParaRPr>
          </a:p>
        </p:txBody>
      </p:sp>
      <p:grpSp>
        <p:nvGrpSpPr>
          <p:cNvPr id="15" name="object 15"/>
          <p:cNvGrpSpPr/>
          <p:nvPr/>
        </p:nvGrpSpPr>
        <p:grpSpPr>
          <a:xfrm>
            <a:off x="438177" y="3957266"/>
            <a:ext cx="7987030" cy="2095500"/>
            <a:chOff x="438177" y="3957266"/>
            <a:chExt cx="7987030" cy="2095500"/>
          </a:xfrm>
        </p:grpSpPr>
        <p:sp>
          <p:nvSpPr>
            <p:cNvPr id="16" name="object 16"/>
            <p:cNvSpPr/>
            <p:nvPr/>
          </p:nvSpPr>
          <p:spPr>
            <a:xfrm>
              <a:off x="642923" y="4717007"/>
              <a:ext cx="7778383" cy="1335198"/>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438177" y="3957266"/>
              <a:ext cx="7986580" cy="417865"/>
            </a:xfrm>
            <a:prstGeom prst="rect">
              <a:avLst/>
            </a:prstGeom>
            <a:blipFill>
              <a:blip r:embed="rId4" cstate="print"/>
              <a:stretch>
                <a:fillRect/>
              </a:stretch>
            </a:blipFill>
          </p:spPr>
          <p:txBody>
            <a:bodyPr wrap="square" lIns="0" tIns="0" rIns="0" bIns="0" rtlCol="0"/>
            <a:lstStyle/>
            <a:p>
              <a:endParaRPr/>
            </a:p>
          </p:txBody>
        </p:sp>
      </p:grpSp>
      <p:grpSp>
        <p:nvGrpSpPr>
          <p:cNvPr id="18" name="object 18"/>
          <p:cNvGrpSpPr/>
          <p:nvPr/>
        </p:nvGrpSpPr>
        <p:grpSpPr>
          <a:xfrm>
            <a:off x="1274202" y="960130"/>
            <a:ext cx="5723890" cy="1938655"/>
            <a:chOff x="1274202" y="960130"/>
            <a:chExt cx="5723890" cy="1938655"/>
          </a:xfrm>
        </p:grpSpPr>
        <p:sp>
          <p:nvSpPr>
            <p:cNvPr id="19" name="object 19"/>
            <p:cNvSpPr/>
            <p:nvPr/>
          </p:nvSpPr>
          <p:spPr>
            <a:xfrm>
              <a:off x="2212848" y="960130"/>
              <a:ext cx="2922875" cy="637021"/>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1274202" y="2386598"/>
              <a:ext cx="5723450" cy="512053"/>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1304062" y="1772953"/>
              <a:ext cx="2971496" cy="404294"/>
            </a:xfrm>
            <a:prstGeom prst="rect">
              <a:avLst/>
            </a:prstGeom>
            <a:blipFill>
              <a:blip r:embed="rId7" cstate="print"/>
              <a:stretch>
                <a:fillRect/>
              </a:stretch>
            </a:blipFill>
          </p:spPr>
          <p:txBody>
            <a:bodyPr wrap="square" lIns="0" tIns="0" rIns="0" bIns="0" rtlCol="0"/>
            <a:lstStyle/>
            <a:p>
              <a:endParaRPr/>
            </a:p>
          </p:txBody>
        </p:sp>
      </p:grpSp>
      <p:sp>
        <p:nvSpPr>
          <p:cNvPr id="22" name="object 22"/>
          <p:cNvSpPr txBox="1">
            <a:spLocks noGrp="1"/>
          </p:cNvSpPr>
          <p:nvPr>
            <p:ph type="sldNum" sz="quarter" idx="4294967295"/>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33</a:t>
            </a:fld>
            <a:endParaRPr dirty="0"/>
          </a:p>
        </p:txBody>
      </p:sp>
    </p:spTree>
    <p:extLst>
      <p:ext uri="{BB962C8B-B14F-4D97-AF65-F5344CB8AC3E}">
        <p14:creationId xmlns:p14="http://schemas.microsoft.com/office/powerpoint/2010/main" val="15947932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766" y="108174"/>
            <a:ext cx="9035415" cy="1022350"/>
            <a:chOff x="80766" y="108174"/>
            <a:chExt cx="9035415" cy="1022350"/>
          </a:xfrm>
        </p:grpSpPr>
        <p:sp>
          <p:nvSpPr>
            <p:cNvPr id="3" name="object 3"/>
            <p:cNvSpPr/>
            <p:nvPr/>
          </p:nvSpPr>
          <p:spPr>
            <a:xfrm>
              <a:off x="80766" y="108174"/>
              <a:ext cx="9035045" cy="10219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6680" y="134112"/>
              <a:ext cx="8930640" cy="917575"/>
            </a:xfrm>
            <a:custGeom>
              <a:avLst/>
              <a:gdLst/>
              <a:ahLst/>
              <a:cxnLst/>
              <a:rect l="l" t="t" r="r" b="b"/>
              <a:pathLst>
                <a:path w="8930640" h="917575">
                  <a:moveTo>
                    <a:pt x="8777732" y="0"/>
                  </a:moveTo>
                  <a:lnTo>
                    <a:pt x="152908" y="0"/>
                  </a:lnTo>
                  <a:lnTo>
                    <a:pt x="104574" y="7794"/>
                  </a:lnTo>
                  <a:lnTo>
                    <a:pt x="62599" y="29500"/>
                  </a:lnTo>
                  <a:lnTo>
                    <a:pt x="29500" y="62599"/>
                  </a:lnTo>
                  <a:lnTo>
                    <a:pt x="7794" y="104574"/>
                  </a:lnTo>
                  <a:lnTo>
                    <a:pt x="0" y="152908"/>
                  </a:lnTo>
                  <a:lnTo>
                    <a:pt x="0" y="764540"/>
                  </a:lnTo>
                  <a:lnTo>
                    <a:pt x="7794" y="812873"/>
                  </a:lnTo>
                  <a:lnTo>
                    <a:pt x="29500" y="854848"/>
                  </a:lnTo>
                  <a:lnTo>
                    <a:pt x="62599" y="887947"/>
                  </a:lnTo>
                  <a:lnTo>
                    <a:pt x="104574" y="909653"/>
                  </a:lnTo>
                  <a:lnTo>
                    <a:pt x="152908" y="917448"/>
                  </a:lnTo>
                  <a:lnTo>
                    <a:pt x="8777732" y="917448"/>
                  </a:lnTo>
                  <a:lnTo>
                    <a:pt x="8826065" y="909653"/>
                  </a:lnTo>
                  <a:lnTo>
                    <a:pt x="8868040" y="887947"/>
                  </a:lnTo>
                  <a:lnTo>
                    <a:pt x="8901139" y="854848"/>
                  </a:lnTo>
                  <a:lnTo>
                    <a:pt x="8922845" y="812873"/>
                  </a:lnTo>
                  <a:lnTo>
                    <a:pt x="8930640" y="764540"/>
                  </a:lnTo>
                  <a:lnTo>
                    <a:pt x="8930640" y="152908"/>
                  </a:lnTo>
                  <a:lnTo>
                    <a:pt x="8922845" y="104574"/>
                  </a:lnTo>
                  <a:lnTo>
                    <a:pt x="8901139" y="62599"/>
                  </a:lnTo>
                  <a:lnTo>
                    <a:pt x="8868040" y="29500"/>
                  </a:lnTo>
                  <a:lnTo>
                    <a:pt x="8826065" y="7794"/>
                  </a:lnTo>
                  <a:lnTo>
                    <a:pt x="8777732" y="0"/>
                  </a:lnTo>
                  <a:close/>
                </a:path>
              </a:pathLst>
            </a:custGeom>
            <a:solidFill>
              <a:srgbClr val="FFFFFF"/>
            </a:solidFill>
          </p:spPr>
          <p:txBody>
            <a:bodyPr wrap="square" lIns="0" tIns="0" rIns="0" bIns="0" rtlCol="0"/>
            <a:lstStyle/>
            <a:p>
              <a:endParaRPr/>
            </a:p>
          </p:txBody>
        </p:sp>
        <p:sp>
          <p:nvSpPr>
            <p:cNvPr id="5" name="object 5"/>
            <p:cNvSpPr/>
            <p:nvPr/>
          </p:nvSpPr>
          <p:spPr>
            <a:xfrm>
              <a:off x="106680" y="134112"/>
              <a:ext cx="8930640" cy="917575"/>
            </a:xfrm>
            <a:custGeom>
              <a:avLst/>
              <a:gdLst/>
              <a:ahLst/>
              <a:cxnLst/>
              <a:rect l="l" t="t" r="r" b="b"/>
              <a:pathLst>
                <a:path w="8930640" h="917575">
                  <a:moveTo>
                    <a:pt x="0" y="152908"/>
                  </a:moveTo>
                  <a:lnTo>
                    <a:pt x="7794" y="104574"/>
                  </a:lnTo>
                  <a:lnTo>
                    <a:pt x="29500" y="62599"/>
                  </a:lnTo>
                  <a:lnTo>
                    <a:pt x="62599" y="29500"/>
                  </a:lnTo>
                  <a:lnTo>
                    <a:pt x="104574" y="7794"/>
                  </a:lnTo>
                  <a:lnTo>
                    <a:pt x="152908" y="0"/>
                  </a:lnTo>
                  <a:lnTo>
                    <a:pt x="8777732" y="0"/>
                  </a:lnTo>
                  <a:lnTo>
                    <a:pt x="8826065" y="7794"/>
                  </a:lnTo>
                  <a:lnTo>
                    <a:pt x="8868040" y="29500"/>
                  </a:lnTo>
                  <a:lnTo>
                    <a:pt x="8901139" y="62599"/>
                  </a:lnTo>
                  <a:lnTo>
                    <a:pt x="8922845" y="104574"/>
                  </a:lnTo>
                  <a:lnTo>
                    <a:pt x="8930640" y="152908"/>
                  </a:lnTo>
                  <a:lnTo>
                    <a:pt x="8930640" y="764540"/>
                  </a:lnTo>
                  <a:lnTo>
                    <a:pt x="8922845" y="812873"/>
                  </a:lnTo>
                  <a:lnTo>
                    <a:pt x="8901139" y="854848"/>
                  </a:lnTo>
                  <a:lnTo>
                    <a:pt x="8868040" y="887947"/>
                  </a:lnTo>
                  <a:lnTo>
                    <a:pt x="8826065" y="909653"/>
                  </a:lnTo>
                  <a:lnTo>
                    <a:pt x="8777732" y="917448"/>
                  </a:lnTo>
                  <a:lnTo>
                    <a:pt x="152908" y="917448"/>
                  </a:lnTo>
                  <a:lnTo>
                    <a:pt x="104574" y="909653"/>
                  </a:lnTo>
                  <a:lnTo>
                    <a:pt x="62599" y="887947"/>
                  </a:lnTo>
                  <a:lnTo>
                    <a:pt x="29500" y="854848"/>
                  </a:lnTo>
                  <a:lnTo>
                    <a:pt x="7794" y="812873"/>
                  </a:lnTo>
                  <a:lnTo>
                    <a:pt x="0" y="764540"/>
                  </a:lnTo>
                  <a:lnTo>
                    <a:pt x="0" y="152908"/>
                  </a:lnTo>
                  <a:close/>
                </a:path>
              </a:pathLst>
            </a:custGeom>
            <a:ln w="24384">
              <a:solidFill>
                <a:srgbClr val="D9D9D9"/>
              </a:solidFill>
            </a:ln>
          </p:spPr>
          <p:txBody>
            <a:bodyPr wrap="square" lIns="0" tIns="0" rIns="0" bIns="0" rtlCol="0"/>
            <a:lstStyle/>
            <a:p>
              <a:endParaRPr/>
            </a:p>
          </p:txBody>
        </p:sp>
      </p:grpSp>
      <p:sp>
        <p:nvSpPr>
          <p:cNvPr id="6" name="object 6"/>
          <p:cNvSpPr txBox="1"/>
          <p:nvPr/>
        </p:nvSpPr>
        <p:spPr>
          <a:xfrm>
            <a:off x="8445754" y="6479438"/>
            <a:ext cx="152400" cy="152400"/>
          </a:xfrm>
          <a:prstGeom prst="rect">
            <a:avLst/>
          </a:prstGeom>
        </p:spPr>
        <p:txBody>
          <a:bodyPr vert="horz" wrap="square" lIns="0" tIns="0" rIns="0" bIns="0" rtlCol="0">
            <a:spAutoFit/>
          </a:bodyPr>
          <a:lstStyle/>
          <a:p>
            <a:pPr>
              <a:lnSpc>
                <a:spcPts val="1140"/>
              </a:lnSpc>
            </a:pPr>
            <a:r>
              <a:rPr sz="1200" spc="-10" dirty="0">
                <a:solidFill>
                  <a:srgbClr val="888888"/>
                </a:solidFill>
                <a:latin typeface="Calibri"/>
                <a:cs typeface="Calibri"/>
              </a:rPr>
              <a:t>25</a:t>
            </a:r>
            <a:endParaRPr sz="1200">
              <a:latin typeface="Calibri"/>
              <a:cs typeface="Calibri"/>
            </a:endParaRPr>
          </a:p>
        </p:txBody>
      </p:sp>
      <p:sp>
        <p:nvSpPr>
          <p:cNvPr id="7" name="object 7"/>
          <p:cNvSpPr txBox="1">
            <a:spLocks noGrp="1"/>
          </p:cNvSpPr>
          <p:nvPr>
            <p:ph type="title"/>
          </p:nvPr>
        </p:nvSpPr>
        <p:spPr>
          <a:xfrm>
            <a:off x="549046" y="203403"/>
            <a:ext cx="8050530" cy="695325"/>
          </a:xfrm>
          <a:prstGeom prst="rect">
            <a:avLst/>
          </a:prstGeom>
        </p:spPr>
        <p:txBody>
          <a:bodyPr vert="horz" wrap="square" lIns="0" tIns="12065" rIns="0" bIns="0" rtlCol="0">
            <a:spAutoFit/>
          </a:bodyPr>
          <a:lstStyle/>
          <a:p>
            <a:pPr marL="12700">
              <a:lnSpc>
                <a:spcPct val="100000"/>
              </a:lnSpc>
              <a:spcBef>
                <a:spcPts val="95"/>
              </a:spcBef>
            </a:pPr>
            <a:r>
              <a:rPr spc="-5" dirty="0">
                <a:latin typeface="Times New Roman"/>
                <a:cs typeface="Times New Roman"/>
              </a:rPr>
              <a:t>Confidence </a:t>
            </a:r>
            <a:r>
              <a:rPr dirty="0">
                <a:latin typeface="Times New Roman"/>
                <a:cs typeface="Times New Roman"/>
              </a:rPr>
              <a:t>bound</a:t>
            </a:r>
            <a:r>
              <a:rPr spc="-30" dirty="0">
                <a:latin typeface="Times New Roman"/>
                <a:cs typeface="Times New Roman"/>
              </a:rPr>
              <a:t> </a:t>
            </a:r>
            <a:r>
              <a:rPr spc="-5" dirty="0">
                <a:latin typeface="Times New Roman"/>
                <a:cs typeface="Times New Roman"/>
              </a:rPr>
              <a:t>[Srinivas+,2010]</a:t>
            </a:r>
          </a:p>
        </p:txBody>
      </p:sp>
      <p:grpSp>
        <p:nvGrpSpPr>
          <p:cNvPr id="8" name="object 8"/>
          <p:cNvGrpSpPr/>
          <p:nvPr/>
        </p:nvGrpSpPr>
        <p:grpSpPr>
          <a:xfrm>
            <a:off x="310641" y="1267967"/>
            <a:ext cx="3908425" cy="1314450"/>
            <a:chOff x="310641" y="1267967"/>
            <a:chExt cx="3908425" cy="1314450"/>
          </a:xfrm>
        </p:grpSpPr>
        <p:sp>
          <p:nvSpPr>
            <p:cNvPr id="9" name="object 9"/>
            <p:cNvSpPr/>
            <p:nvPr/>
          </p:nvSpPr>
          <p:spPr>
            <a:xfrm>
              <a:off x="324611" y="1415795"/>
              <a:ext cx="3880485" cy="1152525"/>
            </a:xfrm>
            <a:custGeom>
              <a:avLst/>
              <a:gdLst/>
              <a:ahLst/>
              <a:cxnLst/>
              <a:rect l="l" t="t" r="r" b="b"/>
              <a:pathLst>
                <a:path w="3880485" h="1152525">
                  <a:moveTo>
                    <a:pt x="0" y="1152143"/>
                  </a:moveTo>
                  <a:lnTo>
                    <a:pt x="3880104" y="1152143"/>
                  </a:lnTo>
                  <a:lnTo>
                    <a:pt x="3880104" y="0"/>
                  </a:lnTo>
                  <a:lnTo>
                    <a:pt x="0" y="0"/>
                  </a:lnTo>
                  <a:lnTo>
                    <a:pt x="0" y="1152143"/>
                  </a:lnTo>
                  <a:close/>
                </a:path>
              </a:pathLst>
            </a:custGeom>
            <a:ln w="27432">
              <a:solidFill>
                <a:srgbClr val="1F487C"/>
              </a:solidFill>
            </a:ln>
          </p:spPr>
          <p:txBody>
            <a:bodyPr wrap="square" lIns="0" tIns="0" rIns="0" bIns="0" rtlCol="0"/>
            <a:lstStyle/>
            <a:p>
              <a:endParaRPr/>
            </a:p>
          </p:txBody>
        </p:sp>
        <p:sp>
          <p:nvSpPr>
            <p:cNvPr id="10" name="object 10"/>
            <p:cNvSpPr/>
            <p:nvPr/>
          </p:nvSpPr>
          <p:spPr>
            <a:xfrm>
              <a:off x="466343" y="1267967"/>
              <a:ext cx="802005" cy="463550"/>
            </a:xfrm>
            <a:custGeom>
              <a:avLst/>
              <a:gdLst/>
              <a:ahLst/>
              <a:cxnLst/>
              <a:rect l="l" t="t" r="r" b="b"/>
              <a:pathLst>
                <a:path w="802005" h="463550">
                  <a:moveTo>
                    <a:pt x="801624" y="0"/>
                  </a:moveTo>
                  <a:lnTo>
                    <a:pt x="0" y="0"/>
                  </a:lnTo>
                  <a:lnTo>
                    <a:pt x="0" y="463296"/>
                  </a:lnTo>
                  <a:lnTo>
                    <a:pt x="801624" y="463296"/>
                  </a:lnTo>
                  <a:lnTo>
                    <a:pt x="801624" y="0"/>
                  </a:lnTo>
                  <a:close/>
                </a:path>
              </a:pathLst>
            </a:custGeom>
            <a:solidFill>
              <a:srgbClr val="FFFFFF"/>
            </a:solidFill>
          </p:spPr>
          <p:txBody>
            <a:bodyPr wrap="square" lIns="0" tIns="0" rIns="0" bIns="0" rtlCol="0"/>
            <a:lstStyle/>
            <a:p>
              <a:endParaRPr/>
            </a:p>
          </p:txBody>
        </p:sp>
      </p:grpSp>
      <p:sp>
        <p:nvSpPr>
          <p:cNvPr id="11" name="object 11"/>
          <p:cNvSpPr txBox="1"/>
          <p:nvPr/>
        </p:nvSpPr>
        <p:spPr>
          <a:xfrm>
            <a:off x="746762" y="1553993"/>
            <a:ext cx="7917815" cy="916305"/>
          </a:xfrm>
          <a:prstGeom prst="rect">
            <a:avLst/>
          </a:prstGeom>
        </p:spPr>
        <p:txBody>
          <a:bodyPr vert="horz" wrap="square" lIns="0" tIns="12065" rIns="0" bIns="0" rtlCol="0">
            <a:spAutoFit/>
          </a:bodyPr>
          <a:lstStyle/>
          <a:p>
            <a:pPr marL="50800">
              <a:lnSpc>
                <a:spcPts val="4555"/>
              </a:lnSpc>
              <a:spcBef>
                <a:spcPts val="95"/>
              </a:spcBef>
              <a:tabLst>
                <a:tab pos="4448810" algn="l"/>
                <a:tab pos="5245735" algn="l"/>
              </a:tabLst>
            </a:pPr>
            <a:r>
              <a:rPr sz="4100" i="1" spc="20" dirty="0">
                <a:latin typeface="Times New Roman"/>
                <a:cs typeface="Times New Roman"/>
              </a:rPr>
              <a:t>y</a:t>
            </a:r>
            <a:r>
              <a:rPr sz="4100" spc="20" dirty="0">
                <a:latin typeface="Times New Roman"/>
                <a:cs typeface="Times New Roman"/>
              </a:rPr>
              <a:t>* </a:t>
            </a:r>
            <a:r>
              <a:rPr sz="4100" dirty="0">
                <a:latin typeface="Symbol"/>
                <a:cs typeface="Symbol"/>
              </a:rPr>
              <a:t></a:t>
            </a:r>
            <a:r>
              <a:rPr sz="4100" dirty="0">
                <a:latin typeface="Times New Roman"/>
                <a:cs typeface="Times New Roman"/>
              </a:rPr>
              <a:t> </a:t>
            </a:r>
            <a:r>
              <a:rPr sz="4100" spc="-5" dirty="0">
                <a:latin typeface="Times New Roman"/>
                <a:cs typeface="Times New Roman"/>
              </a:rPr>
              <a:t>max </a:t>
            </a:r>
            <a:r>
              <a:rPr sz="4100" i="1" dirty="0">
                <a:latin typeface="Times New Roman"/>
                <a:cs typeface="Times New Roman"/>
              </a:rPr>
              <a:t>f</a:t>
            </a:r>
            <a:r>
              <a:rPr sz="4100" i="1" spc="90" dirty="0">
                <a:latin typeface="Times New Roman"/>
                <a:cs typeface="Times New Roman"/>
              </a:rPr>
              <a:t> </a:t>
            </a:r>
            <a:r>
              <a:rPr sz="4100" dirty="0">
                <a:latin typeface="Times New Roman"/>
                <a:cs typeface="Times New Roman"/>
              </a:rPr>
              <a:t>(</a:t>
            </a:r>
            <a:r>
              <a:rPr sz="4100" spc="-640" dirty="0">
                <a:latin typeface="Times New Roman"/>
                <a:cs typeface="Times New Roman"/>
              </a:rPr>
              <a:t> </a:t>
            </a:r>
            <a:r>
              <a:rPr sz="4100" i="1" spc="90" dirty="0">
                <a:latin typeface="Times New Roman"/>
                <a:cs typeface="Times New Roman"/>
              </a:rPr>
              <a:t>x</a:t>
            </a:r>
            <a:r>
              <a:rPr sz="4100" spc="90" dirty="0">
                <a:latin typeface="Times New Roman"/>
                <a:cs typeface="Times New Roman"/>
              </a:rPr>
              <a:t>)	</a:t>
            </a:r>
            <a:r>
              <a:rPr sz="4100" i="1" spc="-5" dirty="0">
                <a:latin typeface="Times New Roman"/>
                <a:cs typeface="Times New Roman"/>
              </a:rPr>
              <a:t>x</a:t>
            </a:r>
            <a:r>
              <a:rPr sz="3525" i="1" spc="-7" baseline="-23640" dirty="0">
                <a:latin typeface="Times New Roman"/>
                <a:cs typeface="Times New Roman"/>
              </a:rPr>
              <a:t>t</a:t>
            </a:r>
            <a:r>
              <a:rPr sz="3525" i="1" spc="-562" baseline="-23640" dirty="0">
                <a:latin typeface="Times New Roman"/>
                <a:cs typeface="Times New Roman"/>
              </a:rPr>
              <a:t> </a:t>
            </a:r>
            <a:r>
              <a:rPr sz="3525" spc="-37" baseline="-23640" dirty="0">
                <a:latin typeface="Symbol"/>
                <a:cs typeface="Symbol"/>
              </a:rPr>
              <a:t></a:t>
            </a:r>
            <a:r>
              <a:rPr sz="3525" spc="-37" baseline="-23640" dirty="0">
                <a:latin typeface="Times New Roman"/>
                <a:cs typeface="Times New Roman"/>
              </a:rPr>
              <a:t>1	</a:t>
            </a:r>
            <a:r>
              <a:rPr sz="4100" dirty="0">
                <a:latin typeface="Symbol"/>
                <a:cs typeface="Symbol"/>
              </a:rPr>
              <a:t></a:t>
            </a:r>
            <a:r>
              <a:rPr sz="4100" spc="-30" dirty="0">
                <a:latin typeface="Times New Roman"/>
                <a:cs typeface="Times New Roman"/>
              </a:rPr>
              <a:t> </a:t>
            </a:r>
            <a:r>
              <a:rPr sz="4100" spc="100" dirty="0">
                <a:latin typeface="Times New Roman"/>
                <a:cs typeface="Times New Roman"/>
              </a:rPr>
              <a:t>max.</a:t>
            </a:r>
            <a:r>
              <a:rPr sz="4100" spc="-655" dirty="0">
                <a:latin typeface="Times New Roman"/>
                <a:cs typeface="Times New Roman"/>
              </a:rPr>
              <a:t> </a:t>
            </a:r>
            <a:r>
              <a:rPr sz="4100" i="1" spc="10" dirty="0">
                <a:latin typeface="Times New Roman"/>
                <a:cs typeface="Times New Roman"/>
              </a:rPr>
              <a:t>a</a:t>
            </a:r>
            <a:r>
              <a:rPr sz="3525" i="1" spc="15" baseline="-23640" dirty="0">
                <a:latin typeface="Times New Roman"/>
                <a:cs typeface="Times New Roman"/>
              </a:rPr>
              <a:t>t</a:t>
            </a:r>
            <a:r>
              <a:rPr sz="3525" i="1" spc="-135" baseline="-23640" dirty="0">
                <a:latin typeface="Times New Roman"/>
                <a:cs typeface="Times New Roman"/>
              </a:rPr>
              <a:t> </a:t>
            </a:r>
            <a:r>
              <a:rPr sz="4100" dirty="0">
                <a:latin typeface="Times New Roman"/>
                <a:cs typeface="Times New Roman"/>
              </a:rPr>
              <a:t>(</a:t>
            </a:r>
            <a:r>
              <a:rPr sz="4100" spc="-650" dirty="0">
                <a:latin typeface="Times New Roman"/>
                <a:cs typeface="Times New Roman"/>
              </a:rPr>
              <a:t> </a:t>
            </a:r>
            <a:r>
              <a:rPr sz="4100" i="1" spc="90" dirty="0">
                <a:latin typeface="Times New Roman"/>
                <a:cs typeface="Times New Roman"/>
              </a:rPr>
              <a:t>x</a:t>
            </a:r>
            <a:r>
              <a:rPr sz="4100" spc="90" dirty="0">
                <a:latin typeface="Times New Roman"/>
                <a:cs typeface="Times New Roman"/>
              </a:rPr>
              <a:t>)</a:t>
            </a:r>
            <a:endParaRPr sz="4100">
              <a:latin typeface="Times New Roman"/>
              <a:cs typeface="Times New Roman"/>
            </a:endParaRPr>
          </a:p>
          <a:p>
            <a:pPr marR="196215" algn="ctr">
              <a:lnSpc>
                <a:spcPts val="2455"/>
              </a:lnSpc>
              <a:tabLst>
                <a:tab pos="4678680" algn="l"/>
              </a:tabLst>
            </a:pPr>
            <a:r>
              <a:rPr sz="3525" i="1" spc="30" baseline="1182" dirty="0">
                <a:latin typeface="Times New Roman"/>
                <a:cs typeface="Times New Roman"/>
              </a:rPr>
              <a:t>x	</a:t>
            </a:r>
            <a:r>
              <a:rPr sz="2350" i="1" spc="15" dirty="0">
                <a:latin typeface="Times New Roman"/>
                <a:cs typeface="Times New Roman"/>
              </a:rPr>
              <a:t>x</a:t>
            </a:r>
            <a:endParaRPr sz="2350">
              <a:latin typeface="Times New Roman"/>
              <a:cs typeface="Times New Roman"/>
            </a:endParaRPr>
          </a:p>
        </p:txBody>
      </p:sp>
      <p:grpSp>
        <p:nvGrpSpPr>
          <p:cNvPr id="12" name="object 12"/>
          <p:cNvGrpSpPr/>
          <p:nvPr/>
        </p:nvGrpSpPr>
        <p:grpSpPr>
          <a:xfrm>
            <a:off x="4928615" y="1277111"/>
            <a:ext cx="3907790" cy="1310640"/>
            <a:chOff x="4928615" y="1277111"/>
            <a:chExt cx="3907790" cy="1310640"/>
          </a:xfrm>
        </p:grpSpPr>
        <p:sp>
          <p:nvSpPr>
            <p:cNvPr id="13" name="object 13"/>
            <p:cNvSpPr/>
            <p:nvPr/>
          </p:nvSpPr>
          <p:spPr>
            <a:xfrm>
              <a:off x="4942331" y="1421891"/>
              <a:ext cx="3880485" cy="1152525"/>
            </a:xfrm>
            <a:custGeom>
              <a:avLst/>
              <a:gdLst/>
              <a:ahLst/>
              <a:cxnLst/>
              <a:rect l="l" t="t" r="r" b="b"/>
              <a:pathLst>
                <a:path w="3880484" h="1152525">
                  <a:moveTo>
                    <a:pt x="0" y="1152143"/>
                  </a:moveTo>
                  <a:lnTo>
                    <a:pt x="3880104" y="1152143"/>
                  </a:lnTo>
                  <a:lnTo>
                    <a:pt x="3880104" y="0"/>
                  </a:lnTo>
                  <a:lnTo>
                    <a:pt x="0" y="0"/>
                  </a:lnTo>
                  <a:lnTo>
                    <a:pt x="0" y="1152143"/>
                  </a:lnTo>
                  <a:close/>
                </a:path>
              </a:pathLst>
            </a:custGeom>
            <a:ln w="27432">
              <a:solidFill>
                <a:srgbClr val="1F487C"/>
              </a:solidFill>
            </a:ln>
          </p:spPr>
          <p:txBody>
            <a:bodyPr wrap="square" lIns="0" tIns="0" rIns="0" bIns="0" rtlCol="0"/>
            <a:lstStyle/>
            <a:p>
              <a:endParaRPr/>
            </a:p>
          </p:txBody>
        </p:sp>
        <p:sp>
          <p:nvSpPr>
            <p:cNvPr id="14" name="object 14"/>
            <p:cNvSpPr/>
            <p:nvPr/>
          </p:nvSpPr>
          <p:spPr>
            <a:xfrm>
              <a:off x="5084063" y="1277111"/>
              <a:ext cx="1871980" cy="460375"/>
            </a:xfrm>
            <a:custGeom>
              <a:avLst/>
              <a:gdLst/>
              <a:ahLst/>
              <a:cxnLst/>
              <a:rect l="l" t="t" r="r" b="b"/>
              <a:pathLst>
                <a:path w="1871979" h="460375">
                  <a:moveTo>
                    <a:pt x="1871472" y="0"/>
                  </a:moveTo>
                  <a:lnTo>
                    <a:pt x="0" y="0"/>
                  </a:lnTo>
                  <a:lnTo>
                    <a:pt x="0" y="460248"/>
                  </a:lnTo>
                  <a:lnTo>
                    <a:pt x="1871472" y="460248"/>
                  </a:lnTo>
                  <a:lnTo>
                    <a:pt x="1871472" y="0"/>
                  </a:lnTo>
                  <a:close/>
                </a:path>
              </a:pathLst>
            </a:custGeom>
            <a:solidFill>
              <a:srgbClr val="FFFFFF"/>
            </a:solidFill>
          </p:spPr>
          <p:txBody>
            <a:bodyPr wrap="square" lIns="0" tIns="0" rIns="0" bIns="0" rtlCol="0"/>
            <a:lstStyle/>
            <a:p>
              <a:endParaRPr/>
            </a:p>
          </p:txBody>
        </p:sp>
      </p:grpSp>
      <p:sp>
        <p:nvSpPr>
          <p:cNvPr id="15" name="object 15"/>
          <p:cNvSpPr txBox="1"/>
          <p:nvPr/>
        </p:nvSpPr>
        <p:spPr>
          <a:xfrm>
            <a:off x="546608" y="1298194"/>
            <a:ext cx="6313170" cy="391160"/>
          </a:xfrm>
          <a:prstGeom prst="rect">
            <a:avLst/>
          </a:prstGeom>
        </p:spPr>
        <p:txBody>
          <a:bodyPr vert="horz" wrap="square" lIns="0" tIns="12700" rIns="0" bIns="0" rtlCol="0">
            <a:spAutoFit/>
          </a:bodyPr>
          <a:lstStyle/>
          <a:p>
            <a:pPr marL="12700">
              <a:lnSpc>
                <a:spcPct val="100000"/>
              </a:lnSpc>
              <a:spcBef>
                <a:spcPts val="100"/>
              </a:spcBef>
              <a:tabLst>
                <a:tab pos="4631055" algn="l"/>
              </a:tabLst>
            </a:pPr>
            <a:r>
              <a:rPr sz="3600" baseline="1157" dirty="0">
                <a:latin typeface="MS PGothic"/>
                <a:cs typeface="MS PGothic"/>
              </a:rPr>
              <a:t>目的	</a:t>
            </a:r>
            <a:r>
              <a:rPr sz="2400" spc="-5" dirty="0">
                <a:latin typeface="MS PGothic"/>
                <a:cs typeface="MS PGothic"/>
              </a:rPr>
              <a:t>アルゴ</a:t>
            </a:r>
            <a:r>
              <a:rPr sz="2400" spc="5" dirty="0">
                <a:latin typeface="MS PGothic"/>
                <a:cs typeface="MS PGothic"/>
              </a:rPr>
              <a:t>リ</a:t>
            </a:r>
            <a:r>
              <a:rPr sz="2400" spc="-15" dirty="0">
                <a:latin typeface="MS PGothic"/>
                <a:cs typeface="MS PGothic"/>
              </a:rPr>
              <a:t>ズ</a:t>
            </a:r>
            <a:r>
              <a:rPr sz="2400" dirty="0">
                <a:latin typeface="MS PGothic"/>
                <a:cs typeface="MS PGothic"/>
              </a:rPr>
              <a:t>ム</a:t>
            </a:r>
            <a:endParaRPr sz="2400">
              <a:latin typeface="MS PGothic"/>
              <a:cs typeface="MS PGothic"/>
            </a:endParaRPr>
          </a:p>
        </p:txBody>
      </p:sp>
      <p:grpSp>
        <p:nvGrpSpPr>
          <p:cNvPr id="16" name="object 16"/>
          <p:cNvGrpSpPr/>
          <p:nvPr/>
        </p:nvGrpSpPr>
        <p:grpSpPr>
          <a:xfrm>
            <a:off x="4239767" y="1667255"/>
            <a:ext cx="600710" cy="643255"/>
            <a:chOff x="4239767" y="1667255"/>
            <a:chExt cx="600710" cy="643255"/>
          </a:xfrm>
        </p:grpSpPr>
        <p:sp>
          <p:nvSpPr>
            <p:cNvPr id="17" name="object 17"/>
            <p:cNvSpPr/>
            <p:nvPr/>
          </p:nvSpPr>
          <p:spPr>
            <a:xfrm>
              <a:off x="4251959" y="1679447"/>
              <a:ext cx="576580" cy="619125"/>
            </a:xfrm>
            <a:custGeom>
              <a:avLst/>
              <a:gdLst/>
              <a:ahLst/>
              <a:cxnLst/>
              <a:rect l="l" t="t" r="r" b="b"/>
              <a:pathLst>
                <a:path w="576579" h="619125">
                  <a:moveTo>
                    <a:pt x="576072" y="154686"/>
                  </a:moveTo>
                  <a:lnTo>
                    <a:pt x="558038" y="154686"/>
                  </a:lnTo>
                  <a:lnTo>
                    <a:pt x="558038" y="464057"/>
                  </a:lnTo>
                  <a:lnTo>
                    <a:pt x="576072" y="464057"/>
                  </a:lnTo>
                  <a:lnTo>
                    <a:pt x="576072" y="154686"/>
                  </a:lnTo>
                  <a:close/>
                </a:path>
                <a:path w="576579" h="619125">
                  <a:moveTo>
                    <a:pt x="540003" y="154686"/>
                  </a:moveTo>
                  <a:lnTo>
                    <a:pt x="504063" y="154686"/>
                  </a:lnTo>
                  <a:lnTo>
                    <a:pt x="504063" y="464057"/>
                  </a:lnTo>
                  <a:lnTo>
                    <a:pt x="540003" y="464057"/>
                  </a:lnTo>
                  <a:lnTo>
                    <a:pt x="540003" y="154686"/>
                  </a:lnTo>
                  <a:close/>
                </a:path>
                <a:path w="576579" h="619125">
                  <a:moveTo>
                    <a:pt x="288036" y="0"/>
                  </a:moveTo>
                  <a:lnTo>
                    <a:pt x="0" y="309372"/>
                  </a:lnTo>
                  <a:lnTo>
                    <a:pt x="288036" y="618743"/>
                  </a:lnTo>
                  <a:lnTo>
                    <a:pt x="288036" y="464057"/>
                  </a:lnTo>
                  <a:lnTo>
                    <a:pt x="486028" y="464057"/>
                  </a:lnTo>
                  <a:lnTo>
                    <a:pt x="486028" y="154686"/>
                  </a:lnTo>
                  <a:lnTo>
                    <a:pt x="288036" y="154686"/>
                  </a:lnTo>
                  <a:lnTo>
                    <a:pt x="288036" y="0"/>
                  </a:lnTo>
                  <a:close/>
                </a:path>
              </a:pathLst>
            </a:custGeom>
            <a:solidFill>
              <a:srgbClr val="7E7E7E"/>
            </a:solidFill>
          </p:spPr>
          <p:txBody>
            <a:bodyPr wrap="square" lIns="0" tIns="0" rIns="0" bIns="0" rtlCol="0"/>
            <a:lstStyle/>
            <a:p>
              <a:endParaRPr/>
            </a:p>
          </p:txBody>
        </p:sp>
        <p:sp>
          <p:nvSpPr>
            <p:cNvPr id="18" name="object 18"/>
            <p:cNvSpPr/>
            <p:nvPr/>
          </p:nvSpPr>
          <p:spPr>
            <a:xfrm>
              <a:off x="4251959" y="1679447"/>
              <a:ext cx="576580" cy="619125"/>
            </a:xfrm>
            <a:custGeom>
              <a:avLst/>
              <a:gdLst/>
              <a:ahLst/>
              <a:cxnLst/>
              <a:rect l="l" t="t" r="r" b="b"/>
              <a:pathLst>
                <a:path w="576579" h="619125">
                  <a:moveTo>
                    <a:pt x="576072" y="464057"/>
                  </a:moveTo>
                  <a:lnTo>
                    <a:pt x="558038" y="464057"/>
                  </a:lnTo>
                  <a:lnTo>
                    <a:pt x="558038" y="154686"/>
                  </a:lnTo>
                  <a:lnTo>
                    <a:pt x="576072" y="154686"/>
                  </a:lnTo>
                  <a:lnTo>
                    <a:pt x="576072" y="464057"/>
                  </a:lnTo>
                  <a:close/>
                </a:path>
                <a:path w="576579" h="619125">
                  <a:moveTo>
                    <a:pt x="540003" y="464057"/>
                  </a:moveTo>
                  <a:lnTo>
                    <a:pt x="504063" y="464057"/>
                  </a:lnTo>
                  <a:lnTo>
                    <a:pt x="504063" y="154686"/>
                  </a:lnTo>
                  <a:lnTo>
                    <a:pt x="540003" y="154686"/>
                  </a:lnTo>
                  <a:lnTo>
                    <a:pt x="540003" y="464057"/>
                  </a:lnTo>
                  <a:close/>
                </a:path>
                <a:path w="576579" h="619125">
                  <a:moveTo>
                    <a:pt x="486028" y="464057"/>
                  </a:moveTo>
                  <a:lnTo>
                    <a:pt x="288036" y="464057"/>
                  </a:lnTo>
                  <a:lnTo>
                    <a:pt x="288036" y="618743"/>
                  </a:lnTo>
                  <a:lnTo>
                    <a:pt x="0" y="309372"/>
                  </a:lnTo>
                  <a:lnTo>
                    <a:pt x="288036" y="0"/>
                  </a:lnTo>
                  <a:lnTo>
                    <a:pt x="288036" y="154686"/>
                  </a:lnTo>
                  <a:lnTo>
                    <a:pt x="486028" y="154686"/>
                  </a:lnTo>
                  <a:lnTo>
                    <a:pt x="486028" y="464057"/>
                  </a:lnTo>
                  <a:close/>
                </a:path>
              </a:pathLst>
            </a:custGeom>
            <a:ln w="24384">
              <a:solidFill>
                <a:srgbClr val="BEBEBE"/>
              </a:solidFill>
            </a:ln>
          </p:spPr>
          <p:txBody>
            <a:bodyPr wrap="square" lIns="0" tIns="0" rIns="0" bIns="0" rtlCol="0"/>
            <a:lstStyle/>
            <a:p>
              <a:endParaRPr/>
            </a:p>
          </p:txBody>
        </p:sp>
      </p:grpSp>
      <p:sp>
        <p:nvSpPr>
          <p:cNvPr id="19" name="object 19"/>
          <p:cNvSpPr/>
          <p:nvPr/>
        </p:nvSpPr>
        <p:spPr>
          <a:xfrm>
            <a:off x="610089" y="2787305"/>
            <a:ext cx="5105517" cy="3993174"/>
          </a:xfrm>
          <a:prstGeom prst="rect">
            <a:avLst/>
          </a:prstGeom>
          <a:blipFill>
            <a:blip r:embed="rId3" cstate="print"/>
            <a:stretch>
              <a:fillRect/>
            </a:stretch>
          </a:blipFill>
        </p:spPr>
        <p:txBody>
          <a:bodyPr wrap="square" lIns="0" tIns="0" rIns="0" bIns="0" rtlCol="0"/>
          <a:lstStyle/>
          <a:p>
            <a:endParaRPr/>
          </a:p>
        </p:txBody>
      </p:sp>
      <p:sp>
        <p:nvSpPr>
          <p:cNvPr id="20" name="object 20"/>
          <p:cNvSpPr txBox="1"/>
          <p:nvPr/>
        </p:nvSpPr>
        <p:spPr>
          <a:xfrm>
            <a:off x="3381247" y="6499961"/>
            <a:ext cx="2053589"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From</a:t>
            </a:r>
            <a:r>
              <a:rPr sz="1800" spc="-75" dirty="0">
                <a:latin typeface="Times New Roman"/>
                <a:cs typeface="Times New Roman"/>
              </a:rPr>
              <a:t> </a:t>
            </a:r>
            <a:r>
              <a:rPr sz="1800" dirty="0">
                <a:latin typeface="Times New Roman"/>
                <a:cs typeface="Times New Roman"/>
              </a:rPr>
              <a:t>[Brochu+,2010]</a:t>
            </a:r>
            <a:endParaRPr sz="1800">
              <a:latin typeface="Times New Roman"/>
              <a:cs typeface="Times New Roman"/>
            </a:endParaRPr>
          </a:p>
        </p:txBody>
      </p:sp>
      <p:sp>
        <p:nvSpPr>
          <p:cNvPr id="21" name="object 21"/>
          <p:cNvSpPr txBox="1"/>
          <p:nvPr/>
        </p:nvSpPr>
        <p:spPr>
          <a:xfrm>
            <a:off x="4704482" y="5505813"/>
            <a:ext cx="4285615" cy="627380"/>
          </a:xfrm>
          <a:prstGeom prst="rect">
            <a:avLst/>
          </a:prstGeom>
        </p:spPr>
        <p:txBody>
          <a:bodyPr vert="horz" wrap="square" lIns="0" tIns="12065" rIns="0" bIns="0" rtlCol="0">
            <a:spAutoFit/>
          </a:bodyPr>
          <a:lstStyle/>
          <a:p>
            <a:pPr marL="38100">
              <a:lnSpc>
                <a:spcPct val="100000"/>
              </a:lnSpc>
              <a:spcBef>
                <a:spcPts val="95"/>
              </a:spcBef>
            </a:pPr>
            <a:r>
              <a:rPr sz="3750" i="1" spc="5" dirty="0">
                <a:latin typeface="Times New Roman"/>
                <a:cs typeface="Times New Roman"/>
              </a:rPr>
              <a:t>a</a:t>
            </a:r>
            <a:r>
              <a:rPr sz="3225" i="1" spc="7" baseline="-24547" dirty="0">
                <a:latin typeface="Times New Roman"/>
                <a:cs typeface="Times New Roman"/>
              </a:rPr>
              <a:t>t</a:t>
            </a:r>
            <a:r>
              <a:rPr sz="3225" i="1" spc="-120" baseline="-24547" dirty="0">
                <a:latin typeface="Times New Roman"/>
                <a:cs typeface="Times New Roman"/>
              </a:rPr>
              <a:t> </a:t>
            </a:r>
            <a:r>
              <a:rPr sz="3750" dirty="0">
                <a:latin typeface="Times New Roman"/>
                <a:cs typeface="Times New Roman"/>
              </a:rPr>
              <a:t>(</a:t>
            </a:r>
            <a:r>
              <a:rPr sz="3750" spc="-595" dirty="0">
                <a:latin typeface="Times New Roman"/>
                <a:cs typeface="Times New Roman"/>
              </a:rPr>
              <a:t> </a:t>
            </a:r>
            <a:r>
              <a:rPr sz="3750" i="1" spc="80" dirty="0">
                <a:latin typeface="Times New Roman"/>
                <a:cs typeface="Times New Roman"/>
              </a:rPr>
              <a:t>x</a:t>
            </a:r>
            <a:r>
              <a:rPr sz="3750" spc="80" dirty="0">
                <a:latin typeface="Times New Roman"/>
                <a:cs typeface="Times New Roman"/>
              </a:rPr>
              <a:t>)</a:t>
            </a:r>
            <a:r>
              <a:rPr sz="3750" spc="-55" dirty="0">
                <a:latin typeface="Times New Roman"/>
                <a:cs typeface="Times New Roman"/>
              </a:rPr>
              <a:t> </a:t>
            </a:r>
            <a:r>
              <a:rPr sz="3750" dirty="0">
                <a:latin typeface="Symbol"/>
                <a:cs typeface="Symbol"/>
              </a:rPr>
              <a:t></a:t>
            </a:r>
            <a:r>
              <a:rPr sz="3750" spc="40" dirty="0">
                <a:latin typeface="Times New Roman"/>
                <a:cs typeface="Times New Roman"/>
              </a:rPr>
              <a:t> </a:t>
            </a:r>
            <a:r>
              <a:rPr sz="3950" i="1" spc="-50" dirty="0">
                <a:latin typeface="Symbol"/>
                <a:cs typeface="Symbol"/>
              </a:rPr>
              <a:t></a:t>
            </a:r>
            <a:r>
              <a:rPr sz="3225" i="1" spc="-75" baseline="-24547" dirty="0">
                <a:latin typeface="Times New Roman"/>
                <a:cs typeface="Times New Roman"/>
              </a:rPr>
              <a:t>t</a:t>
            </a:r>
            <a:r>
              <a:rPr sz="3225" i="1" spc="-120" baseline="-24547" dirty="0">
                <a:latin typeface="Times New Roman"/>
                <a:cs typeface="Times New Roman"/>
              </a:rPr>
              <a:t> </a:t>
            </a:r>
            <a:r>
              <a:rPr sz="3750" dirty="0">
                <a:latin typeface="Times New Roman"/>
                <a:cs typeface="Times New Roman"/>
              </a:rPr>
              <a:t>(</a:t>
            </a:r>
            <a:r>
              <a:rPr sz="3750" spc="-595" dirty="0">
                <a:latin typeface="Times New Roman"/>
                <a:cs typeface="Times New Roman"/>
              </a:rPr>
              <a:t> </a:t>
            </a:r>
            <a:r>
              <a:rPr sz="3750" i="1" spc="80" dirty="0">
                <a:latin typeface="Times New Roman"/>
                <a:cs typeface="Times New Roman"/>
              </a:rPr>
              <a:t>x</a:t>
            </a:r>
            <a:r>
              <a:rPr sz="3750" spc="80" dirty="0">
                <a:latin typeface="Times New Roman"/>
                <a:cs typeface="Times New Roman"/>
              </a:rPr>
              <a:t>)</a:t>
            </a:r>
            <a:r>
              <a:rPr sz="3750" spc="-245" dirty="0">
                <a:latin typeface="Times New Roman"/>
                <a:cs typeface="Times New Roman"/>
              </a:rPr>
              <a:t> </a:t>
            </a:r>
            <a:r>
              <a:rPr sz="3750" dirty="0">
                <a:latin typeface="Symbol"/>
                <a:cs typeface="Symbol"/>
              </a:rPr>
              <a:t></a:t>
            </a:r>
            <a:r>
              <a:rPr sz="3750" spc="-450" dirty="0">
                <a:latin typeface="Times New Roman"/>
                <a:cs typeface="Times New Roman"/>
              </a:rPr>
              <a:t> </a:t>
            </a:r>
            <a:r>
              <a:rPr sz="3950" i="1" spc="90" dirty="0">
                <a:latin typeface="Symbol"/>
                <a:cs typeface="Symbol"/>
              </a:rPr>
              <a:t></a:t>
            </a:r>
            <a:r>
              <a:rPr sz="3225" i="1" spc="135" baseline="-24547" dirty="0">
                <a:latin typeface="Times New Roman"/>
                <a:cs typeface="Times New Roman"/>
              </a:rPr>
              <a:t>t</a:t>
            </a:r>
            <a:r>
              <a:rPr sz="3225" i="1" spc="-120" baseline="-24547" dirty="0">
                <a:latin typeface="Times New Roman"/>
                <a:cs typeface="Times New Roman"/>
              </a:rPr>
              <a:t> </a:t>
            </a:r>
            <a:r>
              <a:rPr sz="3750" dirty="0">
                <a:latin typeface="Times New Roman"/>
                <a:cs typeface="Times New Roman"/>
              </a:rPr>
              <a:t>(</a:t>
            </a:r>
            <a:r>
              <a:rPr sz="3750" spc="-590" dirty="0">
                <a:latin typeface="Times New Roman"/>
                <a:cs typeface="Times New Roman"/>
              </a:rPr>
              <a:t> </a:t>
            </a:r>
            <a:r>
              <a:rPr sz="3750" i="1" spc="80" dirty="0">
                <a:latin typeface="Times New Roman"/>
                <a:cs typeface="Times New Roman"/>
              </a:rPr>
              <a:t>x</a:t>
            </a:r>
            <a:r>
              <a:rPr sz="3750" spc="80" dirty="0">
                <a:latin typeface="Times New Roman"/>
                <a:cs typeface="Times New Roman"/>
              </a:rPr>
              <a:t>)</a:t>
            </a:r>
            <a:endParaRPr sz="3750">
              <a:latin typeface="Times New Roman"/>
              <a:cs typeface="Times New Roman"/>
            </a:endParaRPr>
          </a:p>
        </p:txBody>
      </p:sp>
      <p:sp>
        <p:nvSpPr>
          <p:cNvPr id="22" name="object 22"/>
          <p:cNvSpPr/>
          <p:nvPr/>
        </p:nvSpPr>
        <p:spPr>
          <a:xfrm>
            <a:off x="6048755" y="6237732"/>
            <a:ext cx="1047750" cy="10160"/>
          </a:xfrm>
          <a:custGeom>
            <a:avLst/>
            <a:gdLst/>
            <a:ahLst/>
            <a:cxnLst/>
            <a:rect l="l" t="t" r="r" b="b"/>
            <a:pathLst>
              <a:path w="1047750" h="10160">
                <a:moveTo>
                  <a:pt x="0" y="9918"/>
                </a:moveTo>
                <a:lnTo>
                  <a:pt x="1047369" y="0"/>
                </a:lnTo>
              </a:path>
            </a:pathLst>
          </a:custGeom>
          <a:ln w="27432">
            <a:solidFill>
              <a:srgbClr val="1F487C"/>
            </a:solidFill>
          </a:ln>
        </p:spPr>
        <p:txBody>
          <a:bodyPr wrap="square" lIns="0" tIns="0" rIns="0" bIns="0" rtlCol="0"/>
          <a:lstStyle/>
          <a:p>
            <a:endParaRPr/>
          </a:p>
        </p:txBody>
      </p:sp>
      <p:sp>
        <p:nvSpPr>
          <p:cNvPr id="23" name="object 23"/>
          <p:cNvSpPr/>
          <p:nvPr/>
        </p:nvSpPr>
        <p:spPr>
          <a:xfrm>
            <a:off x="7872983" y="6278878"/>
            <a:ext cx="920750" cy="463550"/>
          </a:xfrm>
          <a:custGeom>
            <a:avLst/>
            <a:gdLst/>
            <a:ahLst/>
            <a:cxnLst/>
            <a:rect l="l" t="t" r="r" b="b"/>
            <a:pathLst>
              <a:path w="920750" h="463550">
                <a:moveTo>
                  <a:pt x="920496" y="0"/>
                </a:moveTo>
                <a:lnTo>
                  <a:pt x="0" y="0"/>
                </a:lnTo>
                <a:lnTo>
                  <a:pt x="0" y="463295"/>
                </a:lnTo>
                <a:lnTo>
                  <a:pt x="920496" y="463295"/>
                </a:lnTo>
                <a:lnTo>
                  <a:pt x="920496" y="0"/>
                </a:lnTo>
                <a:close/>
              </a:path>
            </a:pathLst>
          </a:custGeom>
          <a:solidFill>
            <a:srgbClr val="FFFFFF"/>
          </a:solidFill>
        </p:spPr>
        <p:txBody>
          <a:bodyPr wrap="square" lIns="0" tIns="0" rIns="0" bIns="0" rtlCol="0"/>
          <a:lstStyle/>
          <a:p>
            <a:endParaRPr/>
          </a:p>
        </p:txBody>
      </p:sp>
      <p:sp>
        <p:nvSpPr>
          <p:cNvPr id="24" name="object 24"/>
          <p:cNvSpPr txBox="1"/>
          <p:nvPr/>
        </p:nvSpPr>
        <p:spPr>
          <a:xfrm>
            <a:off x="6369811" y="6303060"/>
            <a:ext cx="2219960" cy="391795"/>
          </a:xfrm>
          <a:prstGeom prst="rect">
            <a:avLst/>
          </a:prstGeom>
        </p:spPr>
        <p:txBody>
          <a:bodyPr vert="horz" wrap="square" lIns="0" tIns="12700" rIns="0" bIns="0" rtlCol="0">
            <a:spAutoFit/>
          </a:bodyPr>
          <a:lstStyle/>
          <a:p>
            <a:pPr marL="12700">
              <a:lnSpc>
                <a:spcPct val="100000"/>
              </a:lnSpc>
              <a:spcBef>
                <a:spcPts val="100"/>
              </a:spcBef>
              <a:tabLst>
                <a:tab pos="1596390" algn="l"/>
              </a:tabLst>
            </a:pPr>
            <a:r>
              <a:rPr sz="2400" spc="-5" dirty="0">
                <a:solidFill>
                  <a:srgbClr val="1F487C"/>
                </a:solidFill>
                <a:latin typeface="MS PGothic"/>
                <a:cs typeface="MS PGothic"/>
              </a:rPr>
              <a:t>活</a:t>
            </a:r>
            <a:r>
              <a:rPr sz="2400" dirty="0">
                <a:solidFill>
                  <a:srgbClr val="1F487C"/>
                </a:solidFill>
                <a:latin typeface="MS PGothic"/>
                <a:cs typeface="MS PGothic"/>
              </a:rPr>
              <a:t>用	探索</a:t>
            </a:r>
            <a:endParaRPr sz="2400">
              <a:latin typeface="MS PGothic"/>
              <a:cs typeface="MS PGothic"/>
            </a:endParaRPr>
          </a:p>
        </p:txBody>
      </p:sp>
      <p:sp>
        <p:nvSpPr>
          <p:cNvPr id="25" name="object 25"/>
          <p:cNvSpPr/>
          <p:nvPr/>
        </p:nvSpPr>
        <p:spPr>
          <a:xfrm>
            <a:off x="7810500" y="6201155"/>
            <a:ext cx="1047750" cy="10160"/>
          </a:xfrm>
          <a:custGeom>
            <a:avLst/>
            <a:gdLst/>
            <a:ahLst/>
            <a:cxnLst/>
            <a:rect l="l" t="t" r="r" b="b"/>
            <a:pathLst>
              <a:path w="1047750" h="10160">
                <a:moveTo>
                  <a:pt x="0" y="9918"/>
                </a:moveTo>
                <a:lnTo>
                  <a:pt x="1047369" y="0"/>
                </a:lnTo>
              </a:path>
            </a:pathLst>
          </a:custGeom>
          <a:ln w="27432">
            <a:solidFill>
              <a:srgbClr val="1F487C"/>
            </a:solidFill>
          </a:ln>
        </p:spPr>
        <p:txBody>
          <a:bodyPr wrap="square" lIns="0" tIns="0" rIns="0" bIns="0" rtlCol="0"/>
          <a:lstStyle/>
          <a:p>
            <a:endParaRPr/>
          </a:p>
        </p:txBody>
      </p:sp>
      <p:sp>
        <p:nvSpPr>
          <p:cNvPr id="26" name="object 26"/>
          <p:cNvSpPr txBox="1"/>
          <p:nvPr/>
        </p:nvSpPr>
        <p:spPr>
          <a:xfrm>
            <a:off x="5840984" y="4170933"/>
            <a:ext cx="3289300" cy="942975"/>
          </a:xfrm>
          <a:prstGeom prst="rect">
            <a:avLst/>
          </a:prstGeom>
        </p:spPr>
        <p:txBody>
          <a:bodyPr vert="horz" wrap="square" lIns="0" tIns="12700" rIns="0" bIns="0" rtlCol="0">
            <a:spAutoFit/>
          </a:bodyPr>
          <a:lstStyle/>
          <a:p>
            <a:pPr marL="911860">
              <a:lnSpc>
                <a:spcPct val="100000"/>
              </a:lnSpc>
              <a:spcBef>
                <a:spcPts val="100"/>
              </a:spcBef>
            </a:pPr>
            <a:r>
              <a:rPr sz="2400" spc="-5" dirty="0">
                <a:latin typeface="MS PGothic"/>
                <a:cs typeface="MS PGothic"/>
              </a:rPr>
              <a:t>トレードオフ</a:t>
            </a:r>
            <a:endParaRPr sz="2400">
              <a:latin typeface="MS PGothic"/>
              <a:cs typeface="MS PGothic"/>
            </a:endParaRPr>
          </a:p>
          <a:p>
            <a:pPr marL="12700">
              <a:lnSpc>
                <a:spcPct val="100000"/>
              </a:lnSpc>
              <a:spcBef>
                <a:spcPts val="25"/>
              </a:spcBef>
            </a:pPr>
            <a:r>
              <a:rPr sz="1800" spc="-20" dirty="0">
                <a:latin typeface="Calibri"/>
                <a:cs typeface="Calibri"/>
              </a:rPr>
              <a:t>R</a:t>
            </a:r>
            <a:r>
              <a:rPr sz="1800" spc="-10" dirty="0">
                <a:latin typeface="Calibri"/>
                <a:cs typeface="Calibri"/>
              </a:rPr>
              <a:t>eg</a:t>
            </a:r>
            <a:r>
              <a:rPr sz="1800" spc="-30" dirty="0">
                <a:latin typeface="Calibri"/>
                <a:cs typeface="Calibri"/>
              </a:rPr>
              <a:t>r</a:t>
            </a:r>
            <a:r>
              <a:rPr sz="1800" spc="-10" dirty="0">
                <a:latin typeface="Calibri"/>
                <a:cs typeface="Calibri"/>
              </a:rPr>
              <a:t>e</a:t>
            </a:r>
            <a:r>
              <a:rPr sz="1800" dirty="0">
                <a:latin typeface="Calibri"/>
                <a:cs typeface="Calibri"/>
              </a:rPr>
              <a:t>t</a:t>
            </a:r>
            <a:r>
              <a:rPr sz="1800" dirty="0">
                <a:latin typeface="MS PGothic"/>
                <a:cs typeface="MS PGothic"/>
              </a:rPr>
              <a:t>の解析か</a:t>
            </a:r>
            <a:r>
              <a:rPr sz="1800" spc="-10" dirty="0">
                <a:latin typeface="MS PGothic"/>
                <a:cs typeface="MS PGothic"/>
              </a:rPr>
              <a:t>ら</a:t>
            </a:r>
            <a:r>
              <a:rPr sz="1800" dirty="0">
                <a:latin typeface="MS PGothic"/>
                <a:cs typeface="MS PGothic"/>
              </a:rPr>
              <a:t>理論値</a:t>
            </a:r>
            <a:endParaRPr sz="1800">
              <a:latin typeface="MS PGothic"/>
              <a:cs typeface="MS PGothic"/>
            </a:endParaRPr>
          </a:p>
          <a:p>
            <a:pPr marL="12700">
              <a:lnSpc>
                <a:spcPct val="100000"/>
              </a:lnSpc>
            </a:pPr>
            <a:r>
              <a:rPr sz="1800" dirty="0">
                <a:latin typeface="MS PGothic"/>
                <a:cs typeface="MS PGothic"/>
              </a:rPr>
              <a:t>は求まるが実</a:t>
            </a:r>
            <a:r>
              <a:rPr sz="1800" spc="-10" dirty="0">
                <a:latin typeface="MS PGothic"/>
                <a:cs typeface="MS PGothic"/>
              </a:rPr>
              <a:t>用</a:t>
            </a:r>
            <a:r>
              <a:rPr sz="1800" dirty="0">
                <a:latin typeface="MS PGothic"/>
                <a:cs typeface="MS PGothic"/>
              </a:rPr>
              <a:t>的には大</a:t>
            </a:r>
            <a:r>
              <a:rPr sz="1800" spc="-15" dirty="0">
                <a:latin typeface="MS PGothic"/>
                <a:cs typeface="MS PGothic"/>
              </a:rPr>
              <a:t>き</a:t>
            </a:r>
            <a:r>
              <a:rPr sz="1800" dirty="0">
                <a:latin typeface="MS PGothic"/>
                <a:cs typeface="MS PGothic"/>
              </a:rPr>
              <a:t>すぎる</a:t>
            </a:r>
            <a:endParaRPr sz="1800">
              <a:latin typeface="MS PGothic"/>
              <a:cs typeface="MS PGothic"/>
            </a:endParaRPr>
          </a:p>
        </p:txBody>
      </p:sp>
      <p:sp>
        <p:nvSpPr>
          <p:cNvPr id="27" name="object 27"/>
          <p:cNvSpPr/>
          <p:nvPr/>
        </p:nvSpPr>
        <p:spPr>
          <a:xfrm>
            <a:off x="7481189" y="5157596"/>
            <a:ext cx="271780" cy="623570"/>
          </a:xfrm>
          <a:custGeom>
            <a:avLst/>
            <a:gdLst/>
            <a:ahLst/>
            <a:cxnLst/>
            <a:rect l="l" t="t" r="r" b="b"/>
            <a:pathLst>
              <a:path w="271779" h="623570">
                <a:moveTo>
                  <a:pt x="198006" y="519762"/>
                </a:moveTo>
                <a:lnTo>
                  <a:pt x="161162" y="534212"/>
                </a:lnTo>
                <a:lnTo>
                  <a:pt x="259841" y="623188"/>
                </a:lnTo>
                <a:lnTo>
                  <a:pt x="267507" y="538200"/>
                </a:lnTo>
                <a:lnTo>
                  <a:pt x="205231" y="538200"/>
                </a:lnTo>
                <a:lnTo>
                  <a:pt x="198006" y="519762"/>
                </a:lnTo>
                <a:close/>
              </a:path>
              <a:path w="271779" h="623570">
                <a:moveTo>
                  <a:pt x="234950" y="505273"/>
                </a:moveTo>
                <a:lnTo>
                  <a:pt x="198006" y="519762"/>
                </a:lnTo>
                <a:lnTo>
                  <a:pt x="205231" y="538200"/>
                </a:lnTo>
                <a:lnTo>
                  <a:pt x="242188" y="523735"/>
                </a:lnTo>
                <a:lnTo>
                  <a:pt x="234950" y="505273"/>
                </a:lnTo>
                <a:close/>
              </a:path>
              <a:path w="271779" h="623570">
                <a:moveTo>
                  <a:pt x="271779" y="490829"/>
                </a:moveTo>
                <a:lnTo>
                  <a:pt x="234950" y="505273"/>
                </a:lnTo>
                <a:lnTo>
                  <a:pt x="242188" y="523735"/>
                </a:lnTo>
                <a:lnTo>
                  <a:pt x="205231" y="538200"/>
                </a:lnTo>
                <a:lnTo>
                  <a:pt x="267507" y="538200"/>
                </a:lnTo>
                <a:lnTo>
                  <a:pt x="271779" y="490829"/>
                </a:lnTo>
                <a:close/>
              </a:path>
              <a:path w="271779" h="623570">
                <a:moveTo>
                  <a:pt x="36829" y="0"/>
                </a:moveTo>
                <a:lnTo>
                  <a:pt x="0" y="14477"/>
                </a:lnTo>
                <a:lnTo>
                  <a:pt x="198006" y="519762"/>
                </a:lnTo>
                <a:lnTo>
                  <a:pt x="234950" y="505273"/>
                </a:lnTo>
                <a:lnTo>
                  <a:pt x="36829" y="0"/>
                </a:lnTo>
                <a:close/>
              </a:path>
            </a:pathLst>
          </a:custGeom>
          <a:solidFill>
            <a:srgbClr val="000000"/>
          </a:solidFill>
        </p:spPr>
        <p:txBody>
          <a:bodyPr wrap="square" lIns="0" tIns="0" rIns="0" bIns="0" rtlCol="0"/>
          <a:lstStyle/>
          <a:p>
            <a:endParaRPr/>
          </a:p>
        </p:txBody>
      </p:sp>
      <p:sp>
        <p:nvSpPr>
          <p:cNvPr id="28" name="スライド番号プレースホルダー 27"/>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14693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0" y="389791"/>
            <a:ext cx="6347713" cy="1320800"/>
          </a:xfrm>
        </p:spPr>
        <p:txBody>
          <a:bodyPr>
            <a:normAutofit/>
          </a:bodyPr>
          <a:lstStyle/>
          <a:p>
            <a:r>
              <a:rPr lang="ja-JP" altLang="en-US" sz="2800" dirty="0">
                <a:solidFill>
                  <a:schemeClr val="tx1"/>
                </a:solidFill>
                <a:latin typeface="+mn-ea"/>
                <a:cs typeface="Meiryo UI" panose="020B0604030504040204" pitchFamily="50" charset="-128"/>
              </a:rPr>
              <a:t>ベイズ的最適化</a:t>
            </a:r>
            <a:r>
              <a:rPr lang="en-US" altLang="ja-JP" sz="2800" dirty="0">
                <a:solidFill>
                  <a:schemeClr val="tx1"/>
                </a:solidFill>
                <a:latin typeface="+mn-ea"/>
                <a:cs typeface="Meiryo UI" panose="020B0604030504040204" pitchFamily="50" charset="-128"/>
              </a:rPr>
              <a:t/>
            </a:r>
            <a:br>
              <a:rPr lang="en-US" altLang="ja-JP" sz="2800" dirty="0">
                <a:solidFill>
                  <a:schemeClr val="tx1"/>
                </a:solidFill>
                <a:latin typeface="+mn-ea"/>
                <a:cs typeface="Meiryo UI" panose="020B0604030504040204" pitchFamily="50" charset="-128"/>
              </a:rPr>
            </a:br>
            <a:r>
              <a:rPr lang="ja-JP" altLang="en-US" sz="2800" dirty="0">
                <a:solidFill>
                  <a:schemeClr val="tx1"/>
                </a:solidFill>
                <a:latin typeface="+mn-ea"/>
                <a:cs typeface="Meiryo UI" panose="020B0604030504040204" pitchFamily="50" charset="-128"/>
              </a:rPr>
              <a:t>（</a:t>
            </a:r>
            <a:r>
              <a:rPr lang="en-US" altLang="ja-JP" sz="2800" dirty="0">
                <a:solidFill>
                  <a:schemeClr val="tx1"/>
                </a:solidFill>
                <a:latin typeface="+mn-ea"/>
                <a:cs typeface="Meiryo UI" panose="020B0604030504040204" pitchFamily="50" charset="-128"/>
              </a:rPr>
              <a:t>Bayesian </a:t>
            </a:r>
            <a:r>
              <a:rPr lang="en-US" altLang="ja-JP" sz="2800" dirty="0" err="1">
                <a:solidFill>
                  <a:schemeClr val="tx1"/>
                </a:solidFill>
                <a:latin typeface="+mn-ea"/>
                <a:cs typeface="Meiryo UI" panose="020B0604030504040204" pitchFamily="50" charset="-128"/>
              </a:rPr>
              <a:t>Optimization:BO</a:t>
            </a:r>
            <a:r>
              <a:rPr lang="ja-JP" altLang="en-US" sz="2800" dirty="0">
                <a:solidFill>
                  <a:schemeClr val="tx1"/>
                </a:solidFill>
                <a:latin typeface="+mn-ea"/>
                <a:cs typeface="Meiryo UI" panose="020B0604030504040204" pitchFamily="50" charset="-128"/>
              </a:rPr>
              <a:t>）</a:t>
            </a:r>
            <a:endParaRPr kumimoji="1" lang="ja-JP" altLang="en-US" sz="2800" dirty="0"/>
          </a:p>
        </p:txBody>
      </p:sp>
      <p:pic>
        <p:nvPicPr>
          <p:cNvPr id="6" name="コンテンツ プレースホルダー 5"/>
          <p:cNvPicPr>
            <a:picLocks noGrp="1" noChangeAspect="1"/>
          </p:cNvPicPr>
          <p:nvPr>
            <p:ph idx="1"/>
          </p:nvPr>
        </p:nvPicPr>
        <p:blipFill>
          <a:blip r:embed="rId3"/>
          <a:stretch>
            <a:fillRect/>
          </a:stretch>
        </p:blipFill>
        <p:spPr>
          <a:xfrm>
            <a:off x="635976" y="1710591"/>
            <a:ext cx="6348413" cy="1319150"/>
          </a:xfrm>
          <a:prstGeom prst="rect">
            <a:avLst/>
          </a:prstGeom>
        </p:spPr>
      </p:pic>
      <p:sp>
        <p:nvSpPr>
          <p:cNvPr id="7" name="テキスト ボックス 6"/>
          <p:cNvSpPr txBox="1"/>
          <p:nvPr/>
        </p:nvSpPr>
        <p:spPr>
          <a:xfrm>
            <a:off x="2524413" y="3174023"/>
            <a:ext cx="2571538" cy="369332"/>
          </a:xfrm>
          <a:prstGeom prst="rect">
            <a:avLst/>
          </a:prstGeom>
          <a:noFill/>
        </p:spPr>
        <p:txBody>
          <a:bodyPr wrap="none" rtlCol="0">
            <a:spAutoFit/>
          </a:bodyPr>
          <a:lstStyle/>
          <a:p>
            <a:r>
              <a:rPr kumimoji="1" lang="en-US" altLang="ja-JP" dirty="0" smtClean="0"/>
              <a:t>Black-box</a:t>
            </a:r>
            <a:r>
              <a:rPr kumimoji="1" lang="ja-JP" altLang="en-US" dirty="0" smtClean="0"/>
              <a:t>関数の最適化</a:t>
            </a:r>
            <a:endParaRPr kumimoji="1" lang="ja-JP" altLang="en-US" dirty="0"/>
          </a:p>
        </p:txBody>
      </p:sp>
      <p:sp>
        <p:nvSpPr>
          <p:cNvPr id="8" name="正方形/長方形 7"/>
          <p:cNvSpPr/>
          <p:nvPr/>
        </p:nvSpPr>
        <p:spPr>
          <a:xfrm>
            <a:off x="1225244" y="3543355"/>
            <a:ext cx="5632756" cy="369332"/>
          </a:xfrm>
          <a:prstGeom prst="rect">
            <a:avLst/>
          </a:prstGeom>
        </p:spPr>
        <p:txBody>
          <a:bodyPr wrap="square">
            <a:spAutoFit/>
          </a:bodyPr>
          <a:lstStyle/>
          <a:p>
            <a:r>
              <a:rPr lang="ja-JP" altLang="en-US" dirty="0"/>
              <a:t>事前分布を仮定して、関数の事後分布を基に最適化</a:t>
            </a:r>
          </a:p>
        </p:txBody>
      </p:sp>
      <p:pic>
        <p:nvPicPr>
          <p:cNvPr id="9" name="図 8"/>
          <p:cNvPicPr>
            <a:picLocks noChangeAspect="1"/>
          </p:cNvPicPr>
          <p:nvPr/>
        </p:nvPicPr>
        <p:blipFill>
          <a:blip r:embed="rId4"/>
          <a:stretch>
            <a:fillRect/>
          </a:stretch>
        </p:blipFill>
        <p:spPr>
          <a:xfrm>
            <a:off x="635976" y="3983025"/>
            <a:ext cx="6283570" cy="1268021"/>
          </a:xfrm>
          <a:prstGeom prst="rect">
            <a:avLst/>
          </a:prstGeom>
        </p:spPr>
      </p:pic>
      <p:sp>
        <p:nvSpPr>
          <p:cNvPr id="10" name="テキスト ボックス 9"/>
          <p:cNvSpPr txBox="1"/>
          <p:nvPr/>
        </p:nvSpPr>
        <p:spPr>
          <a:xfrm>
            <a:off x="1059369" y="5251046"/>
            <a:ext cx="5925020" cy="646331"/>
          </a:xfrm>
          <a:prstGeom prst="rect">
            <a:avLst/>
          </a:prstGeom>
          <a:noFill/>
        </p:spPr>
        <p:txBody>
          <a:bodyPr wrap="none" rtlCol="0">
            <a:spAutoFit/>
          </a:bodyPr>
          <a:lstStyle/>
          <a:p>
            <a:r>
              <a:rPr kumimoji="1" lang="en-US" altLang="ja-JP" dirty="0" smtClean="0"/>
              <a:t>Bayesian Nonparametric</a:t>
            </a:r>
            <a:r>
              <a:rPr kumimoji="1" lang="ja-JP" altLang="en-US" dirty="0" smtClean="0"/>
              <a:t>に基づく関数</a:t>
            </a:r>
            <a:r>
              <a:rPr kumimoji="1" lang="en-US" altLang="ja-JP" dirty="0" smtClean="0"/>
              <a:t>f(x)</a:t>
            </a:r>
            <a:r>
              <a:rPr kumimoji="1" lang="ja-JP" altLang="en-US" dirty="0" smtClean="0"/>
              <a:t>のモデリング</a:t>
            </a:r>
            <a:endParaRPr kumimoji="1" lang="en-US" altLang="ja-JP" dirty="0" smtClean="0"/>
          </a:p>
          <a:p>
            <a:r>
              <a:rPr kumimoji="1" lang="ja-JP" altLang="en-US" dirty="0" smtClean="0"/>
              <a:t>例</a:t>
            </a:r>
            <a:r>
              <a:rPr kumimoji="1" lang="en-US" altLang="ja-JP" dirty="0" smtClean="0"/>
              <a:t>:f(x)</a:t>
            </a:r>
            <a:r>
              <a:rPr kumimoji="1" lang="ja-JP" altLang="en-US" dirty="0" smtClean="0"/>
              <a:t>の事前分布として</a:t>
            </a:r>
            <a:r>
              <a:rPr kumimoji="1" lang="en-US" altLang="ja-JP" dirty="0" smtClean="0"/>
              <a:t>Gaussian Process(GP)</a:t>
            </a:r>
            <a:r>
              <a:rPr kumimoji="1" lang="ja-JP" altLang="en-US" dirty="0" smtClean="0"/>
              <a:t>を仮定</a:t>
            </a:r>
            <a:endParaRPr kumimoji="1" lang="ja-JP" altLang="en-US" dirty="0"/>
          </a:p>
        </p:txBody>
      </p:sp>
      <p:pic>
        <p:nvPicPr>
          <p:cNvPr id="11" name="図 10"/>
          <p:cNvPicPr>
            <a:picLocks noChangeAspect="1"/>
          </p:cNvPicPr>
          <p:nvPr/>
        </p:nvPicPr>
        <p:blipFill>
          <a:blip r:embed="rId5"/>
          <a:stretch>
            <a:fillRect/>
          </a:stretch>
        </p:blipFill>
        <p:spPr>
          <a:xfrm>
            <a:off x="2348776" y="5897377"/>
            <a:ext cx="3093663" cy="621803"/>
          </a:xfrm>
          <a:prstGeom prst="rect">
            <a:avLst/>
          </a:prstGeom>
        </p:spPr>
      </p:pic>
      <p:sp>
        <p:nvSpPr>
          <p:cNvPr id="12" name="スライド番号プレースホルダー 11"/>
          <p:cNvSpPr>
            <a:spLocks noGrp="1"/>
          </p:cNvSpPr>
          <p:nvPr>
            <p:ph type="sldNum" sz="quarter" idx="12"/>
          </p:nvPr>
        </p:nvSpPr>
        <p:spPr/>
        <p:txBody>
          <a:bodyPr/>
          <a:lstStyle/>
          <a:p>
            <a:fld id="{D57F1E4F-1CFF-5643-939E-217C01CDF565}" type="slidenum">
              <a:rPr lang="en-US" b="1" smtClean="0">
                <a:solidFill>
                  <a:schemeClr val="tx1"/>
                </a:solidFill>
              </a:rPr>
              <a:pPr/>
              <a:t>4</a:t>
            </a:fld>
            <a:endParaRPr lang="en-US" b="1" dirty="0">
              <a:solidFill>
                <a:schemeClr val="tx1"/>
              </a:solidFill>
            </a:endParaRPr>
          </a:p>
        </p:txBody>
      </p:sp>
    </p:spTree>
    <p:extLst>
      <p:ext uri="{BB962C8B-B14F-4D97-AF65-F5344CB8AC3E}">
        <p14:creationId xmlns:p14="http://schemas.microsoft.com/office/powerpoint/2010/main" val="3835552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33753"/>
            <a:ext cx="6347713" cy="1320800"/>
          </a:xfrm>
        </p:spPr>
        <p:txBody>
          <a:bodyPr>
            <a:normAutofit/>
          </a:bodyPr>
          <a:lstStyle/>
          <a:p>
            <a:r>
              <a:rPr kumimoji="1" lang="ja-JP" altLang="en-US" sz="2800" dirty="0" smtClean="0">
                <a:solidFill>
                  <a:schemeClr val="tx1"/>
                </a:solidFill>
              </a:rPr>
              <a:t>探索と活用の戦略</a:t>
            </a:r>
            <a:endParaRPr kumimoji="1" lang="ja-JP" altLang="en-US" sz="2800" dirty="0">
              <a:solidFill>
                <a:schemeClr val="tx1"/>
              </a:solidFill>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対角する 2 つの角を切り取った四角形 3"/>
          <p:cNvSpPr/>
          <p:nvPr/>
        </p:nvSpPr>
        <p:spPr>
          <a:xfrm>
            <a:off x="465291" y="2397978"/>
            <a:ext cx="1896209" cy="562707"/>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事後分布の情報</a:t>
            </a:r>
            <a:endParaRPr kumimoji="1" lang="ja-JP" altLang="en-US" dirty="0"/>
          </a:p>
        </p:txBody>
      </p:sp>
      <p:sp>
        <p:nvSpPr>
          <p:cNvPr id="6" name="対角する 2 つの角を切り取った四角形 5"/>
          <p:cNvSpPr/>
          <p:nvPr/>
        </p:nvSpPr>
        <p:spPr>
          <a:xfrm>
            <a:off x="438916" y="3481643"/>
            <a:ext cx="1966547" cy="562707"/>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Black-box</a:t>
            </a:r>
            <a:r>
              <a:rPr kumimoji="1" lang="ja-JP" altLang="en-US" dirty="0" smtClean="0"/>
              <a:t>関数の</a:t>
            </a:r>
            <a:endParaRPr kumimoji="1" lang="en-US" altLang="ja-JP" dirty="0" smtClean="0"/>
          </a:p>
          <a:p>
            <a:pPr algn="ctr"/>
            <a:r>
              <a:rPr kumimoji="1" lang="ja-JP" altLang="en-US" dirty="0" smtClean="0"/>
              <a:t>最適化</a:t>
            </a:r>
            <a:endParaRPr kumimoji="1" lang="ja-JP" altLang="en-US" dirty="0"/>
          </a:p>
        </p:txBody>
      </p:sp>
      <p:sp>
        <p:nvSpPr>
          <p:cNvPr id="7" name="対角する 2 つの角を切り取った四角形 6"/>
          <p:cNvSpPr/>
          <p:nvPr/>
        </p:nvSpPr>
        <p:spPr>
          <a:xfrm>
            <a:off x="465292" y="4619721"/>
            <a:ext cx="1896209" cy="562707"/>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獲得関数の導入</a:t>
            </a:r>
            <a:endParaRPr kumimoji="1" lang="ja-JP" altLang="en-US" dirty="0"/>
          </a:p>
        </p:txBody>
      </p:sp>
      <p:pic>
        <p:nvPicPr>
          <p:cNvPr id="8" name="図 7"/>
          <p:cNvPicPr>
            <a:picLocks noChangeAspect="1"/>
          </p:cNvPicPr>
          <p:nvPr/>
        </p:nvPicPr>
        <p:blipFill>
          <a:blip r:embed="rId2"/>
          <a:stretch>
            <a:fillRect/>
          </a:stretch>
        </p:blipFill>
        <p:spPr>
          <a:xfrm>
            <a:off x="2576146" y="2212261"/>
            <a:ext cx="5543917" cy="2970167"/>
          </a:xfrm>
          <a:prstGeom prst="rect">
            <a:avLst/>
          </a:prstGeom>
        </p:spPr>
      </p:pic>
      <p:cxnSp>
        <p:nvCxnSpPr>
          <p:cNvPr id="10" name="直線矢印コネクタ 9"/>
          <p:cNvCxnSpPr>
            <a:endCxn id="6" idx="3"/>
          </p:cNvCxnSpPr>
          <p:nvPr/>
        </p:nvCxnSpPr>
        <p:spPr>
          <a:xfrm>
            <a:off x="1422189" y="2969587"/>
            <a:ext cx="1" cy="5120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直線矢印コネクタ 10"/>
          <p:cNvCxnSpPr>
            <a:endCxn id="7" idx="3"/>
          </p:cNvCxnSpPr>
          <p:nvPr/>
        </p:nvCxnSpPr>
        <p:spPr>
          <a:xfrm>
            <a:off x="1413395" y="4053252"/>
            <a:ext cx="2" cy="5664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スライド番号プレースホルダー 14"/>
          <p:cNvSpPr>
            <a:spLocks noGrp="1"/>
          </p:cNvSpPr>
          <p:nvPr>
            <p:ph type="sldNum" sz="quarter" idx="12"/>
          </p:nvPr>
        </p:nvSpPr>
        <p:spPr/>
        <p:txBody>
          <a:bodyPr/>
          <a:lstStyle/>
          <a:p>
            <a:fld id="{D57F1E4F-1CFF-5643-939E-217C01CDF565}" type="slidenum">
              <a:rPr lang="en-US" b="1" smtClean="0">
                <a:solidFill>
                  <a:schemeClr val="tx1"/>
                </a:solidFill>
              </a:rPr>
              <a:pPr/>
              <a:t>5</a:t>
            </a:fld>
            <a:endParaRPr lang="en-US" b="1" dirty="0">
              <a:solidFill>
                <a:schemeClr val="tx1"/>
              </a:solidFill>
            </a:endParaRPr>
          </a:p>
        </p:txBody>
      </p:sp>
    </p:spTree>
    <p:extLst>
      <p:ext uri="{BB962C8B-B14F-4D97-AF65-F5344CB8AC3E}">
        <p14:creationId xmlns:p14="http://schemas.microsoft.com/office/powerpoint/2010/main" val="324651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90090"/>
            <a:ext cx="6347713" cy="1320800"/>
          </a:xfrm>
        </p:spPr>
        <p:txBody>
          <a:bodyPr>
            <a:normAutofit/>
          </a:bodyPr>
          <a:lstStyle/>
          <a:p>
            <a:r>
              <a:rPr kumimoji="1" lang="ja-JP" altLang="en-US" sz="2800" dirty="0" smtClean="0">
                <a:solidFill>
                  <a:schemeClr val="tx1"/>
                </a:solidFill>
              </a:rPr>
              <a:t>獲得関数の導入</a:t>
            </a:r>
            <a:endParaRPr kumimoji="1" lang="ja-JP" altLang="en-US" sz="2800" dirty="0">
              <a:solidFill>
                <a:schemeClr val="tx1"/>
              </a:solidFill>
            </a:endParaRPr>
          </a:p>
        </p:txBody>
      </p:sp>
      <p:sp>
        <p:nvSpPr>
          <p:cNvPr id="3" name="コンテンツ プレースホルダー 2"/>
          <p:cNvSpPr>
            <a:spLocks noGrp="1"/>
          </p:cNvSpPr>
          <p:nvPr>
            <p:ph idx="1"/>
          </p:nvPr>
        </p:nvSpPr>
        <p:spPr/>
        <p:txBody>
          <a:bodyPr/>
          <a:lstStyle/>
          <a:p>
            <a:endParaRPr kumimoji="1" lang="ja-JP" altLang="en-US" dirty="0"/>
          </a:p>
        </p:txBody>
      </p:sp>
      <p:pic>
        <p:nvPicPr>
          <p:cNvPr id="4" name="図 3"/>
          <p:cNvPicPr>
            <a:picLocks noChangeAspect="1"/>
          </p:cNvPicPr>
          <p:nvPr/>
        </p:nvPicPr>
        <p:blipFill>
          <a:blip r:embed="rId2"/>
          <a:stretch>
            <a:fillRect/>
          </a:stretch>
        </p:blipFill>
        <p:spPr>
          <a:xfrm>
            <a:off x="811490" y="1810890"/>
            <a:ext cx="6145823" cy="3311878"/>
          </a:xfrm>
          <a:prstGeom prst="rect">
            <a:avLst/>
          </a:prstGeom>
        </p:spPr>
      </p:pic>
      <p:sp>
        <p:nvSpPr>
          <p:cNvPr id="5" name="スライド番号プレースホルダー 4"/>
          <p:cNvSpPr>
            <a:spLocks noGrp="1"/>
          </p:cNvSpPr>
          <p:nvPr>
            <p:ph type="sldNum" sz="quarter" idx="12"/>
          </p:nvPr>
        </p:nvSpPr>
        <p:spPr/>
        <p:txBody>
          <a:bodyPr/>
          <a:lstStyle/>
          <a:p>
            <a:fld id="{D57F1E4F-1CFF-5643-939E-217C01CDF565}" type="slidenum">
              <a:rPr lang="en-US" b="1" smtClean="0">
                <a:solidFill>
                  <a:schemeClr val="tx1"/>
                </a:solidFill>
              </a:rPr>
              <a:pPr/>
              <a:t>6</a:t>
            </a:fld>
            <a:endParaRPr lang="en-US" b="1" dirty="0">
              <a:solidFill>
                <a:schemeClr val="tx1"/>
              </a:solidFill>
            </a:endParaRPr>
          </a:p>
        </p:txBody>
      </p:sp>
    </p:spTree>
    <p:extLst>
      <p:ext uri="{BB962C8B-B14F-4D97-AF65-F5344CB8AC3E}">
        <p14:creationId xmlns:p14="http://schemas.microsoft.com/office/powerpoint/2010/main" val="1278741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Tree>
    <p:extLst>
      <p:ext uri="{BB962C8B-B14F-4D97-AF65-F5344CB8AC3E}">
        <p14:creationId xmlns:p14="http://schemas.microsoft.com/office/powerpoint/2010/main" val="4168648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216" y="86336"/>
            <a:ext cx="9072783" cy="677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Tree>
    <p:extLst>
      <p:ext uri="{BB962C8B-B14F-4D97-AF65-F5344CB8AC3E}">
        <p14:creationId xmlns:p14="http://schemas.microsoft.com/office/powerpoint/2010/main" val="1730852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008" y="86336"/>
            <a:ext cx="9063991" cy="677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spTree>
    <p:extLst>
      <p:ext uri="{BB962C8B-B14F-4D97-AF65-F5344CB8AC3E}">
        <p14:creationId xmlns:p14="http://schemas.microsoft.com/office/powerpoint/2010/main" val="2333500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TM02900720[[fn=インテグラル]]</Template>
  <TotalTime>766</TotalTime>
  <Words>922</Words>
  <Application>Microsoft Office PowerPoint</Application>
  <PresentationFormat>画面に合わせる (4:3)</PresentationFormat>
  <Paragraphs>177</Paragraphs>
  <Slides>34</Slides>
  <Notes>4</Notes>
  <HiddenSlides>0</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34</vt:i4>
      </vt:variant>
    </vt:vector>
  </HeadingPairs>
  <TitlesOfParts>
    <vt:vector size="49" baseType="lpstr">
      <vt:lpstr>-apple-system</vt:lpstr>
      <vt:lpstr>方正姚体</vt:lpstr>
      <vt:lpstr>Meiryo UI</vt:lpstr>
      <vt:lpstr>MS PGothic</vt:lpstr>
      <vt:lpstr>华文新魏</vt:lpstr>
      <vt:lpstr>メイリオ</vt:lpstr>
      <vt:lpstr>游ゴシック</vt:lpstr>
      <vt:lpstr>Arial</vt:lpstr>
      <vt:lpstr>Calibri</vt:lpstr>
      <vt:lpstr>Cambria Math</vt:lpstr>
      <vt:lpstr>Symbol</vt:lpstr>
      <vt:lpstr>Times New Roman</vt:lpstr>
      <vt:lpstr>Trebuchet MS</vt:lpstr>
      <vt:lpstr>Wingdings 3</vt:lpstr>
      <vt:lpstr>ファセット</vt:lpstr>
      <vt:lpstr>High Dimensional Bayesian Optimization Using Dropout</vt:lpstr>
      <vt:lpstr>研究背景</vt:lpstr>
      <vt:lpstr>ベイズ的最適化 （Bayesian Optimization:BO）</vt:lpstr>
      <vt:lpstr>ベイズ的最適化 （Bayesian Optimization:BO）</vt:lpstr>
      <vt:lpstr>探索と活用の戦略</vt:lpstr>
      <vt:lpstr>獲得関数の導入</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高次元でのBO</vt:lpstr>
      <vt:lpstr>Dropout</vt:lpstr>
      <vt:lpstr>提案手法ーーDropout Algorithms</vt:lpstr>
      <vt:lpstr>提案手法ーー三種類の“fill in”策</vt:lpstr>
      <vt:lpstr>Dropout-Random</vt:lpstr>
      <vt:lpstr>Dropout-Copy</vt:lpstr>
      <vt:lpstr>Dropout-Mix</vt:lpstr>
      <vt:lpstr>実験設定</vt:lpstr>
      <vt:lpstr>Optimization of Benchmark Functions</vt:lpstr>
      <vt:lpstr>Comparison with existing approaches</vt:lpstr>
      <vt:lpstr>Training Cascade Classifier</vt:lpstr>
      <vt:lpstr>Alloy design</vt:lpstr>
      <vt:lpstr>まとめ</vt:lpstr>
      <vt:lpstr>Principal Component Analysis（PCA）</vt:lpstr>
      <vt:lpstr>ガウス過程:</vt:lpstr>
      <vt:lpstr>ガウス過程:</vt:lpstr>
      <vt:lpstr>ガウス過程のベイズ予測分布</vt:lpstr>
      <vt:lpstr>Confidence bound [Srinivas+,2010]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ユーザー</dc:creator>
  <cp:lastModifiedBy>Windows ユーザー</cp:lastModifiedBy>
  <cp:revision>36</cp:revision>
  <dcterms:created xsi:type="dcterms:W3CDTF">2020-11-06T04:47:52Z</dcterms:created>
  <dcterms:modified xsi:type="dcterms:W3CDTF">2020-11-09T10:44:35Z</dcterms:modified>
</cp:coreProperties>
</file>