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898" r:id="rId2"/>
    <p:sldId id="915" r:id="rId3"/>
    <p:sldId id="275" r:id="rId4"/>
    <p:sldId id="899" r:id="rId5"/>
    <p:sldId id="913" r:id="rId6"/>
    <p:sldId id="914" r:id="rId7"/>
    <p:sldId id="900" r:id="rId8"/>
    <p:sldId id="283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6327"/>
  </p:normalViewPr>
  <p:slideViewPr>
    <p:cSldViewPr snapToGrid="0">
      <p:cViewPr varScale="1">
        <p:scale>
          <a:sx n="96" d="100"/>
          <a:sy n="96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9445-96DC-4AB4-A40F-85886F464D9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43265-7A75-4135-A4AA-D7689694DF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1A829-4876-F340-A480-249F1017075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1716-B2B4-4587-B7D2-B2F2C81FC354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6262-516A-4186-BA59-527B71EF1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en-US" dirty="0"/>
              <a:t> 在现代的工业企业中，生产环节很多，协作关系复杂，生产连续性强，某一个生产节点的变化（如某一机器发生故障，某两道工序顺序进行了调整等等），往往会波及整个生产系统的运行。一般在工业企业中，需要一个专门的部门去组织实现这项任务。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dirty="0"/>
              <a:t>流水车间（</a:t>
            </a:r>
            <a:r>
              <a:rPr lang="en-US" altLang="zh-CN" dirty="0"/>
              <a:t>Flow Shop </a:t>
            </a:r>
            <a:r>
              <a:rPr lang="zh-CN" altLang="en-US" dirty="0"/>
              <a:t>）调度问题是很多实际流水线生产调度问题的简化模型，其研究具有重要的理论意义和工程价值，也是目前研究广泛的一类典型调度问题。</a:t>
            </a:r>
            <a:endParaRPr lang="en-US" altLang="zh-CN" dirty="0"/>
          </a:p>
          <a:p>
            <a:pPr marL="0" indent="45720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问题背景</a:t>
            </a:r>
          </a:p>
        </p:txBody>
      </p:sp>
      <p:pic>
        <p:nvPicPr>
          <p:cNvPr id="6" name="g0676356e9v.p712.1" descr="g0676356e9v.p712.1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0100" y="1358900"/>
            <a:ext cx="10769600" cy="4876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kumimoji="1" lang="zh-CN" altLang="en-US" dirty="0"/>
              <a:t>流水车间调度问题可以描述为 </a:t>
            </a:r>
            <a:r>
              <a:rPr kumimoji="1" lang="en-US" altLang="zh-CN" dirty="0"/>
              <a:t>n</a:t>
            </a:r>
            <a:r>
              <a:rPr kumimoji="1" lang="zh-CN" altLang="en-US" dirty="0"/>
              <a:t> 个工件要在 </a:t>
            </a:r>
            <a:r>
              <a:rPr kumimoji="1" lang="en-US" altLang="zh-CN" dirty="0"/>
              <a:t>m</a:t>
            </a:r>
            <a:r>
              <a:rPr kumimoji="1" lang="zh-CN" altLang="en-US" dirty="0"/>
              <a:t> 台机器上加工，每个工件需要经过 </a:t>
            </a:r>
            <a:r>
              <a:rPr kumimoji="1" lang="en-US" altLang="zh-CN" dirty="0"/>
              <a:t>m</a:t>
            </a:r>
            <a:r>
              <a:rPr kumimoji="1" lang="zh-CN" altLang="en-US" dirty="0"/>
              <a:t> 道工序，每道工序要求不同的机器加工，每个机器同时只能加工一个工件，一个工件不能同时在不同的机器上加工。工件在机器上的加工时间是给定的。</a:t>
            </a:r>
            <a:endParaRPr kumimoji="1" lang="en-US" altLang="zh-CN" dirty="0"/>
          </a:p>
          <a:p>
            <a:pPr marL="0" indent="457200">
              <a:buNone/>
            </a:pPr>
            <a:endParaRPr kumimoji="1" lang="en-US" altLang="zh-CN" dirty="0"/>
          </a:p>
          <a:p>
            <a:pPr marL="0" indent="457200">
              <a:buNone/>
            </a:pPr>
            <a:r>
              <a:rPr kumimoji="1" lang="zh-CN" altLang="en-US" dirty="0"/>
              <a:t>问题的目标是求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个工件的加工顺序，使总完工时间达到最小。</a:t>
            </a:r>
          </a:p>
          <a:p>
            <a:pPr indent="457200"/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已知</a:t>
            </a:r>
            <a:endParaRPr kumimoji="1" lang="en-US" altLang="zh-CN" dirty="0"/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有</a:t>
            </a:r>
            <a:r>
              <a:rPr lang="en-US" altLang="zh-CN" b="1" dirty="0">
                <a:solidFill>
                  <a:srgbClr val="0070C0"/>
                </a:solidFill>
              </a:rPr>
              <a:t>n </a:t>
            </a:r>
            <a:r>
              <a:rPr lang="zh-CN" altLang="en-US" b="1" dirty="0">
                <a:solidFill>
                  <a:srgbClr val="0070C0"/>
                </a:solidFill>
              </a:rPr>
              <a:t>个工件需要在</a:t>
            </a:r>
            <a:r>
              <a:rPr lang="en-US" altLang="zh-CN" b="1" dirty="0">
                <a:solidFill>
                  <a:srgbClr val="0070C0"/>
                </a:solidFill>
              </a:rPr>
              <a:t>m</a:t>
            </a:r>
            <a:r>
              <a:rPr lang="zh-CN" altLang="en-US" b="1" dirty="0">
                <a:solidFill>
                  <a:srgbClr val="0070C0"/>
                </a:solidFill>
              </a:rPr>
              <a:t>台机器上流水加工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每个工件的</a:t>
            </a:r>
            <a:r>
              <a:rPr lang="zh-CN" altLang="en-US" b="1" dirty="0">
                <a:solidFill>
                  <a:srgbClr val="FF0000"/>
                </a:solidFill>
              </a:rPr>
              <a:t>加工顺序相同，</a:t>
            </a:r>
            <a:r>
              <a:rPr lang="zh-CN" altLang="en-US" b="1" dirty="0">
                <a:solidFill>
                  <a:srgbClr val="0070C0"/>
                </a:solidFill>
              </a:rPr>
              <a:t>从第一台机器至最后一台机器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每个工件均在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时刻释放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每个工件在每台机器上</a:t>
            </a:r>
            <a:r>
              <a:rPr lang="zh-CN" altLang="en-US" b="1" dirty="0">
                <a:solidFill>
                  <a:srgbClr val="FF0000"/>
                </a:solidFill>
              </a:rPr>
              <a:t>只加工一次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一个工件</a:t>
            </a:r>
            <a:r>
              <a:rPr lang="zh-CN" altLang="en-US" b="1" dirty="0">
                <a:solidFill>
                  <a:srgbClr val="FF0000"/>
                </a:solidFill>
              </a:rPr>
              <a:t>不能同时在不同的机器上加工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每个机器同时</a:t>
            </a:r>
            <a:r>
              <a:rPr lang="zh-CN" altLang="en-US" b="1" dirty="0">
                <a:solidFill>
                  <a:srgbClr val="FF0000"/>
                </a:solidFill>
              </a:rPr>
              <a:t>只能加工一个工件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工件</a:t>
            </a:r>
            <a:r>
              <a:rPr lang="en-US" altLang="zh-CN" b="1" dirty="0" err="1">
                <a:solidFill>
                  <a:srgbClr val="0070C0"/>
                </a:solidFill>
              </a:rPr>
              <a:t>i</a:t>
            </a:r>
            <a:r>
              <a:rPr lang="zh-CN" altLang="en-US" b="1" dirty="0">
                <a:solidFill>
                  <a:srgbClr val="0070C0"/>
                </a:solidFill>
              </a:rPr>
              <a:t>在机器</a:t>
            </a:r>
            <a:r>
              <a:rPr lang="en-US" altLang="zh-CN" b="1" dirty="0">
                <a:solidFill>
                  <a:srgbClr val="0070C0"/>
                </a:solidFill>
              </a:rPr>
              <a:t>m</a:t>
            </a:r>
            <a:r>
              <a:rPr lang="zh-CN" altLang="en-US" b="1" dirty="0">
                <a:solidFill>
                  <a:srgbClr val="0070C0"/>
                </a:solidFill>
              </a:rPr>
              <a:t>上的加工时间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/>
              <a:t>目标</a:t>
            </a:r>
            <a:endParaRPr kumimoji="1" lang="en-US" altLang="zh-CN" dirty="0"/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给出调度方案，使调度</a:t>
            </a:r>
            <a:r>
              <a:rPr lang="zh-CN" altLang="en-US" b="1" dirty="0">
                <a:solidFill>
                  <a:srgbClr val="FF0000"/>
                </a:solidFill>
              </a:rPr>
              <a:t>总完工时间</a:t>
            </a:r>
            <a:r>
              <a:rPr lang="zh-CN" altLang="en-US" b="1" dirty="0">
                <a:solidFill>
                  <a:srgbClr val="0070C0"/>
                </a:solidFill>
              </a:rPr>
              <a:t>最小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/>
              <a:t>要求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使用</a:t>
            </a:r>
            <a:r>
              <a:rPr lang="zh-CN" altLang="en-US" b="1" dirty="0">
                <a:solidFill>
                  <a:srgbClr val="FF0000"/>
                </a:solidFill>
              </a:rPr>
              <a:t>登山算法</a:t>
            </a:r>
            <a:r>
              <a:rPr lang="zh-CN" altLang="en-US" b="1" dirty="0">
                <a:solidFill>
                  <a:srgbClr val="0070C0"/>
                </a:solidFill>
              </a:rPr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模拟退火算法</a:t>
            </a:r>
            <a:r>
              <a:rPr lang="zh-CN" altLang="en-US" b="1" dirty="0">
                <a:solidFill>
                  <a:srgbClr val="0070C0"/>
                </a:solidFill>
              </a:rPr>
              <a:t>进行求解</a:t>
            </a:r>
            <a:endParaRPr kumimoji="1" lang="en-US" altLang="zh-CN" dirty="0"/>
          </a:p>
          <a:p>
            <a:pPr lvl="1"/>
            <a:endParaRPr lang="en-US" altLang="zh-CN" b="1" dirty="0">
              <a:solidFill>
                <a:srgbClr val="FF0000"/>
              </a:solidFill>
            </a:endParaRPr>
          </a:p>
          <a:p>
            <a:pPr lvl="1"/>
            <a:endParaRPr lang="en-US" altLang="zh-CN" b="1" dirty="0">
              <a:solidFill>
                <a:srgbClr val="FF0000"/>
              </a:solidFill>
            </a:endParaRPr>
          </a:p>
          <a:p>
            <a:pPr lvl="1"/>
            <a:endParaRPr lang="en-US" altLang="zh-CN" b="1" dirty="0">
              <a:solidFill>
                <a:srgbClr val="0070C0"/>
              </a:solidFill>
            </a:endParaRPr>
          </a:p>
          <a:p>
            <a:pPr lvl="1"/>
            <a:endParaRPr lang="en-US" altLang="zh-CN" b="1" dirty="0">
              <a:solidFill>
                <a:srgbClr val="0070C0"/>
              </a:solidFill>
            </a:endParaRP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台机器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个工件</a:t>
            </a:r>
            <a:endParaRPr kumimoji="1" lang="en-US" altLang="zh-CN" dirty="0"/>
          </a:p>
          <a:p>
            <a:r>
              <a:rPr kumimoji="1" lang="zh-CN" altLang="en-US" dirty="0"/>
              <a:t>加工时间表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7" name="图片 6" descr="手机屏幕的截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04" y="3780427"/>
            <a:ext cx="6587797" cy="259926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83403" y="1505397"/>
          <a:ext cx="5349704" cy="19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工件</a:t>
                      </a: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工件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工件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工件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问题描述</a:t>
            </a:r>
          </a:p>
        </p:txBody>
      </p:sp>
      <p:pic>
        <p:nvPicPr>
          <p:cNvPr id="7" name="图片 6" descr="手机屏幕的截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40" y="2980079"/>
            <a:ext cx="7244793" cy="285849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34666" y="365125"/>
          <a:ext cx="5349704" cy="19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工件</a:t>
                      </a: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机器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工件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工件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工件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0029" marR="110029" marT="55015" marB="550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74473" y="52845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54778" y="52857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33822" y="52851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84544" y="52845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477974" y="52845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444748" y="54691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37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用例说明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每个用例的第一行为两个数字：工件数</a:t>
            </a:r>
            <a:r>
              <a:rPr lang="en-US" altLang="zh-CN" dirty="0"/>
              <a:t>n</a:t>
            </a:r>
            <a:r>
              <a:rPr lang="zh-CN" altLang="en-US" dirty="0"/>
              <a:t>，机器数</a:t>
            </a:r>
            <a:r>
              <a:rPr lang="en-US" altLang="zh-CN" dirty="0"/>
              <a:t>m</a:t>
            </a:r>
          </a:p>
          <a:p>
            <a:endParaRPr lang="en-US" altLang="zh-CN" dirty="0"/>
          </a:p>
          <a:p>
            <a:r>
              <a:rPr lang="zh-CN" altLang="en-US" dirty="0"/>
              <a:t>接下来有</a:t>
            </a:r>
            <a:r>
              <a:rPr lang="en-US" altLang="zh-CN" dirty="0"/>
              <a:t>n</a:t>
            </a:r>
            <a:r>
              <a:rPr lang="zh-CN" altLang="en-US" dirty="0"/>
              <a:t>行，每行包含</a:t>
            </a:r>
            <a:r>
              <a:rPr lang="en-US" altLang="zh-CN" dirty="0"/>
              <a:t>m</a:t>
            </a:r>
            <a:r>
              <a:rPr lang="zh-CN" altLang="en-US" dirty="0"/>
              <a:t>组数字（机器序号，加工时间）</a:t>
            </a:r>
            <a:endParaRPr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Instance 0</a:t>
            </a:r>
            <a:endParaRPr lang="zh-CN" altLang="en-US" dirty="0"/>
          </a:p>
        </p:txBody>
      </p:sp>
      <p:sp>
        <p:nvSpPr>
          <p:cNvPr id="5" name="内容占位符 3"/>
          <p:cNvSpPr>
            <a:spLocks noGrp="1"/>
          </p:cNvSpPr>
          <p:nvPr>
            <p:ph sz="half" idx="2"/>
          </p:nvPr>
        </p:nvSpPr>
        <p:spPr>
          <a:xfrm>
            <a:off x="1991544" y="1038746"/>
            <a:ext cx="8219256" cy="525780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altLang="zh-CN" sz="4200" dirty="0"/>
              <a:t> instance 0</a:t>
            </a:r>
          </a:p>
          <a:p>
            <a:pPr algn="just"/>
            <a:endParaRPr lang="zh-CN" altLang="en-US" sz="4200" dirty="0"/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+++++++++++++++++++++++++++++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11</a:t>
            </a:r>
            <a:r>
              <a:rPr lang="zh-CN" altLang="en-US" sz="4200" dirty="0"/>
              <a:t> </a:t>
            </a:r>
            <a:r>
              <a:rPr lang="en-US" altLang="zh-CN" sz="4200" dirty="0"/>
              <a:t> 5</a:t>
            </a:r>
            <a:r>
              <a:rPr lang="zh-CN" altLang="en-US" sz="4200" dirty="0"/>
              <a:t> </a:t>
            </a:r>
            <a:endParaRPr lang="en-US" altLang="zh-CN" sz="4200" dirty="0"/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0 375 1  12 2 142 3 245 4 412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0 632 1 452 2 758 3 278 4 398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0  12 1 876 2 124 3 534 4 765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0 460 1 542 2 523 3 120 4 499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0 528 1 101 2 789 3 124 4 999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0 796 1 245 2 632 3 375 4 123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0 532 1 230 2 543 3 896 4 452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0  14 1 124 2 214 3 543 4 785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0 257 1 527 2 753 3 210 4 463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0 896 1 896 2 214 3 258 4 259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0 532 1 302 2 501 3 765 4 988</a:t>
            </a:r>
          </a:p>
          <a:p>
            <a:pPr marL="0" indent="0" algn="just">
              <a:buNone/>
            </a:pPr>
            <a:r>
              <a:rPr lang="zh-CN" altLang="en-US" sz="4200" dirty="0"/>
              <a:t> </a:t>
            </a:r>
            <a:r>
              <a:rPr lang="en-US" altLang="zh-CN" sz="4200" dirty="0"/>
              <a:t>+++++++++++++++++++++++++++++</a:t>
            </a:r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algn="just"/>
            <a:r>
              <a:rPr lang="en-US" altLang="zh-CN" sz="4300" dirty="0">
                <a:solidFill>
                  <a:prstClr val="black"/>
                </a:solidFill>
              </a:rPr>
              <a:t>optimum</a:t>
            </a:r>
            <a:r>
              <a:rPr lang="zh-CN" altLang="en-US" sz="4300" dirty="0">
                <a:solidFill>
                  <a:prstClr val="black"/>
                </a:solidFill>
              </a:rPr>
              <a:t> </a:t>
            </a:r>
            <a:r>
              <a:rPr lang="en-US" altLang="zh-CN" sz="4300" dirty="0">
                <a:solidFill>
                  <a:prstClr val="black"/>
                </a:solidFill>
              </a:rPr>
              <a:t>result</a:t>
            </a:r>
            <a:r>
              <a:rPr lang="zh-CN" altLang="en-US" sz="4300" dirty="0">
                <a:solidFill>
                  <a:prstClr val="black"/>
                </a:solidFill>
              </a:rPr>
              <a:t>：</a:t>
            </a:r>
            <a:r>
              <a:rPr lang="en-US" altLang="zh-CN" sz="4300" dirty="0">
                <a:solidFill>
                  <a:prstClr val="black"/>
                </a:solidFill>
              </a:rPr>
              <a:t>7038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172326" y="1812414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第一行表示有</a:t>
            </a:r>
            <a:r>
              <a:rPr kumimoji="1" lang="en-US" altLang="zh-CN" dirty="0"/>
              <a:t>11</a:t>
            </a:r>
            <a:r>
              <a:rPr kumimoji="1" lang="zh-CN" altLang="en-US" dirty="0"/>
              <a:t>个工件，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个机器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72326" y="2621870"/>
            <a:ext cx="4514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第二行表示第一个工件在机器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的加工时间为</a:t>
            </a:r>
            <a:r>
              <a:rPr kumimoji="1" lang="en-US" altLang="zh-CN" dirty="0"/>
              <a:t>375</a:t>
            </a:r>
            <a:r>
              <a:rPr kumimoji="1" lang="zh-CN" altLang="en-US" dirty="0"/>
              <a:t>单位时间，在机器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的加工时间为</a:t>
            </a:r>
            <a:r>
              <a:rPr kumimoji="1" lang="en-US" altLang="zh-CN" dirty="0"/>
              <a:t>12</a:t>
            </a:r>
            <a:r>
              <a:rPr kumimoji="1" lang="zh-CN" altLang="en-US" dirty="0"/>
              <a:t>单位时间，在机器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的加工时间为</a:t>
            </a:r>
            <a:r>
              <a:rPr kumimoji="1" lang="en-US" altLang="zh-CN" dirty="0"/>
              <a:t>142</a:t>
            </a:r>
            <a:r>
              <a:rPr kumimoji="1" lang="zh-CN" altLang="en-US" dirty="0"/>
              <a:t>单位时间，在机器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的加工时间为</a:t>
            </a:r>
            <a:r>
              <a:rPr kumimoji="1" lang="en-US" altLang="zh-CN" dirty="0"/>
              <a:t>245</a:t>
            </a:r>
            <a:r>
              <a:rPr kumimoji="1" lang="zh-CN" altLang="en-US" dirty="0"/>
              <a:t>单位时间，在机器</a:t>
            </a:r>
            <a:r>
              <a:rPr kumimoji="1" lang="en-US" altLang="zh-CN" dirty="0"/>
              <a:t>4</a:t>
            </a:r>
            <a:r>
              <a:rPr kumimoji="1" lang="zh-CN" altLang="en-US" dirty="0"/>
              <a:t>的加工时间为</a:t>
            </a:r>
            <a:r>
              <a:rPr kumimoji="1" lang="en-US" altLang="zh-CN" dirty="0"/>
              <a:t>412</a:t>
            </a:r>
            <a:r>
              <a:rPr kumimoji="1" lang="zh-CN" altLang="en-US" dirty="0"/>
              <a:t>单位时间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72325" y="4444379"/>
            <a:ext cx="451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这个示例的最优加工时间为</a:t>
            </a:r>
            <a:r>
              <a:rPr kumimoji="1" lang="en-US" altLang="zh-CN" dirty="0"/>
              <a:t>7038</a:t>
            </a:r>
            <a:r>
              <a:rPr kumimoji="1" lang="zh-CN" altLang="en-US" dirty="0"/>
              <a:t>单位时间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A4OGYwNGU1MWNkYTkwZmFjZjA3MjQ1ZmFhZmFkZW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1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宽屏</PresentationFormat>
  <Paragraphs>97</Paragraphs>
  <Slides>8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问题背景</vt:lpstr>
      <vt:lpstr>问题背景</vt:lpstr>
      <vt:lpstr>问题描述</vt:lpstr>
      <vt:lpstr>问题描述</vt:lpstr>
      <vt:lpstr>问题描述</vt:lpstr>
      <vt:lpstr>问题描述</vt:lpstr>
      <vt:lpstr>用例说明</vt:lpstr>
      <vt:lpstr>Instance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最优化方法</dc:title>
  <dc:creator>靳 洪博</dc:creator>
  <cp:lastModifiedBy>宇轩 何</cp:lastModifiedBy>
  <cp:revision>3</cp:revision>
  <dcterms:created xsi:type="dcterms:W3CDTF">2021-05-18T05:55:00Z</dcterms:created>
  <dcterms:modified xsi:type="dcterms:W3CDTF">2023-12-29T07:00:16Z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E15A5DC878A94905BBD63206D5D56F57</vt:lpwstr>
  </property>
  <property fmtid="{D5CDD505-2E9C-101B-9397-08002B2CF9AE}" pid="3" name="KSOProductBuildVer">
    <vt:lpwstr>2052-11.1.0.11636</vt:lpwstr>
  </property>
</Properties>
</file>