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3178968" y="1007018"/>
            <a:ext cx="1773403" cy="1591678"/>
            <a:chOff x="1649955" y="1007018"/>
            <a:chExt cx="1773403" cy="1591678"/>
          </a:xfrm>
        </p:grpSpPr>
        <p:sp>
          <p:nvSpPr>
            <p:cNvPr id="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 sz="2200" b="1"/>
            </a:p>
          </p:txBody>
        </p:sp>
        <p:sp>
          <p:nvSpPr>
            <p:cNvPr id="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Client</a:t>
              </a:r>
              <a:endParaRPr lang="en-US" altLang="ko-KR" sz="2200" b="1"/>
            </a:p>
          </p:txBody>
        </p:sp>
      </p:grpSp>
      <p:grpSp>
        <p:nvGrpSpPr>
          <p:cNvPr id="7" name=""/>
          <p:cNvGrpSpPr/>
          <p:nvPr/>
        </p:nvGrpSpPr>
        <p:grpSpPr>
          <a:xfrm rot="0">
            <a:off x="7202030" y="674896"/>
            <a:ext cx="2111791" cy="1923800"/>
            <a:chOff x="1649955" y="674896"/>
            <a:chExt cx="1773403" cy="1923800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Moveable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5807745" y="4155907"/>
            <a:ext cx="1773403" cy="1591678"/>
            <a:chOff x="1649955" y="1007018"/>
            <a:chExt cx="1773403" cy="1591678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8790572" y="4155907"/>
            <a:ext cx="1773403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cxnSp>
        <p:nvCxnSpPr>
          <p:cNvPr id="17" name=""/>
          <p:cNvCxnSpPr/>
          <p:nvPr/>
        </p:nvCxnSpPr>
        <p:spPr>
          <a:xfrm flipV="1">
            <a:off x="5065168" y="1993984"/>
            <a:ext cx="2061663" cy="0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8" name=""/>
          <p:cNvCxnSpPr/>
          <p:nvPr/>
        </p:nvCxnSpPr>
        <p:spPr>
          <a:xfrm rot="5400000" flipH="1" flipV="1">
            <a:off x="6647445" y="281488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8549310" y="2918287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5040104" y="568366"/>
            <a:ext cx="3084004" cy="1923799"/>
            <a:chOff x="1649955" y="674896"/>
            <a:chExt cx="1773403" cy="1923799"/>
          </a:xfrm>
        </p:grpSpPr>
        <p:sp>
          <p:nvSpPr>
            <p:cNvPr id="8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/>
                <a:t>move()</a:t>
              </a:r>
              <a:endParaRPr lang="en-US" altLang="ko-KR" sz="2000"/>
            </a:p>
          </p:txBody>
        </p:sp>
        <p:sp>
          <p:nvSpPr>
            <p:cNvPr id="9" name=""/>
            <p:cNvSpPr/>
            <p:nvPr/>
          </p:nvSpPr>
          <p:spPr>
            <a:xfrm>
              <a:off x="1649955" y="674896"/>
              <a:ext cx="1773403" cy="770773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000" b="1"/>
                <a:t>&lt;&lt;Interface&gt;&gt;</a:t>
              </a:r>
              <a:endParaRPr lang="en-US" altLang="ko-KR" sz="2000" b="1"/>
            </a:p>
            <a:p>
              <a:pPr algn="ctr">
                <a:defRPr/>
              </a:pPr>
              <a:r>
                <a:rPr lang="en-US" altLang="ko-KR" sz="2000" b="1"/>
                <a:t>MovableStrategy</a:t>
              </a:r>
              <a:endParaRPr lang="en-US" altLang="ko-KR" sz="2000" b="1"/>
            </a:p>
          </p:txBody>
        </p:sp>
      </p:grpSp>
      <p:grpSp>
        <p:nvGrpSpPr>
          <p:cNvPr id="10" name=""/>
          <p:cNvGrpSpPr/>
          <p:nvPr/>
        </p:nvGrpSpPr>
        <p:grpSpPr>
          <a:xfrm rot="0">
            <a:off x="3645819" y="4049377"/>
            <a:ext cx="2589831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TrackStrategy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6628647" y="4049377"/>
            <a:ext cx="2589831" cy="1591678"/>
            <a:chOff x="1649955" y="1007018"/>
            <a:chExt cx="1773403" cy="1591678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RoadStrategy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 rot="0">
            <a:off x="2913987" y="4049377"/>
            <a:ext cx="3182012" cy="1591677"/>
            <a:chOff x="1649955" y="1007018"/>
            <a:chExt cx="1773403" cy="1591677"/>
          </a:xfrm>
        </p:grpSpPr>
        <p:sp>
          <p:nvSpPr>
            <p:cNvPr id="11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Bus</a:t>
              </a:r>
              <a:endParaRPr lang="en-US" altLang="ko-KR" sz="2200" b="1"/>
            </a:p>
          </p:txBody>
        </p:sp>
      </p:grpSp>
      <p:grpSp>
        <p:nvGrpSpPr>
          <p:cNvPr id="13" name=""/>
          <p:cNvGrpSpPr/>
          <p:nvPr/>
        </p:nvGrpSpPr>
        <p:grpSpPr>
          <a:xfrm rot="0">
            <a:off x="7146549" y="4049377"/>
            <a:ext cx="3182012" cy="1591677"/>
            <a:chOff x="1649955" y="1007018"/>
            <a:chExt cx="1773403" cy="1591677"/>
          </a:xfrm>
        </p:grpSpPr>
        <p:sp>
          <p:nvSpPr>
            <p:cNvPr id="1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move()</a:t>
              </a:r>
              <a:endParaRPr lang="en-US" altLang="ko-KR" sz="2200"/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 b="1"/>
                <a:t>Train</a:t>
              </a:r>
              <a:endParaRPr lang="en-US" altLang="ko-KR" sz="2200" b="1"/>
            </a:p>
          </p:txBody>
        </p:sp>
      </p:grpSp>
      <p:cxnSp>
        <p:nvCxnSpPr>
          <p:cNvPr id="18" name=""/>
          <p:cNvCxnSpPr/>
          <p:nvPr/>
        </p:nvCxnSpPr>
        <p:spPr>
          <a:xfrm rot="5400000" flipH="1" flipV="1">
            <a:off x="4864641" y="2708356"/>
            <a:ext cx="1278355" cy="1184362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9" name=""/>
          <p:cNvCxnSpPr/>
          <p:nvPr/>
        </p:nvCxnSpPr>
        <p:spPr>
          <a:xfrm rot="16200000" flipV="1">
            <a:off x="6996151" y="2811758"/>
            <a:ext cx="1278355" cy="977559"/>
          </a:xfrm>
          <a:prstGeom prst="straightConnector1">
            <a:avLst/>
          </a:prstGeom>
          <a:noFill/>
          <a:ln w="38100" cap="flat" cmpd="sng" algn="ctr">
            <a:solidFill>
              <a:srgbClr val="9d5cbb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23" name=""/>
          <p:cNvGrpSpPr/>
          <p:nvPr/>
        </p:nvGrpSpPr>
        <p:grpSpPr>
          <a:xfrm rot="0">
            <a:off x="5141281" y="936063"/>
            <a:ext cx="2982827" cy="1591677"/>
            <a:chOff x="1649955" y="1007018"/>
            <a:chExt cx="1773403" cy="1591677"/>
          </a:xfrm>
        </p:grpSpPr>
        <p:sp>
          <p:nvSpPr>
            <p:cNvPr id="24" name=""/>
            <p:cNvSpPr/>
            <p:nvPr/>
          </p:nvSpPr>
          <p:spPr>
            <a:xfrm>
              <a:off x="1649955" y="1445669"/>
              <a:ext cx="1773403" cy="1153026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move()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setMovableStrategy()</a:t>
              </a:r>
  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1649955" y="1007018"/>
              <a:ext cx="1773403" cy="438651"/>
            </a:xfrm>
            <a:prstGeom prst="roundRect">
              <a:avLst>
                <a:gd name="adj" fmla="val 16667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Times New Roman"/>
                </a:rPr>
                <a:t>Moving</a:t>
              </a:r>
  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952006" y="1103414"/>
            <a:ext cx="2127662" cy="30059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/>
              <a:t>if ON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on;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OFF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off;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  <a:p>
            <a:pPr>
              <a:defRPr/>
            </a:pPr>
            <a:r>
              <a:rPr lang="en-US" altLang="ko-KR"/>
              <a:t>if SAVING {</a:t>
            </a:r>
            <a:endParaRPr lang="en-US" altLang="ko-KR"/>
          </a:p>
          <a:p>
            <a:pPr>
              <a:defRPr/>
            </a:pPr>
            <a:r>
              <a:rPr lang="en-US" altLang="ko-KR"/>
              <a:t>  power saving;</a:t>
            </a:r>
            <a:endParaRPr lang="en-US" altLang="ko-KR"/>
          </a:p>
          <a:p>
            <a:pPr>
              <a:defRPr/>
            </a:pPr>
            <a:r>
              <a:rPr lang="en-US" altLang="ko-KR"/>
              <a:t>}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264147" y="658557"/>
            <a:ext cx="1503380" cy="44485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6" name=""/>
          <p:cNvSpPr txBox="1"/>
          <p:nvPr/>
        </p:nvSpPr>
        <p:spPr>
          <a:xfrm>
            <a:off x="2264147" y="4109358"/>
            <a:ext cx="1503380" cy="82268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X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04210" y="2468664"/>
            <a:ext cx="2588037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State Interface.call()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5846539" y="2019464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Laptop</a:t>
            </a:r>
            <a:endParaRPr lang="en-US" altLang="ko-KR" sz="2400" b="1"/>
          </a:p>
        </p:txBody>
      </p:sp>
      <p:sp>
        <p:nvSpPr>
          <p:cNvPr id="9" name=""/>
          <p:cNvSpPr txBox="1"/>
          <p:nvPr/>
        </p:nvSpPr>
        <p:spPr>
          <a:xfrm>
            <a:off x="7965646" y="4680857"/>
            <a:ext cx="1503379" cy="8226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State Pattern 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9469026" y="110341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740190" y="658557"/>
            <a:ext cx="1503380" cy="4492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ON</a:t>
            </a:r>
            <a:endParaRPr lang="en-US" altLang="ko-KR" sz="2400" b="1"/>
          </a:p>
        </p:txBody>
      </p:sp>
      <p:sp>
        <p:nvSpPr>
          <p:cNvPr id="14" name=""/>
          <p:cNvSpPr/>
          <p:nvPr/>
        </p:nvSpPr>
        <p:spPr>
          <a:xfrm>
            <a:off x="9469026" y="2468664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on;</a:t>
            </a: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9740190" y="2023807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OFF</a:t>
            </a:r>
            <a:endParaRPr lang="en-US" altLang="ko-KR" sz="2400" b="1"/>
          </a:p>
        </p:txBody>
      </p:sp>
      <p:sp>
        <p:nvSpPr>
          <p:cNvPr id="16" name=""/>
          <p:cNvSpPr/>
          <p:nvPr/>
        </p:nvSpPr>
        <p:spPr>
          <a:xfrm>
            <a:off x="9469026" y="3975382"/>
            <a:ext cx="2045709" cy="54531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power saving;</a:t>
            </a:r>
            <a:endParaRPr lang="en-US" altLang="ko-KR"/>
          </a:p>
        </p:txBody>
      </p:sp>
      <p:sp>
        <p:nvSpPr>
          <p:cNvPr id="17" name=""/>
          <p:cNvSpPr txBox="1"/>
          <p:nvPr/>
        </p:nvSpPr>
        <p:spPr>
          <a:xfrm>
            <a:off x="9740190" y="3530525"/>
            <a:ext cx="1503380" cy="45078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SAVING</a:t>
            </a:r>
            <a:endParaRPr lang="en-US" altLang="ko-KR" sz="2400" b="1"/>
          </a:p>
        </p:txBody>
      </p:sp>
      <p:cxnSp>
        <p:nvCxnSpPr>
          <p:cNvPr id="18" name=""/>
          <p:cNvCxnSpPr>
            <a:stCxn id="7" idx="3"/>
            <a:endCxn id="10" idx="1"/>
          </p:cNvCxnSpPr>
          <p:nvPr/>
        </p:nvCxnSpPr>
        <p:spPr>
          <a:xfrm flipV="1">
            <a:off x="7892244" y="1376073"/>
            <a:ext cx="1576782" cy="1365249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3"/>
            <a:endCxn id="16" idx="1"/>
          </p:cNvCxnSpPr>
          <p:nvPr/>
        </p:nvCxnSpPr>
        <p:spPr>
          <a:xfrm>
            <a:off x="7892242" y="2741324"/>
            <a:ext cx="1576784" cy="1506718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7" idx="3"/>
            <a:endCxn id="14" idx="1"/>
          </p:cNvCxnSpPr>
          <p:nvPr/>
        </p:nvCxnSpPr>
        <p:spPr>
          <a:xfrm flipV="1">
            <a:off x="7892246" y="2741324"/>
            <a:ext cx="1576780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6200000" flipH="1">
            <a:off x="2109271" y="3180825"/>
            <a:ext cx="504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1795524" y="1560195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setCommand()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talk()</a:t>
            </a:r>
            <a:endParaRPr lang="en-US" altLang="ko-KR" sz="2000"/>
          </a:p>
        </p:txBody>
      </p:sp>
      <p:sp>
        <p:nvSpPr>
          <p:cNvPr id="6" name=""/>
          <p:cNvSpPr txBox="1"/>
          <p:nvPr/>
        </p:nvSpPr>
        <p:spPr>
          <a:xfrm>
            <a:off x="2029114" y="1110068"/>
            <a:ext cx="1503379" cy="45012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OKGoogle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6498491" y="1560196"/>
            <a:ext cx="1970561" cy="141699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</a:t>
            </a:r>
            <a:endParaRPr lang="en-US" altLang="ko-KR" sz="2000"/>
          </a:p>
        </p:txBody>
      </p:sp>
      <p:sp>
        <p:nvSpPr>
          <p:cNvPr id="10" name=""/>
          <p:cNvSpPr txBox="1"/>
          <p:nvPr/>
        </p:nvSpPr>
        <p:spPr>
          <a:xfrm>
            <a:off x="6732081" y="714709"/>
            <a:ext cx="1503381" cy="4525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537046" y="1167218"/>
            <a:ext cx="1932007" cy="3929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(Encapsulation)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4128881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heater.powerOn()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3" name=""/>
          <p:cNvSpPr txBox="1"/>
          <p:nvPr/>
        </p:nvSpPr>
        <p:spPr>
          <a:xfrm>
            <a:off x="3984905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HeaterOnCommand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235462" y="4398644"/>
            <a:ext cx="2603200" cy="170274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en-US" altLang="ko-KR" sz="2000"/>
              <a:t>run() {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  lamp.turnOn()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}</a:t>
            </a:r>
            <a:endParaRPr lang="en-US" altLang="ko-KR" sz="2000"/>
          </a:p>
        </p:txBody>
      </p:sp>
      <p:sp>
        <p:nvSpPr>
          <p:cNvPr id="17" name=""/>
          <p:cNvSpPr txBox="1"/>
          <p:nvPr/>
        </p:nvSpPr>
        <p:spPr>
          <a:xfrm>
            <a:off x="8091486" y="3948516"/>
            <a:ext cx="2891152" cy="4501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LampOnCommand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8" name=""/>
          <p:cNvCxnSpPr/>
          <p:nvPr/>
        </p:nvCxnSpPr>
        <p:spPr>
          <a:xfrm>
            <a:off x="3984904" y="2268694"/>
            <a:ext cx="2362191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3" idx="0"/>
          </p:cNvCxnSpPr>
          <p:nvPr/>
        </p:nvCxnSpPr>
        <p:spPr>
          <a:xfrm flipV="1">
            <a:off x="5430481" y="3125391"/>
            <a:ext cx="1832331" cy="823125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7" idx="0"/>
          </p:cNvCxnSpPr>
          <p:nvPr/>
        </p:nvCxnSpPr>
        <p:spPr>
          <a:xfrm rot="10800000">
            <a:off x="7917655" y="3125391"/>
            <a:ext cx="1619405" cy="823127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726281" y="1232297"/>
            <a:ext cx="1345406" cy="3702843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Client</a:t>
            </a:r>
            <a:endParaRPr lang="en-US" altLang="ko-KR" sz="2400" b="1"/>
          </a:p>
        </p:txBody>
      </p:sp>
      <p:sp>
        <p:nvSpPr>
          <p:cNvPr id="5" name=""/>
          <p:cNvSpPr/>
          <p:nvPr/>
        </p:nvSpPr>
        <p:spPr>
          <a:xfrm>
            <a:off x="3071813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Servlet</a:t>
            </a:r>
            <a:endParaRPr lang="en-US" altLang="ko-KR" sz="2400" b="1"/>
          </a:p>
        </p:txBody>
      </p:sp>
      <p:sp>
        <p:nvSpPr>
          <p:cNvPr id="6" name=""/>
          <p:cNvSpPr/>
          <p:nvPr/>
        </p:nvSpPr>
        <p:spPr>
          <a:xfrm>
            <a:off x="3071813" y="4494609"/>
            <a:ext cx="1345406" cy="119062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JSP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274469" y="1232297"/>
            <a:ext cx="1964532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Business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Service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Object</a:t>
            </a:r>
            <a:endParaRPr lang="en-US" altLang="ko-KR" sz="2400" b="1"/>
          </a:p>
        </p:txBody>
      </p:sp>
      <p:sp>
        <p:nvSpPr>
          <p:cNvPr id="9" name=""/>
          <p:cNvSpPr/>
          <p:nvPr/>
        </p:nvSpPr>
        <p:spPr>
          <a:xfrm>
            <a:off x="8084346" y="1232296"/>
            <a:ext cx="1345406" cy="238125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DAO</a:t>
            </a:r>
            <a:endParaRPr lang="en-US" altLang="ko-KR" sz="2400" b="1"/>
          </a:p>
        </p:txBody>
      </p:sp>
      <p:sp>
        <p:nvSpPr>
          <p:cNvPr id="10" name=""/>
          <p:cNvSpPr/>
          <p:nvPr/>
        </p:nvSpPr>
        <p:spPr>
          <a:xfrm>
            <a:off x="10298907" y="1232296"/>
            <a:ext cx="1345406" cy="2381250"/>
          </a:xfrm>
          <a:prstGeom prst="can">
            <a:avLst>
              <a:gd name="adj" fmla="val 25000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</a:t>
            </a:r>
            <a:endParaRPr lang="en-US" altLang="ko-KR" sz="2400" b="1"/>
          </a:p>
        </p:txBody>
      </p:sp>
      <p:cxnSp>
        <p:nvCxnSpPr>
          <p:cNvPr id="11" name=""/>
          <p:cNvCxnSpPr/>
          <p:nvPr/>
        </p:nvCxnSpPr>
        <p:spPr>
          <a:xfrm>
            <a:off x="2202656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 rot="16200000" flipV="1">
            <a:off x="2051392" y="4164751"/>
            <a:ext cx="1076433" cy="7739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016306" y="1427488"/>
            <a:ext cx="1146607" cy="364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Request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629352" y="5089922"/>
            <a:ext cx="1146607" cy="3659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Response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3411014" y="4061241"/>
            <a:ext cx="66700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3171213" y="535951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Controller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449605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4471987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flipH="1">
            <a:off x="4452937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304773" y="2240721"/>
            <a:ext cx="687675" cy="3672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DTO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24" name=""/>
          <p:cNvCxnSpPr/>
          <p:nvPr/>
        </p:nvCxnSpPr>
        <p:spPr>
          <a:xfrm>
            <a:off x="7280707" y="1791891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flipH="1">
            <a:off x="7261657" y="3083719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>
            <a:off x="9486902" y="1791890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 flipH="1">
            <a:off x="9467851" y="3083718"/>
            <a:ext cx="77390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5106427" y="1057305"/>
            <a:ext cx="4491941" cy="365490"/>
            <a:chOff x="5183728" y="857280"/>
            <a:chExt cx="4284122" cy="626931"/>
          </a:xfrm>
        </p:grpSpPr>
        <p:cxnSp>
          <p:nvCxnSpPr>
            <p:cNvPr id="28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1">
                  <a:satMod val="10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"/>
          <p:cNvSpPr txBox="1"/>
          <p:nvPr/>
        </p:nvSpPr>
        <p:spPr>
          <a:xfrm>
            <a:off x="6779094" y="535951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Model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744516" y="4127590"/>
            <a:ext cx="1146607" cy="367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View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4" name=""/>
          <p:cNvGrpSpPr/>
          <p:nvPr/>
        </p:nvGrpSpPr>
        <p:grpSpPr>
          <a:xfrm rot="0" flipV="1">
            <a:off x="2812831" y="5502489"/>
            <a:ext cx="1903898" cy="365490"/>
            <a:chOff x="5183728" y="857280"/>
            <a:chExt cx="4284122" cy="626931"/>
          </a:xfrm>
        </p:grpSpPr>
        <p:cxnSp>
          <p:nvCxnSpPr>
            <p:cNvPr id="35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"/>
          <p:cNvSpPr txBox="1"/>
          <p:nvPr/>
        </p:nvSpPr>
        <p:spPr>
          <a:xfrm>
            <a:off x="2624363" y="5867979"/>
            <a:ext cx="2280834" cy="35946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Presentation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  <p:grpSp>
        <p:nvGrpSpPr>
          <p:cNvPr id="39" name=""/>
          <p:cNvGrpSpPr/>
          <p:nvPr/>
        </p:nvGrpSpPr>
        <p:grpSpPr>
          <a:xfrm rot="0" flipV="1">
            <a:off x="5138695" y="3762100"/>
            <a:ext cx="2236079" cy="365490"/>
            <a:chOff x="5183728" y="857280"/>
            <a:chExt cx="4284122" cy="626931"/>
          </a:xfrm>
        </p:grpSpPr>
        <p:cxnSp>
          <p:nvCxnSpPr>
            <p:cNvPr id="40" name=""/>
            <p:cNvCxnSpPr/>
            <p:nvPr/>
          </p:nvCxnSpPr>
          <p:spPr>
            <a:xfrm rot="16200000" flipH="1">
              <a:off x="4879788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"/>
            <p:cNvCxnSpPr/>
            <p:nvPr/>
          </p:nvCxnSpPr>
          <p:spPr>
            <a:xfrm>
              <a:off x="5183728" y="866805"/>
              <a:ext cx="428412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"/>
            <p:cNvCxnSpPr/>
            <p:nvPr/>
          </p:nvCxnSpPr>
          <p:spPr>
            <a:xfrm rot="16200000" flipH="1">
              <a:off x="9144861" y="1170746"/>
              <a:ext cx="626931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"/>
          <p:cNvSpPr txBox="1"/>
          <p:nvPr/>
        </p:nvSpPr>
        <p:spPr>
          <a:xfrm>
            <a:off x="5116318" y="4127590"/>
            <a:ext cx="2280834" cy="3663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Business Layer</a:t>
            </a:r>
            <a:endParaRPr xmlns:mc="http://schemas.openxmlformats.org/markup-compatibility/2006" xmlns:hp="http://schemas.haansoft.com/office/presentation/8.0" kumimoji="0" lang="en-US" altLang="ko-KR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</ep:Words>
  <ep:PresentationFormat>화면 슬라이드 쇼(4:3)</ep:PresentationFormat>
  <ep:Paragraphs>78</ep:Paragraphs>
  <ep:Slides>8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2019-08-05T01:26:52.575</dcterms:modified>
  <cp:revision>42</cp:revision>
  <cp:version>1000.0100.01</cp:version>
</cp:coreProperties>
</file>