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31-8350-3F9A-C480-4EC7B201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156D-BC79-EB88-02B6-250A006C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5229-9288-2F1A-EEE8-DC0F3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7D-BB28-FF42-BDC6-3970895A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AD5-49AB-780A-37FB-76257922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4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13-CFE4-CFD0-7835-3D9B101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28E-CC3D-AB21-578D-A4D390D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64F8-D0AB-5737-F91A-641286D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D0E-350F-9369-C2B9-47804C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EF1C-3FC5-5F91-A94B-A686BDB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8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52-5128-3857-079F-8313831B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3C3D-83BC-3673-8A67-1BB8B1A2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DFAB-2074-0255-B3D5-BC8E6F4D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23F3-9EAF-3998-DF15-082DE04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951C-A6A9-03D6-45DA-16F7FE01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809-B884-B3BA-FA0E-8CACDFC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82D-23BA-56AD-557D-41BBF3B4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8BBC-DB69-038C-244B-E0A36DAF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E198-8FBC-C34D-110E-4F9183F7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4F19-C6D5-6FC5-47DA-6AB2CDE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8E9-A38A-7B5D-04D3-F941C4EC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515B-DCB8-6C44-AF71-91D6688F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A9FE-5972-B3E8-EC4E-2FAB246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69D-3EAA-AFF4-F61E-2C9A67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08FF-EE29-1974-BA1D-48C4F4F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8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74E-A2FE-1C5F-5818-A62B17B0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36F8-A941-82B4-54C5-56DAB3DD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F0B8-C805-85B0-CA76-D8BB3168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D18-F097-75EA-B79A-DCD0CF7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744C-7DFD-B3A4-15DE-F9A094E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2CBD-D024-9964-8779-0FE7792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6223-D887-76A2-1405-ACB27E1A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37C-32DE-0F4D-BD6D-75695B9D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0CE6-5A95-AA16-83AE-5841F8A6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E9C4-9C7E-FF94-48E7-665B9CFCB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1C702-2B27-C3E0-65D7-20088239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3F27-73E0-E002-69DB-F363251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6ED27-A286-B196-4D1A-B46FBE8E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ED32-ABCA-B019-7914-0C3ECE38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5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88D5-DC7F-8C48-D3CC-FC8C9D27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F68CF-7A72-C138-477A-4876675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02F-3AF5-29C6-7163-66446B6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544C-F02A-C544-1D1D-68CFF9B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5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9026-372D-556B-403B-8F8E95C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697D-8A71-CE83-0F77-79F29E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FA0E-DC41-A1E6-B368-747D009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3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B35D-55EA-47BF-7889-287D6C8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A2A8-E4C5-7D21-357C-B692C1FC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2206-C951-0541-D301-D20CBD3A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F2E-FE38-3561-3655-4D87607E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8F8-A6C0-BCEB-7AF0-781411A6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44D7-77FF-F61F-3674-43AC5BF1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4CFF-BC54-6604-CEA4-BB2727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BE1AA-A5E5-BFBC-B3B6-E4F8665D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EB43-D636-1021-3A7F-07F5F101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CEAD-4B63-1E4F-7E04-355B076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2D3B-8154-A367-4B92-4D0C945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FC53-D21F-87BC-21D8-9041F07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A0A3-9FF4-D978-6850-FACA8E77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055-1819-A740-A850-F51B2340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6B54-9D94-EF39-4859-F5443D137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0839-9014-4902-A393-BF618DF95396}" type="datetimeFigureOut">
              <a:rPr lang="hu-HU" smtClean="0"/>
              <a:t>2022. 11. 19.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5392-75D0-8513-E05B-BFE72B6F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8EB0-AB76-30A7-9599-E35977CE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1B0-DA91-4384-8D4C-D1C2721C9D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45145-31E1-FE90-9D07-1490832C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22" y="29425"/>
            <a:ext cx="10515600" cy="1325563"/>
          </a:xfrm>
        </p:spPr>
        <p:txBody>
          <a:bodyPr/>
          <a:lstStyle/>
          <a:p>
            <a:r>
              <a:rPr lang="hu-HU" b="1" dirty="0"/>
              <a:t>Ne használjuk kétszer ugyan azt a jelszót!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CA667B-C9F0-4E3B-FB18-B1808E48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3" y="1690688"/>
            <a:ext cx="4146755" cy="496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err="1"/>
              <a:t>Password</a:t>
            </a:r>
            <a:r>
              <a:rPr lang="hu-HU" b="1" dirty="0"/>
              <a:t> </a:t>
            </a:r>
            <a:r>
              <a:rPr lang="hu-HU" b="1" dirty="0" err="1"/>
              <a:t>manager</a:t>
            </a:r>
            <a:r>
              <a:rPr lang="hu-HU" b="1" dirty="0"/>
              <a:t> :</a:t>
            </a:r>
          </a:p>
          <a:p>
            <a:r>
              <a:rPr lang="hu-HU" dirty="0"/>
              <a:t>1Password</a:t>
            </a:r>
          </a:p>
          <a:p>
            <a:endParaRPr lang="hu-HU" dirty="0"/>
          </a:p>
          <a:p>
            <a:r>
              <a:rPr lang="hu-HU" dirty="0" err="1"/>
              <a:t>NordPass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LastPass</a:t>
            </a:r>
            <a:endParaRPr lang="hu-HU" dirty="0"/>
          </a:p>
          <a:p>
            <a:endParaRPr lang="hu-HU" dirty="0"/>
          </a:p>
          <a:p>
            <a:r>
              <a:rPr lang="hu-HU" dirty="0"/>
              <a:t>Panda</a:t>
            </a:r>
          </a:p>
          <a:p>
            <a:endParaRPr lang="hu-HU" dirty="0"/>
          </a:p>
          <a:p>
            <a:r>
              <a:rPr lang="hu-HU" dirty="0" err="1"/>
              <a:t>TotalAV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9FC7CA-F6B8-B465-2369-A967EA301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94" y="1690688"/>
            <a:ext cx="1318239" cy="13255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8C4A66F-8144-D263-0819-8BFD7332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13" y="2766218"/>
            <a:ext cx="1456663" cy="132556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1584FBB-399E-2495-ED20-1C52A615D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33" y="3791852"/>
            <a:ext cx="1325563" cy="1325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E808668-C1E0-1D17-A7F8-B7D3F6101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37" y="4387172"/>
            <a:ext cx="1456663" cy="145666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01AB161-FDF7-E5F7-2D49-74DB6793B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46" y="5392954"/>
            <a:ext cx="1456663" cy="14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56679-FD1B-A2DD-B7FA-0BE2598D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26" y="-106824"/>
            <a:ext cx="11063748" cy="2215843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Bizonyos biztonsági megoldásokkal megvédhetjük magunkat a </a:t>
            </a:r>
            <a:r>
              <a:rPr lang="hu-HU" b="1" dirty="0" err="1">
                <a:solidFill>
                  <a:srgbClr val="FFFF00"/>
                </a:solidFill>
              </a:rPr>
              <a:t>kémprogrramokkal</a:t>
            </a:r>
            <a:r>
              <a:rPr lang="hu-HU" b="1" dirty="0">
                <a:solidFill>
                  <a:srgbClr val="FFFF00"/>
                </a:solidFill>
              </a:rPr>
              <a:t> (</a:t>
            </a:r>
            <a:r>
              <a:rPr lang="hu-HU" b="1" dirty="0" err="1">
                <a:solidFill>
                  <a:srgbClr val="FFFF00"/>
                </a:solidFill>
              </a:rPr>
              <a:t>Spyware</a:t>
            </a:r>
            <a:r>
              <a:rPr lang="hu-HU" b="1" dirty="0">
                <a:solidFill>
                  <a:srgbClr val="FFFF00"/>
                </a:solidFill>
              </a:rPr>
              <a:t>) szemben</a:t>
            </a:r>
            <a:br>
              <a:rPr lang="hu-HU" b="1" dirty="0">
                <a:solidFill>
                  <a:srgbClr val="FFFF00"/>
                </a:solidFill>
              </a:rPr>
            </a:b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7B749-7EB2-2DBF-1494-B0D8B855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964" y="1880419"/>
            <a:ext cx="8535629" cy="309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b="1" dirty="0">
                <a:solidFill>
                  <a:srgbClr val="C00000"/>
                </a:solidFill>
              </a:rPr>
              <a:t>Van itt néhány figyelmeztető jel: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lassú a  számítógép programok megnyitásakor vagy futtatásakor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felugró ablakok/alkalmazások jelennek meg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új eszköztár jelenik meg a böngészőben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vagy a webböngésző kezdőlapja módosult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a keresőmotor megváltozott </a:t>
            </a:r>
          </a:p>
          <a:p>
            <a:pPr marL="0" indent="0">
              <a:buNone/>
            </a:pPr>
            <a:r>
              <a:rPr lang="hu-HU" sz="3000" dirty="0">
                <a:solidFill>
                  <a:srgbClr val="FFFF00"/>
                </a:solidFill>
              </a:rPr>
              <a:t>- váratlanul hibaüzenetek jelennek meg</a:t>
            </a:r>
          </a:p>
        </p:txBody>
      </p:sp>
    </p:spTree>
    <p:extLst>
      <p:ext uri="{BB962C8B-B14F-4D97-AF65-F5344CB8AC3E}">
        <p14:creationId xmlns:p14="http://schemas.microsoft.com/office/powerpoint/2010/main" val="9468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>
            <a:extLst>
              <a:ext uri="{FF2B5EF4-FFF2-40B4-BE49-F238E27FC236}">
                <a16:creationId xmlns:a16="http://schemas.microsoft.com/office/drawing/2014/main" id="{A5AF7646-F317-4333-DC7D-1A414D42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28" y="2766218"/>
            <a:ext cx="9494274" cy="1325563"/>
          </a:xfrm>
          <a:noFill/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u-HU" sz="5500" b="1" spc="300" dirty="0">
                <a:solidFill>
                  <a:srgbClr val="FFFF00"/>
                </a:solidFill>
                <a:latin typeface="Arial Black" panose="020B0A04020102020204" pitchFamily="34" charset="0"/>
              </a:rPr>
              <a:t>18 alapvető kiberbiztonsági kifejezés, amit </a:t>
            </a:r>
            <a:br>
              <a:rPr lang="hu-HU" sz="5500" b="1" spc="300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hu-HU" sz="5500" b="1" spc="300" dirty="0">
                <a:solidFill>
                  <a:srgbClr val="C00000"/>
                </a:solidFill>
                <a:latin typeface="Arial Black" panose="020B0A04020102020204" pitchFamily="34" charset="0"/>
              </a:rPr>
              <a:t>TUDNOD KELL!</a:t>
            </a:r>
          </a:p>
        </p:txBody>
      </p:sp>
    </p:spTree>
    <p:extLst>
      <p:ext uri="{BB962C8B-B14F-4D97-AF65-F5344CB8AC3E}">
        <p14:creationId xmlns:p14="http://schemas.microsoft.com/office/powerpoint/2010/main" val="43358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21912-5168-CB6F-9033-A830E01E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Kémprogram-elhárító szoftver (</a:t>
            </a:r>
            <a:r>
              <a:rPr lang="hu-HU" b="1" dirty="0" err="1">
                <a:solidFill>
                  <a:schemeClr val="bg1"/>
                </a:solidFill>
              </a:rPr>
              <a:t>Antispyware</a:t>
            </a:r>
            <a:r>
              <a:rPr lang="hu-H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17D7-64B8-C560-C818-255A73E5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48" y="1690688"/>
            <a:ext cx="5547852" cy="2775872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Mire jó?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kémprogram-kísérletek észlelésére,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Blokkolására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 és/vagy eltávolítására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9F3E34-071C-4A65-65C2-68D6F663B8ED}"/>
              </a:ext>
            </a:extLst>
          </p:cNvPr>
          <p:cNvSpPr txBox="1"/>
          <p:nvPr/>
        </p:nvSpPr>
        <p:spPr>
          <a:xfrm>
            <a:off x="6096000" y="4068203"/>
            <a:ext cx="5766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kémprogramoknak 4 fő típusa van: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rendszerfigyelők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trójai programok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reklámprogramok</a:t>
            </a: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- és a nyomkövető sütik</a:t>
            </a:r>
          </a:p>
        </p:txBody>
      </p:sp>
    </p:spTree>
    <p:extLst>
      <p:ext uri="{BB962C8B-B14F-4D97-AF65-F5344CB8AC3E}">
        <p14:creationId xmlns:p14="http://schemas.microsoft.com/office/powerpoint/2010/main" val="224782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Víruskereső szoftver (Antivírus)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15" y="1144998"/>
            <a:ext cx="8063682" cy="4351338"/>
          </a:xfrm>
        </p:spPr>
        <p:txBody>
          <a:bodyPr>
            <a:normAutofit lnSpcReduction="10000"/>
          </a:bodyPr>
          <a:lstStyle/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Az Antivírus védi számítógépet számos fenyegetéstől, például: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zsarolóprogramoktól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rootkitektől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trójai 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kémprogramoktól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adathalász támadásoktól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botnetektől.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1BF49E8-EDD0-F4DF-2BAF-199B0609D318}"/>
              </a:ext>
            </a:extLst>
          </p:cNvPr>
          <p:cNvSpPr txBox="1"/>
          <p:nvPr/>
        </p:nvSpPr>
        <p:spPr>
          <a:xfrm>
            <a:off x="5700252" y="3320667"/>
            <a:ext cx="60320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solidFill>
                  <a:schemeClr val="bg1"/>
                </a:solidFill>
              </a:rPr>
              <a:t>Szoftver Menü: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ClamAV/TK   a la Linux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Kaspersky     a la Linux/Windows</a:t>
            </a:r>
          </a:p>
          <a:p>
            <a:pPr marL="457200" indent="-457200">
              <a:buFontTx/>
              <a:buChar char="-"/>
            </a:pPr>
            <a:r>
              <a:rPr lang="hu-HU" sz="2800" dirty="0">
                <a:solidFill>
                  <a:schemeClr val="bg1"/>
                </a:solidFill>
              </a:rPr>
              <a:t>IObit Malware Fighter   a la Windows</a:t>
            </a:r>
          </a:p>
        </p:txBody>
      </p:sp>
    </p:spTree>
    <p:extLst>
      <p:ext uri="{BB962C8B-B14F-4D97-AF65-F5344CB8AC3E}">
        <p14:creationId xmlns:p14="http://schemas.microsoft.com/office/powerpoint/2010/main" val="192456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b="1" dirty="0">
                <a:solidFill>
                  <a:schemeClr val="bg1"/>
                </a:solidFill>
              </a:rPr>
              <a:t>Kibertámadás (Cyber-Attack)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42" y="2049268"/>
            <a:ext cx="10515600" cy="3395990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Támadók céljai: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hogy ellopják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módosítsák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megsemmisítsék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kihasználják a műveletből származó előnyöket.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9BCC765-D390-FD9B-54E7-8393FC23FE16}"/>
              </a:ext>
            </a:extLst>
          </p:cNvPr>
          <p:cNvSpPr txBox="1"/>
          <p:nvPr/>
        </p:nvSpPr>
        <p:spPr>
          <a:xfrm>
            <a:off x="1743242" y="5803838"/>
            <a:ext cx="1044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Kibertámadássorán célba vehetünk embereket és eszközöket egyaránt.</a:t>
            </a:r>
          </a:p>
        </p:txBody>
      </p:sp>
    </p:spTree>
    <p:extLst>
      <p:ext uri="{BB962C8B-B14F-4D97-AF65-F5344CB8AC3E}">
        <p14:creationId xmlns:p14="http://schemas.microsoft.com/office/powerpoint/2010/main" val="348798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Drive-by download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272" y="2286000"/>
            <a:ext cx="4102510" cy="4126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300" dirty="0">
                <a:solidFill>
                  <a:schemeClr val="bg1"/>
                </a:solidFill>
              </a:rPr>
              <a:t>a. Letöltés, amelyet engedélyeztünk, de a következmények megértése nélkül </a:t>
            </a:r>
          </a:p>
          <a:p>
            <a:endParaRPr lang="hu-HU" sz="3300" dirty="0">
              <a:solidFill>
                <a:schemeClr val="bg1"/>
              </a:solidFill>
            </a:endParaRPr>
          </a:p>
          <a:p>
            <a:endParaRPr lang="hu-HU" sz="3300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2F1918-92CB-D147-75C8-FF759AB9A6C9}"/>
              </a:ext>
            </a:extLst>
          </p:cNvPr>
          <p:cNvSpPr txBox="1"/>
          <p:nvPr/>
        </p:nvSpPr>
        <p:spPr>
          <a:xfrm>
            <a:off x="7270955" y="2286000"/>
            <a:ext cx="4409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300" dirty="0" err="1">
                <a:solidFill>
                  <a:schemeClr val="bg1"/>
                </a:solidFill>
              </a:rPr>
              <a:t>b.</a:t>
            </a:r>
            <a:r>
              <a:rPr lang="hu-HU" sz="3300" dirty="0">
                <a:solidFill>
                  <a:schemeClr val="bg1"/>
                </a:solidFill>
              </a:rPr>
              <a:t> Vírus vagy rosszindulatú szoftver nem szándékos letöltése számítógépre vagy mobileszközre. </a:t>
            </a:r>
          </a:p>
          <a:p>
            <a:endParaRPr lang="hu-HU" sz="3300" dirty="0"/>
          </a:p>
        </p:txBody>
      </p:sp>
    </p:spTree>
    <p:extLst>
      <p:ext uri="{BB962C8B-B14F-4D97-AF65-F5344CB8AC3E}">
        <p14:creationId xmlns:p14="http://schemas.microsoft.com/office/powerpoint/2010/main" val="32212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Kihasználás (Exploit)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1873043"/>
            <a:ext cx="8610600" cy="224676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</a:t>
            </a:r>
            <a:r>
              <a:rPr lang="hu-HU" dirty="0" err="1">
                <a:solidFill>
                  <a:schemeClr val="bg1"/>
                </a:solidFill>
              </a:rPr>
              <a:t>exploit</a:t>
            </a:r>
            <a:r>
              <a:rPr lang="hu-HU" dirty="0">
                <a:solidFill>
                  <a:schemeClr val="bg1"/>
                </a:solidFill>
              </a:rPr>
              <a:t> egy forráskódban vagy bináris formában terjesztett szoftver vagy parancssorozat, amely rosszindulatú célokra használ egy hibát, vagy sebezhetőséget.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FC383C-FD2C-BF4B-3386-C6D3A8015261}"/>
              </a:ext>
            </a:extLst>
          </p:cNvPr>
          <p:cNvSpPr txBox="1"/>
          <p:nvPr/>
        </p:nvSpPr>
        <p:spPr>
          <a:xfrm>
            <a:off x="6096000" y="4039750"/>
            <a:ext cx="5933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Az egyik módja annak, hogy megvédjük magunkat a visszaélésektől, </a:t>
            </a:r>
          </a:p>
          <a:p>
            <a:r>
              <a:rPr lang="hu-HU" sz="2800" dirty="0">
                <a:solidFill>
                  <a:schemeClr val="bg1"/>
                </a:solidFill>
              </a:rPr>
              <a:t>ha folyamatosan frissítjük a szoftvert, </a:t>
            </a:r>
          </a:p>
          <a:p>
            <a:r>
              <a:rPr lang="hu-HU" sz="2800" dirty="0">
                <a:solidFill>
                  <a:schemeClr val="bg1"/>
                </a:solidFill>
              </a:rPr>
              <a:t>és megteszünk minden biztonsági intézkedést.</a:t>
            </a:r>
          </a:p>
        </p:txBody>
      </p:sp>
    </p:spTree>
    <p:extLst>
      <p:ext uri="{BB962C8B-B14F-4D97-AF65-F5344CB8AC3E}">
        <p14:creationId xmlns:p14="http://schemas.microsoft.com/office/powerpoint/2010/main" val="120553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Keylogging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billentyűnaplózás egy olyan módszer, amellyel a kiberbűnözők rögzítik vagy naplózzák a billentyűzeten leütött billentyűket,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hogy bizalmas információkat szerezzenek meg.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keyloggereket</a:t>
            </a:r>
            <a:r>
              <a:rPr lang="hu-HU" dirty="0">
                <a:solidFill>
                  <a:schemeClr val="bg1"/>
                </a:solidFill>
              </a:rPr>
              <a:t> általában arra használják hogy jelszavakat vagy </a:t>
            </a:r>
            <a:r>
              <a:rPr lang="hu-HU" dirty="0" err="1">
                <a:solidFill>
                  <a:schemeClr val="bg1"/>
                </a:solidFill>
              </a:rPr>
              <a:t>hitelkártyaadatokat</a:t>
            </a:r>
            <a:r>
              <a:rPr lang="hu-HU" dirty="0">
                <a:solidFill>
                  <a:schemeClr val="bg1"/>
                </a:solidFill>
              </a:rPr>
              <a:t> szerezzenek.</a:t>
            </a:r>
          </a:p>
        </p:txBody>
      </p:sp>
    </p:spTree>
    <p:extLst>
      <p:ext uri="{BB962C8B-B14F-4D97-AF65-F5344CB8AC3E}">
        <p14:creationId xmlns:p14="http://schemas.microsoft.com/office/powerpoint/2010/main" val="225685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Malvertising "rosszindulatú hirdetések"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493" y="2141537"/>
            <a:ext cx="8645013" cy="4351338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Még egy legitim webhely is tartalmazhat fertőzött webes szalaghirdetést, 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Akár The New York Times, a londoni tőzsde, a </a:t>
            </a:r>
            <a:r>
              <a:rPr lang="hu-HU" b="1" dirty="0" err="1">
                <a:solidFill>
                  <a:schemeClr val="bg1"/>
                </a:solidFill>
              </a:rPr>
              <a:t>Spotify</a:t>
            </a:r>
            <a:r>
              <a:rPr lang="hu-HU" b="1" dirty="0">
                <a:solidFill>
                  <a:schemeClr val="bg1"/>
                </a:solidFill>
              </a:rPr>
              <a:t> vagy a The </a:t>
            </a:r>
            <a:r>
              <a:rPr lang="hu-HU" b="1" dirty="0" err="1">
                <a:solidFill>
                  <a:schemeClr val="bg1"/>
                </a:solidFill>
              </a:rPr>
              <a:t>Onion</a:t>
            </a:r>
            <a:r>
              <a:rPr lang="hu-HU" b="1" dirty="0">
                <a:solidFill>
                  <a:schemeClr val="bg1"/>
                </a:solidFill>
              </a:rPr>
              <a:t> olyan webhelyek,  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</a:rPr>
              <a:t>amelyek tudtukon kívül rosszindulatú hirdetéseket tartalmazhatnak.</a:t>
            </a:r>
          </a:p>
        </p:txBody>
      </p:sp>
    </p:spTree>
    <p:extLst>
      <p:ext uri="{BB962C8B-B14F-4D97-AF65-F5344CB8AC3E}">
        <p14:creationId xmlns:p14="http://schemas.microsoft.com/office/powerpoint/2010/main" val="258188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4905740-22B1-2BB4-31E7-165161B4DD81}"/>
              </a:ext>
            </a:extLst>
          </p:cNvPr>
          <p:cNvSpPr txBox="1"/>
          <p:nvPr/>
        </p:nvSpPr>
        <p:spPr>
          <a:xfrm>
            <a:off x="-246743" y="126969"/>
            <a:ext cx="12438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Használjunk erős jelszavakat</a:t>
            </a:r>
          </a:p>
          <a:p>
            <a:pPr algn="ctr"/>
            <a:r>
              <a:rPr lang="hu-HU" sz="4000" dirty="0"/>
              <a:t>e-mailjeinkhez és közösségi oldalakon lévő fiókjainkhoz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BBCE3A-8A02-053A-26BD-23B179EE8D37}"/>
              </a:ext>
            </a:extLst>
          </p:cNvPr>
          <p:cNvSpPr txBox="1"/>
          <p:nvPr/>
        </p:nvSpPr>
        <p:spPr>
          <a:xfrm>
            <a:off x="7937964" y="2854755"/>
            <a:ext cx="3238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b="1" dirty="0"/>
              <a:t>Mire kell figyelni?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22CA8C-AFC4-9AFB-0F57-F716274F34F6}"/>
              </a:ext>
            </a:extLst>
          </p:cNvPr>
          <p:cNvSpPr txBox="1"/>
          <p:nvPr/>
        </p:nvSpPr>
        <p:spPr>
          <a:xfrm>
            <a:off x="7059849" y="3650046"/>
            <a:ext cx="4994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dirty="0"/>
              <a:t>Változatos jelszavak -</a:t>
            </a:r>
          </a:p>
          <a:p>
            <a:pPr algn="r"/>
            <a:r>
              <a:rPr lang="hu-HU" sz="3000" dirty="0"/>
              <a:t>Kétlépcsős azonosítás -</a:t>
            </a:r>
          </a:p>
          <a:p>
            <a:pPr algn="r"/>
            <a:r>
              <a:rPr lang="hu-HU" sz="3000" dirty="0"/>
              <a:t>(</a:t>
            </a:r>
            <a:r>
              <a:rPr lang="hu-HU" sz="3000" dirty="0" err="1"/>
              <a:t>Two</a:t>
            </a:r>
            <a:r>
              <a:rPr lang="hu-HU" sz="3000" dirty="0"/>
              <a:t> </a:t>
            </a:r>
            <a:r>
              <a:rPr lang="hu-HU" sz="3000" dirty="0" err="1"/>
              <a:t>Factor</a:t>
            </a:r>
            <a:r>
              <a:rPr lang="hu-HU" sz="3000" dirty="0"/>
              <a:t> </a:t>
            </a:r>
            <a:r>
              <a:rPr lang="hu-HU" sz="3000" dirty="0" err="1"/>
              <a:t>Authentication</a:t>
            </a:r>
            <a:r>
              <a:rPr lang="hu-H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3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735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3000" b="1" dirty="0">
                <a:solidFill>
                  <a:schemeClr val="bg1"/>
                </a:solidFill>
              </a:rPr>
              <a:t>ideértjük: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számítógépes vírusokat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férgeket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trójai falókat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zsarolóprogramokat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kémprogramokat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reklámprogramokat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hu-HU" dirty="0" err="1">
                <a:solidFill>
                  <a:schemeClr val="bg1"/>
                </a:solidFill>
              </a:rPr>
              <a:t>Scareware</a:t>
            </a:r>
            <a:r>
              <a:rPr lang="hu-HU" dirty="0">
                <a:solidFill>
                  <a:schemeClr val="bg1"/>
                </a:solidFill>
              </a:rPr>
              <a:t> és egyéb káros programokat.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3DE4A24-C178-EFC2-5291-1C4480D61951}"/>
              </a:ext>
            </a:extLst>
          </p:cNvPr>
          <p:cNvSpPr txBox="1"/>
          <p:nvPr/>
        </p:nvSpPr>
        <p:spPr>
          <a:xfrm>
            <a:off x="8273846" y="2583277"/>
            <a:ext cx="3551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hu-HU" sz="2800" dirty="0">
              <a:solidFill>
                <a:schemeClr val="bg1"/>
              </a:solidFill>
            </a:endParaRPr>
          </a:p>
          <a:p>
            <a:pPr algn="r"/>
            <a:r>
              <a:rPr lang="hu-HU" sz="2800" dirty="0">
                <a:solidFill>
                  <a:schemeClr val="bg1"/>
                </a:solidFill>
              </a:rPr>
              <a:t>A rosszindulatú programok általában futtatható kódon, </a:t>
            </a:r>
            <a:r>
              <a:rPr lang="hu-HU" sz="2800" dirty="0" err="1">
                <a:solidFill>
                  <a:schemeClr val="bg1"/>
                </a:solidFill>
              </a:rPr>
              <a:t>szkripteken</a:t>
            </a:r>
            <a:r>
              <a:rPr lang="hu-HU" sz="2800" dirty="0">
                <a:solidFill>
                  <a:schemeClr val="bg1"/>
                </a:solidFill>
              </a:rPr>
              <a:t>, aktív tartalmakon és egyéb szoftvereken keresztül terjednek.</a:t>
            </a:r>
          </a:p>
        </p:txBody>
      </p:sp>
    </p:spTree>
    <p:extLst>
      <p:ext uri="{BB962C8B-B14F-4D97-AF65-F5344CB8AC3E}">
        <p14:creationId xmlns:p14="http://schemas.microsoft.com/office/powerpoint/2010/main" val="117613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Patching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122" y="2713140"/>
            <a:ext cx="10223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300" dirty="0">
                <a:solidFill>
                  <a:schemeClr val="bg1"/>
                </a:solidFill>
              </a:rPr>
              <a:t>A Patch elengedhetetlen az online biztonsághoz, mert megakadályozza,  hogy a számítógépes bűnözők támadásokat indítsanak nulladik napi vírusokkal.</a:t>
            </a:r>
          </a:p>
        </p:txBody>
      </p:sp>
    </p:spTree>
    <p:extLst>
      <p:ext uri="{BB962C8B-B14F-4D97-AF65-F5344CB8AC3E}">
        <p14:creationId xmlns:p14="http://schemas.microsoft.com/office/powerpoint/2010/main" val="217492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Phishing (Adathalászat)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240729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Adathalászat: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e-maileken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azonnali üzenetküldő alkalmazásokon vagy</a:t>
            </a:r>
          </a:p>
          <a:p>
            <a:pPr>
              <a:buFontTx/>
              <a:buChar char="-"/>
            </a:pPr>
            <a:r>
              <a:rPr lang="hu-HU" dirty="0">
                <a:solidFill>
                  <a:schemeClr val="bg1"/>
                </a:solidFill>
              </a:rPr>
              <a:t>közösségi média bejegyzéseken keresztül történik (facebook, </a:t>
            </a:r>
            <a:r>
              <a:rPr lang="hu-HU" dirty="0" err="1">
                <a:solidFill>
                  <a:schemeClr val="bg1"/>
                </a:solidFill>
              </a:rPr>
              <a:t>linkedin</a:t>
            </a:r>
            <a:r>
              <a:rPr lang="hu-HU" dirty="0">
                <a:solidFill>
                  <a:schemeClr val="bg1"/>
                </a:solidFill>
              </a:rPr>
              <a:t>, stb.)</a:t>
            </a:r>
          </a:p>
        </p:txBody>
      </p:sp>
    </p:spTree>
    <p:extLst>
      <p:ext uri="{BB962C8B-B14F-4D97-AF65-F5344CB8AC3E}">
        <p14:creationId xmlns:p14="http://schemas.microsoft.com/office/powerpoint/2010/main" val="351670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Ransomware (Zsarolóprogram)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896" y="18551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Ransomware a rosszindulatú programok egyik típusa, amely lényegében zárolja a rendszert, miközben váltságdíjat követel.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ilyen típusú programok általában úgy zárnak ki a gépünkből: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hogy titkosítják a merevlemezen lévő fájlokat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vagy zárolják a rendszerünket és olyan üzeneteket jelenít meg, amik váltságdíjat követelnek a feloldó kulcsért.</a:t>
            </a:r>
          </a:p>
        </p:txBody>
      </p:sp>
    </p:spTree>
    <p:extLst>
      <p:ext uri="{BB962C8B-B14F-4D97-AF65-F5344CB8AC3E}">
        <p14:creationId xmlns:p14="http://schemas.microsoft.com/office/powerpoint/2010/main" val="234199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2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74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0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41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227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66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0421F-38FA-10AA-A80F-DF8559B0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A jelszókezelés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8DB347-E854-4400-381A-0C96CE5703AC}"/>
              </a:ext>
            </a:extLst>
          </p:cNvPr>
          <p:cNvSpPr txBox="1"/>
          <p:nvPr/>
        </p:nvSpPr>
        <p:spPr>
          <a:xfrm>
            <a:off x="6894285" y="5174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7 halálos bűne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113714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5CCF3-3750-E006-F9B5-D500C56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F4BD-9478-209A-4F0D-A18D6ABE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940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99148-A2EF-D1C0-3D9A-95CEFDA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72914B-9757-5162-6E7A-34790FAB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13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CAD29-9173-8191-A500-4E76844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982C7-4923-478B-FF7D-A5BB53F8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311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14182-CA92-8389-2F53-490E0BD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DCBD79-4772-A909-8A8B-3675F0B1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64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7E7B2-EC57-6925-26D6-56987190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8AFA76-D3E6-5C08-0C1A-95871453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58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C2E6DD-D919-B6BE-612F-0BF5B276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BBE1F-3A9A-8D15-956F-3A2FFD9B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775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AE61E-F3D3-BCA3-D388-0F3AD2D5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830DE8-ABEF-4B16-8EA7-51547896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75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3CA69-D28C-9643-12B1-073664B5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DB0F41-A325-3B2C-86FA-20C5B818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0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58F5B-B645-B780-7896-5626C10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E78F2D-19CB-9396-57A7-AB3A373D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065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7BE21-CE5D-82CE-32BF-2CA214B0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369BBE-0C58-BBB3-62E8-0873DEC5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2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57719-8042-84ED-8289-52FB77B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634" cy="1325563"/>
          </a:xfrm>
        </p:spPr>
        <p:txBody>
          <a:bodyPr/>
          <a:lstStyle/>
          <a:p>
            <a:pPr algn="ctr"/>
            <a:r>
              <a:rPr lang="hu-HU" b="1" dirty="0"/>
              <a:t>Ne tároljuk védetlenül jelszavainkat!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A32AFE-08D4-A33A-2CDB-3A764353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213" y="1817274"/>
            <a:ext cx="6671421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b="1" dirty="0"/>
              <a:t>Veszélynek vannak kitéve jelszavaink ha:</a:t>
            </a:r>
          </a:p>
          <a:p>
            <a:pPr marL="0" indent="0">
              <a:buNone/>
            </a:pPr>
            <a:endParaRPr lang="hu-HU" sz="3000" b="1" dirty="0"/>
          </a:p>
          <a:p>
            <a:pPr marL="0" indent="0" algn="r">
              <a:buNone/>
            </a:pPr>
            <a:r>
              <a:rPr lang="hu-HU" sz="3000" b="1" dirty="0"/>
              <a:t>- papíron</a:t>
            </a:r>
          </a:p>
          <a:p>
            <a:pPr marL="0" indent="0" algn="r">
              <a:buNone/>
            </a:pPr>
            <a:r>
              <a:rPr lang="hu-HU" sz="3000" b="1" dirty="0"/>
              <a:t>- </a:t>
            </a:r>
            <a:r>
              <a:rPr lang="hu-HU" sz="3000" b="1" dirty="0" err="1"/>
              <a:t>txt</a:t>
            </a:r>
            <a:r>
              <a:rPr lang="hu-HU" sz="3000" b="1" dirty="0"/>
              <a:t>-ben</a:t>
            </a:r>
          </a:p>
          <a:p>
            <a:pPr marL="0" indent="0" algn="r">
              <a:buNone/>
            </a:pPr>
            <a:r>
              <a:rPr lang="hu-HU" sz="3000" b="1" dirty="0"/>
              <a:t>- vagy egyéb hasonló formátumban tároljuk.</a:t>
            </a:r>
          </a:p>
        </p:txBody>
      </p:sp>
    </p:spTree>
    <p:extLst>
      <p:ext uri="{BB962C8B-B14F-4D97-AF65-F5344CB8AC3E}">
        <p14:creationId xmlns:p14="http://schemas.microsoft.com/office/powerpoint/2010/main" val="4217218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A1B70-3FF6-4662-BA4A-1DA36A1A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7CAF7F-6AD4-AFA0-5C2C-B7CBB678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54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71A39-9476-7DDB-839E-988CB439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7F568-95F4-2285-288C-1A07AB7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828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362D8-381A-BC6D-13E2-8296668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82E511-4521-7192-144A-8DE63ED4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15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3A62C-E9B0-8EF0-6360-6F14D680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135907-6F9C-A31C-4138-BA90C2D0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0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574A7-2FDD-A953-57DE-B2CE7ED4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BF8793-A7BA-FACB-9969-41CBC786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195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8F269-BD37-E0CD-42BF-5895AA9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039D13-A0ED-11D7-EFF0-1599B811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30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EB4C1-4A41-D9FA-AB15-2B91EF6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15134-9BE9-576B-45F4-721D092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617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1330E-38BC-EA04-D9FD-DE4F8EA0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3C2C3A-0D31-D552-2210-48304308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875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9EB9E-787C-A781-1DF7-7412F98A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B500F-B68F-0752-DCCD-2997244E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251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BE05C-1409-2A13-DD53-7F520032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C0C44-DA28-C39B-822E-E462D3BE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39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B8AE4-241B-3120-B99C-CE51E10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314" y="91557"/>
            <a:ext cx="8171234" cy="1325563"/>
          </a:xfrm>
        </p:spPr>
        <p:txBody>
          <a:bodyPr>
            <a:noAutofit/>
          </a:bodyPr>
          <a:lstStyle/>
          <a:p>
            <a:pPr algn="ctr"/>
            <a:r>
              <a:rPr lang="hu-HU" sz="5000" b="1" dirty="0"/>
              <a:t>Ne használjuk a szolgáltatónk alapértelmezett jelszavát!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5B751-0052-033D-2E2D-12787BC94B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936896">
            <a:off x="2627293" y="2774579"/>
            <a:ext cx="2508114" cy="1308843"/>
          </a:xfrm>
        </p:spPr>
        <p:txBody>
          <a:bodyPr/>
          <a:lstStyle/>
          <a:p>
            <a:pPr marL="0" indent="0">
              <a:buNone/>
            </a:pPr>
            <a:r>
              <a:rPr lang="hu-HU" sz="6000" b="1" dirty="0"/>
              <a:t>Miért?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4A2B3E-DE34-992B-254E-7054FF224C91}"/>
              </a:ext>
            </a:extLst>
          </p:cNvPr>
          <p:cNvSpPr txBox="1"/>
          <p:nvPr/>
        </p:nvSpPr>
        <p:spPr>
          <a:xfrm>
            <a:off x="136187" y="5817141"/>
            <a:ext cx="11381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(Olyan mint édességet adni egy gyereknek. A kiberbűnözők is szeretik a jelszavakat és (valószínűleg) az édességet is.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09BFDC-58E0-3186-31D9-47568236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3" y="1927546"/>
            <a:ext cx="4870315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1FC194-7416-D258-8C4F-21DB9140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0EAB58-3260-D434-43B7-F96FC7A6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587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91956-9778-6258-4603-D3C6F72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6C641A-E9B0-AA56-8313-F46ED7A7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2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DD6BB-651D-59D7-9C02-88CAB5B8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794CF-DFBE-C520-2CE2-19F03A3D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96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C2D19-65AC-3B75-A978-4C3AE088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4CC38-6A1F-CDBB-4439-C01D9144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041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0BB05-4D53-3DD8-3A0A-0FE57FDA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A84F4-236D-C47B-EAAA-49A65421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952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2A9D72-3E94-1624-47F8-0CC0959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3CCCE-D644-0D52-2807-70A926CF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722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0103EB-CCC1-5CB3-A678-16BFA82A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6FCCD2-2BAE-71D9-4273-E01181B0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776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EEC769-D369-B587-6D9E-200863B6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B3E9C6-CC0C-9A24-5DE9-AE3E7777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192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30B0F-E493-6814-F6C4-A7279A59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8B3B4-0EF7-481A-8801-B0A772C6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648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02C56-DEFD-0A71-F589-56B9A1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A8F06-15C0-26AD-1C1C-6EAF927F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3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16C91-B739-0385-149F-9022FA6E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6" y="0"/>
            <a:ext cx="11589181" cy="1325563"/>
          </a:xfrm>
        </p:spPr>
        <p:txBody>
          <a:bodyPr/>
          <a:lstStyle/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ezekhez hasonló gyenge jelszavakat: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3E1B3-3DA1-62DC-4384-61F49CA0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27" y="1432125"/>
            <a:ext cx="2846903" cy="2835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  <a:p>
            <a:pPr marL="0" indent="0">
              <a:buNone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C712B5-9A2E-E7D4-EE06-BA81A6412F70}"/>
              </a:ext>
            </a:extLst>
          </p:cNvPr>
          <p:cNvSpPr txBox="1"/>
          <p:nvPr/>
        </p:nvSpPr>
        <p:spPr>
          <a:xfrm rot="1727660">
            <a:off x="9089853" y="2234737"/>
            <a:ext cx="291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D5DF215-D5EB-1FC5-124A-CC9EBECDD345}"/>
              </a:ext>
            </a:extLst>
          </p:cNvPr>
          <p:cNvSpPr txBox="1"/>
          <p:nvPr/>
        </p:nvSpPr>
        <p:spPr>
          <a:xfrm>
            <a:off x="7710616" y="4053016"/>
            <a:ext cx="3385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</a:p>
          <a:p>
            <a:pPr marL="0" indent="0">
              <a:buNone/>
            </a:pP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</a:t>
            </a:r>
          </a:p>
          <a:p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EC4D3B-BEFF-436B-84C1-CDCCA411313A}"/>
              </a:ext>
            </a:extLst>
          </p:cNvPr>
          <p:cNvSpPr txBox="1"/>
          <p:nvPr/>
        </p:nvSpPr>
        <p:spPr>
          <a:xfrm>
            <a:off x="767019" y="5896377"/>
            <a:ext cx="60313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Bíró Zoltán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123456789Aa</a:t>
            </a:r>
          </a:p>
        </p:txBody>
      </p:sp>
    </p:spTree>
    <p:extLst>
      <p:ext uri="{BB962C8B-B14F-4D97-AF65-F5344CB8AC3E}">
        <p14:creationId xmlns:p14="http://schemas.microsoft.com/office/powerpoint/2010/main" val="2773022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44E67-AB38-212A-3B4C-7A1F2CA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BBB84-632D-5D37-342F-ED2DB01D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24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B4B67-7649-52E3-BD1C-84049EA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szótárban megtalálható kifejezéseket!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B488C3-F0A7-8F84-0CA2-E053E797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531258"/>
            <a:ext cx="981332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Mivel a bűnözőknek van egy úgynevezett „szótári támadásuk”.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47F1F9E-A574-420A-A98D-6BB9974570D7}"/>
              </a:ext>
            </a:extLst>
          </p:cNvPr>
          <p:cNvSpPr txBox="1"/>
          <p:nvPr/>
        </p:nvSpPr>
        <p:spPr>
          <a:xfrm>
            <a:off x="467498" y="4134633"/>
            <a:ext cx="7729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Guth tanárnő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jelszava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goatgoat</a:t>
            </a:r>
            <a:endParaRPr lang="hu-H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C8F4-7D1F-8A58-6769-FD9D74E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18" y="535507"/>
            <a:ext cx="10023764" cy="1496291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használjunk olyan jelszavakat, </a:t>
            </a:r>
            <a:b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amelyek tartalmazzák születési dátumunkat vagy </a:t>
            </a:r>
            <a:b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online könnyen elérhető információt!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C374862-BA7D-4D30-BEB7-D99C12D8C76D}"/>
              </a:ext>
            </a:extLst>
          </p:cNvPr>
          <p:cNvSpPr txBox="1"/>
          <p:nvPr/>
        </p:nvSpPr>
        <p:spPr>
          <a:xfrm>
            <a:off x="2071255" y="3429000"/>
            <a:ext cx="4024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Például: </a:t>
            </a:r>
          </a:p>
          <a:p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2001e09H19n</a:t>
            </a:r>
          </a:p>
          <a:p>
            <a:pPr marL="457200" indent="-457200">
              <a:buFontTx/>
              <a:buChar char="-"/>
            </a:pPr>
            <a:r>
              <a:rPr lang="hu-HU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ILoveUbul</a:t>
            </a:r>
            <a:endParaRPr lang="hu-H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Ubulnyuszi2022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C0BA09-7AB9-4A08-8190-BEE914899E76}"/>
              </a:ext>
            </a:extLst>
          </p:cNvPr>
          <p:cNvSpPr txBox="1"/>
          <p:nvPr/>
        </p:nvSpPr>
        <p:spPr>
          <a:xfrm>
            <a:off x="6096000" y="3967609"/>
            <a:ext cx="52809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SZingularItAs5000</a:t>
            </a:r>
          </a:p>
          <a:p>
            <a:pPr marL="457200" indent="-457200">
              <a:buFontTx/>
              <a:buChar char="-"/>
            </a:pPr>
            <a:r>
              <a:rPr lang="hu-H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Balatontagadók</a:t>
            </a:r>
          </a:p>
          <a:p>
            <a:pPr marL="457200" indent="-457200">
              <a:buFontTx/>
              <a:buChar char="-"/>
            </a:pPr>
            <a:r>
              <a:rPr lang="hu-HU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paleoasztronautika</a:t>
            </a:r>
            <a:endParaRPr lang="hu-H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64390-8EDD-9814-70E0-AA07DD8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Ne használjuk ugyanazt a jelszót hosszú ideig!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B32A40-BB1E-C65F-B51D-FAEF2E70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749" y="2271252"/>
            <a:ext cx="3984522" cy="2905630"/>
          </a:xfrm>
          <a:noFill/>
        </p:spPr>
        <p:txBody>
          <a:bodyPr/>
          <a:lstStyle/>
          <a:p>
            <a:r>
              <a:rPr lang="hu-HU" dirty="0"/>
              <a:t>Minéltöbb ideig használunk egy jelszót a támadónak úgy lesz egyre több lehetősége  a jelszó megtippelésre, kitalálására.</a:t>
            </a:r>
          </a:p>
        </p:txBody>
      </p:sp>
    </p:spTree>
    <p:extLst>
      <p:ext uri="{BB962C8B-B14F-4D97-AF65-F5344CB8AC3E}">
        <p14:creationId xmlns:p14="http://schemas.microsoft.com/office/powerpoint/2010/main" val="1839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681</Words>
  <Application>Microsoft Office PowerPoint</Application>
  <PresentationFormat>Szélesvásznú</PresentationFormat>
  <Paragraphs>136</Paragraphs>
  <Slides>60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60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Chiller</vt:lpstr>
      <vt:lpstr>Times New Roman</vt:lpstr>
      <vt:lpstr>Office Theme</vt:lpstr>
      <vt:lpstr>PowerPoint-bemutató</vt:lpstr>
      <vt:lpstr>PowerPoint-bemutató</vt:lpstr>
      <vt:lpstr>A jelszókezelés</vt:lpstr>
      <vt:lpstr>Ne tároljuk védetlenül jelszavainkat!</vt:lpstr>
      <vt:lpstr>Ne használjuk a szolgáltatónk alapértelmezett jelszavát!</vt:lpstr>
      <vt:lpstr>Ne használjunk ezekhez hasonló gyenge jelszavakat:</vt:lpstr>
      <vt:lpstr>Ne használjunk szótárban megtalálható kifejezéseket!</vt:lpstr>
      <vt:lpstr>Ne használjunk olyan jelszavakat,  amelyek tartalmazzák születési dátumunkat vagy  más online könnyen elérhető információt!</vt:lpstr>
      <vt:lpstr>Ne használjuk ugyanazt a jelszót hosszú ideig! </vt:lpstr>
      <vt:lpstr>Ne használjuk kétszer ugyan azt a jelszót!</vt:lpstr>
      <vt:lpstr>Bizonyos biztonsági megoldásokkal megvédhetjük magunkat a kémprogrramokkal (Spyware) szemben </vt:lpstr>
      <vt:lpstr>18 alapvető kiberbiztonsági kifejezés, amit  TUDNOD KELL!</vt:lpstr>
      <vt:lpstr>Kémprogram-elhárító szoftver (Antispyware)</vt:lpstr>
      <vt:lpstr>Víruskereső szoftver (Antivírus)</vt:lpstr>
      <vt:lpstr>Kibertámadás (Cyber-Attack)</vt:lpstr>
      <vt:lpstr>Drive-by download</vt:lpstr>
      <vt:lpstr>Kihasználás (Exploit)</vt:lpstr>
      <vt:lpstr>Keylogging</vt:lpstr>
      <vt:lpstr>Malvertising "rosszindulatú hirdetések"</vt:lpstr>
      <vt:lpstr>Malware</vt:lpstr>
      <vt:lpstr>Patching</vt:lpstr>
      <vt:lpstr>Phishing (Adathalászat)</vt:lpstr>
      <vt:lpstr>Ransomware (Zsarolóprogram)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Nephilim 598</dc:creator>
  <cp:lastModifiedBy>Nephilim 598</cp:lastModifiedBy>
  <cp:revision>45</cp:revision>
  <dcterms:created xsi:type="dcterms:W3CDTF">2022-10-14T18:14:39Z</dcterms:created>
  <dcterms:modified xsi:type="dcterms:W3CDTF">2022-11-19T20:12:37Z</dcterms:modified>
</cp:coreProperties>
</file>