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259" r:id="rId4"/>
    <p:sldId id="260" r:id="rId5"/>
    <p:sldId id="261" r:id="rId6"/>
    <p:sldId id="262" r:id="rId7"/>
    <p:sldId id="281" r:id="rId8"/>
    <p:sldId id="279" r:id="rId9"/>
    <p:sldId id="285" r:id="rId10"/>
    <p:sldId id="280" r:id="rId11"/>
    <p:sldId id="264" r:id="rId12"/>
    <p:sldId id="347" r:id="rId13"/>
    <p:sldId id="278" r:id="rId14"/>
    <p:sldId id="314" r:id="rId15"/>
    <p:sldId id="266" r:id="rId16"/>
    <p:sldId id="304" r:id="rId17"/>
    <p:sldId id="265" r:id="rId18"/>
    <p:sldId id="292" r:id="rId19"/>
    <p:sldId id="348" r:id="rId20"/>
    <p:sldId id="349" r:id="rId21"/>
    <p:sldId id="294" r:id="rId22"/>
    <p:sldId id="295" r:id="rId23"/>
    <p:sldId id="315" r:id="rId24"/>
    <p:sldId id="296" r:id="rId25"/>
    <p:sldId id="297" r:id="rId26"/>
    <p:sldId id="298" r:id="rId27"/>
    <p:sldId id="299" r:id="rId28"/>
    <p:sldId id="300" r:id="rId29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75DC-D909-4306-9C7D-AB0175FFDC99}" type="datetimeFigureOut">
              <a:rPr lang="hu-HU" smtClean="0"/>
              <a:pPr/>
              <a:t>2022. 09. 01.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B6A-5805-4F18-AA58-1896B84EC3D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233456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75DC-D909-4306-9C7D-AB0175FFDC99}" type="datetimeFigureOut">
              <a:rPr lang="hu-HU" smtClean="0"/>
              <a:pPr/>
              <a:t>2022. 09. 01.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B6A-5805-4F18-AA58-1896B84EC3D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261040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75DC-D909-4306-9C7D-AB0175FFDC99}" type="datetimeFigureOut">
              <a:rPr lang="hu-HU" smtClean="0"/>
              <a:pPr/>
              <a:t>2022. 09. 01.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B6A-5805-4F18-AA58-1896B84EC3D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236272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75DC-D909-4306-9C7D-AB0175FFDC99}" type="datetimeFigureOut">
              <a:rPr lang="hu-HU" smtClean="0"/>
              <a:pPr/>
              <a:t>2022. 09. 01.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B6A-5805-4F18-AA58-1896B84EC3D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114692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75DC-D909-4306-9C7D-AB0175FFDC99}" type="datetimeFigureOut">
              <a:rPr lang="hu-HU" smtClean="0"/>
              <a:pPr/>
              <a:t>2022. 09. 01.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B6A-5805-4F18-AA58-1896B84EC3D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331840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75DC-D909-4306-9C7D-AB0175FFDC99}" type="datetimeFigureOut">
              <a:rPr lang="hu-HU" smtClean="0"/>
              <a:pPr/>
              <a:t>2022. 09. 01.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B6A-5805-4F18-AA58-1896B84EC3D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347686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75DC-D909-4306-9C7D-AB0175FFDC99}" type="datetimeFigureOut">
              <a:rPr lang="hu-HU" smtClean="0"/>
              <a:pPr/>
              <a:t>2022. 09. 01.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B6A-5805-4F18-AA58-1896B84EC3D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138381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75DC-D909-4306-9C7D-AB0175FFDC99}" type="datetimeFigureOut">
              <a:rPr lang="hu-HU" smtClean="0"/>
              <a:pPr/>
              <a:t>2022. 09. 01.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B6A-5805-4F18-AA58-1896B84EC3D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356176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75DC-D909-4306-9C7D-AB0175FFDC99}" type="datetimeFigureOut">
              <a:rPr lang="hu-HU" smtClean="0"/>
              <a:pPr/>
              <a:t>2022. 09. 01.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B6A-5805-4F18-AA58-1896B84EC3D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252363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75DC-D909-4306-9C7D-AB0175FFDC99}" type="datetimeFigureOut">
              <a:rPr lang="hu-HU" smtClean="0"/>
              <a:pPr/>
              <a:t>2022. 09. 01.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B6A-5805-4F18-AA58-1896B84EC3D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4623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75DC-D909-4306-9C7D-AB0175FFDC99}" type="datetimeFigureOut">
              <a:rPr lang="hu-HU" smtClean="0"/>
              <a:pPr/>
              <a:t>2022. 09. 01.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B6A-5805-4F18-AA58-1896B84EC3D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108414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075DC-D909-4306-9C7D-AB0175FFDC99}" type="datetimeFigureOut">
              <a:rPr lang="hu-HU" smtClean="0"/>
              <a:pPr/>
              <a:t>2022. 09. 01.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F8B6A-5805-4F18-AA58-1896B84EC3D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227307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3168352"/>
          </a:xfrm>
        </p:spPr>
        <p:txBody>
          <a:bodyPr>
            <a:normAutofit/>
          </a:bodyPr>
          <a:lstStyle/>
          <a:p>
            <a:pPr>
              <a:tabLst>
                <a:tab pos="1798638" algn="l"/>
              </a:tabLst>
            </a:pPr>
            <a:r>
              <a:rPr lang="hu-HU" dirty="0" err="1"/>
              <a:t>Vizsgaremek</a:t>
            </a:r>
            <a:r>
              <a:rPr lang="hu-HU" dirty="0"/>
              <a:t> </a:t>
            </a:r>
            <a:r>
              <a:rPr lang="hu-HU" dirty="0" smtClean="0"/>
              <a:t>2022/2023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ÜZEMELTETŐ</a:t>
            </a:r>
            <a:r>
              <a:rPr lang="hu-HU" sz="2000" b="1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TECHNIKUS SZAKMA</a:t>
            </a:r>
            <a:endParaRPr lang="hu-H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4941168"/>
            <a:ext cx="6400800" cy="1440160"/>
          </a:xfrm>
        </p:spPr>
        <p:txBody>
          <a:bodyPr>
            <a:normAutofit fontScale="77500" lnSpcReduction="20000"/>
          </a:bodyPr>
          <a:lstStyle/>
          <a:p>
            <a:r>
              <a:rPr lang="hu-HU" dirty="0"/>
              <a:t>Összeállította: </a:t>
            </a:r>
            <a:r>
              <a:rPr lang="hu-HU" dirty="0" err="1"/>
              <a:t>Czinkóczi</a:t>
            </a:r>
            <a:r>
              <a:rPr lang="hu-HU" dirty="0"/>
              <a:t> </a:t>
            </a:r>
            <a:r>
              <a:rPr lang="hu-HU" dirty="0" smtClean="0"/>
              <a:t>Tamás, Babusa Tamás</a:t>
            </a:r>
            <a:endParaRPr lang="hu-HU" dirty="0"/>
          </a:p>
          <a:p>
            <a:r>
              <a:rPr lang="hu-HU" dirty="0"/>
              <a:t>Dátum: </a:t>
            </a:r>
            <a:r>
              <a:rPr lang="hu-HU" dirty="0" smtClean="0"/>
              <a:t>2021.12.04.</a:t>
            </a:r>
            <a:endParaRPr lang="hu-HU" dirty="0"/>
          </a:p>
          <a:p>
            <a:r>
              <a:rPr lang="hu-HU" dirty="0"/>
              <a:t>Verzió: </a:t>
            </a:r>
            <a:r>
              <a:rPr lang="hu-HU" dirty="0" smtClean="0"/>
              <a:t>2.1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127893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hu-HU" sz="2800" b="1" dirty="0" smtClean="0">
                <a:solidFill>
                  <a:srgbClr val="FF0000"/>
                </a:solidFill>
              </a:rPr>
              <a:t>3.1.4. </a:t>
            </a:r>
            <a:r>
              <a:rPr lang="hu-HU" sz="2800" b="1" dirty="0"/>
              <a:t>| </a:t>
            </a:r>
            <a:r>
              <a:rPr lang="hu-HU" sz="2800" b="1" dirty="0" smtClean="0">
                <a:solidFill>
                  <a:srgbClr val="00B0F0"/>
                </a:solidFill>
              </a:rPr>
              <a:t>3.2.4.</a:t>
            </a:r>
            <a:r>
              <a:rPr lang="hu-HU" sz="2800" b="1" dirty="0" smtClean="0"/>
              <a:t> </a:t>
            </a:r>
            <a:r>
              <a:rPr lang="hu-HU" sz="3000" b="1" dirty="0"/>
              <a:t>Továbbfejlesztési lehetőségek</a:t>
            </a:r>
            <a:endParaRPr lang="hu-HU" sz="3000" dirty="0"/>
          </a:p>
          <a:p>
            <a:pPr lvl="0"/>
            <a:r>
              <a:rPr lang="hu-HU" sz="2400" dirty="0"/>
              <a:t>Olyan funkciók, amelyeket meg akartál valósítani, de nem sikerült, vagy nem fért bele az időbe</a:t>
            </a:r>
          </a:p>
          <a:p>
            <a:pPr lvl="0"/>
            <a:r>
              <a:rPr lang="hu-HU" sz="2400" dirty="0"/>
              <a:t>Olyan funkciók, amelyeket még érdemes a jövőben megvalósítani.</a:t>
            </a:r>
          </a:p>
          <a:p>
            <a:pPr lvl="0"/>
            <a:r>
              <a:rPr lang="hu-HU" sz="2400" dirty="0"/>
              <a:t>Ne csak felsorolás legyen, a tervezett funkciók legalább néhány mondatban legyenek kifejtve. 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xmlns="" val="2660464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000" b="1" dirty="0"/>
              <a:t>4</a:t>
            </a:r>
            <a:r>
              <a:rPr lang="hu-HU" sz="3000" b="1" dirty="0" smtClean="0"/>
              <a:t>. </a:t>
            </a:r>
            <a:r>
              <a:rPr lang="hu-HU" sz="3000" b="1" dirty="0"/>
              <a:t>Összegzés</a:t>
            </a:r>
            <a:r>
              <a:rPr lang="hu-HU" sz="3000" dirty="0"/>
              <a:t> [egyedi rész]</a:t>
            </a:r>
          </a:p>
          <a:p>
            <a:r>
              <a:rPr lang="hu-HU" sz="2400" dirty="0"/>
              <a:t>Az utolsó fejezetben össze kell foglalnod a fejlesztés általános tapasztalatait,</a:t>
            </a:r>
          </a:p>
          <a:p>
            <a:r>
              <a:rPr lang="hu-HU" sz="2400" dirty="0"/>
              <a:t>Itt érdemes leírnod például, hogy:</a:t>
            </a:r>
          </a:p>
          <a:p>
            <a:pPr lvl="1"/>
            <a:r>
              <a:rPr lang="hu-HU" sz="2000" dirty="0"/>
              <a:t>az előzetesen kitűzött célokból mennyit sikerült megvalósítanod</a:t>
            </a:r>
          </a:p>
          <a:p>
            <a:pPr lvl="1"/>
            <a:r>
              <a:rPr lang="hu-HU" sz="2000" dirty="0"/>
              <a:t>milyen nehézségekkel szembesültél a fejlesztés során</a:t>
            </a:r>
          </a:p>
          <a:p>
            <a:pPr lvl="1"/>
            <a:r>
              <a:rPr lang="hu-HU" sz="2000" dirty="0"/>
              <a:t>hogyan oldottad meg a problémákat</a:t>
            </a:r>
          </a:p>
          <a:p>
            <a:pPr lvl="1"/>
            <a:r>
              <a:rPr lang="hu-HU" sz="2000" dirty="0"/>
              <a:t>milyen pozitív tapasztalatokat szereztél</a:t>
            </a:r>
          </a:p>
          <a:p>
            <a:pPr lvl="1"/>
            <a:r>
              <a:rPr lang="hu-HU" sz="2000" dirty="0"/>
              <a:t>milyen tapasztalatokat szereztél a csoportmunkával kapcsolatosan</a:t>
            </a:r>
          </a:p>
          <a:p>
            <a:pPr lvl="1"/>
            <a:r>
              <a:rPr lang="hu-HU" sz="2000" dirty="0"/>
              <a:t>a záródolgozat készítése hogyan járult hozzá a szakmai fejlődésedhez</a:t>
            </a:r>
          </a:p>
          <a:p>
            <a:pPr marL="0" indent="0">
              <a:buNone/>
            </a:pP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xmlns="" val="280423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18658"/>
          </a:xfrm>
        </p:spPr>
        <p:txBody>
          <a:bodyPr/>
          <a:lstStyle/>
          <a:p>
            <a:r>
              <a:rPr lang="hu-HU" b="1" dirty="0"/>
              <a:t>A VIZSGAREMEK</a:t>
            </a:r>
            <a:br>
              <a:rPr lang="hu-HU" b="1" dirty="0"/>
            </a:br>
            <a:r>
              <a:rPr lang="hu-HU" b="1" dirty="0"/>
              <a:t>EGYÉB RÉSZEI</a:t>
            </a:r>
          </a:p>
        </p:txBody>
      </p:sp>
    </p:spTree>
    <p:extLst>
      <p:ext uri="{BB962C8B-B14F-4D97-AF65-F5344CB8AC3E}">
        <p14:creationId xmlns:p14="http://schemas.microsoft.com/office/powerpoint/2010/main" xmlns="" val="1051762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000" b="1" dirty="0"/>
              <a:t>A vizsgaremek egyéb részei:</a:t>
            </a:r>
          </a:p>
          <a:p>
            <a:pPr marL="0" indent="0">
              <a:buNone/>
            </a:pPr>
            <a:r>
              <a:rPr lang="hu-HU" sz="2400" dirty="0"/>
              <a:t>A vizsgaremek végén, </a:t>
            </a:r>
            <a:r>
              <a:rPr lang="hu-HU" sz="2400" b="1" dirty="0"/>
              <a:t>fejezetsorszám nélkül</a:t>
            </a:r>
            <a:r>
              <a:rPr lang="hu-HU" sz="2400" dirty="0"/>
              <a:t> következik az irodalomjegyzék, forrásjegyzék, ábrajegyzék:</a:t>
            </a:r>
          </a:p>
          <a:p>
            <a:pPr marL="0" indent="0">
              <a:buNone/>
            </a:pPr>
            <a:r>
              <a:rPr lang="hu-HU" sz="2400" b="1" dirty="0"/>
              <a:t>Irodalomjegyzék, forrásjegyzék</a:t>
            </a:r>
          </a:p>
          <a:p>
            <a:pPr lvl="0"/>
            <a:r>
              <a:rPr lang="hu-HU" sz="2400" b="1" dirty="0"/>
              <a:t>MINDEN</a:t>
            </a:r>
            <a:r>
              <a:rPr lang="hu-HU" sz="2400" dirty="0"/>
              <a:t> olyan forrás pontos megadása, amelyet a vizsgaremekben felhasználtál.</a:t>
            </a:r>
          </a:p>
        </p:txBody>
      </p:sp>
    </p:spTree>
    <p:extLst>
      <p:ext uri="{BB962C8B-B14F-4D97-AF65-F5344CB8AC3E}">
        <p14:creationId xmlns:p14="http://schemas.microsoft.com/office/powerpoint/2010/main" xmlns="" val="532772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000" b="1" dirty="0"/>
              <a:t>A vizsgaremek egyéb részei:</a:t>
            </a:r>
          </a:p>
          <a:p>
            <a:pPr lvl="0"/>
            <a:r>
              <a:rPr lang="hu-HU" sz="2400" dirty="0"/>
              <a:t>A forrás lehet pl. </a:t>
            </a:r>
          </a:p>
          <a:p>
            <a:pPr lvl="1"/>
            <a:r>
              <a:rPr lang="hu-HU" sz="2400" dirty="0"/>
              <a:t>Könyv. Meg kell adnod a következőket: szerző(k), cím, kiadó, kiadás éve, ISBN kód.</a:t>
            </a:r>
          </a:p>
          <a:p>
            <a:pPr lvl="1"/>
            <a:r>
              <a:rPr lang="hu-HU" sz="2400" dirty="0"/>
              <a:t>Weboldal. Meg kell adnod a linket, az oldal címét.</a:t>
            </a:r>
          </a:p>
          <a:p>
            <a:pPr lvl="1"/>
            <a:r>
              <a:rPr lang="hu-HU" sz="2400" dirty="0"/>
              <a:t>Elektronikus szöveges dokumentum. Meg kell adnod a szerzőt (ha kideríthető), a letöltés helyét, és a letöltés dátumát.</a:t>
            </a:r>
          </a:p>
          <a:p>
            <a:pPr lvl="1"/>
            <a:r>
              <a:rPr lang="hu-HU" sz="2400" b="1" dirty="0"/>
              <a:t>Fontos!</a:t>
            </a:r>
            <a:r>
              <a:rPr lang="hu-HU" sz="2400" dirty="0"/>
              <a:t> Ha a </a:t>
            </a:r>
            <a:r>
              <a:rPr lang="hu-HU" sz="2400" dirty="0" err="1"/>
              <a:t>záródolgozatban</a:t>
            </a:r>
            <a:r>
              <a:rPr lang="hu-HU" sz="2400" dirty="0"/>
              <a:t> valamely forrásból szó szerint idézel, akkor a megfelelő szövegrészt </a:t>
            </a:r>
            <a:r>
              <a:rPr lang="hu-HU" sz="2400" b="1" dirty="0"/>
              <a:t>idézőjelbe kell tenni</a:t>
            </a:r>
            <a:r>
              <a:rPr lang="hu-HU" sz="2400" dirty="0"/>
              <a:t>, és lábjegyzetben meg kell jelölnöd az idézet forrását, illetve a forrást a forrásjegyzékben is szerepeltetni kell.</a:t>
            </a:r>
          </a:p>
          <a:p>
            <a:pPr marL="0" indent="0">
              <a:buNone/>
            </a:pP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xmlns="" val="3561565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000" b="1" dirty="0"/>
              <a:t>Ábrajegyzék</a:t>
            </a:r>
          </a:p>
          <a:p>
            <a:pPr lvl="0"/>
            <a:r>
              <a:rPr lang="hu-HU" sz="2400" dirty="0"/>
              <a:t>Az ábrajegyzék tartalmazza a </a:t>
            </a:r>
            <a:r>
              <a:rPr lang="hu-HU" sz="2400" dirty="0" err="1"/>
              <a:t>záródolgozatban</a:t>
            </a:r>
            <a:r>
              <a:rPr lang="hu-HU" sz="2400" dirty="0"/>
              <a:t> felhasznált saját készítésű, illetve letöltött ábrákkal kapcsolatosan a következőket:</a:t>
            </a:r>
          </a:p>
          <a:p>
            <a:pPr lvl="1"/>
            <a:r>
              <a:rPr lang="hu-HU" sz="2400" dirty="0"/>
              <a:t>Az ábra sorszáma, melyik oldalon található, saját készítésű-e, ha nem, akkor a letöltési link és a letöltés dátuma.</a:t>
            </a:r>
          </a:p>
          <a:p>
            <a:pPr lvl="1"/>
            <a:r>
              <a:rPr lang="hu-HU" sz="2400" dirty="0"/>
              <a:t>Csak szabadon felhasználható képeket használj fel illusztrációként.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3230090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18658"/>
          </a:xfrm>
        </p:spPr>
        <p:txBody>
          <a:bodyPr/>
          <a:lstStyle/>
          <a:p>
            <a:r>
              <a:rPr lang="hu-HU" b="1" dirty="0"/>
              <a:t>FORMAI KÖVETELMÉNYEK</a:t>
            </a:r>
          </a:p>
        </p:txBody>
      </p:sp>
    </p:spTree>
    <p:extLst>
      <p:ext uri="{BB962C8B-B14F-4D97-AF65-F5344CB8AC3E}">
        <p14:creationId xmlns:p14="http://schemas.microsoft.com/office/powerpoint/2010/main" xmlns="" val="4273041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hu-HU" sz="3000" b="1" dirty="0"/>
              <a:t>1. A vizsgaremek fedőlapja</a:t>
            </a:r>
          </a:p>
          <a:p>
            <a:r>
              <a:rPr lang="hu-HU" sz="2400" dirty="0"/>
              <a:t>A fedőlapon fel kell tüntetned a következő adatokat:</a:t>
            </a:r>
          </a:p>
          <a:p>
            <a:pPr lvl="1"/>
            <a:r>
              <a:rPr lang="hu-HU" sz="2400" dirty="0"/>
              <a:t>Az oktatási intézmény megnevezése</a:t>
            </a:r>
          </a:p>
          <a:p>
            <a:pPr lvl="1"/>
            <a:r>
              <a:rPr lang="hu-HU" sz="2400" dirty="0"/>
              <a:t>A szakképesítés neve és OKJ száma</a:t>
            </a:r>
          </a:p>
          <a:p>
            <a:pPr lvl="1"/>
            <a:r>
              <a:rPr lang="hu-HU" sz="2400" dirty="0"/>
              <a:t>VIZSGAREMEK</a:t>
            </a:r>
          </a:p>
          <a:p>
            <a:pPr lvl="1"/>
            <a:r>
              <a:rPr lang="hu-HU" sz="2400" dirty="0"/>
              <a:t>A dolgozat címe</a:t>
            </a:r>
          </a:p>
          <a:p>
            <a:pPr lvl="1"/>
            <a:r>
              <a:rPr lang="hu-HU" sz="2400" dirty="0"/>
              <a:t>A vizsgaremek készítőjének/készítőinek a neve, osztálya</a:t>
            </a:r>
          </a:p>
          <a:p>
            <a:pPr lvl="1"/>
            <a:r>
              <a:rPr lang="hu-HU" sz="2400" dirty="0"/>
              <a:t>A témavezető(k) (konzulens(</a:t>
            </a:r>
            <a:r>
              <a:rPr lang="hu-HU" sz="2400" dirty="0" err="1"/>
              <a:t>ek</a:t>
            </a:r>
            <a:r>
              <a:rPr lang="hu-HU" sz="2400" dirty="0"/>
              <a:t>)) neve</a:t>
            </a:r>
          </a:p>
          <a:p>
            <a:pPr lvl="1"/>
            <a:r>
              <a:rPr lang="hu-HU" sz="2400" dirty="0"/>
              <a:t>A benyújtás helye (Budapest)</a:t>
            </a:r>
          </a:p>
          <a:p>
            <a:pPr lvl="1"/>
            <a:r>
              <a:rPr lang="hu-HU" sz="2400" dirty="0"/>
              <a:t>A benyújtás éve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xmlns="" val="672619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marL="0" lvl="0" indent="0">
              <a:buNone/>
            </a:pPr>
            <a:r>
              <a:rPr lang="hu-HU" sz="3000" b="1" dirty="0"/>
              <a:t>2. Nyilatkozat</a:t>
            </a:r>
          </a:p>
          <a:p>
            <a:r>
              <a:rPr lang="hu-HU" sz="2400" dirty="0"/>
              <a:t>A vizsgaremek következő lapján az alábbi mintának megfelelő nyilatkozat(ok)</a:t>
            </a:r>
            <a:r>
              <a:rPr lang="hu-HU" sz="2400" dirty="0" err="1"/>
              <a:t>nak</a:t>
            </a:r>
            <a:r>
              <a:rPr lang="hu-HU" sz="2400" dirty="0"/>
              <a:t> kell szerepelnie</a:t>
            </a:r>
          </a:p>
        </p:txBody>
      </p:sp>
    </p:spTree>
    <p:extLst>
      <p:ext uri="{BB962C8B-B14F-4D97-AF65-F5344CB8AC3E}">
        <p14:creationId xmlns:p14="http://schemas.microsoft.com/office/powerpoint/2010/main" xmlns="" val="2689214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FA090BD3-FA14-492C-A008-74A5CCC63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1206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spcAft>
                <a:spcPts val="4200"/>
              </a:spcAft>
              <a:buNone/>
            </a:pPr>
            <a:r>
              <a:rPr lang="hu-HU" sz="2400" dirty="0"/>
              <a:t>Budapesti Műszaki Szakképzési Centrum</a:t>
            </a:r>
            <a:br>
              <a:rPr lang="hu-HU" sz="2400" dirty="0"/>
            </a:br>
            <a:r>
              <a:rPr lang="hu-HU" sz="2400" dirty="0"/>
              <a:t>Petrik Lajos Két Tanítási Nyelvű Technikum</a:t>
            </a:r>
          </a:p>
          <a:p>
            <a:pPr marL="0" indent="0" algn="ctr">
              <a:spcAft>
                <a:spcPts val="4200"/>
              </a:spcAft>
              <a:buNone/>
            </a:pPr>
            <a:r>
              <a:rPr lang="hu-HU" sz="2400" dirty="0" smtClean="0"/>
              <a:t>ÜZEMELTETŐ TECHNIKUS </a:t>
            </a:r>
            <a:r>
              <a:rPr lang="hu-HU" sz="2400" dirty="0"/>
              <a:t>SZAKMA </a:t>
            </a:r>
          </a:p>
          <a:p>
            <a:pPr marL="0" indent="0" algn="ctr">
              <a:spcAft>
                <a:spcPts val="6600"/>
              </a:spcAft>
              <a:buNone/>
            </a:pPr>
            <a:r>
              <a:rPr lang="hu-HU" sz="2400" b="1" dirty="0"/>
              <a:t>Vizsgaremek rövid címe</a:t>
            </a:r>
          </a:p>
          <a:p>
            <a:pPr marL="0" indent="0">
              <a:buNone/>
            </a:pPr>
            <a:r>
              <a:rPr lang="hu-HU" sz="2400" b="1" dirty="0"/>
              <a:t>Készítette: </a:t>
            </a:r>
            <a:r>
              <a:rPr lang="hu-HU" sz="2400" dirty="0"/>
              <a:t>Gipsz Jakab</a:t>
            </a:r>
          </a:p>
          <a:p>
            <a:pPr marL="0" indent="0">
              <a:spcAft>
                <a:spcPts val="6600"/>
              </a:spcAft>
              <a:buNone/>
            </a:pPr>
            <a:r>
              <a:rPr lang="hu-HU" sz="2400" b="1" dirty="0"/>
              <a:t>Csapattagok:</a:t>
            </a:r>
            <a:r>
              <a:rPr lang="hu-HU" sz="2400" dirty="0"/>
              <a:t> Kiss Dénes, Nagy Judit</a:t>
            </a:r>
          </a:p>
          <a:p>
            <a:pPr marL="0" indent="0">
              <a:buNone/>
            </a:pPr>
            <a:r>
              <a:rPr lang="hu-HU" sz="2400" dirty="0"/>
              <a:t>Budapest, 2022.</a:t>
            </a:r>
          </a:p>
        </p:txBody>
      </p:sp>
    </p:spTree>
    <p:extLst>
      <p:ext uri="{BB962C8B-B14F-4D97-AF65-F5344CB8AC3E}">
        <p14:creationId xmlns:p14="http://schemas.microsoft.com/office/powerpoint/2010/main" xmlns="" val="318113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18658"/>
          </a:xfrm>
        </p:spPr>
        <p:txBody>
          <a:bodyPr/>
          <a:lstStyle/>
          <a:p>
            <a:r>
              <a:rPr lang="hu-HU" b="1" dirty="0"/>
              <a:t>DOKUMENTÁCIÓ</a:t>
            </a:r>
          </a:p>
        </p:txBody>
      </p:sp>
    </p:spTree>
    <p:extLst>
      <p:ext uri="{BB962C8B-B14F-4D97-AF65-F5344CB8AC3E}">
        <p14:creationId xmlns:p14="http://schemas.microsoft.com/office/powerpoint/2010/main" xmlns="" val="1328461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FA090BD3-FA14-492C-A008-74A5CCC63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1206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ctr">
              <a:spcAft>
                <a:spcPts val="4200"/>
              </a:spcAft>
              <a:buNone/>
            </a:pPr>
            <a:r>
              <a:rPr lang="hu-HU" sz="2400" dirty="0"/>
              <a:t>Budapesti Műszaki Szakképzési Centrum</a:t>
            </a:r>
            <a:br>
              <a:rPr lang="hu-HU" sz="2400" dirty="0"/>
            </a:br>
            <a:r>
              <a:rPr lang="hu-HU" sz="2400" dirty="0"/>
              <a:t>Petrik Lajos Két Tanítási Nyelvű Technikum</a:t>
            </a:r>
          </a:p>
          <a:p>
            <a:pPr marL="0" indent="0" algn="ctr">
              <a:spcAft>
                <a:spcPts val="6600"/>
              </a:spcAft>
              <a:buNone/>
            </a:pPr>
            <a:r>
              <a:rPr lang="hu-HU" sz="2400" b="1" dirty="0"/>
              <a:t>Nyilatkozat</a:t>
            </a:r>
          </a:p>
          <a:p>
            <a:pPr marL="0" indent="0">
              <a:buNone/>
            </a:pPr>
            <a:r>
              <a:rPr lang="hu-HU" sz="2400" dirty="0"/>
              <a:t>Alulírott </a:t>
            </a:r>
            <a:r>
              <a:rPr lang="hu-HU" sz="2400" b="1" dirty="0">
                <a:solidFill>
                  <a:schemeClr val="bg1">
                    <a:lumMod val="50000"/>
                  </a:schemeClr>
                </a:solidFill>
              </a:rPr>
              <a:t>Gipsz Jakab</a:t>
            </a:r>
            <a:r>
              <a:rPr lang="hu-HU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hu-HU" sz="2400" dirty="0"/>
              <a:t>kijelentem, hogy ez a vizsgaremek saját tudásom, önálló munkám terméke.</a:t>
            </a:r>
          </a:p>
          <a:p>
            <a:pPr marL="0" indent="0">
              <a:spcAft>
                <a:spcPts val="4800"/>
              </a:spcAft>
              <a:buNone/>
            </a:pPr>
            <a:r>
              <a:rPr lang="hu-HU" sz="2400" dirty="0"/>
              <a:t>A vizsgaremek közös részeit </a:t>
            </a:r>
            <a:r>
              <a:rPr lang="hu-HU" sz="2400" dirty="0">
                <a:solidFill>
                  <a:schemeClr val="bg1">
                    <a:lumMod val="50000"/>
                  </a:schemeClr>
                </a:solidFill>
              </a:rPr>
              <a:t>Kiss Dénes</a:t>
            </a:r>
            <a:r>
              <a:rPr lang="hu-HU" sz="2400" dirty="0"/>
              <a:t>, </a:t>
            </a:r>
            <a:r>
              <a:rPr lang="hu-HU" sz="2400" dirty="0">
                <a:solidFill>
                  <a:schemeClr val="bg1">
                    <a:lumMod val="50000"/>
                  </a:schemeClr>
                </a:solidFill>
              </a:rPr>
              <a:t>Nagy Judit </a:t>
            </a:r>
            <a:r>
              <a:rPr lang="hu-HU" sz="2400" dirty="0"/>
              <a:t>és </a:t>
            </a:r>
            <a:r>
              <a:rPr lang="hu-HU" sz="2400" dirty="0">
                <a:solidFill>
                  <a:schemeClr val="bg1">
                    <a:lumMod val="50000"/>
                  </a:schemeClr>
                </a:solidFill>
              </a:rPr>
              <a:t>Jómagam</a:t>
            </a:r>
            <a:r>
              <a:rPr lang="hu-HU" sz="2400" dirty="0"/>
              <a:t> készítettük, ezeket pontosan jelöltük.</a:t>
            </a:r>
          </a:p>
          <a:p>
            <a:pPr marL="0" indent="0">
              <a:spcAft>
                <a:spcPts val="4800"/>
              </a:spcAft>
              <a:buNone/>
              <a:tabLst>
                <a:tab pos="3949700" algn="ctr"/>
                <a:tab pos="7981950" algn="r"/>
              </a:tabLst>
            </a:pPr>
            <a:r>
              <a:rPr lang="hu-HU" sz="2400" dirty="0">
                <a:solidFill>
                  <a:schemeClr val="bg1">
                    <a:lumMod val="50000"/>
                  </a:schemeClr>
                </a:solidFill>
              </a:rPr>
              <a:t>Aláírás	Aláírás	Aláírás</a:t>
            </a:r>
            <a:br>
              <a:rPr lang="hu-HU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hu-HU" sz="2400" dirty="0">
                <a:solidFill>
                  <a:schemeClr val="bg1">
                    <a:lumMod val="50000"/>
                  </a:schemeClr>
                </a:solidFill>
              </a:rPr>
              <a:t>Gipsz Jakab	Kiss Dénes	Nagy Judit</a:t>
            </a:r>
          </a:p>
          <a:p>
            <a:pPr marL="0" indent="0">
              <a:buNone/>
            </a:pPr>
            <a:r>
              <a:rPr lang="hu-HU" sz="2400" dirty="0"/>
              <a:t>Budapest, 2022.</a:t>
            </a:r>
          </a:p>
        </p:txBody>
      </p:sp>
    </p:spTree>
    <p:extLst>
      <p:ext uri="{BB962C8B-B14F-4D97-AF65-F5344CB8AC3E}">
        <p14:creationId xmlns:p14="http://schemas.microsoft.com/office/powerpoint/2010/main" xmlns="" val="2020538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hu-HU" sz="3000" b="1" dirty="0"/>
              <a:t>3. Fejezetek, alfejezetek alkalmazása</a:t>
            </a:r>
          </a:p>
          <a:p>
            <a:pPr lvl="0"/>
            <a:r>
              <a:rPr lang="hu-HU" sz="2400" dirty="0"/>
              <a:t>A dokumentációt tagolni kell, lehetőleg két szinten. A fejezetek, alfejezetek többszintű sorszámozással legyenek ellátva.</a:t>
            </a:r>
          </a:p>
          <a:p>
            <a:pPr lvl="0"/>
            <a:r>
              <a:rPr lang="hu-HU" sz="2400" dirty="0"/>
              <a:t>A fejezetcímeket Címsor1, Címsor2, … stílusokkal formázd, hogy ez alapján tudj</a:t>
            </a:r>
          </a:p>
          <a:p>
            <a:r>
              <a:rPr lang="hu-HU" sz="2400" dirty="0"/>
              <a:t>majd tartalomjegyzéket generálni!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xmlns="" val="2954401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3264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hu-HU" sz="3000" b="1" dirty="0"/>
              <a:t>4. Karakter és bekezdés formátum</a:t>
            </a:r>
          </a:p>
          <a:p>
            <a:pPr lvl="0"/>
            <a:r>
              <a:rPr lang="hu-HU" sz="2400" dirty="0"/>
              <a:t>Az alap betűméret: 12-es. Ettől csak speciális helyeken, pl. címekben, </a:t>
            </a:r>
            <a:r>
              <a:rPr lang="hu-HU" sz="2400" dirty="0" smtClean="0"/>
              <a:t>lábjegyzetben térj </a:t>
            </a:r>
            <a:r>
              <a:rPr lang="hu-HU" sz="2400" dirty="0"/>
              <a:t>el.</a:t>
            </a:r>
          </a:p>
          <a:p>
            <a:pPr lvl="0"/>
            <a:r>
              <a:rPr lang="hu-HU" sz="2400" dirty="0"/>
              <a:t>Olvasható, nem túl speciális betűtípus, ajánlott a Times New </a:t>
            </a:r>
            <a:r>
              <a:rPr lang="hu-HU" sz="2400" dirty="0" err="1"/>
              <a:t>Roman</a:t>
            </a:r>
            <a:r>
              <a:rPr lang="hu-HU" sz="2400" dirty="0"/>
              <a:t>, vagy egyéb, egyszerű, talpas betűtípus.</a:t>
            </a:r>
          </a:p>
          <a:p>
            <a:pPr lvl="0"/>
            <a:r>
              <a:rPr lang="hu-HU" sz="2400" dirty="0"/>
              <a:t>Vastag és dőlt betűt alkalmazhatsz, de csak mértékkel, a fontos részek kiemeléséhez.</a:t>
            </a:r>
          </a:p>
          <a:p>
            <a:r>
              <a:rPr lang="hu-HU" sz="2400" dirty="0"/>
              <a:t>A túl sok kiemelés nagyon zavaró, ezt kerüld!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xmlns="" val="830455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3264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hu-HU" sz="3000" b="1" dirty="0"/>
              <a:t>4. Karakter és bekezdés formátum</a:t>
            </a:r>
          </a:p>
          <a:p>
            <a:pPr lvl="0"/>
            <a:r>
              <a:rPr lang="hu-HU" sz="2400" dirty="0"/>
              <a:t>A bekezdések igazítása </a:t>
            </a:r>
            <a:r>
              <a:rPr lang="hu-HU" sz="2400" i="1" dirty="0"/>
              <a:t>lehetőleg</a:t>
            </a:r>
            <a:r>
              <a:rPr lang="hu-HU" sz="2400" dirty="0"/>
              <a:t> sorkizárt legyen (így a legáttekinthetőbb).</a:t>
            </a:r>
          </a:p>
          <a:p>
            <a:pPr lvl="0"/>
            <a:r>
              <a:rPr lang="hu-HU" sz="2400" dirty="0"/>
              <a:t>A bekezdések első sorának legyen 1-1,5 cm-es behúzása </a:t>
            </a:r>
          </a:p>
          <a:p>
            <a:pPr lvl="0"/>
            <a:r>
              <a:rPr lang="hu-HU" sz="2400" dirty="0"/>
              <a:t>1,5-es sorközt alkalmazz</a:t>
            </a:r>
          </a:p>
          <a:p>
            <a:pPr lvl="0"/>
            <a:r>
              <a:rPr lang="hu-HU" sz="2400" dirty="0"/>
              <a:t>Kódrészletek esetében javasolt a </a:t>
            </a:r>
            <a:r>
              <a:rPr lang="hu-HU" sz="2400" dirty="0" err="1"/>
              <a:t>Courier</a:t>
            </a:r>
            <a:r>
              <a:rPr lang="hu-HU" sz="2400" dirty="0"/>
              <a:t> New, vagy más, fix szélességű betűtípust</a:t>
            </a:r>
          </a:p>
          <a:p>
            <a:r>
              <a:rPr lang="hu-HU" sz="2400" dirty="0"/>
              <a:t>alkalmazni, és a kódot egy szegéllyel elkülöníteni a szövegtörzstől.</a:t>
            </a:r>
          </a:p>
          <a:p>
            <a:pPr lvl="0"/>
            <a:r>
              <a:rPr lang="hu-HU" sz="2400" dirty="0"/>
              <a:t>Ha felsorolsz, alkalmazz egy, vagy többszintű felsorolást.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xmlns="" val="3747998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hu-HU" sz="3000" b="1" dirty="0"/>
              <a:t>5. Oldal formátum</a:t>
            </a:r>
          </a:p>
          <a:p>
            <a:pPr lvl="0"/>
            <a:r>
              <a:rPr lang="hu-HU" sz="2400" dirty="0"/>
              <a:t>Az oldalak legyenek számozva, az oldalszámozás a láblécbe kerüljön</a:t>
            </a:r>
          </a:p>
          <a:p>
            <a:pPr lvl="0"/>
            <a:r>
              <a:rPr lang="hu-HU" sz="2400" dirty="0"/>
              <a:t>A dokumentációt úgy nyomtasd ki, hogy a lapoknak csak az egyik oldalára kerüljön szöveg! </a:t>
            </a:r>
          </a:p>
          <a:p>
            <a:pPr lvl="1"/>
            <a:r>
              <a:rPr lang="hu-HU" sz="2400" dirty="0"/>
              <a:t>Emiatt a páros/páratlan oldalak elrendezése megegyező legyen!</a:t>
            </a:r>
          </a:p>
          <a:p>
            <a:pPr lvl="0"/>
            <a:r>
              <a:rPr lang="hu-HU" sz="2400" dirty="0"/>
              <a:t>Legyen fejléc, amelynek tartalma célszerűen az aktuális fejezet/alfejezet címe.</a:t>
            </a:r>
          </a:p>
          <a:p>
            <a:pPr lvl="0"/>
            <a:r>
              <a:rPr lang="hu-HU" sz="2400" dirty="0"/>
              <a:t>Az alapértelmezett margókat alkalmazd, de érdemes kötésmargót is használni!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xmlns="" val="3857804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hu-HU" sz="3000" b="1" dirty="0"/>
              <a:t>6. Tartalomjegyzék</a:t>
            </a:r>
          </a:p>
          <a:p>
            <a:pPr lvl="0"/>
            <a:r>
              <a:rPr lang="hu-HU" sz="2400" b="1" dirty="0"/>
              <a:t>Kötelező</a:t>
            </a:r>
            <a:r>
              <a:rPr lang="hu-HU" sz="2400" dirty="0"/>
              <a:t> szerepeltetni, és célszerű a dokumentáció elejére tenni.</a:t>
            </a:r>
          </a:p>
          <a:p>
            <a:pPr lvl="0"/>
            <a:r>
              <a:rPr lang="hu-HU" sz="2400" dirty="0"/>
              <a:t>A tartalomjegyzéket érdemes a dokumentáció elkészültével, a fejezet és alfejezet</a:t>
            </a:r>
          </a:p>
          <a:p>
            <a:r>
              <a:rPr lang="hu-HU" sz="2400" dirty="0"/>
              <a:t>címek alapján automatikusan generálni.</a:t>
            </a:r>
          </a:p>
        </p:txBody>
      </p:sp>
    </p:spTree>
    <p:extLst>
      <p:ext uri="{BB962C8B-B14F-4D97-AF65-F5344CB8AC3E}">
        <p14:creationId xmlns:p14="http://schemas.microsoft.com/office/powerpoint/2010/main" xmlns="" val="373384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hu-HU" sz="3000" b="1" dirty="0"/>
              <a:t>7. Ábrák, táblázatok</a:t>
            </a:r>
          </a:p>
          <a:p>
            <a:pPr lvl="0"/>
            <a:r>
              <a:rPr lang="hu-HU" sz="2400" dirty="0"/>
              <a:t>Az ábráknak, képeknek, diagramoknak legyen sorszáma, a szövegben legyen rájuk</a:t>
            </a:r>
          </a:p>
          <a:p>
            <a:r>
              <a:rPr lang="hu-HU" sz="2400" dirty="0"/>
              <a:t>hivatkozás.</a:t>
            </a:r>
          </a:p>
          <a:p>
            <a:pPr lvl="0"/>
            <a:r>
              <a:rPr lang="hu-HU" sz="2400" dirty="0"/>
              <a:t>Ha nem saját készítésű az ábra, a forrást meg kell jelölni.</a:t>
            </a:r>
          </a:p>
          <a:p>
            <a:pPr lvl="0"/>
            <a:r>
              <a:rPr lang="hu-HU" sz="2400" dirty="0"/>
              <a:t>A táblázatok használata nagyon javasolt, pl. </a:t>
            </a:r>
            <a:r>
              <a:rPr lang="hu-HU" sz="2400" dirty="0" smtClean="0"/>
              <a:t>a tesztelési dokumentációban</a:t>
            </a:r>
            <a:r>
              <a:rPr lang="hu-HU" sz="2400" dirty="0"/>
              <a:t>.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xmlns="" val="1933901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hu-HU" sz="3000" b="1" dirty="0"/>
              <a:t>8. Helyesírás-ellenőrzés, elválasztás alkalmazása</a:t>
            </a:r>
          </a:p>
          <a:p>
            <a:pPr lvl="0"/>
            <a:r>
              <a:rPr lang="hu-HU" sz="2400" dirty="0"/>
              <a:t>Nagyon komoly hibának számít a vizsgaremeket helyesírási hibákkal </a:t>
            </a:r>
            <a:r>
              <a:rPr lang="hu-HU" sz="2400" dirty="0" smtClean="0"/>
              <a:t>telezsúfolva beadni</a:t>
            </a:r>
            <a:r>
              <a:rPr lang="hu-HU" sz="2400" dirty="0"/>
              <a:t>, kapcsold be az ellenőrzést a dokumentáció írásakor.</a:t>
            </a:r>
          </a:p>
          <a:p>
            <a:pPr lvl="0"/>
            <a:r>
              <a:rPr lang="hu-HU" sz="2400" dirty="0"/>
              <a:t>Az elválasztás alkalmazása célszerű, mert szebb lesz az oldalkép, nem lesznek nagy</a:t>
            </a:r>
          </a:p>
          <a:p>
            <a:r>
              <a:rPr lang="hu-HU" sz="2400" dirty="0"/>
              <a:t>hézagok a sorokon belül.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xmlns="" val="81608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hu-HU" sz="3000" b="1" dirty="0"/>
              <a:t>9. Terjedelem</a:t>
            </a:r>
          </a:p>
          <a:p>
            <a:pPr lvl="0"/>
            <a:r>
              <a:rPr lang="hu-HU" sz="2400" dirty="0"/>
              <a:t>A vizsgaremek szövegrészének terjedelme legalább </a:t>
            </a:r>
            <a:r>
              <a:rPr lang="hu-HU" sz="2400" dirty="0" smtClean="0"/>
              <a:t>25.000 </a:t>
            </a:r>
            <a:r>
              <a:rPr lang="hu-HU" sz="2400" dirty="0"/>
              <a:t>karakter legyen (, nyitóoldal, nyilatkozat, mellékletek, táblázatok, grafikonok, forráskód nélkül).</a:t>
            </a:r>
          </a:p>
          <a:p>
            <a:pPr lvl="0"/>
            <a:r>
              <a:rPr lang="hu-HU" sz="2400" dirty="0"/>
              <a:t>A vizsgaremek terjedelme képekkel, diagramokkal, táblázatokkal együtt kb. 30-35 oldal.</a:t>
            </a:r>
          </a:p>
          <a:p>
            <a:r>
              <a:rPr lang="hu-HU" sz="2400" b="1" dirty="0">
                <a:solidFill>
                  <a:srgbClr val="FF0000"/>
                </a:solidFill>
              </a:rPr>
              <a:t>Közös rész:</a:t>
            </a:r>
            <a:r>
              <a:rPr lang="hu-HU" sz="2400" dirty="0">
                <a:solidFill>
                  <a:srgbClr val="FF0000"/>
                </a:solidFill>
              </a:rPr>
              <a:t> </a:t>
            </a:r>
            <a:r>
              <a:rPr lang="hu-HU" sz="2400" dirty="0"/>
              <a:t>10e karakter, vagyis minimum </a:t>
            </a:r>
            <a:r>
              <a:rPr lang="hu-HU" sz="2400" b="1" dirty="0"/>
              <a:t>10</a:t>
            </a:r>
            <a:r>
              <a:rPr lang="hu-HU" sz="2400" dirty="0"/>
              <a:t> oldal</a:t>
            </a:r>
          </a:p>
          <a:p>
            <a:r>
              <a:rPr lang="hu-HU" sz="2400" b="1" dirty="0">
                <a:solidFill>
                  <a:srgbClr val="00B050"/>
                </a:solidFill>
              </a:rPr>
              <a:t>Egyéni rész:</a:t>
            </a:r>
            <a:r>
              <a:rPr lang="hu-HU" sz="2400" dirty="0">
                <a:solidFill>
                  <a:srgbClr val="00B050"/>
                </a:solidFill>
              </a:rPr>
              <a:t> </a:t>
            </a:r>
            <a:r>
              <a:rPr lang="hu-HU" sz="2400" dirty="0" smtClean="0"/>
              <a:t>15e </a:t>
            </a:r>
            <a:r>
              <a:rPr lang="hu-HU" sz="2400" dirty="0"/>
              <a:t>karakter, vagyis minimum</a:t>
            </a:r>
            <a:r>
              <a:rPr lang="hu-HU" sz="2400" b="1" dirty="0"/>
              <a:t> </a:t>
            </a:r>
            <a:r>
              <a:rPr lang="hu-HU" sz="2400" b="1" dirty="0" smtClean="0"/>
              <a:t>15</a:t>
            </a:r>
            <a:r>
              <a:rPr lang="hu-HU" sz="2400" dirty="0" smtClean="0"/>
              <a:t> </a:t>
            </a:r>
            <a:r>
              <a:rPr lang="hu-HU" sz="2400" dirty="0"/>
              <a:t>oldal</a:t>
            </a:r>
          </a:p>
          <a:p>
            <a:r>
              <a:rPr lang="hu-HU" sz="2400" dirty="0"/>
              <a:t>2 fős csapat esetén ez </a:t>
            </a:r>
            <a:r>
              <a:rPr lang="hu-HU" sz="2400" dirty="0" smtClean="0"/>
              <a:t>10+15+15 </a:t>
            </a:r>
            <a:r>
              <a:rPr lang="hu-HU" sz="2400" dirty="0"/>
              <a:t>oldal és kiegészítések</a:t>
            </a:r>
          </a:p>
          <a:p>
            <a:r>
              <a:rPr lang="hu-HU" sz="2400" dirty="0"/>
              <a:t>3 fős csapat esetén ez </a:t>
            </a:r>
            <a:r>
              <a:rPr lang="hu-HU" sz="2400" dirty="0" smtClean="0"/>
              <a:t>10+15+15+15 </a:t>
            </a:r>
            <a:r>
              <a:rPr lang="hu-HU" sz="2400" dirty="0"/>
              <a:t>oldal és kiegészítések</a:t>
            </a:r>
          </a:p>
        </p:txBody>
      </p:sp>
    </p:spTree>
    <p:extLst>
      <p:ext uri="{BB962C8B-B14F-4D97-AF65-F5344CB8AC3E}">
        <p14:creationId xmlns:p14="http://schemas.microsoft.com/office/powerpoint/2010/main" xmlns="" val="83008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hu-HU" sz="2800" b="1" dirty="0"/>
              <a:t>1. Bevezetés </a:t>
            </a:r>
            <a:r>
              <a:rPr lang="hu-HU" sz="2800" dirty="0"/>
              <a:t>[közös rész]</a:t>
            </a:r>
          </a:p>
          <a:p>
            <a:r>
              <a:rPr lang="hu-HU" sz="2400" dirty="0"/>
              <a:t>A </a:t>
            </a:r>
            <a:r>
              <a:rPr lang="hu-HU" sz="2400" dirty="0" err="1" smtClean="0"/>
              <a:t>vizsgaremek</a:t>
            </a:r>
            <a:r>
              <a:rPr lang="hu-HU" sz="2400" dirty="0" smtClean="0"/>
              <a:t> </a:t>
            </a:r>
            <a:r>
              <a:rPr lang="hu-HU" sz="2400" dirty="0"/>
              <a:t>dokumentációjának egy rövid bevezető fejezettel kell kezdődnie, amely röviden ismerteti:</a:t>
            </a:r>
          </a:p>
          <a:p>
            <a:pPr lvl="1"/>
            <a:r>
              <a:rPr lang="hu-HU" sz="2400" dirty="0"/>
              <a:t>az általad megvalósított </a:t>
            </a:r>
            <a:r>
              <a:rPr lang="hu-HU" sz="2400" dirty="0" smtClean="0"/>
              <a:t>rendszer </a:t>
            </a:r>
            <a:r>
              <a:rPr lang="hu-HU" sz="2400" dirty="0"/>
              <a:t>jellemzőit</a:t>
            </a:r>
          </a:p>
          <a:p>
            <a:pPr lvl="1"/>
            <a:r>
              <a:rPr lang="hu-HU" sz="2400" dirty="0"/>
              <a:t>a fejlesztés megkezdése előtt kitűzött célokat</a:t>
            </a:r>
          </a:p>
          <a:p>
            <a:pPr marL="0" indent="0">
              <a:buNone/>
            </a:pP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xmlns="" val="343238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hu-HU" sz="2800" b="1" dirty="0"/>
              <a:t>2. A témaválasztás indoklása</a:t>
            </a:r>
            <a:r>
              <a:rPr lang="hu-HU" sz="2800" dirty="0"/>
              <a:t> [közös rész]</a:t>
            </a:r>
          </a:p>
          <a:p>
            <a:r>
              <a:rPr lang="hu-HU" sz="2400" dirty="0"/>
              <a:t>Szintén egy rövid fejezet, amelyben ismertetni kell, hogy milyen indokok alapján döntöttél a választott téma mellett.</a:t>
            </a:r>
          </a:p>
          <a:p>
            <a:r>
              <a:rPr lang="hu-HU" sz="2400" dirty="0"/>
              <a:t>Hangvétele lehet személyesebb, mesélősebb, mint az utána következő fejezetek.</a:t>
            </a:r>
          </a:p>
          <a:p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xmlns="" val="27295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hu-HU" sz="2800" b="1" dirty="0"/>
              <a:t>3. </a:t>
            </a:r>
            <a:r>
              <a:rPr lang="hu-HU" sz="2800" b="1" dirty="0" smtClean="0"/>
              <a:t>Üzemeltetői </a:t>
            </a:r>
            <a:r>
              <a:rPr lang="hu-HU" sz="2800" b="1" dirty="0"/>
              <a:t>dokumentáció </a:t>
            </a:r>
            <a:r>
              <a:rPr lang="hu-HU" sz="2800" dirty="0"/>
              <a:t> [közös- / egyedi rész] </a:t>
            </a:r>
          </a:p>
          <a:p>
            <a:r>
              <a:rPr lang="hu-HU" sz="2400" dirty="0" smtClean="0"/>
              <a:t>Célja</a:t>
            </a:r>
            <a:r>
              <a:rPr lang="hu-HU" sz="2400" dirty="0"/>
              <a:t>, hogy a segítse </a:t>
            </a:r>
            <a:r>
              <a:rPr lang="hu-HU" sz="2400" dirty="0" smtClean="0"/>
              <a:t> a rendszer </a:t>
            </a:r>
            <a:r>
              <a:rPr lang="hu-HU" sz="2400" dirty="0"/>
              <a:t>logikájának, illetve a </a:t>
            </a:r>
            <a:r>
              <a:rPr lang="hu-HU" sz="2400" dirty="0" smtClean="0"/>
              <a:t>rendszer működésének </a:t>
            </a:r>
            <a:r>
              <a:rPr lang="hu-HU" sz="2400" dirty="0"/>
              <a:t>megértését, illetve a </a:t>
            </a:r>
            <a:r>
              <a:rPr lang="hu-HU" sz="2400" dirty="0" smtClean="0"/>
              <a:t>rendszer </a:t>
            </a:r>
            <a:r>
              <a:rPr lang="hu-HU" sz="2400" dirty="0"/>
              <a:t>továbbfejlesztését saját magunk, illetve </a:t>
            </a:r>
            <a:r>
              <a:rPr lang="hu-HU" sz="2400" dirty="0" smtClean="0"/>
              <a:t>mások számára</a:t>
            </a:r>
            <a:r>
              <a:rPr lang="hu-HU" sz="2400" dirty="0"/>
              <a:t>.</a:t>
            </a:r>
          </a:p>
          <a:p>
            <a:r>
              <a:rPr lang="hu-HU" sz="2400" dirty="0"/>
              <a:t>Szakemberek számára készül, elvárás tehát a pontosság és a szakmai jellegű stílus.</a:t>
            </a:r>
          </a:p>
        </p:txBody>
      </p:sp>
    </p:spTree>
    <p:extLst>
      <p:ext uri="{BB962C8B-B14F-4D97-AF65-F5344CB8AC3E}">
        <p14:creationId xmlns:p14="http://schemas.microsoft.com/office/powerpoint/2010/main" xmlns="" val="253444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hu-HU" b="1" dirty="0"/>
              <a:t>3. </a:t>
            </a:r>
            <a:r>
              <a:rPr lang="hu-HU" b="1" dirty="0" smtClean="0"/>
              <a:t>Üzemeltetői </a:t>
            </a:r>
            <a:r>
              <a:rPr lang="hu-HU" b="1" dirty="0"/>
              <a:t>dokumentáció részei:</a:t>
            </a:r>
          </a:p>
          <a:p>
            <a:pPr marL="400050" lvl="2" indent="0">
              <a:buNone/>
            </a:pPr>
            <a:r>
              <a:rPr lang="hu-HU" dirty="0">
                <a:solidFill>
                  <a:srgbClr val="FF0000"/>
                </a:solidFill>
              </a:rPr>
              <a:t>3.1</a:t>
            </a:r>
            <a:r>
              <a:rPr lang="hu-HU" dirty="0"/>
              <a:t>. </a:t>
            </a:r>
            <a:r>
              <a:rPr lang="hu-HU" dirty="0" smtClean="0"/>
              <a:t>Hálózati infrastruktúra</a:t>
            </a:r>
            <a:endParaRPr lang="hu-HU" dirty="0"/>
          </a:p>
          <a:p>
            <a:pPr marL="989013" lvl="2" indent="0">
              <a:buNone/>
            </a:pPr>
            <a:r>
              <a:rPr lang="hu-HU" dirty="0">
                <a:solidFill>
                  <a:srgbClr val="FF0000"/>
                </a:solidFill>
              </a:rPr>
              <a:t>3.1.1. </a:t>
            </a:r>
            <a:r>
              <a:rPr lang="hu-HU" dirty="0"/>
              <a:t>Az alkalmazott </a:t>
            </a:r>
            <a:r>
              <a:rPr lang="hu-HU" dirty="0" smtClean="0"/>
              <a:t>üzemeltetői eszközök</a:t>
            </a:r>
            <a:endParaRPr lang="hu-HU" dirty="0"/>
          </a:p>
          <a:p>
            <a:pPr marL="989013" lvl="2" indent="0">
              <a:buNone/>
            </a:pPr>
            <a:r>
              <a:rPr lang="hu-HU" dirty="0" smtClean="0">
                <a:solidFill>
                  <a:srgbClr val="FF0000"/>
                </a:solidFill>
              </a:rPr>
              <a:t>3.1.2. </a:t>
            </a:r>
            <a:r>
              <a:rPr lang="hu-HU" dirty="0"/>
              <a:t>Részletes feladatspecifikáció, </a:t>
            </a:r>
            <a:r>
              <a:rPr lang="hu-HU" dirty="0" err="1" smtClean="0"/>
              <a:t>lsd</a:t>
            </a:r>
            <a:r>
              <a:rPr lang="hu-HU" dirty="0" smtClean="0"/>
              <a:t>. minta</a:t>
            </a:r>
            <a:endParaRPr lang="hu-HU" dirty="0"/>
          </a:p>
          <a:p>
            <a:pPr marL="989013" lvl="2" indent="0">
              <a:buNone/>
            </a:pPr>
            <a:r>
              <a:rPr lang="hu-HU" dirty="0" smtClean="0">
                <a:solidFill>
                  <a:srgbClr val="FF0000"/>
                </a:solidFill>
              </a:rPr>
              <a:t>3.1.3. </a:t>
            </a:r>
            <a:r>
              <a:rPr lang="hu-HU" dirty="0"/>
              <a:t>Tesztelési dokumentáció</a:t>
            </a:r>
          </a:p>
          <a:p>
            <a:pPr marL="989013" lvl="2" indent="0">
              <a:buNone/>
            </a:pPr>
            <a:r>
              <a:rPr lang="hu-HU" dirty="0" smtClean="0">
                <a:solidFill>
                  <a:srgbClr val="FF0000"/>
                </a:solidFill>
              </a:rPr>
              <a:t>3.1.4. </a:t>
            </a:r>
            <a:r>
              <a:rPr lang="hu-HU" dirty="0"/>
              <a:t>Továbbfejlesztési lehetőségek</a:t>
            </a:r>
          </a:p>
          <a:p>
            <a:pPr marL="400050" lvl="2" indent="0">
              <a:buNone/>
            </a:pPr>
            <a:r>
              <a:rPr lang="hu-HU" dirty="0">
                <a:solidFill>
                  <a:srgbClr val="00B0F0"/>
                </a:solidFill>
              </a:rPr>
              <a:t>3.2</a:t>
            </a:r>
            <a:r>
              <a:rPr lang="hu-HU" dirty="0"/>
              <a:t>. </a:t>
            </a:r>
            <a:r>
              <a:rPr lang="hu-HU" dirty="0" smtClean="0"/>
              <a:t>Szerver szolgáltatások</a:t>
            </a:r>
            <a:endParaRPr lang="hu-HU" dirty="0"/>
          </a:p>
          <a:p>
            <a:pPr marL="989013" lvl="2" indent="0">
              <a:buNone/>
            </a:pPr>
            <a:r>
              <a:rPr lang="hu-HU" dirty="0">
                <a:solidFill>
                  <a:srgbClr val="00B0F0"/>
                </a:solidFill>
              </a:rPr>
              <a:t>3.2.1.</a:t>
            </a:r>
            <a:r>
              <a:rPr lang="hu-HU" dirty="0"/>
              <a:t> Az alkalmazott </a:t>
            </a:r>
            <a:r>
              <a:rPr lang="hu-HU" dirty="0" smtClean="0"/>
              <a:t>üzemeltetői eszközök</a:t>
            </a:r>
            <a:endParaRPr lang="hu-HU" dirty="0"/>
          </a:p>
          <a:p>
            <a:pPr marL="989013" lvl="2" indent="0">
              <a:buNone/>
            </a:pPr>
            <a:r>
              <a:rPr lang="hu-HU" dirty="0" smtClean="0">
                <a:solidFill>
                  <a:srgbClr val="00B0F0"/>
                </a:solidFill>
              </a:rPr>
              <a:t>3.2.2.</a:t>
            </a:r>
            <a:r>
              <a:rPr lang="hu-HU" dirty="0" smtClean="0"/>
              <a:t> </a:t>
            </a:r>
            <a:r>
              <a:rPr lang="hu-HU" dirty="0"/>
              <a:t>Részletes </a:t>
            </a:r>
            <a:r>
              <a:rPr lang="hu-HU" dirty="0" smtClean="0"/>
              <a:t>feladatspecifikáció, </a:t>
            </a:r>
            <a:r>
              <a:rPr lang="hu-HU" dirty="0" err="1" smtClean="0"/>
              <a:t>lsd</a:t>
            </a:r>
            <a:r>
              <a:rPr lang="hu-HU" dirty="0" smtClean="0"/>
              <a:t>. minta</a:t>
            </a:r>
            <a:endParaRPr lang="hu-HU" dirty="0"/>
          </a:p>
          <a:p>
            <a:pPr marL="989013" lvl="2" indent="0">
              <a:buNone/>
            </a:pPr>
            <a:r>
              <a:rPr lang="hu-HU" dirty="0" smtClean="0">
                <a:solidFill>
                  <a:srgbClr val="00B0F0"/>
                </a:solidFill>
              </a:rPr>
              <a:t>3.2.3.</a:t>
            </a:r>
            <a:r>
              <a:rPr lang="hu-HU" dirty="0" smtClean="0"/>
              <a:t> </a:t>
            </a:r>
            <a:r>
              <a:rPr lang="hu-HU" dirty="0"/>
              <a:t>Tesztelési dokumentáció</a:t>
            </a:r>
          </a:p>
          <a:p>
            <a:pPr marL="989013" lvl="2" indent="0">
              <a:buNone/>
            </a:pPr>
            <a:r>
              <a:rPr lang="hu-HU" dirty="0" smtClean="0">
                <a:solidFill>
                  <a:srgbClr val="00B0F0"/>
                </a:solidFill>
              </a:rPr>
              <a:t>3.2.4.</a:t>
            </a:r>
            <a:r>
              <a:rPr lang="hu-HU" dirty="0" smtClean="0"/>
              <a:t> </a:t>
            </a:r>
            <a:r>
              <a:rPr lang="hu-HU" dirty="0"/>
              <a:t>Továbbfejlesztési lehetőségek</a:t>
            </a:r>
          </a:p>
          <a:p>
            <a:pPr marL="400050" lvl="2" indent="0">
              <a:buNone/>
            </a:pPr>
            <a:endParaRPr lang="hu-HU" dirty="0"/>
          </a:p>
          <a:p>
            <a:pPr marL="0" lvl="1" indent="0">
              <a:buNone/>
            </a:pPr>
            <a:endParaRPr lang="hu-HU" sz="2400" b="1" dirty="0"/>
          </a:p>
          <a:p>
            <a:pPr marL="0" lvl="1" indent="0">
              <a:buNone/>
            </a:pPr>
            <a:endParaRPr lang="hu-HU" sz="2400" b="1" dirty="0"/>
          </a:p>
        </p:txBody>
      </p:sp>
    </p:spTree>
    <p:extLst>
      <p:ext uri="{BB962C8B-B14F-4D97-AF65-F5344CB8AC3E}">
        <p14:creationId xmlns:p14="http://schemas.microsoft.com/office/powerpoint/2010/main" xmlns="" val="2483037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237312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hu-HU" sz="2800" b="1" dirty="0">
                <a:solidFill>
                  <a:srgbClr val="FF0000"/>
                </a:solidFill>
              </a:rPr>
              <a:t>3.1.1. </a:t>
            </a:r>
            <a:r>
              <a:rPr lang="hu-HU" sz="2800" b="1" dirty="0"/>
              <a:t>| </a:t>
            </a:r>
            <a:r>
              <a:rPr lang="hu-HU" sz="2800" b="1" dirty="0">
                <a:solidFill>
                  <a:srgbClr val="00B0F0"/>
                </a:solidFill>
              </a:rPr>
              <a:t>3.2.1.</a:t>
            </a:r>
            <a:r>
              <a:rPr lang="hu-HU" sz="2800" b="1" dirty="0"/>
              <a:t> Az alkalmazott </a:t>
            </a:r>
            <a:r>
              <a:rPr lang="hu-HU" sz="2800" b="1" dirty="0" smtClean="0"/>
              <a:t>eszközök</a:t>
            </a:r>
            <a:endParaRPr lang="hu-HU" sz="2800" dirty="0"/>
          </a:p>
          <a:p>
            <a:pPr lvl="0"/>
            <a:r>
              <a:rPr lang="hu-HU" sz="2400" dirty="0"/>
              <a:t>Fel kell sorolnod az összes olyan szoftver eszközt, amelyet a </a:t>
            </a:r>
            <a:r>
              <a:rPr lang="hu-HU" sz="2400" dirty="0" smtClean="0"/>
              <a:t>rendszer </a:t>
            </a:r>
            <a:r>
              <a:rPr lang="hu-HU" sz="2400" dirty="0"/>
              <a:t>fejlesztéséhez, illetve a dokumentáció készítéséhez felhasználtál. Pl. </a:t>
            </a:r>
          </a:p>
          <a:p>
            <a:pPr lvl="1"/>
            <a:r>
              <a:rPr lang="hu-HU" sz="2400" dirty="0"/>
              <a:t>a használt programozási nyelvek</a:t>
            </a:r>
          </a:p>
          <a:p>
            <a:pPr lvl="1"/>
            <a:r>
              <a:rPr lang="hu-HU" sz="2400" dirty="0"/>
              <a:t>fejlesztői környezetek</a:t>
            </a:r>
          </a:p>
          <a:p>
            <a:pPr lvl="1"/>
            <a:r>
              <a:rPr lang="hu-HU" sz="2400" dirty="0"/>
              <a:t>adatbázis-kezelő rendszerek</a:t>
            </a:r>
          </a:p>
          <a:p>
            <a:pPr lvl="1"/>
            <a:r>
              <a:rPr lang="hu-HU" sz="2400" dirty="0"/>
              <a:t>kép-, szöveg-, zeneszerkesztő programok stb.</a:t>
            </a:r>
          </a:p>
          <a:p>
            <a:pPr lvl="0"/>
            <a:r>
              <a:rPr lang="hu-HU" sz="2400" dirty="0"/>
              <a:t>Ha használtál </a:t>
            </a:r>
            <a:r>
              <a:rPr lang="hu-HU" sz="2400" dirty="0" smtClean="0"/>
              <a:t>más programozók </a:t>
            </a:r>
            <a:r>
              <a:rPr lang="hu-HU" sz="2400" dirty="0"/>
              <a:t>által kifejlesztett modulokat, esetleg keretrendszereket, akkor azt is le kell írnod, a forrás pontos megjelölésével. </a:t>
            </a:r>
          </a:p>
          <a:p>
            <a:pPr lvl="1"/>
            <a:r>
              <a:rPr lang="hu-HU" sz="2400" dirty="0"/>
              <a:t>Tájékozódj ezeknek a moduloknak a jogszerű felhasználásáról!</a:t>
            </a:r>
          </a:p>
          <a:p>
            <a:pPr lvl="1"/>
            <a:endParaRPr lang="hu-HU" sz="2400" dirty="0"/>
          </a:p>
          <a:p>
            <a:pPr marL="0" indent="0">
              <a:buNone/>
            </a:pP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xmlns="" val="2627471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0486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hu-HU" sz="3200" b="1" dirty="0" smtClean="0">
                <a:solidFill>
                  <a:srgbClr val="FF0000"/>
                </a:solidFill>
              </a:rPr>
              <a:t>3.1.3. </a:t>
            </a:r>
            <a:r>
              <a:rPr lang="hu-HU" sz="3200" b="1" dirty="0"/>
              <a:t>| </a:t>
            </a:r>
            <a:r>
              <a:rPr lang="hu-HU" sz="3200" b="1" dirty="0" smtClean="0">
                <a:solidFill>
                  <a:srgbClr val="00B0F0"/>
                </a:solidFill>
              </a:rPr>
              <a:t>3.2.3.</a:t>
            </a:r>
            <a:r>
              <a:rPr lang="hu-HU" sz="3200" b="1" dirty="0" smtClean="0"/>
              <a:t> </a:t>
            </a:r>
            <a:r>
              <a:rPr lang="hu-HU" sz="3000" b="1" dirty="0"/>
              <a:t>Tesztelési dokumentáció</a:t>
            </a:r>
            <a:endParaRPr lang="hu-HU" sz="3000" dirty="0"/>
          </a:p>
          <a:p>
            <a:pPr lvl="0"/>
            <a:r>
              <a:rPr lang="hu-HU" sz="2400" dirty="0"/>
              <a:t>Minél több, különböző jellegű teszteset részletes bemutatása. </a:t>
            </a:r>
          </a:p>
          <a:p>
            <a:pPr lvl="0"/>
            <a:r>
              <a:rPr lang="hu-HU" sz="2400" dirty="0"/>
              <a:t>Ezekben pontosan le kell írni, hogy</a:t>
            </a:r>
          </a:p>
          <a:p>
            <a:pPr lvl="1"/>
            <a:r>
              <a:rPr lang="hu-HU" sz="2400" dirty="0"/>
              <a:t>milyen felhasználó beavatkozás történt</a:t>
            </a:r>
          </a:p>
          <a:p>
            <a:pPr lvl="1"/>
            <a:r>
              <a:rPr lang="hu-HU" sz="2400" dirty="0"/>
              <a:t>mi a feladatspecifikációnak megfelelő elvárt eredmény</a:t>
            </a:r>
          </a:p>
          <a:p>
            <a:pPr lvl="1"/>
            <a:r>
              <a:rPr lang="hu-HU" sz="2400" dirty="0"/>
              <a:t>mi történt valójában:</a:t>
            </a:r>
          </a:p>
          <a:p>
            <a:pPr marL="1162050" lvl="4"/>
            <a:r>
              <a:rPr lang="hu-HU" sz="2400" dirty="0"/>
              <a:t>az elvárásnak megfelelő kimenetet, eredményt kaptunk</a:t>
            </a:r>
          </a:p>
          <a:p>
            <a:pPr marL="1162050" lvl="4"/>
            <a:r>
              <a:rPr lang="hu-HU" sz="2400" dirty="0"/>
              <a:t>valamilyen kezelt hiba következett be, a felhasználó kapott tájékoztatást a további teendőiről</a:t>
            </a:r>
          </a:p>
          <a:p>
            <a:pPr marL="1162050" lvl="4"/>
            <a:r>
              <a:rPr lang="hu-HU" sz="2400" dirty="0"/>
              <a:t>nem kezelt hiba következett </a:t>
            </a:r>
            <a:r>
              <a:rPr lang="hu-HU" sz="2400" dirty="0" smtClean="0"/>
              <a:t>be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xmlns="" val="3186170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hu-HU" sz="2800" b="1" dirty="0">
                <a:solidFill>
                  <a:srgbClr val="FF0000"/>
                </a:solidFill>
              </a:rPr>
              <a:t>3.1.4. </a:t>
            </a:r>
            <a:r>
              <a:rPr lang="hu-HU" sz="2800" b="1" dirty="0"/>
              <a:t>| </a:t>
            </a:r>
            <a:r>
              <a:rPr lang="hu-HU" sz="2800" b="1" dirty="0">
                <a:solidFill>
                  <a:srgbClr val="00B0F0"/>
                </a:solidFill>
              </a:rPr>
              <a:t>3.2.4.</a:t>
            </a:r>
            <a:r>
              <a:rPr lang="hu-HU" sz="2800" b="1" dirty="0"/>
              <a:t> </a:t>
            </a:r>
            <a:r>
              <a:rPr lang="hu-HU" sz="3000" b="1" dirty="0"/>
              <a:t>Tesztelési dokumentáció</a:t>
            </a:r>
            <a:endParaRPr lang="hu-HU" sz="3000" dirty="0"/>
          </a:p>
          <a:p>
            <a:pPr lvl="0"/>
            <a:r>
              <a:rPr lang="hu-HU" sz="2400" b="1" dirty="0"/>
              <a:t>A tesztelési dokumentációból derüljön ki, ha esetleg olyan hiba maradt a programban, amelyet nem tudtál kijavítani!</a:t>
            </a:r>
            <a:endParaRPr lang="hu-HU" sz="2400" dirty="0"/>
          </a:p>
          <a:p>
            <a:endParaRPr lang="hu-HU" sz="2400" dirty="0"/>
          </a:p>
          <a:p>
            <a:pPr lvl="0"/>
            <a:r>
              <a:rPr lang="hu-HU" sz="2400" dirty="0"/>
              <a:t>A tesztelési dokumentáció ajánlott formája: táblázatok, szöveges leírás és </a:t>
            </a:r>
            <a:r>
              <a:rPr lang="hu-HU" sz="2400" dirty="0" err="1"/>
              <a:t>screenshot-ok</a:t>
            </a:r>
            <a:r>
              <a:rPr lang="hu-HU" sz="2400" dirty="0"/>
              <a:t> kombinációja.</a:t>
            </a:r>
          </a:p>
          <a:p>
            <a:pPr lvl="0"/>
            <a:r>
              <a:rPr lang="hu-HU" sz="2400" dirty="0"/>
              <a:t>A tesztelési dokumentációból derüljön ki, hogy ismered és helyesen alkalmazod a tanult tesztelési módszereket (pl. fekete doboz, fehér doboz módszer)</a:t>
            </a:r>
          </a:p>
          <a:p>
            <a:endParaRPr lang="hu-HU" sz="2400" b="1" dirty="0">
              <a:solidFill>
                <a:srgbClr val="00B050"/>
              </a:solidFill>
            </a:endParaRP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xmlns="" val="2075450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C69C95A0AF554086927B069CB4A40C" ma:contentTypeVersion="0" ma:contentTypeDescription="Create a new document." ma:contentTypeScope="" ma:versionID="87b0c4b006d387a3d4873f341f975eb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42403D-2454-4B2C-BB94-C9F0F3A80321}"/>
</file>

<file path=customXml/itemProps2.xml><?xml version="1.0" encoding="utf-8"?>
<ds:datastoreItem xmlns:ds="http://schemas.openxmlformats.org/officeDocument/2006/customXml" ds:itemID="{94C2377C-BC1C-461C-8D3A-A948D77675BC}"/>
</file>

<file path=customXml/itemProps3.xml><?xml version="1.0" encoding="utf-8"?>
<ds:datastoreItem xmlns:ds="http://schemas.openxmlformats.org/officeDocument/2006/customXml" ds:itemID="{72E90AD6-456A-486E-B9D5-ED29916DD299}"/>
</file>

<file path=docProps/app.xml><?xml version="1.0" encoding="utf-8"?>
<Properties xmlns="http://schemas.openxmlformats.org/officeDocument/2006/extended-properties" xmlns:vt="http://schemas.openxmlformats.org/officeDocument/2006/docPropsVTypes">
  <TotalTime>9618</TotalTime>
  <Words>1201</Words>
  <Application>Microsoft Office PowerPoint</Application>
  <PresentationFormat>Diavetítés a képernyőre (4:3 oldalarány)</PresentationFormat>
  <Paragraphs>144</Paragraphs>
  <Slides>28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28</vt:i4>
      </vt:variant>
    </vt:vector>
  </HeadingPairs>
  <TitlesOfParts>
    <vt:vector size="29" baseType="lpstr">
      <vt:lpstr>Office-téma</vt:lpstr>
      <vt:lpstr>Vizsgaremek 2022/2023  ÜZEMELTETŐ TECHNIKUS SZAKMA</vt:lpstr>
      <vt:lpstr>DOKUMENTÁCIÓ</vt:lpstr>
      <vt:lpstr>3. dia</vt:lpstr>
      <vt:lpstr>4. dia</vt:lpstr>
      <vt:lpstr>5. dia</vt:lpstr>
      <vt:lpstr>6. dia</vt:lpstr>
      <vt:lpstr>7. dia</vt:lpstr>
      <vt:lpstr>8. dia</vt:lpstr>
      <vt:lpstr>9. dia</vt:lpstr>
      <vt:lpstr>10. dia</vt:lpstr>
      <vt:lpstr>11. dia</vt:lpstr>
      <vt:lpstr>A VIZSGAREMEK EGYÉB RÉSZEI</vt:lpstr>
      <vt:lpstr>13. dia</vt:lpstr>
      <vt:lpstr>14. dia</vt:lpstr>
      <vt:lpstr>15. dia</vt:lpstr>
      <vt:lpstr>FORMAI KÖVETELMÉNYEK</vt:lpstr>
      <vt:lpstr>17. dia</vt:lpstr>
      <vt:lpstr>18. dia</vt:lpstr>
      <vt:lpstr>19. dia</vt:lpstr>
      <vt:lpstr>20. dia</vt:lpstr>
      <vt:lpstr>21. dia</vt:lpstr>
      <vt:lpstr>22. dia</vt:lpstr>
      <vt:lpstr>23. dia</vt:lpstr>
      <vt:lpstr>24. dia</vt:lpstr>
      <vt:lpstr>25. dia</vt:lpstr>
      <vt:lpstr>26. dia</vt:lpstr>
      <vt:lpstr>27. dia</vt:lpstr>
      <vt:lpstr>28.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Színházy Tamás</dc:creator>
  <cp:lastModifiedBy>tomi</cp:lastModifiedBy>
  <cp:revision>123</cp:revision>
  <dcterms:created xsi:type="dcterms:W3CDTF">2019-11-03T11:06:09Z</dcterms:created>
  <dcterms:modified xsi:type="dcterms:W3CDTF">2022-09-01T09:54:54Z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0x01010021C69C95A0AF554086927B069CB4A40C</vt:lpwstr>
  </property>
</Properties>
</file>