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69" r:id="rId3"/>
    <p:sldId id="272" r:id="rId4"/>
    <p:sldId id="258" r:id="rId5"/>
    <p:sldId id="265" r:id="rId6"/>
    <p:sldId id="259" r:id="rId7"/>
    <p:sldId id="266" r:id="rId8"/>
    <p:sldId id="260" r:id="rId9"/>
    <p:sldId id="261" r:id="rId10"/>
    <p:sldId id="263" r:id="rId11"/>
    <p:sldId id="264"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EDE"/>
    <a:srgbClr val="FAC7C9"/>
    <a:srgbClr val="64002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1" autoAdjust="0"/>
  </p:normalViewPr>
  <p:slideViewPr>
    <p:cSldViewPr snapToGrid="0" showGuides="1">
      <p:cViewPr varScale="1">
        <p:scale>
          <a:sx n="66" d="100"/>
          <a:sy n="66" d="100"/>
        </p:scale>
        <p:origin x="1410" y="78"/>
      </p:cViewPr>
      <p:guideLst>
        <p:guide orient="horz" pos="2160"/>
        <p:guide pos="2880"/>
      </p:guideLst>
    </p:cSldViewPr>
  </p:slideViewPr>
  <p:outlineViewPr>
    <p:cViewPr>
      <p:scale>
        <a:sx n="33" d="100"/>
        <a:sy n="33" d="100"/>
      </p:scale>
      <p:origin x="0" y="0"/>
    </p:cViewPr>
  </p:outlin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56E0-827A-4835-9E13-E140B1637546}" type="datetimeFigureOut">
              <a:rPr kumimoji="1" lang="ja-JP" altLang="en-US" smtClean="0"/>
              <a:t>2019/6/14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349D-B29D-418E-9DB3-53CD4F998E41}" type="slidenum">
              <a:rPr kumimoji="1" lang="ja-JP" altLang="en-US" smtClean="0"/>
              <a:t>‹#›</a:t>
            </a:fld>
            <a:endParaRPr kumimoji="1" lang="ja-JP" altLang="en-US"/>
          </a:p>
        </p:txBody>
      </p:sp>
    </p:spTree>
    <p:extLst>
      <p:ext uri="{BB962C8B-B14F-4D97-AF65-F5344CB8AC3E}">
        <p14:creationId xmlns:p14="http://schemas.microsoft.com/office/powerpoint/2010/main" val="23102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a:t>
            </a:fld>
            <a:endParaRPr kumimoji="1" lang="ja-JP" altLang="en-US"/>
          </a:p>
        </p:txBody>
      </p:sp>
    </p:spTree>
    <p:extLst>
      <p:ext uri="{BB962C8B-B14F-4D97-AF65-F5344CB8AC3E}">
        <p14:creationId xmlns:p14="http://schemas.microsoft.com/office/powerpoint/2010/main" val="10603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私の研究は、聞こえた音の像を知覚する音像定位という</a:t>
            </a:r>
            <a:r>
              <a:rPr kumimoji="1" lang="ja-JP" altLang="en-US" smtClean="0"/>
              <a:t>知覚に関係しています。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2</a:t>
            </a:fld>
            <a:endParaRPr kumimoji="1" lang="ja-JP" altLang="en-US"/>
          </a:p>
        </p:txBody>
      </p:sp>
    </p:spTree>
    <p:extLst>
      <p:ext uri="{BB962C8B-B14F-4D97-AF65-F5344CB8AC3E}">
        <p14:creationId xmlns:p14="http://schemas.microsoft.com/office/powerpoint/2010/main" val="247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これ以降のスライドでは、予備的に行った実験について説明します</a:t>
            </a:r>
            <a:r>
              <a:rPr kumimoji="1" lang="ja-JP" altLang="en-US" dirty="0" smtClean="0"/>
              <a:t>。／たとえば、自分が乗っている電車は</a:t>
            </a:r>
            <a:r>
              <a:rPr kumimoji="1" lang="ja-JP" altLang="en-US" smtClean="0"/>
              <a:t>止まっていて向こう側に見える電車が動き出したとき、自らも動いているように感じることがあります。これもベクションの一種です。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5</a:t>
            </a:fld>
            <a:endParaRPr kumimoji="1" lang="ja-JP" altLang="en-US"/>
          </a:p>
        </p:txBody>
      </p:sp>
    </p:spTree>
    <p:extLst>
      <p:ext uri="{BB962C8B-B14F-4D97-AF65-F5344CB8AC3E}">
        <p14:creationId xmlns:p14="http://schemas.microsoft.com/office/powerpoint/2010/main" val="170933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Oculus</a:t>
            </a:r>
            <a:r>
              <a:rPr kumimoji="1" lang="ja-JP" altLang="en-US" dirty="0" smtClean="0"/>
              <a:t>コントローラは</a:t>
            </a:r>
            <a:r>
              <a:rPr kumimoji="1" lang="en-US" altLang="ja-JP" dirty="0" smtClean="0"/>
              <a:t>HMD</a:t>
            </a:r>
            <a:r>
              <a:rPr kumimoji="1" lang="ja-JP" altLang="en-US" dirty="0" smtClean="0"/>
              <a:t>と通信接続している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6</a:t>
            </a:fld>
            <a:endParaRPr kumimoji="1" lang="ja-JP" altLang="en-US"/>
          </a:p>
        </p:txBody>
      </p:sp>
    </p:spTree>
    <p:extLst>
      <p:ext uri="{BB962C8B-B14F-4D97-AF65-F5344CB8AC3E}">
        <p14:creationId xmlns:p14="http://schemas.microsoft.com/office/powerpoint/2010/main" val="14344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身体と頭部は固定していない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8</a:t>
            </a:fld>
            <a:endParaRPr kumimoji="1" lang="ja-JP" altLang="en-US"/>
          </a:p>
        </p:txBody>
      </p:sp>
    </p:spTree>
    <p:extLst>
      <p:ext uri="{BB962C8B-B14F-4D97-AF65-F5344CB8AC3E}">
        <p14:creationId xmlns:p14="http://schemas.microsoft.com/office/powerpoint/2010/main" val="167535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9</a:t>
            </a:fld>
            <a:endParaRPr kumimoji="1" lang="ja-JP" altLang="en-US"/>
          </a:p>
        </p:txBody>
      </p:sp>
    </p:spTree>
    <p:extLst>
      <p:ext uri="{BB962C8B-B14F-4D97-AF65-F5344CB8AC3E}">
        <p14:creationId xmlns:p14="http://schemas.microsoft.com/office/powerpoint/2010/main" val="45668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11</a:t>
            </a:fld>
            <a:endParaRPr kumimoji="1" lang="ja-JP" altLang="en-US"/>
          </a:p>
        </p:txBody>
      </p:sp>
    </p:spTree>
    <p:extLst>
      <p:ext uri="{BB962C8B-B14F-4D97-AF65-F5344CB8AC3E}">
        <p14:creationId xmlns:p14="http://schemas.microsoft.com/office/powerpoint/2010/main" val="7265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998383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24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47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75188" y="142935"/>
            <a:ext cx="8793623" cy="720190"/>
          </a:xfrm>
        </p:spPr>
        <p:txBody>
          <a:bodyPr anchor="ct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5187" y="982766"/>
            <a:ext cx="8793623" cy="5272755"/>
          </a:xfrm>
        </p:spPr>
        <p:txBody>
          <a:bodyPr>
            <a:normAutofit/>
          </a:bodyPr>
          <a:lstStyle>
            <a:lvl1pPr marL="268288" indent="-268288">
              <a:defRPr sz="2400"/>
            </a:lvl1pPr>
            <a:lvl2pPr marL="444500" indent="-269875">
              <a:defRPr sz="2000"/>
            </a:lvl2pPr>
            <a:lvl3pPr marL="631825" indent="-268288">
              <a:tabLst>
                <a:tab pos="806450" algn="l"/>
              </a:tabLst>
              <a:defRPr sz="1800"/>
            </a:lvl3pPr>
            <a:lvl4pPr marL="806450" indent="-228600">
              <a:defRPr sz="1800"/>
            </a:lvl4pPr>
            <a:lvl5pPr marL="1076325" indent="-228600">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75187" y="6437896"/>
            <a:ext cx="2057400" cy="365125"/>
          </a:xfrm>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a:xfrm>
            <a:off x="3028948" y="6437895"/>
            <a:ext cx="3086100" cy="365125"/>
          </a:xfrm>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cxnSp>
        <p:nvCxnSpPr>
          <p:cNvPr id="7" name="直線コネクタ 6"/>
          <p:cNvCxnSpPr/>
          <p:nvPr userDrawn="1"/>
        </p:nvCxnSpPr>
        <p:spPr>
          <a:xfrm>
            <a:off x="175187" y="6255521"/>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175187" y="863126"/>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80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740959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6475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19/6/14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院ゼミ　前田</a:t>
            </a:r>
            <a:endParaRPr kumimoji="1" lang="ja-JP" altLang="en-US"/>
          </a:p>
        </p:txBody>
      </p:sp>
      <p:sp>
        <p:nvSpPr>
          <p:cNvPr id="9" name="Slide Number Placeholder 8"/>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86634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19/6/14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院ゼミ　前田</a:t>
            </a:r>
            <a:endParaRPr kumimoji="1" lang="ja-JP" altLang="en-US"/>
          </a:p>
        </p:txBody>
      </p:sp>
      <p:sp>
        <p:nvSpPr>
          <p:cNvPr id="5" name="Slide Number Placeholder 4"/>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9560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19/6/14</a:t>
            </a:r>
            <a:endParaRPr kumimoji="1" lang="ja-JP" altLang="en-US"/>
          </a:p>
        </p:txBody>
      </p:sp>
      <p:sp>
        <p:nvSpPr>
          <p:cNvPr id="3" name="Footer Placeholder 2"/>
          <p:cNvSpPr>
            <a:spLocks noGrp="1"/>
          </p:cNvSpPr>
          <p:nvPr>
            <p:ph type="ftr" sz="quarter" idx="11"/>
          </p:nvPr>
        </p:nvSpPr>
        <p:spPr/>
        <p:txBody>
          <a:bodyPr/>
          <a:lstStyle/>
          <a:p>
            <a:r>
              <a:rPr kumimoji="1" lang="ja-JP" altLang="en-US" smtClean="0"/>
              <a:t>院ゼミ　前田</a:t>
            </a:r>
            <a:endParaRPr kumimoji="1" lang="ja-JP" altLang="en-US"/>
          </a:p>
        </p:txBody>
      </p:sp>
      <p:sp>
        <p:nvSpPr>
          <p:cNvPr id="4" name="Slide Number Placeholder 3"/>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9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12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2168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188" y="142936"/>
            <a:ext cx="8793623" cy="7201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5187" y="982766"/>
            <a:ext cx="8793623" cy="519419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7519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19/6/14</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院ゼミ　前田</a:t>
            </a:r>
            <a:endParaRPr kumimoji="1" lang="ja-JP" altLang="en-US"/>
          </a:p>
        </p:txBody>
      </p:sp>
      <p:sp>
        <p:nvSpPr>
          <p:cNvPr id="6" name="Slide Number Placeholder 5"/>
          <p:cNvSpPr>
            <a:spLocks noGrp="1"/>
          </p:cNvSpPr>
          <p:nvPr>
            <p:ph type="sldNum" sz="quarter" idx="4"/>
          </p:nvPr>
        </p:nvSpPr>
        <p:spPr>
          <a:xfrm>
            <a:off x="6911410" y="1429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867619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2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ormAutofit/>
          </a:bodyPr>
          <a:lstStyle/>
          <a:p>
            <a:r>
              <a:rPr lang="ja-JP" altLang="en-US" sz="3600" dirty="0" smtClean="0"/>
              <a:t>ベクション生起中の音像定位実験</a:t>
            </a:r>
            <a:endParaRPr kumimoji="1" lang="ja-JP" altLang="en-US" sz="3600" dirty="0"/>
          </a:p>
        </p:txBody>
      </p:sp>
      <p:sp>
        <p:nvSpPr>
          <p:cNvPr id="3" name="サブタイトル 2"/>
          <p:cNvSpPr>
            <a:spLocks noGrp="1"/>
          </p:cNvSpPr>
          <p:nvPr>
            <p:ph type="subTitle" idx="1"/>
          </p:nvPr>
        </p:nvSpPr>
        <p:spPr>
          <a:xfrm>
            <a:off x="1143000" y="3602038"/>
            <a:ext cx="6858000" cy="2368456"/>
          </a:xfrm>
        </p:spPr>
        <p:txBody>
          <a:bodyPr>
            <a:normAutofit/>
          </a:bodyPr>
          <a:lstStyle/>
          <a:p>
            <a:pPr algn="l"/>
            <a:r>
              <a:rPr kumimoji="1" lang="ja-JP" altLang="en-US" dirty="0" smtClean="0"/>
              <a:t>東北大学大学院情報科学研究科</a:t>
            </a:r>
            <a:endParaRPr kumimoji="1" lang="en-US" altLang="ja-JP" dirty="0" smtClean="0"/>
          </a:p>
          <a:p>
            <a:pPr algn="l"/>
            <a:r>
              <a:rPr kumimoji="1" lang="ja-JP" altLang="en-US" dirty="0" smtClean="0"/>
              <a:t>システム情報科学専攻</a:t>
            </a:r>
            <a:endParaRPr kumimoji="1" lang="en-US" altLang="ja-JP" dirty="0" smtClean="0"/>
          </a:p>
          <a:p>
            <a:pPr algn="l"/>
            <a:r>
              <a:rPr lang="ja-JP" altLang="en-US" dirty="0" smtClean="0"/>
              <a:t>先端音情報システム研究室</a:t>
            </a:r>
            <a:endParaRPr kumimoji="1" lang="en-US" altLang="ja-JP" dirty="0" smtClean="0"/>
          </a:p>
          <a:p>
            <a:pPr algn="l"/>
            <a:r>
              <a:rPr lang="ja-JP" altLang="en-US" dirty="0" smtClean="0"/>
              <a:t>修士２年</a:t>
            </a:r>
            <a:endParaRPr lang="en-US" altLang="ja-JP" dirty="0"/>
          </a:p>
          <a:p>
            <a:pPr algn="l"/>
            <a:r>
              <a:rPr lang="ja-JP" altLang="en-US" dirty="0" smtClean="0"/>
              <a:t>前田啓</a:t>
            </a:r>
            <a:endParaRPr kumimoji="1" lang="en-US" altLang="ja-JP" dirty="0" smtClean="0"/>
          </a:p>
        </p:txBody>
      </p:sp>
    </p:spTree>
    <p:extLst>
      <p:ext uri="{BB962C8B-B14F-4D97-AF65-F5344CB8AC3E}">
        <p14:creationId xmlns:p14="http://schemas.microsoft.com/office/powerpoint/2010/main" val="427235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.1 </a:t>
            </a:r>
            <a:r>
              <a:rPr lang="ja-JP" altLang="en-US" sz="3600" dirty="0" smtClean="0"/>
              <a:t>静止</a:t>
            </a:r>
            <a:r>
              <a:rPr lang="ja-JP" altLang="en-US" sz="3600" dirty="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左右回答</a:t>
                </a:r>
                <a:r>
                  <a:rPr lang="ja-JP" altLang="en-US" dirty="0" smtClean="0"/>
                  <a:t>から被験者ごとに心理測定関数を推定（累積正規分布曲線をフィッティング）し，</a:t>
                </a:r>
                <a:r>
                  <a:rPr lang="en-US" altLang="ja-JP" dirty="0" smtClean="0"/>
                  <a:t>PSE</a:t>
                </a:r>
                <a:r>
                  <a:rPr lang="ja-JP" altLang="en-US" dirty="0" smtClean="0"/>
                  <a:t>と</a:t>
                </a:r>
                <a:r>
                  <a:rPr lang="en-US" altLang="ja-JP" dirty="0" err="1" smtClean="0"/>
                  <a:t>jnd</a:t>
                </a:r>
                <a:r>
                  <a:rPr lang="ja-JP" altLang="en-US" dirty="0" err="1" smtClean="0"/>
                  <a:t>を算</a:t>
                </a:r>
                <a:r>
                  <a:rPr lang="ja-JP" altLang="en-US" dirty="0" smtClean="0"/>
                  <a:t>出</a:t>
                </a:r>
                <a:endParaRPr lang="en-US" altLang="ja-JP" dirty="0" smtClean="0"/>
              </a:p>
              <a:p>
                <a14:m>
                  <m:oMath xmlns:m="http://schemas.openxmlformats.org/officeDocument/2006/math">
                    <m:r>
                      <m:rPr>
                        <m:sty m:val="p"/>
                      </m:rPr>
                      <a:rPr lang="en-US" altLang="ja-JP" b="0" i="0" smtClean="0">
                        <a:latin typeface="Cambria Math" panose="02040503050406030204" pitchFamily="18" charset="0"/>
                      </a:rPr>
                      <m:t>PSE</m:t>
                    </m:r>
                    <m:r>
                      <a:rPr lang="en-US" altLang="ja-JP" b="0" i="1" smtClean="0">
                        <a:latin typeface="Cambria Math" panose="02040503050406030204" pitchFamily="18" charset="0"/>
                      </a:rPr>
                      <m:t>=</m:t>
                    </m:r>
                    <m:r>
                      <a:rPr lang="en-US" altLang="ja-JP" b="0" i="1" smtClean="0">
                        <a:latin typeface="Cambria Math" panose="02040503050406030204" pitchFamily="18" charset="0"/>
                      </a:rPr>
                      <m:t>𝜇</m:t>
                    </m:r>
                  </m:oMath>
                </a14:m>
                <a:r>
                  <a:rPr lang="en-US" altLang="ja-JP" b="0" i="0" dirty="0" smtClean="0">
                    <a:latin typeface="Cambria Math" panose="02040503050406030204" pitchFamily="18" charset="0"/>
                  </a:rPr>
                  <a:t>, </a:t>
                </a:r>
                <a:r>
                  <a:rPr lang="ja-JP" altLang="en-US" b="0" i="0" dirty="0" smtClean="0">
                    <a:latin typeface="Cambria Math" panose="02040503050406030204" pitchFamily="18" charset="0"/>
                  </a:rPr>
                  <a:t>主観的正面</a:t>
                </a:r>
                <a:r>
                  <a:rPr lang="en-US" altLang="ja-JP" b="0" i="0" dirty="0" smtClean="0">
                    <a:latin typeface="Cambria Math" panose="02040503050406030204" pitchFamily="18" charset="0"/>
                  </a:rPr>
                  <a:t/>
                </a:r>
                <a:br>
                  <a:rPr lang="en-US" altLang="ja-JP" b="0" i="0" dirty="0" smtClean="0">
                    <a:latin typeface="Cambria Math" panose="02040503050406030204" pitchFamily="18" charset="0"/>
                  </a:rPr>
                </a:br>
                <a14:m>
                  <m:oMath xmlns:m="http://schemas.openxmlformats.org/officeDocument/2006/math">
                    <m:r>
                      <m:rPr>
                        <m:sty m:val="p"/>
                      </m:rPr>
                      <a:rPr lang="en-US" altLang="ja-JP" b="0" i="0" smtClean="0">
                        <a:latin typeface="Cambria Math" panose="02040503050406030204" pitchFamily="18" charset="0"/>
                      </a:rPr>
                      <m:t>JND</m:t>
                    </m:r>
                    <m:r>
                      <a:rPr lang="en-US" altLang="ja-JP" b="0" i="0" smtClean="0">
                        <a:latin typeface="Cambria Math" panose="02040503050406030204" pitchFamily="18" charset="0"/>
                      </a:rPr>
                      <m:t>=</m:t>
                    </m:r>
                    <m:r>
                      <a:rPr lang="en-US" altLang="ja-JP" b="0" i="1" smtClean="0">
                        <a:latin typeface="Cambria Math" panose="02040503050406030204" pitchFamily="18" charset="0"/>
                      </a:rPr>
                      <m:t>𝜎</m:t>
                    </m:r>
                    <m:r>
                      <a:rPr lang="en-US" altLang="ja-JP" b="0" i="1" smtClean="0">
                        <a:latin typeface="Cambria Math" panose="02040503050406030204" pitchFamily="18" charset="0"/>
                      </a:rPr>
                      <m:t>×0.6745</m:t>
                    </m:r>
                  </m:oMath>
                </a14:m>
                <a:r>
                  <a:rPr lang="en-US" altLang="ja-JP" dirty="0" smtClean="0"/>
                  <a:t>, </a:t>
                </a:r>
                <a:r>
                  <a:rPr lang="ja-JP" altLang="en-US" dirty="0" smtClean="0"/>
                  <a:t>定位精度の悪さ</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10</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1" y="2641227"/>
            <a:ext cx="2969932" cy="22266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819" y="2641227"/>
            <a:ext cx="2969932" cy="22266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509956" y="5050201"/>
                <a:ext cx="2275541" cy="1200329"/>
              </a:xfrm>
              <a:prstGeom prst="rect">
                <a:avLst/>
              </a:prstGeom>
              <a:noFill/>
            </p:spPr>
            <p:txBody>
              <a:bodyPr wrap="square" rtlCol="0">
                <a:spAutoFit/>
              </a:bodyPr>
              <a:lstStyle/>
              <a:p>
                <a:r>
                  <a:rPr kumimoji="1" lang="en-US" altLang="ja-JP" sz="2400" dirty="0" smtClean="0"/>
                  <a:t>sub1</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−2.22°</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0.78°</m:t>
                    </m:r>
                  </m:oMath>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09956" y="5050201"/>
                <a:ext cx="2275541" cy="1200329"/>
              </a:xfrm>
              <a:prstGeom prst="rect">
                <a:avLst/>
              </a:prstGeom>
              <a:blipFill rotWithShape="0">
                <a:blip r:embed="rId5"/>
                <a:stretch>
                  <a:fillRect l="-4290"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605814" y="5050201"/>
                <a:ext cx="1919941" cy="1200329"/>
              </a:xfrm>
              <a:prstGeom prst="rect">
                <a:avLst/>
              </a:prstGeom>
              <a:noFill/>
            </p:spPr>
            <p:txBody>
              <a:bodyPr wrap="square" rtlCol="0">
                <a:spAutoFit/>
              </a:bodyPr>
              <a:lstStyle/>
              <a:p>
                <a:r>
                  <a:rPr kumimoji="1" lang="en-US" altLang="ja-JP" sz="2400" dirty="0" smtClean="0"/>
                  <a:t>sub2</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−3.74°</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1.07°</m:t>
                    </m:r>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605814" y="5050201"/>
                <a:ext cx="1919941" cy="1200329"/>
              </a:xfrm>
              <a:prstGeom prst="rect">
                <a:avLst/>
              </a:prstGeom>
              <a:blipFill rotWithShape="0">
                <a:blip r:embed="rId6"/>
                <a:stretch>
                  <a:fillRect l="-5096"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595298" y="5055191"/>
                <a:ext cx="1919941" cy="1200329"/>
              </a:xfrm>
              <a:prstGeom prst="rect">
                <a:avLst/>
              </a:prstGeom>
              <a:noFill/>
            </p:spPr>
            <p:txBody>
              <a:bodyPr wrap="square" rtlCol="0">
                <a:spAutoFit/>
              </a:bodyPr>
              <a:lstStyle/>
              <a:p>
                <a:r>
                  <a:rPr kumimoji="1" lang="en-US" altLang="ja-JP" sz="2400" dirty="0" smtClean="0"/>
                  <a:t>sub3</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−3.47°</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1.04°</m:t>
                    </m:r>
                  </m:oMath>
                </a14:m>
                <a:endParaRPr kumimoji="1" lang="ja-JP" altLang="en-US" sz="24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595298" y="5055191"/>
                <a:ext cx="1919941" cy="1200329"/>
              </a:xfrm>
              <a:prstGeom prst="rect">
                <a:avLst/>
              </a:prstGeom>
              <a:blipFill>
                <a:blip r:embed="rId7"/>
                <a:stretch>
                  <a:fillRect l="-5079" t="-4061" b="-10660"/>
                </a:stretch>
              </a:blipFill>
            </p:spPr>
            <p:txBody>
              <a:bodyPr/>
              <a:lstStyle/>
              <a:p>
                <a:r>
                  <a:rPr lang="ja-JP" altLang="en-US">
                    <a:noFill/>
                  </a:rPr>
                  <a:t> </a:t>
                </a:r>
              </a:p>
            </p:txBody>
          </p:sp>
        </mc:Fallback>
      </mc:AlternateContent>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0198" y="2641228"/>
            <a:ext cx="2976585" cy="2231588"/>
          </a:xfrm>
          <a:prstGeom prst="rect">
            <a:avLst/>
          </a:prstGeom>
        </p:spPr>
      </p:pic>
    </p:spTree>
    <p:extLst>
      <p:ext uri="{BB962C8B-B14F-4D97-AF65-F5344CB8AC3E}">
        <p14:creationId xmlns:p14="http://schemas.microsoft.com/office/powerpoint/2010/main" val="216485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5809772" y="933213"/>
            <a:ext cx="3074251" cy="5103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27510" y="933213"/>
            <a:ext cx="2877238" cy="51038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246" y="933213"/>
            <a:ext cx="2877238" cy="5103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.2</a:t>
            </a:r>
            <a:r>
              <a:rPr lang="ja-JP" altLang="en-US" sz="3600" dirty="0" smtClean="0"/>
              <a:t> </a:t>
            </a:r>
            <a:r>
              <a:rPr lang="ja-JP" altLang="en-US" sz="3600" dirty="0"/>
              <a:t>ベクション</a:t>
            </a:r>
            <a:r>
              <a:rPr lang="ja-JP" altLang="en-US" sz="3600" dirty="0" smtClean="0"/>
              <a:t>条件</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11</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5" y="1003300"/>
            <a:ext cx="2666779" cy="199932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3579290"/>
            <a:ext cx="2666779" cy="213950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626" y="1003300"/>
            <a:ext cx="2666779" cy="1999322"/>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5626" y="3567495"/>
            <a:ext cx="2666779" cy="213950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9388" y="3085004"/>
                <a:ext cx="295689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−3.76°</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0.85°</m:t>
                    </m:r>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388" y="3085004"/>
                <a:ext cx="2956898" cy="400110"/>
              </a:xfrm>
              <a:prstGeom prst="rect">
                <a:avLst/>
              </a:prstGeom>
              <a:blipFill>
                <a:blip r:embed="rId7"/>
                <a:stretch>
                  <a:fillRect l="-206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9388" y="5706992"/>
                <a:ext cx="2942671"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−4.03°</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0.55°</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388" y="5706992"/>
                <a:ext cx="2942671" cy="400110"/>
              </a:xfrm>
              <a:prstGeom prst="rect">
                <a:avLst/>
              </a:prstGeom>
              <a:blipFill>
                <a:blip r:embed="rId8"/>
                <a:stretch>
                  <a:fillRect l="-2070"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922485" y="5706992"/>
                <a:ext cx="299254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−8.01°</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.96°</m:t>
                    </m:r>
                  </m:oMath>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922485" y="5706992"/>
                <a:ext cx="2992549" cy="400110"/>
              </a:xfrm>
              <a:prstGeom prst="rect">
                <a:avLst/>
              </a:prstGeom>
              <a:blipFill>
                <a:blip r:embed="rId9"/>
                <a:stretch>
                  <a:fillRect l="-203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922484" y="3090901"/>
                <a:ext cx="2992550"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−5.33°</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2</m:t>
                    </m:r>
                    <m:r>
                      <a:rPr kumimoji="1" lang="en-US" altLang="ja-JP" sz="2000" b="0" i="1" smtClean="0">
                        <a:latin typeface="Cambria Math" panose="02040503050406030204" pitchFamily="18" charset="0"/>
                      </a:rPr>
                      <m:t>.52°</m:t>
                    </m:r>
                  </m:oMath>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22484" y="3090901"/>
                <a:ext cx="2992550" cy="400110"/>
              </a:xfrm>
              <a:prstGeom prst="rect">
                <a:avLst/>
              </a:prstGeom>
              <a:blipFill>
                <a:blip r:embed="rId10"/>
                <a:stretch>
                  <a:fillRect l="-2037" t="-6061" b="-27273"/>
                </a:stretch>
              </a:blipFill>
            </p:spPr>
            <p:txBody>
              <a:bodyPr/>
              <a:lstStyle/>
              <a:p>
                <a:r>
                  <a:rPr lang="ja-JP" altLang="en-US">
                    <a:noFill/>
                  </a:rPr>
                  <a:t> </a:t>
                </a:r>
              </a:p>
            </p:txBody>
          </p:sp>
        </mc:Fallback>
      </mc:AlternateContent>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9837" y="1003300"/>
            <a:ext cx="2666779" cy="1999322"/>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19837" y="3567495"/>
            <a:ext cx="2663457" cy="2127702"/>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5915035" y="5698517"/>
                <a:ext cx="296898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−2.88°</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.04°</m:t>
                    </m:r>
                  </m:oMath>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915035" y="5698517"/>
                <a:ext cx="2968988" cy="400110"/>
              </a:xfrm>
              <a:prstGeom prst="rect">
                <a:avLst/>
              </a:prstGeom>
              <a:blipFill>
                <a:blip r:embed="rId13"/>
                <a:stretch>
                  <a:fillRect l="-205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915034" y="3091023"/>
                <a:ext cx="296898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−3.45°</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.79°</m:t>
                    </m:r>
                  </m:oMath>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915034" y="3091023"/>
                <a:ext cx="2968989" cy="400110"/>
              </a:xfrm>
              <a:prstGeom prst="rect">
                <a:avLst/>
              </a:prstGeom>
              <a:blipFill>
                <a:blip r:embed="rId14"/>
                <a:stretch>
                  <a:fillRect l="-2053" t="-6061" b="-27273"/>
                </a:stretch>
              </a:blipFill>
            </p:spPr>
            <p:txBody>
              <a:bodyPr/>
              <a:lstStyle/>
              <a:p>
                <a:r>
                  <a:rPr lang="ja-JP" altLang="en-US">
                    <a:noFill/>
                  </a:rPr>
                  <a:t> </a:t>
                </a:r>
              </a:p>
            </p:txBody>
          </p:sp>
        </mc:Fallback>
      </mc:AlternateContent>
      <p:sp>
        <p:nvSpPr>
          <p:cNvPr id="21" name="テキスト ボックス 20"/>
          <p:cNvSpPr txBox="1"/>
          <p:nvPr/>
        </p:nvSpPr>
        <p:spPr>
          <a:xfrm>
            <a:off x="1520867"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sub1</a:t>
            </a:r>
            <a:endParaRPr kumimoji="1" lang="ja-JP" altLang="en-US" sz="2400" dirty="0"/>
          </a:p>
        </p:txBody>
      </p:sp>
      <p:sp>
        <p:nvSpPr>
          <p:cNvPr id="22" name="テキスト ボックス 21"/>
          <p:cNvSpPr txBox="1"/>
          <p:nvPr/>
        </p:nvSpPr>
        <p:spPr>
          <a:xfrm>
            <a:off x="4429694"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sub2</a:t>
            </a:r>
            <a:endParaRPr kumimoji="1" lang="ja-JP" altLang="en-US" sz="2400" dirty="0"/>
          </a:p>
        </p:txBody>
      </p:sp>
      <p:sp>
        <p:nvSpPr>
          <p:cNvPr id="23" name="テキスト ボックス 22"/>
          <p:cNvSpPr txBox="1"/>
          <p:nvPr/>
        </p:nvSpPr>
        <p:spPr>
          <a:xfrm>
            <a:off x="7437674" y="2115328"/>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sub3</a:t>
            </a:r>
            <a:endParaRPr kumimoji="1" lang="ja-JP" altLang="en-US" sz="2400" dirty="0"/>
          </a:p>
        </p:txBody>
      </p:sp>
    </p:spTree>
    <p:extLst>
      <p:ext uri="{BB962C8B-B14F-4D97-AF65-F5344CB8AC3E}">
        <p14:creationId xmlns:p14="http://schemas.microsoft.com/office/powerpoint/2010/main" val="114470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.3 </a:t>
            </a:r>
            <a:r>
              <a:rPr lang="ja-JP" altLang="en-US" sz="3600" dirty="0" smtClean="0"/>
              <a:t>ベクション条件　かかった時間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球が動く映像が開始してから，ベクションを感じて応答するまでの時間（ベクション生起にかかった時間）を測定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12</a:t>
            </a:fld>
            <a:endParaRPr kumimoji="1" lang="ja-JP" altLang="en-US"/>
          </a:p>
        </p:txBody>
      </p:sp>
      <p:sp>
        <p:nvSpPr>
          <p:cNvPr id="15" name="テキスト ボックス 14"/>
          <p:cNvSpPr txBox="1"/>
          <p:nvPr/>
        </p:nvSpPr>
        <p:spPr>
          <a:xfrm>
            <a:off x="175187" y="5340099"/>
            <a:ext cx="8524313" cy="830997"/>
          </a:xfrm>
          <a:prstGeom prst="rect">
            <a:avLst/>
          </a:prstGeom>
          <a:noFill/>
        </p:spPr>
        <p:txBody>
          <a:bodyPr wrap="square" rtlCol="0">
            <a:spAutoFit/>
          </a:bodyPr>
          <a:lstStyle/>
          <a:p>
            <a:r>
              <a:rPr kumimoji="1" lang="ja-JP" altLang="en-US" sz="2400" dirty="0" smtClean="0"/>
              <a:t>個人差はあるが，およそ</a:t>
            </a:r>
            <a:r>
              <a:rPr kumimoji="1" lang="en-US" altLang="ja-JP" sz="2400" dirty="0" smtClean="0"/>
              <a:t>10</a:t>
            </a:r>
            <a:r>
              <a:rPr kumimoji="1" lang="ja-JP" altLang="en-US" sz="2400" dirty="0" smtClean="0"/>
              <a:t>～</a:t>
            </a:r>
            <a:r>
              <a:rPr kumimoji="1" lang="en-US" altLang="ja-JP" sz="2400" dirty="0" smtClean="0"/>
              <a:t>100</a:t>
            </a:r>
            <a:r>
              <a:rPr kumimoji="1" lang="ja-JP" altLang="en-US" sz="2400" dirty="0" smtClean="0"/>
              <a:t>秒</a:t>
            </a:r>
            <a:endParaRPr kumimoji="1" lang="en-US" altLang="ja-JP" sz="2400" dirty="0" smtClean="0"/>
          </a:p>
          <a:p>
            <a:r>
              <a:rPr kumimoji="1" lang="ja-JP" altLang="en-US" sz="2400" dirty="0" smtClean="0"/>
              <a:t>時折大きかったが，ほぼ</a:t>
            </a:r>
            <a:r>
              <a:rPr kumimoji="1" lang="ja-JP" altLang="en-US" sz="2400" dirty="0"/>
              <a:t>一定</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 y="1861982"/>
            <a:ext cx="4477967" cy="335847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953" y="1860955"/>
            <a:ext cx="4638858" cy="3479144"/>
          </a:xfrm>
          <a:prstGeom prst="rect">
            <a:avLst/>
          </a:prstGeom>
        </p:spPr>
      </p:pic>
    </p:spTree>
    <p:extLst>
      <p:ext uri="{BB962C8B-B14F-4D97-AF65-F5344CB8AC3E}">
        <p14:creationId xmlns:p14="http://schemas.microsoft.com/office/powerpoint/2010/main" val="3151321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lang="en-US" altLang="ja-JP" sz="2000" dirty="0" smtClean="0"/>
              <a:t>. </a:t>
            </a:r>
            <a:r>
              <a:rPr lang="ja-JP" altLang="en-US" sz="2000" dirty="0" smtClean="0"/>
              <a:t>結果</a:t>
            </a:r>
            <a:r>
              <a:rPr lang="en-US" altLang="ja-JP" dirty="0" smtClean="0"/>
              <a:t/>
            </a:r>
            <a:br>
              <a:rPr lang="en-US" altLang="ja-JP" dirty="0" smtClean="0"/>
            </a:br>
            <a:r>
              <a:rPr lang="en-US" altLang="ja-JP" sz="3600" dirty="0"/>
              <a:t>3</a:t>
            </a:r>
            <a:r>
              <a:rPr lang="en-US" altLang="ja-JP" sz="3600" dirty="0" smtClean="0"/>
              <a:t>.4</a:t>
            </a:r>
            <a:r>
              <a:rPr kumimoji="1" lang="en-US" altLang="ja-JP" sz="3600" dirty="0" smtClean="0"/>
              <a:t> </a:t>
            </a:r>
            <a:r>
              <a:rPr lang="ja-JP" altLang="en-US" sz="3600" dirty="0" smtClean="0"/>
              <a:t>所</a:t>
            </a:r>
            <a:r>
              <a:rPr lang="ja-JP" altLang="en-US" sz="3600" dirty="0"/>
              <a:t>感</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smtClean="0"/>
                  <a:t>全ての被験者はこれまでの実験に比べて</a:t>
                </a:r>
                <a:r>
                  <a:rPr lang="en-US" altLang="ja-JP" dirty="0" smtClean="0"/>
                  <a:t>PSE</a:t>
                </a:r>
                <a:r>
                  <a:rPr lang="ja-JP" altLang="en-US" dirty="0" smtClean="0"/>
                  <a:t>が真正面から離れている（前の実験では</a:t>
                </a:r>
                <a14:m>
                  <m:oMath xmlns:m="http://schemas.openxmlformats.org/officeDocument/2006/math">
                    <m:r>
                      <a:rPr lang="en-US" altLang="ja-JP" b="0" i="1" smtClean="0">
                        <a:latin typeface="Cambria Math" panose="02040503050406030204" pitchFamily="18" charset="0"/>
                      </a:rPr>
                      <m:t>±1°</m:t>
                    </m:r>
                  </m:oMath>
                </a14:m>
                <a:r>
                  <a:rPr lang="ja-JP" altLang="en-US" dirty="0" smtClean="0"/>
                  <a:t>に収まった）</a:t>
                </a:r>
                <a:endParaRPr lang="en-US" altLang="ja-JP" dirty="0"/>
              </a:p>
              <a:p>
                <a:pPr lvl="1"/>
                <a:r>
                  <a:rPr lang="ja-JP" altLang="en-US" dirty="0" smtClean="0"/>
                  <a:t>固視点がアレイ中心からずれていた可能性があり修正</a:t>
                </a:r>
                <a:endParaRPr lang="en-US" altLang="ja-JP" dirty="0" smtClean="0"/>
              </a:p>
              <a:p>
                <a:r>
                  <a:rPr lang="ja-JP" altLang="en-US" dirty="0" smtClean="0"/>
                  <a:t>被験者</a:t>
                </a:r>
                <a:r>
                  <a:rPr lang="en-US" altLang="ja-JP" dirty="0" smtClean="0"/>
                  <a:t>2</a:t>
                </a:r>
                <a:r>
                  <a:rPr lang="ja-JP" altLang="en-US" dirty="0" smtClean="0"/>
                  <a:t>は静止条件に比べてベクション条件での</a:t>
                </a:r>
                <a:r>
                  <a:rPr lang="en-US" altLang="ja-JP" dirty="0" err="1" smtClean="0"/>
                  <a:t>jnd</a:t>
                </a:r>
                <a:r>
                  <a:rPr lang="ja-JP" altLang="en-US" dirty="0" smtClean="0"/>
                  <a:t>が大きい一方で，被験者</a:t>
                </a:r>
                <a:r>
                  <a:rPr lang="en-US" altLang="ja-JP" dirty="0" smtClean="0"/>
                  <a:t>1, 3</a:t>
                </a:r>
                <a:r>
                  <a:rPr lang="ja-JP" altLang="en-US" dirty="0" smtClean="0"/>
                  <a:t>はあまり変わらない</a:t>
                </a:r>
                <a:endParaRPr lang="en-US" altLang="ja-JP" dirty="0" smtClean="0"/>
              </a:p>
              <a:p>
                <a:pPr lvl="1"/>
                <a:r>
                  <a:rPr lang="ja-JP" altLang="en-US" dirty="0" smtClean="0"/>
                  <a:t>被験者を多くして有意差が出た場合は，回転感覚が定位精度悪化を引き起こすことを示す</a:t>
                </a:r>
                <a:endParaRPr lang="en-US" altLang="ja-JP" dirty="0" smtClean="0"/>
              </a:p>
              <a:p>
                <a:pPr lvl="1"/>
                <a:r>
                  <a:rPr lang="ja-JP" altLang="en-US" dirty="0" smtClean="0"/>
                  <a:t>有意差が出なかった場合，回転感覚は定位精度悪化を引き起こさず，相対的な音方向変化が悪化原因であると予想できる</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r="-48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13</a:t>
            </a:fld>
            <a:endParaRPr kumimoji="1" lang="ja-JP" altLang="en-US"/>
          </a:p>
        </p:txBody>
      </p:sp>
    </p:spTree>
    <p:extLst>
      <p:ext uri="{BB962C8B-B14F-4D97-AF65-F5344CB8AC3E}">
        <p14:creationId xmlns:p14="http://schemas.microsoft.com/office/powerpoint/2010/main" val="3922815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 </a:t>
            </a:r>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固視点を十字からひとつの球に変更し，位置の再調整</a:t>
            </a:r>
            <a:endParaRPr kumimoji="1" lang="en-US" altLang="ja-JP" dirty="0" smtClean="0"/>
          </a:p>
          <a:p>
            <a:pPr lvl="1"/>
            <a:r>
              <a:rPr lang="ja-JP" altLang="en-US" dirty="0"/>
              <a:t>一点</a:t>
            </a:r>
            <a:r>
              <a:rPr lang="ja-JP" altLang="en-US" dirty="0" smtClean="0"/>
              <a:t>を凝視するより，ぼんやりと見る方がベクションが生起しやすかったため</a:t>
            </a:r>
            <a:endParaRPr lang="en-US" altLang="ja-JP" dirty="0" smtClean="0"/>
          </a:p>
          <a:p>
            <a:r>
              <a:rPr lang="ja-JP" altLang="en-US" dirty="0" smtClean="0"/>
              <a:t>ベクション刺激における球を，直径</a:t>
            </a:r>
            <a:r>
              <a:rPr lang="en-US" altLang="ja-JP" dirty="0"/>
              <a:t>1</a:t>
            </a:r>
            <a:r>
              <a:rPr lang="en-US" altLang="ja-JP" dirty="0" smtClean="0"/>
              <a:t>0cm</a:t>
            </a:r>
            <a:r>
              <a:rPr lang="ja-JP" altLang="en-US" dirty="0" smtClean="0"/>
              <a:t>・周囲</a:t>
            </a:r>
            <a:r>
              <a:rPr lang="en-US" altLang="ja-JP" dirty="0" smtClean="0"/>
              <a:t>5m</a:t>
            </a:r>
            <a:r>
              <a:rPr lang="ja-JP" altLang="en-US" dirty="0" smtClean="0"/>
              <a:t>配置から直径</a:t>
            </a:r>
            <a:r>
              <a:rPr lang="en-US" altLang="ja-JP" dirty="0"/>
              <a:t>5</a:t>
            </a:r>
            <a:r>
              <a:rPr lang="en-US" altLang="ja-JP" dirty="0" smtClean="0"/>
              <a:t>cm</a:t>
            </a:r>
            <a:r>
              <a:rPr lang="ja-JP" altLang="en-US" dirty="0" smtClean="0"/>
              <a:t>・周囲</a:t>
            </a:r>
            <a:r>
              <a:rPr lang="en-US" altLang="ja-JP" dirty="0" smtClean="0"/>
              <a:t>2m</a:t>
            </a:r>
            <a:r>
              <a:rPr lang="ja-JP" altLang="en-US" dirty="0" smtClean="0"/>
              <a:t>配置に変更</a:t>
            </a:r>
            <a:endParaRPr lang="en-US" altLang="ja-JP" dirty="0" smtClean="0"/>
          </a:p>
          <a:p>
            <a:pPr lvl="1"/>
            <a:r>
              <a:rPr lang="ja-JP" altLang="en-US" dirty="0"/>
              <a:t>球</a:t>
            </a:r>
            <a:r>
              <a:rPr lang="ja-JP" altLang="en-US" dirty="0" smtClean="0"/>
              <a:t>をより近くに配置するほうがベクションが生起しやすいかも？</a:t>
            </a:r>
            <a:endParaRPr lang="en-US" altLang="ja-JP" dirty="0" smtClean="0"/>
          </a:p>
          <a:p>
            <a:r>
              <a:rPr lang="ja-JP" altLang="en-US" dirty="0" smtClean="0"/>
              <a:t>ベクション条件にて，「その場で回っているように感じたら」ではなく，「その場で動いているように感じたら」応答するように教示を変更．実験後にどんな動きを感じたかを質問</a:t>
            </a:r>
            <a:endParaRPr lang="en-US" altLang="ja-JP" dirty="0" smtClean="0"/>
          </a:p>
          <a:p>
            <a:pPr lvl="1"/>
            <a:r>
              <a:rPr lang="ja-JP" altLang="en-US" dirty="0" smtClean="0"/>
              <a:t>今回の視覚刺激だと，回転ではなく横移動を知覚する可能性もあるため</a:t>
            </a:r>
            <a:endParaRPr lang="en-US" altLang="ja-JP" dirty="0" smtClean="0"/>
          </a:p>
          <a:p>
            <a:r>
              <a:rPr lang="ja-JP" altLang="en-US" dirty="0" smtClean="0"/>
              <a:t>実験を二日間に分けて実施</a:t>
            </a:r>
            <a:endParaRPr lang="en-US" altLang="ja-JP" dirty="0" smtClean="0"/>
          </a:p>
          <a:p>
            <a:pPr lvl="1"/>
            <a:r>
              <a:rPr lang="ja-JP" altLang="en-US" dirty="0" smtClean="0"/>
              <a:t>３時間の実験を通して実施するのは負担になるため</a:t>
            </a:r>
            <a:endParaRPr lang="en-US" altLang="ja-JP" dirty="0" smtClean="0"/>
          </a:p>
          <a:p>
            <a:r>
              <a:rPr lang="ja-JP" altLang="en-US" dirty="0" smtClean="0"/>
              <a:t>被験者は２０名程度募集中，</a:t>
            </a:r>
            <a:r>
              <a:rPr lang="en-US" altLang="ja-JP" dirty="0" smtClean="0"/>
              <a:t>7</a:t>
            </a:r>
            <a:r>
              <a:rPr lang="ja-JP" altLang="en-US" dirty="0" smtClean="0"/>
              <a:t>月頭までをめどに</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14</a:t>
            </a:fld>
            <a:endParaRPr kumimoji="1" lang="ja-JP" altLang="en-US"/>
          </a:p>
        </p:txBody>
      </p:sp>
    </p:spTree>
    <p:extLst>
      <p:ext uri="{BB962C8B-B14F-4D97-AF65-F5344CB8AC3E}">
        <p14:creationId xmlns:p14="http://schemas.microsoft.com/office/powerpoint/2010/main" val="4153904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1.1 </a:t>
            </a:r>
            <a:r>
              <a:rPr lang="ja-JP" altLang="en-US" sz="3600" dirty="0" smtClean="0"/>
              <a:t>音像定位の手がかり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音像定位：聞こえた音の像を知覚すること</a:t>
            </a:r>
            <a:endParaRPr kumimoji="1" lang="en-US" altLang="ja-JP" dirty="0" smtClean="0"/>
          </a:p>
          <a:p>
            <a:r>
              <a:rPr lang="ja-JP" altLang="en-US" dirty="0"/>
              <a:t>音像</a:t>
            </a:r>
            <a:r>
              <a:rPr lang="ja-JP" altLang="en-US" dirty="0" smtClean="0"/>
              <a:t>定位には両耳手がかりとスペクトラルキューが重要</a:t>
            </a:r>
            <a:endParaRPr lang="en-US" altLang="ja-JP" dirty="0" smtClean="0"/>
          </a:p>
          <a:p>
            <a:pPr lvl="2"/>
            <a:r>
              <a:rPr kumimoji="1" lang="ja-JP" altLang="en-US" sz="2400" dirty="0" smtClean="0"/>
              <a:t>両耳手がかり</a:t>
            </a:r>
            <a:r>
              <a:rPr lang="en-US" altLang="ja-JP" sz="2400" dirty="0"/>
              <a:t>=</a:t>
            </a:r>
            <a:r>
              <a:rPr lang="en-US" altLang="ja-JP" sz="2400" dirty="0" smtClean="0"/>
              <a:t>{</a:t>
            </a:r>
            <a:r>
              <a:rPr kumimoji="1" lang="ja-JP" altLang="en-US" sz="2400" dirty="0" smtClean="0"/>
              <a:t>両耳間時間差</a:t>
            </a:r>
            <a:r>
              <a:rPr lang="en-US" altLang="ja-JP" sz="2400" dirty="0" smtClean="0"/>
              <a:t>(ITD), </a:t>
            </a:r>
            <a:r>
              <a:rPr lang="ja-JP" altLang="en-US" sz="2400" dirty="0" smtClean="0"/>
              <a:t>両耳間強度差</a:t>
            </a:r>
            <a:r>
              <a:rPr lang="en-US" altLang="ja-JP" sz="2400" dirty="0" smtClean="0"/>
              <a:t>(IID)}</a:t>
            </a:r>
          </a:p>
          <a:p>
            <a:pPr lvl="2"/>
            <a:r>
              <a:rPr lang="ja-JP" altLang="en-US" sz="2400" dirty="0" smtClean="0"/>
              <a:t>頭部伝達関数</a:t>
            </a:r>
            <a:r>
              <a:rPr lang="en-US" altLang="ja-JP" sz="2400" dirty="0" smtClean="0"/>
              <a:t>(HRTF)</a:t>
            </a:r>
            <a:endParaRPr lang="en-US" altLang="ja-JP" sz="2000" dirty="0" smtClean="0"/>
          </a:p>
          <a:p>
            <a:r>
              <a:rPr lang="ja-JP" altLang="en-US" dirty="0" smtClean="0"/>
              <a:t>ただし，音以外に由来する情報も音像定位に影響することが知られている</a:t>
            </a:r>
            <a:endParaRPr lang="en-US" altLang="ja-JP" dirty="0" smtClean="0"/>
          </a:p>
          <a:p>
            <a:pPr lvl="2"/>
            <a:r>
              <a:rPr lang="ja-JP" altLang="en-US" sz="2400" dirty="0" smtClean="0"/>
              <a:t>視覚情報に音像が寄る：視覚の影響</a:t>
            </a:r>
            <a:endParaRPr lang="en-US" altLang="ja-JP" sz="2400" dirty="0" smtClean="0"/>
          </a:p>
          <a:p>
            <a:pPr lvl="2"/>
            <a:r>
              <a:rPr lang="ja-JP" altLang="en-US" sz="2400" u="sng" dirty="0" smtClean="0"/>
              <a:t>全身受動回転中に正面付近の定位精度が悪化</a:t>
            </a:r>
            <a:endParaRPr lang="en-US" altLang="ja-JP" sz="2400" u="sng" dirty="0" smtClean="0"/>
          </a:p>
          <a:p>
            <a:r>
              <a:rPr lang="ja-JP" altLang="en-US" dirty="0" smtClean="0"/>
              <a:t>おそらくあらゆる知覚情報が統合されて音像定位を行っているのだろうが，具体的な原理は解明されきってはいない</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2</a:t>
            </a:fld>
            <a:endParaRPr kumimoji="1" lang="ja-JP" altLang="en-US"/>
          </a:p>
        </p:txBody>
      </p:sp>
    </p:spTree>
    <p:extLst>
      <p:ext uri="{BB962C8B-B14F-4D97-AF65-F5344CB8AC3E}">
        <p14:creationId xmlns:p14="http://schemas.microsoft.com/office/powerpoint/2010/main" val="1124287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1.2 </a:t>
            </a:r>
            <a:r>
              <a:rPr lang="ja-JP" altLang="en-US" sz="3600" dirty="0" smtClean="0"/>
              <a:t>受動回転中の音像定位（先行研究）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身体が受動回転している最中の音像定位精度を調査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3</a:t>
            </a:fld>
            <a:endParaRPr kumimoji="1" lang="ja-JP" altLang="en-US"/>
          </a:p>
        </p:txBody>
      </p:sp>
      <p:pic>
        <p:nvPicPr>
          <p:cNvPr id="10" name="図 9"/>
          <p:cNvPicPr>
            <a:picLocks noChangeAspect="1"/>
          </p:cNvPicPr>
          <p:nvPr/>
        </p:nvPicPr>
        <p:blipFill>
          <a:blip r:embed="rId2"/>
          <a:stretch>
            <a:fillRect/>
          </a:stretch>
        </p:blipFill>
        <p:spPr>
          <a:xfrm>
            <a:off x="489295" y="1461246"/>
            <a:ext cx="3840124" cy="3053871"/>
          </a:xfrm>
          <a:prstGeom prst="rect">
            <a:avLst/>
          </a:prstGeom>
        </p:spPr>
      </p:pic>
      <p:pic>
        <p:nvPicPr>
          <p:cNvPr id="11" name="図 10"/>
          <p:cNvPicPr>
            <a:picLocks noChangeAspect="1"/>
          </p:cNvPicPr>
          <p:nvPr/>
        </p:nvPicPr>
        <p:blipFill>
          <a:blip r:embed="rId3"/>
          <a:stretch>
            <a:fillRect/>
          </a:stretch>
        </p:blipFill>
        <p:spPr>
          <a:xfrm>
            <a:off x="4751293" y="1454990"/>
            <a:ext cx="3752261" cy="3060127"/>
          </a:xfrm>
          <a:prstGeom prst="rect">
            <a:avLst/>
          </a:prstGeom>
        </p:spPr>
      </p:pic>
      <p:sp>
        <p:nvSpPr>
          <p:cNvPr id="12" name="テキスト ボックス 11"/>
          <p:cNvSpPr txBox="1"/>
          <p:nvPr/>
        </p:nvSpPr>
        <p:spPr>
          <a:xfrm>
            <a:off x="465724" y="4634758"/>
            <a:ext cx="3887266" cy="707886"/>
          </a:xfrm>
          <a:prstGeom prst="rect">
            <a:avLst/>
          </a:prstGeom>
          <a:noFill/>
        </p:spPr>
        <p:txBody>
          <a:bodyPr wrap="square" rtlCol="0">
            <a:spAutoFit/>
          </a:bodyPr>
          <a:lstStyle/>
          <a:p>
            <a:r>
              <a:rPr kumimoji="1" lang="ja-JP" altLang="en-US" sz="2000" dirty="0" smtClean="0"/>
              <a:t>主観的正面：静止時も回転時も変わらない</a:t>
            </a:r>
            <a:endParaRPr kumimoji="1" lang="ja-JP" altLang="en-US" sz="2000" dirty="0"/>
          </a:p>
        </p:txBody>
      </p:sp>
      <p:sp>
        <p:nvSpPr>
          <p:cNvPr id="13" name="テキスト ボックス 12"/>
          <p:cNvSpPr txBox="1"/>
          <p:nvPr/>
        </p:nvSpPr>
        <p:spPr>
          <a:xfrm>
            <a:off x="4571998" y="4634758"/>
            <a:ext cx="4110850" cy="707886"/>
          </a:xfrm>
          <a:prstGeom prst="rect">
            <a:avLst/>
          </a:prstGeom>
          <a:noFill/>
        </p:spPr>
        <p:txBody>
          <a:bodyPr wrap="square" rtlCol="0">
            <a:spAutoFit/>
          </a:bodyPr>
          <a:lstStyle/>
          <a:p>
            <a:r>
              <a:rPr kumimoji="1" lang="ja-JP" altLang="en-US" sz="2000" dirty="0" smtClean="0"/>
              <a:t>定位精度：静止時に比べ回転時は悪くなる</a:t>
            </a:r>
            <a:endParaRPr kumimoji="1" lang="ja-JP" altLang="en-US" sz="2000" dirty="0"/>
          </a:p>
        </p:txBody>
      </p:sp>
    </p:spTree>
    <p:extLst>
      <p:ext uri="{BB962C8B-B14F-4D97-AF65-F5344CB8AC3E}">
        <p14:creationId xmlns:p14="http://schemas.microsoft.com/office/powerpoint/2010/main" val="242730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dirty="0" smtClean="0"/>
              <a:t/>
            </a:r>
            <a:br>
              <a:rPr kumimoji="1" lang="en-US" altLang="ja-JP" dirty="0" smtClean="0"/>
            </a:br>
            <a:r>
              <a:rPr kumimoji="1" lang="en-US" altLang="ja-JP" sz="3600" dirty="0" smtClean="0"/>
              <a:t>1.3 </a:t>
            </a:r>
            <a:r>
              <a:rPr lang="ja-JP" altLang="en-US" sz="3600" dirty="0" smtClean="0"/>
              <a:t>研究</a:t>
            </a:r>
            <a:r>
              <a:rPr lang="ja-JP" altLang="en-US" sz="3600"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静止時に比べ，頭部受動回転中は正面付近の</a:t>
            </a:r>
            <a:r>
              <a:rPr lang="ja-JP" altLang="en-US" dirty="0" smtClean="0"/>
              <a:t>音像定位精度が悪化することが知られているが，原因は未解明</a:t>
            </a:r>
            <a:endParaRPr lang="en-US" altLang="ja-JP" dirty="0" smtClean="0"/>
          </a:p>
          <a:p>
            <a:r>
              <a:rPr lang="ja-JP" altLang="en-US" dirty="0" smtClean="0"/>
              <a:t>静止時と回転時の条件比較から，定位精度悪化の原因の候補はふたつ挙げられる</a:t>
            </a:r>
            <a:endParaRPr lang="en-US" altLang="ja-JP" dirty="0" smtClean="0"/>
          </a:p>
          <a:p>
            <a:pPr lvl="1"/>
            <a:r>
              <a:rPr lang="ja-JP" altLang="en-US" sz="2400" dirty="0" smtClean="0"/>
              <a:t>相対的な音方向変化（両耳間手がかりの時間変化）</a:t>
            </a:r>
            <a:endParaRPr lang="en-US" altLang="ja-JP" sz="2400" dirty="0" smtClean="0"/>
          </a:p>
          <a:p>
            <a:pPr lvl="1"/>
            <a:r>
              <a:rPr lang="ja-JP" altLang="en-US" sz="2400" dirty="0" smtClean="0"/>
              <a:t>回転感覚</a:t>
            </a:r>
            <a:endParaRPr lang="en-US" altLang="ja-JP" sz="2400" dirty="0" smtClean="0"/>
          </a:p>
          <a:p>
            <a:r>
              <a:rPr lang="ja-JP" altLang="en-US" dirty="0" smtClean="0"/>
              <a:t>それぞれによる定位精度変化への影響を切り分けて調査したい</a:t>
            </a:r>
            <a:endParaRPr lang="en-US" altLang="ja-JP" dirty="0" smtClean="0"/>
          </a:p>
          <a:p>
            <a:endParaRPr lang="en-US" altLang="ja-JP" dirty="0" smtClean="0"/>
          </a:p>
          <a:p>
            <a:pPr marL="0" indent="0">
              <a:buNone/>
            </a:pPr>
            <a:r>
              <a:rPr lang="ja-JP" altLang="en-US" dirty="0"/>
              <a:t>研究</a:t>
            </a:r>
            <a:r>
              <a:rPr lang="ja-JP" altLang="en-US" dirty="0" smtClean="0"/>
              <a:t>目的</a:t>
            </a:r>
            <a:r>
              <a:rPr lang="ja-JP" altLang="en-US" b="1" dirty="0" smtClean="0"/>
              <a:t>：頭部回転中の音像定位精度悪化の原因として，相対的な音方向変化と回転感覚の妥当性を調べる</a:t>
            </a:r>
            <a:endParaRPr lang="en-US" altLang="ja-JP" b="1"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4</a:t>
            </a:fld>
            <a:endParaRPr kumimoji="1" lang="ja-JP" altLang="en-US"/>
          </a:p>
        </p:txBody>
      </p:sp>
    </p:spTree>
    <p:extLst>
      <p:ext uri="{BB962C8B-B14F-4D97-AF65-F5344CB8AC3E}">
        <p14:creationId xmlns:p14="http://schemas.microsoft.com/office/powerpoint/2010/main" val="342815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smtClean="0"/>
              <a:t>2. </a:t>
            </a:r>
            <a:r>
              <a:rPr lang="ja-JP" altLang="en-US" sz="2000" dirty="0"/>
              <a:t>方法</a:t>
            </a:r>
            <a:r>
              <a:rPr lang="en-US" altLang="ja-JP" sz="3200" dirty="0" smtClean="0"/>
              <a:t/>
            </a:r>
            <a:br>
              <a:rPr lang="en-US" altLang="ja-JP" sz="3200" dirty="0" smtClean="0"/>
            </a:br>
            <a:r>
              <a:rPr lang="en-US" altLang="ja-JP" sz="3600" dirty="0" smtClean="0"/>
              <a:t>2.1 </a:t>
            </a:r>
            <a:r>
              <a:rPr lang="ja-JP" altLang="en-US" sz="3600"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目的：回転感覚が音像定位精度に与える影響の調査</a:t>
            </a:r>
            <a:endParaRPr kumimoji="1" lang="en-US" altLang="ja-JP" dirty="0" smtClean="0"/>
          </a:p>
          <a:p>
            <a:r>
              <a:rPr lang="ja-JP" altLang="en-US" dirty="0" smtClean="0"/>
              <a:t>方法：回転を知覚していながら相対的な音方向は変化しない状況で音像定位実験を行う</a:t>
            </a:r>
            <a:endParaRPr kumimoji="1" lang="en-US" altLang="ja-JP" dirty="0" smtClean="0"/>
          </a:p>
          <a:p>
            <a:pPr lvl="1"/>
            <a:r>
              <a:rPr lang="ja-JP" altLang="en-US" b="1" dirty="0" smtClean="0"/>
              <a:t>ベクション（視覚誘導性自己運動感覚）</a:t>
            </a:r>
            <a:r>
              <a:rPr lang="ja-JP" altLang="en-US" dirty="0" smtClean="0"/>
              <a:t>：視覚刺激によって身体静止時に錯覚的な移動感覚が生じる現象</a:t>
            </a:r>
            <a:endParaRPr lang="en-US" altLang="ja-JP" dirty="0" smtClean="0"/>
          </a:p>
          <a:p>
            <a:r>
              <a:rPr lang="ja-JP" altLang="en-US" dirty="0" smtClean="0"/>
              <a:t>ヘッドマウントディスプレイを用いて，多数の球が同方向に移動する刺激を提示することでベクションを生起させる</a:t>
            </a:r>
            <a:endParaRPr lang="en-US" altLang="ja-JP" dirty="0" smtClean="0"/>
          </a:p>
          <a:p>
            <a:r>
              <a:rPr lang="ja-JP" altLang="en-US" dirty="0" smtClean="0"/>
              <a:t>ベクションが生起している状況で前方のラウドスピーカから音を提示し，聞こえた方向を回答させる</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5</a:t>
            </a:fld>
            <a:endParaRPr kumimoji="1" lang="ja-JP" altLang="en-US"/>
          </a:p>
        </p:txBody>
      </p:sp>
    </p:spTree>
    <p:extLst>
      <p:ext uri="{BB962C8B-B14F-4D97-AF65-F5344CB8AC3E}">
        <p14:creationId xmlns:p14="http://schemas.microsoft.com/office/powerpoint/2010/main" val="70806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3756212" y="1004047"/>
            <a:ext cx="4814047" cy="5199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a:t>方法</a:t>
            </a:r>
            <a:r>
              <a:rPr kumimoji="1" lang="en-US" altLang="ja-JP" sz="2000" dirty="0" smtClean="0"/>
              <a:t/>
            </a:r>
            <a:br>
              <a:rPr kumimoji="1" lang="en-US" altLang="ja-JP" sz="2000" dirty="0" smtClean="0"/>
            </a:br>
            <a:r>
              <a:rPr lang="en-US" altLang="ja-JP" sz="3600" dirty="0" smtClean="0"/>
              <a:t>2.2 </a:t>
            </a:r>
            <a:r>
              <a:rPr lang="ja-JP" altLang="en-US" sz="3600" dirty="0" smtClean="0"/>
              <a:t>実験系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6</a:t>
            </a:fld>
            <a:endParaRPr kumimoji="1" lang="ja-JP" altLang="en-US"/>
          </a:p>
        </p:txBody>
      </p:sp>
      <p:sp>
        <p:nvSpPr>
          <p:cNvPr id="7" name="楕円 6"/>
          <p:cNvSpPr/>
          <p:nvPr/>
        </p:nvSpPr>
        <p:spPr>
          <a:xfrm>
            <a:off x="7222933" y="2187388"/>
            <a:ext cx="717177" cy="717177"/>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7581521" y="2932580"/>
            <a:ext cx="1" cy="16394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866585" y="5620871"/>
            <a:ext cx="592049" cy="17032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アーチ 19"/>
          <p:cNvSpPr/>
          <p:nvPr/>
        </p:nvSpPr>
        <p:spPr>
          <a:xfrm>
            <a:off x="6382005" y="3493994"/>
            <a:ext cx="510990" cy="510990"/>
          </a:xfrm>
          <a:prstGeom prst="blockArc">
            <a:avLst>
              <a:gd name="adj1" fmla="val 10800000"/>
              <a:gd name="adj2" fmla="val 5466097"/>
              <a:gd name="adj3" fmla="val 2635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6382005" y="4264957"/>
            <a:ext cx="726142" cy="159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H="1">
            <a:off x="6911410" y="3493994"/>
            <a:ext cx="670111" cy="1815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1" idx="0"/>
          </p:cNvCxnSpPr>
          <p:nvPr/>
        </p:nvCxnSpPr>
        <p:spPr>
          <a:xfrm flipH="1">
            <a:off x="6745076" y="3493994"/>
            <a:ext cx="836446" cy="77096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rot="16200000">
            <a:off x="7187204" y="4239442"/>
            <a:ext cx="172843" cy="1189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1343" y="2932580"/>
            <a:ext cx="161702" cy="2957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6274769" y="4563035"/>
            <a:ext cx="1318337" cy="1057836"/>
          </a:xfrm>
          <a:custGeom>
            <a:avLst/>
            <a:gdLst>
              <a:gd name="connsiteX0" fmla="*/ 1318337 w 1318337"/>
              <a:gd name="connsiteY0" fmla="*/ 0 h 1057836"/>
              <a:gd name="connsiteX1" fmla="*/ 525 w 1318337"/>
              <a:gd name="connsiteY1" fmla="*/ 367553 h 1057836"/>
              <a:gd name="connsiteX2" fmla="*/ 1192831 w 1318337"/>
              <a:gd name="connsiteY2" fmla="*/ 1057836 h 1057836"/>
            </a:gdLst>
            <a:ahLst/>
            <a:cxnLst>
              <a:cxn ang="0">
                <a:pos x="connsiteX0" y="connsiteY0"/>
              </a:cxn>
              <a:cxn ang="0">
                <a:pos x="connsiteX1" y="connsiteY1"/>
              </a:cxn>
              <a:cxn ang="0">
                <a:pos x="connsiteX2" y="connsiteY2"/>
              </a:cxn>
            </a:cxnLst>
            <a:rect l="l" t="t" r="r" b="b"/>
            <a:pathLst>
              <a:path w="1318337" h="1057836">
                <a:moveTo>
                  <a:pt x="1318337" y="0"/>
                </a:moveTo>
                <a:cubicBezTo>
                  <a:pt x="669890" y="95623"/>
                  <a:pt x="21443" y="191247"/>
                  <a:pt x="525" y="367553"/>
                </a:cubicBezTo>
                <a:cubicBezTo>
                  <a:pt x="-20393" y="543859"/>
                  <a:pt x="586219" y="800847"/>
                  <a:pt x="1192831" y="1057836"/>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rot="16200000">
            <a:off x="7496981" y="5297900"/>
            <a:ext cx="172569" cy="11277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019367" y="2235708"/>
            <a:ext cx="545980" cy="3585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701987" y="1886085"/>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6136" y="1897791"/>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4405714" y="194547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4284692" y="2002626"/>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4186516" y="209338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4186516" y="2234718"/>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4284692" y="2312894"/>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10414" y="2363729"/>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4536136" y="2410263"/>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701987" y="2467800"/>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p:nvPr/>
        </p:nvCxnSpPr>
        <p:spPr>
          <a:xfrm flipH="1" flipV="1">
            <a:off x="2569699" y="2209928"/>
            <a:ext cx="1616817" cy="141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1"/>
          </p:cNvCxnSpPr>
          <p:nvPr/>
        </p:nvCxnSpPr>
        <p:spPr>
          <a:xfrm flipH="1" flipV="1">
            <a:off x="2569699" y="2209928"/>
            <a:ext cx="3812306" cy="213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2547024" y="2526804"/>
            <a:ext cx="4579538" cy="2328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4822748" y="5218306"/>
            <a:ext cx="242834" cy="2371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endCxn id="63" idx="1"/>
          </p:cNvCxnSpPr>
          <p:nvPr/>
        </p:nvCxnSpPr>
        <p:spPr>
          <a:xfrm>
            <a:off x="2547024" y="4854812"/>
            <a:ext cx="2275724" cy="482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09129" y="938082"/>
            <a:ext cx="2787147" cy="400110"/>
          </a:xfrm>
          <a:prstGeom prst="rect">
            <a:avLst/>
          </a:prstGeom>
          <a:noFill/>
        </p:spPr>
        <p:txBody>
          <a:bodyPr wrap="square" rtlCol="0">
            <a:spAutoFit/>
          </a:bodyPr>
          <a:lstStyle/>
          <a:p>
            <a:pPr algn="ctr"/>
            <a:r>
              <a:rPr kumimoji="1" lang="en-US" altLang="ja-JP" sz="2000" dirty="0" smtClean="0"/>
              <a:t>&lt;anechoic chamber&gt;</a:t>
            </a: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3653452" y="1236543"/>
                <a:ext cx="2366682" cy="707886"/>
              </a:xfrm>
              <a:prstGeom prst="rect">
                <a:avLst/>
              </a:prstGeom>
              <a:noFill/>
            </p:spPr>
            <p:txBody>
              <a:bodyPr wrap="square" rtlCol="0">
                <a:spAutoFit/>
              </a:bodyPr>
              <a:lstStyle/>
              <a:p>
                <a:pPr algn="ctr"/>
                <a:r>
                  <a:rPr kumimoji="1" lang="en-US" altLang="ja-JP" sz="2000" dirty="0"/>
                  <a:t>l</a:t>
                </a:r>
                <a:r>
                  <a:rPr kumimoji="1" lang="en-US" altLang="ja-JP" sz="2000" dirty="0" smtClean="0"/>
                  <a:t>oudspeakers</a:t>
                </a:r>
              </a:p>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3653452" y="1236543"/>
                <a:ext cx="2366682" cy="707886"/>
              </a:xfrm>
              <a:prstGeom prst="rect">
                <a:avLst/>
              </a:prstGeom>
              <a:blipFill>
                <a:blip r:embed="rId3"/>
                <a:stretch>
                  <a:fillRect t="-5172" b="-7759"/>
                </a:stretch>
              </a:blipFill>
            </p:spPr>
            <p:txBody>
              <a:bodyPr/>
              <a:lstStyle/>
              <a:p>
                <a:r>
                  <a:rPr lang="ja-JP" altLang="en-US">
                    <a:noFill/>
                  </a:rPr>
                  <a:t> </a:t>
                </a:r>
              </a:p>
            </p:txBody>
          </p:sp>
        </mc:Fallback>
      </mc:AlternateContent>
      <p:cxnSp>
        <p:nvCxnSpPr>
          <p:cNvPr id="76" name="直線コネクタ 75"/>
          <p:cNvCxnSpPr/>
          <p:nvPr/>
        </p:nvCxnSpPr>
        <p:spPr>
          <a:xfrm flipH="1">
            <a:off x="3378107" y="2196489"/>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200512" y="1872185"/>
            <a:ext cx="486503" cy="400110"/>
          </a:xfrm>
          <a:prstGeom prst="rect">
            <a:avLst/>
          </a:prstGeom>
          <a:noFill/>
        </p:spPr>
        <p:txBody>
          <a:bodyPr wrap="square" rtlCol="0">
            <a:spAutoFit/>
          </a:bodyPr>
          <a:lstStyle/>
          <a:p>
            <a:pPr algn="ctr"/>
            <a:r>
              <a:rPr kumimoji="1" lang="en-US" altLang="ja-JP" sz="2000" dirty="0" smtClean="0"/>
              <a:t>10</a:t>
            </a:r>
            <a:endParaRPr kumimoji="1" lang="ja-JP" altLang="en-US" sz="2000" dirty="0"/>
          </a:p>
        </p:txBody>
      </p:sp>
      <p:grpSp>
        <p:nvGrpSpPr>
          <p:cNvPr id="86" name="グループ化 85"/>
          <p:cNvGrpSpPr/>
          <p:nvPr/>
        </p:nvGrpSpPr>
        <p:grpSpPr>
          <a:xfrm>
            <a:off x="4670603" y="2127884"/>
            <a:ext cx="2122457" cy="400110"/>
            <a:chOff x="4769218" y="2127884"/>
            <a:chExt cx="2122457" cy="400110"/>
          </a:xfrm>
        </p:grpSpPr>
        <p:sp>
          <p:nvSpPr>
            <p:cNvPr id="78" name="テキスト ボックス 77"/>
            <p:cNvSpPr txBox="1"/>
            <p:nvPr/>
          </p:nvSpPr>
          <p:spPr>
            <a:xfrm>
              <a:off x="5425208" y="2127884"/>
              <a:ext cx="868017" cy="400110"/>
            </a:xfrm>
            <a:prstGeom prst="rect">
              <a:avLst/>
            </a:prstGeom>
            <a:noFill/>
          </p:spPr>
          <p:txBody>
            <a:bodyPr wrap="square" rtlCol="0">
              <a:spAutoFit/>
            </a:bodyPr>
            <a:lstStyle/>
            <a:p>
              <a:pPr algn="ctr"/>
              <a:r>
                <a:rPr kumimoji="1" lang="en-US" altLang="ja-JP" sz="2000" dirty="0" smtClean="0"/>
                <a:t>1.3m</a:t>
              </a:r>
              <a:endParaRPr kumimoji="1" lang="ja-JP" altLang="en-US" sz="2000" dirty="0"/>
            </a:p>
          </p:txBody>
        </p:sp>
        <p:cxnSp>
          <p:nvCxnSpPr>
            <p:cNvPr id="80" name="直線矢印コネクタ 79"/>
            <p:cNvCxnSpPr/>
            <p:nvPr/>
          </p:nvCxnSpPr>
          <p:spPr>
            <a:xfrm>
              <a:off x="6271114" y="2326469"/>
              <a:ext cx="620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8" idx="1"/>
            </p:cNvCxnSpPr>
            <p:nvPr/>
          </p:nvCxnSpPr>
          <p:spPr>
            <a:xfrm flipH="1" flipV="1">
              <a:off x="4769218" y="2326469"/>
              <a:ext cx="655990" cy="1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テキスト ボックス 86"/>
          <p:cNvSpPr txBox="1"/>
          <p:nvPr/>
        </p:nvSpPr>
        <p:spPr>
          <a:xfrm>
            <a:off x="1447494" y="2080538"/>
            <a:ext cx="677169" cy="400110"/>
          </a:xfrm>
          <a:prstGeom prst="rect">
            <a:avLst/>
          </a:prstGeom>
          <a:noFill/>
        </p:spPr>
        <p:txBody>
          <a:bodyPr wrap="square" rtlCol="0">
            <a:spAutoFit/>
          </a:bodyPr>
          <a:lstStyle/>
          <a:p>
            <a:pPr algn="ctr"/>
            <a:r>
              <a:rPr kumimoji="1" lang="en-US" altLang="ja-JP" sz="2000" dirty="0" smtClean="0"/>
              <a:t>PC1</a:t>
            </a:r>
            <a:endParaRPr kumimoji="1" lang="ja-JP" altLang="en-US" sz="2000" dirty="0"/>
          </a:p>
        </p:txBody>
      </p:sp>
      <p:sp>
        <p:nvSpPr>
          <p:cNvPr id="88" name="テキスト ボックス 87"/>
          <p:cNvSpPr txBox="1"/>
          <p:nvPr/>
        </p:nvSpPr>
        <p:spPr>
          <a:xfrm>
            <a:off x="1422371" y="4604107"/>
            <a:ext cx="677169" cy="400110"/>
          </a:xfrm>
          <a:prstGeom prst="rect">
            <a:avLst/>
          </a:prstGeom>
          <a:noFill/>
        </p:spPr>
        <p:txBody>
          <a:bodyPr wrap="square" rtlCol="0">
            <a:spAutoFit/>
          </a:bodyPr>
          <a:lstStyle/>
          <a:p>
            <a:pPr algn="ctr"/>
            <a:r>
              <a:rPr kumimoji="1" lang="en-US" altLang="ja-JP" sz="2000" dirty="0" smtClean="0"/>
              <a:t>PC2</a:t>
            </a:r>
            <a:endParaRPr kumimoji="1" lang="ja-JP" altLang="en-US" sz="2000" dirty="0"/>
          </a:p>
        </p:txBody>
      </p:sp>
      <p:sp>
        <p:nvSpPr>
          <p:cNvPr id="89" name="テキスト ボックス 88"/>
          <p:cNvSpPr txBox="1"/>
          <p:nvPr/>
        </p:nvSpPr>
        <p:spPr>
          <a:xfrm>
            <a:off x="6102890" y="1750728"/>
            <a:ext cx="2366682" cy="400110"/>
          </a:xfrm>
          <a:prstGeom prst="rect">
            <a:avLst/>
          </a:prstGeom>
          <a:noFill/>
        </p:spPr>
        <p:txBody>
          <a:bodyPr wrap="square" rtlCol="0">
            <a:spAutoFit/>
          </a:bodyPr>
          <a:lstStyle/>
          <a:p>
            <a:pPr algn="ctr"/>
            <a:r>
              <a:rPr kumimoji="1" lang="en-US" altLang="ja-JP" sz="2000" dirty="0" smtClean="0"/>
              <a:t>HMD(Oculus Rift)</a:t>
            </a:r>
            <a:endParaRPr kumimoji="1" lang="ja-JP" altLang="en-US" sz="2000" dirty="0"/>
          </a:p>
        </p:txBody>
      </p:sp>
      <p:sp>
        <p:nvSpPr>
          <p:cNvPr id="90" name="テキスト ボックス 89"/>
          <p:cNvSpPr txBox="1"/>
          <p:nvPr/>
        </p:nvSpPr>
        <p:spPr>
          <a:xfrm>
            <a:off x="5934556" y="3165204"/>
            <a:ext cx="1413543" cy="400110"/>
          </a:xfrm>
          <a:prstGeom prst="rect">
            <a:avLst/>
          </a:prstGeom>
          <a:noFill/>
        </p:spPr>
        <p:txBody>
          <a:bodyPr wrap="square" rtlCol="0">
            <a:spAutoFit/>
          </a:bodyPr>
          <a:lstStyle/>
          <a:p>
            <a:pPr algn="ctr"/>
            <a:r>
              <a:rPr kumimoji="1" lang="en-US" altLang="ja-JP" sz="2000" dirty="0" smtClean="0"/>
              <a:t>controller</a:t>
            </a:r>
            <a:endParaRPr kumimoji="1" lang="ja-JP" altLang="en-US" sz="2000" dirty="0"/>
          </a:p>
        </p:txBody>
      </p:sp>
      <p:sp>
        <p:nvSpPr>
          <p:cNvPr id="91" name="テキスト ボックス 90"/>
          <p:cNvSpPr txBox="1"/>
          <p:nvPr/>
        </p:nvSpPr>
        <p:spPr>
          <a:xfrm>
            <a:off x="5563452" y="4301346"/>
            <a:ext cx="857913" cy="400110"/>
          </a:xfrm>
          <a:prstGeom prst="rect">
            <a:avLst/>
          </a:prstGeom>
          <a:noFill/>
        </p:spPr>
        <p:txBody>
          <a:bodyPr wrap="square" rtlCol="0">
            <a:spAutoFit/>
          </a:bodyPr>
          <a:lstStyle/>
          <a:p>
            <a:pPr algn="ctr"/>
            <a:r>
              <a:rPr kumimoji="1" lang="en-US" altLang="ja-JP" sz="2000" dirty="0" smtClean="0"/>
              <a:t>pedal</a:t>
            </a:r>
            <a:endParaRPr kumimoji="1" lang="ja-JP" altLang="en-US" sz="2000" dirty="0"/>
          </a:p>
        </p:txBody>
      </p:sp>
      <p:sp>
        <p:nvSpPr>
          <p:cNvPr id="92" name="テキスト ボックス 91"/>
          <p:cNvSpPr txBox="1"/>
          <p:nvPr/>
        </p:nvSpPr>
        <p:spPr>
          <a:xfrm>
            <a:off x="4390808" y="4871272"/>
            <a:ext cx="1112181" cy="400110"/>
          </a:xfrm>
          <a:prstGeom prst="rect">
            <a:avLst/>
          </a:prstGeom>
          <a:noFill/>
        </p:spPr>
        <p:txBody>
          <a:bodyPr wrap="square" rtlCol="0">
            <a:spAutoFit/>
          </a:bodyPr>
          <a:lstStyle/>
          <a:p>
            <a:pPr algn="ctr"/>
            <a:r>
              <a:rPr kumimoji="1" lang="en-US" altLang="ja-JP" sz="2000" dirty="0" smtClean="0"/>
              <a:t>sensors</a:t>
            </a:r>
            <a:endParaRPr kumimoji="1" lang="ja-JP" altLang="en-US" sz="2000" dirty="0"/>
          </a:p>
        </p:txBody>
      </p:sp>
      <p:sp>
        <p:nvSpPr>
          <p:cNvPr id="93" name="テキスト ボックス 92"/>
          <p:cNvSpPr txBox="1"/>
          <p:nvPr/>
        </p:nvSpPr>
        <p:spPr>
          <a:xfrm>
            <a:off x="3171646" y="5129084"/>
            <a:ext cx="412921" cy="400110"/>
          </a:xfrm>
          <a:prstGeom prst="rect">
            <a:avLst/>
          </a:prstGeom>
          <a:noFill/>
        </p:spPr>
        <p:txBody>
          <a:bodyPr wrap="square" rtlCol="0">
            <a:spAutoFit/>
          </a:bodyPr>
          <a:lstStyle/>
          <a:p>
            <a:pPr algn="ctr"/>
            <a:r>
              <a:rPr kumimoji="1" lang="en-US" altLang="ja-JP" sz="2000" dirty="0"/>
              <a:t>2</a:t>
            </a:r>
            <a:endParaRPr kumimoji="1" lang="ja-JP" altLang="en-US" sz="2000" dirty="0"/>
          </a:p>
        </p:txBody>
      </p:sp>
      <p:cxnSp>
        <p:nvCxnSpPr>
          <p:cNvPr id="94" name="直線コネクタ 93"/>
          <p:cNvCxnSpPr/>
          <p:nvPr/>
        </p:nvCxnSpPr>
        <p:spPr>
          <a:xfrm flipH="1">
            <a:off x="3320629" y="4946737"/>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936848" y="4434247"/>
            <a:ext cx="769684" cy="400110"/>
          </a:xfrm>
          <a:prstGeom prst="rect">
            <a:avLst/>
          </a:prstGeom>
          <a:noFill/>
        </p:spPr>
        <p:txBody>
          <a:bodyPr wrap="square" rtlCol="0">
            <a:spAutoFit/>
          </a:bodyPr>
          <a:lstStyle/>
          <a:p>
            <a:pPr algn="ctr"/>
            <a:r>
              <a:rPr kumimoji="1" lang="en-US" altLang="ja-JP" sz="2000" dirty="0" smtClean="0"/>
              <a:t>chair</a:t>
            </a:r>
            <a:endParaRPr kumimoji="1" lang="ja-JP" altLang="en-US" sz="2000" dirty="0"/>
          </a:p>
        </p:txBody>
      </p:sp>
      <p:sp>
        <p:nvSpPr>
          <p:cNvPr id="3" name="正方形/長方形 2"/>
          <p:cNvSpPr/>
          <p:nvPr/>
        </p:nvSpPr>
        <p:spPr>
          <a:xfrm>
            <a:off x="1002458" y="123909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976021" y="383281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09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smtClean="0"/>
              <a:t>方法</a:t>
            </a:r>
            <a:r>
              <a:rPr kumimoji="1" lang="en-US" altLang="ja-JP" sz="2000" dirty="0" smtClean="0"/>
              <a:t/>
            </a:r>
            <a:br>
              <a:rPr kumimoji="1" lang="en-US" altLang="ja-JP" sz="2000" dirty="0" smtClean="0"/>
            </a:br>
            <a:r>
              <a:rPr lang="en-US" altLang="ja-JP" sz="3600" dirty="0" smtClean="0"/>
              <a:t>2.3 </a:t>
            </a:r>
            <a:r>
              <a:rPr lang="ja-JP" altLang="en-US" sz="3600" dirty="0" smtClean="0"/>
              <a:t>視覚刺激</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被験者を中心とした半径</a:t>
                </a:r>
                <a:r>
                  <a:rPr kumimoji="1" lang="en-US" altLang="ja-JP" dirty="0" smtClean="0"/>
                  <a:t>5m</a:t>
                </a:r>
                <a:r>
                  <a:rPr kumimoji="1" lang="ja-JP" altLang="en-US" dirty="0" smtClean="0"/>
                  <a:t>の球面上に，</a:t>
                </a:r>
                <a:r>
                  <a:rPr kumimoji="1" lang="en-US" altLang="ja-JP" dirty="0" smtClean="0"/>
                  <a:t>10000</a:t>
                </a:r>
                <a:r>
                  <a:rPr kumimoji="1" lang="ja-JP" altLang="en-US" dirty="0" smtClean="0"/>
                  <a:t>個の直径</a:t>
                </a:r>
                <a:r>
                  <a:rPr kumimoji="1" lang="en-US" altLang="ja-JP" dirty="0" smtClean="0"/>
                  <a:t>10cm</a:t>
                </a:r>
                <a:r>
                  <a:rPr kumimoji="1" lang="ja-JP" altLang="en-US" dirty="0" smtClean="0"/>
                  <a:t>の緑色の球をランダムに配置</a:t>
                </a:r>
                <a:endParaRPr kumimoji="1" lang="en-US" altLang="ja-JP" dirty="0" smtClean="0"/>
              </a:p>
              <a:p>
                <a:r>
                  <a:rPr lang="ja-JP" altLang="en-US" dirty="0" smtClean="0"/>
                  <a:t>静止条件では球は停止</a:t>
                </a:r>
                <a:endParaRPr lang="en-US" altLang="ja-JP" dirty="0" smtClean="0"/>
              </a:p>
              <a:p>
                <a:r>
                  <a:rPr lang="ja-JP" altLang="en-US" dirty="0"/>
                  <a:t>ベクション</a:t>
                </a:r>
                <a:r>
                  <a:rPr lang="ja-JP" altLang="en-US" dirty="0" smtClean="0"/>
                  <a:t>条件では球は左右どちらか，すべて同じ方向に，</a:t>
                </a:r>
                <a14:m>
                  <m:oMath xmlns:m="http://schemas.openxmlformats.org/officeDocument/2006/math">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s</m:t>
                    </m:r>
                  </m:oMath>
                </a14:m>
                <a:r>
                  <a:rPr lang="ja-JP" altLang="en-US" dirty="0" smtClean="0"/>
                  <a:t>で定速回転</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7</a:t>
            </a:fld>
            <a:endParaRPr kumimoji="1" lang="ja-JP" altLang="en-US"/>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41739" t="48497"/>
          <a:stretch/>
        </p:blipFill>
        <p:spPr>
          <a:xfrm>
            <a:off x="2817995" y="2670629"/>
            <a:ext cx="4644957" cy="3284924"/>
          </a:xfrm>
          <a:prstGeom prst="rect">
            <a:avLst/>
          </a:prstGeom>
        </p:spPr>
      </p:pic>
    </p:spTree>
    <p:extLst>
      <p:ext uri="{BB962C8B-B14F-4D97-AF65-F5344CB8AC3E}">
        <p14:creationId xmlns:p14="http://schemas.microsoft.com/office/powerpoint/2010/main" val="227954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kumimoji="1" lang="ja-JP" altLang="en-US" sz="2000" dirty="0" smtClean="0"/>
              <a:t>方法</a:t>
            </a:r>
            <a:r>
              <a:rPr kumimoji="1" lang="en-US" altLang="ja-JP" sz="2000" dirty="0" smtClean="0"/>
              <a:t/>
            </a:r>
            <a:br>
              <a:rPr kumimoji="1" lang="en-US" altLang="ja-JP" sz="2000" dirty="0" smtClean="0"/>
            </a:br>
            <a:r>
              <a:rPr lang="en-US" altLang="ja-JP" sz="3600" dirty="0" smtClean="0"/>
              <a:t>2.4 </a:t>
            </a:r>
            <a:r>
              <a:rPr lang="ja-JP" altLang="en-US" sz="3600" dirty="0" smtClean="0"/>
              <a:t>実験手順　静止条件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正面に表示される十字を見る</a:t>
                </a:r>
                <a:r>
                  <a:rPr kumimoji="1" lang="en-US" altLang="ja-JP" dirty="0" smtClean="0"/>
                  <a:t/>
                </a:r>
                <a:br>
                  <a:rPr kumimoji="1" lang="en-US" altLang="ja-JP" dirty="0" smtClean="0"/>
                </a:br>
                <a:r>
                  <a:rPr kumimoji="1" lang="en-US" altLang="ja-JP" dirty="0" smtClean="0"/>
                  <a:t>	</a:t>
                </a:r>
                <a:r>
                  <a:rPr kumimoji="1" lang="ja-JP" altLang="en-US" dirty="0" smtClean="0"/>
                  <a:t>真正面</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smtClean="0"/>
                  <a:t>（スピーカアレイの中心）に位置</a:t>
                </a:r>
                <a:endParaRPr kumimoji="1" lang="en-US" altLang="ja-JP" dirty="0" smtClean="0"/>
              </a:p>
              <a:p>
                <a:pPr marL="457200" indent="-457200">
                  <a:buFont typeface="+mj-lt"/>
                  <a:buAutoNum type="arabicPeriod"/>
                </a:pPr>
                <a:r>
                  <a:rPr lang="ja-JP" altLang="en-US" dirty="0"/>
                  <a:t>十字</a:t>
                </a:r>
                <a:r>
                  <a:rPr lang="ja-JP" altLang="en-US" dirty="0" smtClean="0"/>
                  <a:t>が消え多数の球が表示される．このとき頭部および目は十字のあった位置からなるべく動かさない</a:t>
                </a:r>
                <a:endParaRPr lang="en-US" altLang="ja-JP" dirty="0" smtClean="0"/>
              </a:p>
              <a:p>
                <a:pPr marL="457200" indent="-457200">
                  <a:buFont typeface="+mj-lt"/>
                  <a:buAutoNum type="arabicPeriod"/>
                </a:pPr>
                <a:r>
                  <a:rPr lang="ja-JP" altLang="en-US" dirty="0" smtClean="0"/>
                  <a:t>ひとつのラウドスピーカから試験音を提示</a:t>
                </a:r>
                <a:r>
                  <a:rPr lang="en-US" altLang="ja-JP" dirty="0"/>
                  <a:t/>
                </a:r>
                <a:br>
                  <a:rPr lang="en-US" altLang="ja-JP" dirty="0"/>
                </a:br>
                <a:r>
                  <a:rPr lang="en-US" altLang="ja-JP" dirty="0" smtClean="0"/>
                  <a:t>	</a:t>
                </a:r>
                <a:r>
                  <a:rPr lang="ja-JP" altLang="en-US" dirty="0" smtClean="0"/>
                  <a:t>時間長</a:t>
                </a:r>
                <a:r>
                  <a:rPr lang="en-US" altLang="ja-JP" dirty="0" smtClean="0"/>
                  <a:t>30ms, </a:t>
                </a:r>
                <a:r>
                  <a:rPr lang="ja-JP" altLang="en-US" dirty="0" smtClean="0"/>
                  <a:t>連続提示時</a:t>
                </a:r>
                <a:r>
                  <a:rPr lang="en-US" altLang="ja-JP" dirty="0" smtClean="0"/>
                  <a:t>65dB, </a:t>
                </a:r>
                <a:r>
                  <a:rPr lang="ja-JP" altLang="en-US" dirty="0" smtClean="0"/>
                  <a:t>ピンクノイズ</a:t>
                </a:r>
                <a:r>
                  <a:rPr lang="en-US" altLang="ja-JP" dirty="0"/>
                  <a:t/>
                </a:r>
                <a:br>
                  <a:rPr lang="en-US" altLang="ja-JP" dirty="0"/>
                </a:br>
                <a:r>
                  <a:rPr lang="en-US" altLang="ja-JP" dirty="0" smtClean="0"/>
                  <a:t>	</a:t>
                </a:r>
                <a:r>
                  <a:rPr lang="ja-JP" altLang="en-US" dirty="0" smtClean="0"/>
                  <a:t>提示場所はランダム化最尤適応法で決定</a:t>
                </a:r>
                <a:endParaRPr lang="en-US" altLang="ja-JP" dirty="0" smtClean="0"/>
              </a:p>
              <a:p>
                <a:pPr marL="457200" indent="-457200">
                  <a:buFont typeface="+mj-lt"/>
                  <a:buAutoNum type="arabicPeriod"/>
                </a:pPr>
                <a:r>
                  <a:rPr lang="ja-JP" altLang="en-US" dirty="0" smtClean="0"/>
                  <a:t>音が主観的正面に対し左右どちらから聞こえたか二者択一で回答</a:t>
                </a:r>
                <a:endParaRPr lang="en-US" altLang="ja-JP" dirty="0" smtClean="0"/>
              </a:p>
              <a:p>
                <a:pPr marL="457200" indent="-457200">
                  <a:buFont typeface="+mj-lt"/>
                  <a:buAutoNum type="arabicPeriod"/>
                </a:pPr>
                <a:r>
                  <a:rPr lang="ja-JP" altLang="en-US" dirty="0" smtClean="0"/>
                  <a:t>最初の手順に戻る</a:t>
                </a:r>
                <a:endParaRPr lang="en-US" altLang="ja-JP" dirty="0" smtClean="0"/>
              </a:p>
              <a:p>
                <a:pPr marL="0" indent="0">
                  <a:buNone/>
                </a:pPr>
                <a:endParaRPr lang="en-US" altLang="ja-JP" dirty="0"/>
              </a:p>
              <a:p>
                <a:pPr marL="0" indent="0">
                  <a:buNone/>
                </a:pPr>
                <a:r>
                  <a:rPr lang="en-US" altLang="ja-JP" dirty="0" smtClean="0"/>
                  <a:t>50</a:t>
                </a:r>
                <a:r>
                  <a:rPr lang="ja-JP" altLang="en-US" dirty="0" smtClean="0"/>
                  <a:t>回</a:t>
                </a:r>
                <a14:m>
                  <m:oMath xmlns:m="http://schemas.openxmlformats.org/officeDocument/2006/math">
                    <m:r>
                      <a:rPr lang="en-US" altLang="ja-JP" b="0" i="1" smtClean="0">
                        <a:latin typeface="Cambria Math" panose="02040503050406030204" pitchFamily="18" charset="0"/>
                      </a:rPr>
                      <m:t>×</m:t>
                    </m:r>
                  </m:oMath>
                </a14:m>
                <a:r>
                  <a:rPr lang="en-US" altLang="ja-JP" dirty="0" smtClean="0"/>
                  <a:t>2</a:t>
                </a:r>
                <a:r>
                  <a:rPr lang="ja-JP" altLang="en-US" dirty="0" smtClean="0"/>
                  <a:t>セッション</a:t>
                </a:r>
                <a:r>
                  <a:rPr lang="en-US" altLang="ja-JP" dirty="0" smtClean="0"/>
                  <a:t>=100</a:t>
                </a:r>
                <a:r>
                  <a:rPr lang="ja-JP" altLang="en-US" dirty="0" smtClean="0"/>
                  <a:t>試行</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8</a:t>
            </a:fld>
            <a:endParaRPr kumimoji="1" lang="ja-JP" altLang="en-US"/>
          </a:p>
        </p:txBody>
      </p:sp>
    </p:spTree>
    <p:extLst>
      <p:ext uri="{BB962C8B-B14F-4D97-AF65-F5344CB8AC3E}">
        <p14:creationId xmlns:p14="http://schemas.microsoft.com/office/powerpoint/2010/main" val="92249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2. </a:t>
            </a:r>
            <a:r>
              <a:rPr kumimoji="1" lang="ja-JP" altLang="en-US" sz="2000" dirty="0" smtClean="0"/>
              <a:t>方法</a:t>
            </a:r>
            <a:r>
              <a:rPr kumimoji="1" lang="en-US" altLang="ja-JP" sz="2000" dirty="0" smtClean="0"/>
              <a:t/>
            </a:r>
            <a:br>
              <a:rPr kumimoji="1" lang="en-US" altLang="ja-JP" sz="2000" dirty="0" smtClean="0"/>
            </a:br>
            <a:r>
              <a:rPr lang="en-US" altLang="ja-JP" sz="3600" dirty="0" smtClean="0"/>
              <a:t>2.5 </a:t>
            </a:r>
            <a:r>
              <a:rPr lang="ja-JP" altLang="en-US" sz="3600" dirty="0" smtClean="0"/>
              <a:t>実験手順　</a:t>
            </a:r>
            <a:r>
              <a:rPr lang="ja-JP" altLang="en-US" sz="3600" dirty="0"/>
              <a:t>ベクション</a:t>
            </a:r>
            <a:r>
              <a:rPr lang="ja-JP" altLang="en-US" sz="3600" dirty="0" smtClean="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正面の十字を見る</a:t>
                </a:r>
                <a:endParaRPr lang="en-US" altLang="ja-JP" dirty="0" smtClean="0"/>
              </a:p>
              <a:p>
                <a:pPr marL="457200" indent="-457200">
                  <a:buFont typeface="+mj-lt"/>
                  <a:buAutoNum type="arabicPeriod"/>
                </a:pPr>
                <a:r>
                  <a:rPr kumimoji="1" lang="ja-JP" altLang="en-US" dirty="0"/>
                  <a:t>十字</a:t>
                </a:r>
                <a:r>
                  <a:rPr kumimoji="1" lang="ja-JP" altLang="en-US" dirty="0" smtClean="0"/>
                  <a:t>が消え，多数の球が表示される．球は左右どちらか，すべて同方向に</a:t>
                </a:r>
                <a14:m>
                  <m:oMath xmlns:m="http://schemas.openxmlformats.org/officeDocument/2006/math">
                    <m:r>
                      <a:rPr kumimoji="1" lang="en-US" altLang="ja-JP" b="0" i="1" smtClean="0">
                        <a:latin typeface="Cambria Math" panose="02040503050406030204" pitchFamily="18" charset="0"/>
                      </a:rPr>
                      <m:t>5°/</m:t>
                    </m:r>
                    <m:r>
                      <m:rPr>
                        <m:sty m:val="p"/>
                      </m:rPr>
                      <a:rPr kumimoji="1" lang="en-US" altLang="ja-JP" b="0" i="0" smtClean="0">
                        <a:latin typeface="Cambria Math" panose="02040503050406030204" pitchFamily="18" charset="0"/>
                      </a:rPr>
                      <m:t>s</m:t>
                    </m:r>
                  </m:oMath>
                </a14:m>
                <a:r>
                  <a:rPr kumimoji="1" lang="ja-JP" altLang="en-US" dirty="0" smtClean="0"/>
                  <a:t>で移動する．このとき頭部および目はなるべく</a:t>
                </a:r>
                <a:r>
                  <a:rPr lang="ja-JP" altLang="en-US" dirty="0" smtClean="0"/>
                  <a:t>動かさない</a:t>
                </a:r>
                <a:endParaRPr lang="en-US" altLang="ja-JP" dirty="0" smtClean="0"/>
              </a:p>
              <a:p>
                <a:pPr marL="457200" indent="-457200">
                  <a:buFont typeface="+mj-lt"/>
                  <a:buAutoNum type="arabicPeriod"/>
                </a:pPr>
                <a:r>
                  <a:rPr kumimoji="1" lang="ja-JP" altLang="en-US" dirty="0" smtClean="0"/>
                  <a:t>被験者が</a:t>
                </a:r>
                <a:r>
                  <a:rPr kumimoji="1" lang="ja-JP" altLang="en-US" b="1" dirty="0" smtClean="0"/>
                  <a:t>まるで身体ごとその場で回っているように感じたら</a:t>
                </a:r>
                <a:r>
                  <a:rPr kumimoji="1" lang="ja-JP" altLang="en-US" dirty="0" smtClean="0"/>
                  <a:t>手元のペダルを押す</a:t>
                </a:r>
                <a:endParaRPr kumimoji="1" lang="en-US" altLang="ja-JP" dirty="0" smtClean="0"/>
              </a:p>
              <a:p>
                <a:pPr marL="457200" indent="-457200">
                  <a:buFont typeface="+mj-lt"/>
                  <a:buAutoNum type="arabicPeriod"/>
                </a:pPr>
                <a:r>
                  <a:rPr kumimoji="1" lang="ja-JP" altLang="en-US" dirty="0" smtClean="0"/>
                  <a:t>ひとつのラウドスピーカから試験音提示</a:t>
                </a:r>
                <a:endParaRPr kumimoji="1" lang="en-US" altLang="ja-JP" dirty="0" smtClean="0"/>
              </a:p>
              <a:p>
                <a:pPr marL="457200" indent="-457200">
                  <a:buFont typeface="+mj-lt"/>
                  <a:buAutoNum type="arabicPeriod"/>
                </a:pPr>
                <a:r>
                  <a:rPr kumimoji="1" lang="ja-JP" altLang="en-US" dirty="0" smtClean="0"/>
                  <a:t>音が主観的正面に対し左右どちらから聞こえたか二者択一で回答</a:t>
                </a:r>
                <a:endParaRPr kumimoji="1" lang="en-US" altLang="ja-JP" dirty="0" smtClean="0"/>
              </a:p>
              <a:p>
                <a:pPr marL="457200" indent="-457200">
                  <a:buFont typeface="+mj-lt"/>
                  <a:buAutoNum type="arabicPeriod"/>
                </a:pPr>
                <a:r>
                  <a:rPr kumimoji="1" lang="ja-JP" altLang="en-US" dirty="0" smtClean="0"/>
                  <a:t>最初の手順に戻る</a:t>
                </a:r>
                <a:endParaRPr kumimoji="1" lang="en-US" altLang="ja-JP" dirty="0" smtClean="0"/>
              </a:p>
              <a:p>
                <a:pPr marL="0" indent="0">
                  <a:buNone/>
                </a:pPr>
                <a:endParaRPr lang="en-US" altLang="ja-JP" dirty="0"/>
              </a:p>
              <a:p>
                <a:pPr marL="0" indent="0">
                  <a:buNone/>
                </a:pPr>
                <a:r>
                  <a:rPr kumimoji="1" lang="en-US" altLang="ja-JP" dirty="0" smtClean="0"/>
                  <a:t>50</a:t>
                </a:r>
                <a:r>
                  <a:rPr kumimoji="1" lang="ja-JP" altLang="en-US" dirty="0" smtClean="0"/>
                  <a:t>回</a:t>
                </a: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4</a:t>
                </a:r>
                <a:r>
                  <a:rPr kumimoji="1" lang="ja-JP" altLang="en-US" dirty="0" smtClean="0"/>
                  <a:t>セッション</a:t>
                </a:r>
                <a:r>
                  <a:rPr kumimoji="1" lang="en-US" altLang="ja-JP" dirty="0" smtClean="0"/>
                  <a:t>=200</a:t>
                </a:r>
                <a:r>
                  <a:rPr kumimoji="1" lang="ja-JP" altLang="en-US" dirty="0" smtClean="0"/>
                  <a:t>試行（球移動は左右各</a:t>
                </a:r>
                <a:r>
                  <a:rPr kumimoji="1" lang="en-US" altLang="ja-JP" dirty="0" smtClean="0"/>
                  <a:t>100</a:t>
                </a:r>
                <a:r>
                  <a:rPr kumimoji="1" lang="ja-JP" altLang="en-US" dirty="0" smtClean="0"/>
                  <a:t>回</a:t>
                </a:r>
                <a:r>
                  <a:rPr lang="ja-JP" altLang="en-US" dirty="0" smtClean="0"/>
                  <a:t>，順序はランダム</a:t>
                </a:r>
                <a:r>
                  <a:rPr kumimoji="1" lang="ja-JP" altLang="en-US"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b="-2428"/>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9</a:t>
            </a:fld>
            <a:endParaRPr kumimoji="1" lang="ja-JP" altLang="en-US"/>
          </a:p>
        </p:txBody>
      </p:sp>
    </p:spTree>
    <p:extLst>
      <p:ext uri="{BB962C8B-B14F-4D97-AF65-F5344CB8AC3E}">
        <p14:creationId xmlns:p14="http://schemas.microsoft.com/office/powerpoint/2010/main" val="172305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6">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Logo.potx" id="{AA1A9060-2084-47EE-A7B2-50FACBF802BF}" vid="{F40CC05E-9FDE-4F99-9973-3064F7F359E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noLogo</Template>
  <TotalTime>3247</TotalTime>
  <Words>1183</Words>
  <Application>Microsoft Office PowerPoint</Application>
  <PresentationFormat>画面に合わせる (4:3)</PresentationFormat>
  <Paragraphs>160</Paragraphs>
  <Slides>14</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Wingdings</vt:lpstr>
      <vt:lpstr>Office テーマ</vt:lpstr>
      <vt:lpstr>ベクション生起中の音像定位実験</vt:lpstr>
      <vt:lpstr>1. 背景 1.1 音像定位の手がかり</vt:lpstr>
      <vt:lpstr>1. 背景 1.2 受動回転中の音像定位（先行研究）</vt:lpstr>
      <vt:lpstr>1. 背景 1.3 研究目的</vt:lpstr>
      <vt:lpstr>2. 方法 2.1 概要</vt:lpstr>
      <vt:lpstr>2. 方法 2.2 実験系</vt:lpstr>
      <vt:lpstr>2. 方法 2.3 視覚刺激</vt:lpstr>
      <vt:lpstr>2. 方法 2.4 実験手順　静止条件</vt:lpstr>
      <vt:lpstr>2. 方法 2.5 実験手順　ベクション条件</vt:lpstr>
      <vt:lpstr>3. 結果 3.1 静止条件</vt:lpstr>
      <vt:lpstr>3. 結果 3.2 ベクション条件</vt:lpstr>
      <vt:lpstr>3. 結果 3.3 ベクション条件　かかった時間</vt:lpstr>
      <vt:lpstr>3. 結果 3.4 所感</vt:lpstr>
      <vt:lpstr>4. 今後の予定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研究打ち合わせ 2019/5/31</dc:title>
  <dc:creator>maeda kei</dc:creator>
  <cp:lastModifiedBy>maeda kei</cp:lastModifiedBy>
  <cp:revision>399</cp:revision>
  <dcterms:created xsi:type="dcterms:W3CDTF">2019-05-23T05:43:47Z</dcterms:created>
  <dcterms:modified xsi:type="dcterms:W3CDTF">2019-06-14T05:16:10Z</dcterms:modified>
</cp:coreProperties>
</file>