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6" r:id="rId3"/>
    <p:sldMasterId id="2147483685" r:id="rId4"/>
    <p:sldMasterId id="2147483694" r:id="rId5"/>
  </p:sldMasterIdLst>
  <p:notesMasterIdLst>
    <p:notesMasterId r:id="rId12"/>
  </p:notesMasterIdLst>
  <p:sldIdLst>
    <p:sldId id="256" r:id="rId6"/>
    <p:sldId id="272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3" autoAdjust="0"/>
  </p:normalViewPr>
  <p:slideViewPr>
    <p:cSldViewPr>
      <p:cViewPr>
        <p:scale>
          <a:sx n="70" d="100"/>
          <a:sy n="70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177D-8B77-4145-82C2-8D19C580198D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ED6D7-D430-4BDB-A020-AF04116DBD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Maintenant on passe aux tests</a:t>
            </a:r>
            <a:r>
              <a:rPr lang="fr-FR" baseline="0" dirty="0" smtClean="0"/>
              <a:t> </a:t>
            </a:r>
            <a:r>
              <a:rPr lang="fr-FR" dirty="0" smtClean="0"/>
              <a:t>en variant le nombre maximum de connexions calculateur/sous-réseau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dirty="0" smtClean="0"/>
              <a:t>25 calculateurs, 4 sous-réseaux</a:t>
            </a:r>
          </a:p>
          <a:p>
            <a:r>
              <a:rPr lang="fr-FR" dirty="0" smtClean="0"/>
              <a:t>Réseau valide.</a:t>
            </a:r>
          </a:p>
          <a:p>
            <a:r>
              <a:rPr lang="fr-FR" dirty="0" smtClean="0"/>
              <a:t>En</a:t>
            </a:r>
            <a:r>
              <a:rPr lang="fr-FR" baseline="0" dirty="0" smtClean="0"/>
              <a:t> particulier cela permet d’initialiser les chemins et de calculer les charges, puis d’optimiser la charge avec le niveau d’optimisation « élémentaire ».</a:t>
            </a:r>
            <a:endParaRPr lang="en-US" dirty="0" smtClean="0"/>
          </a:p>
          <a:p>
            <a:endParaRPr lang="fr-FR" dirty="0" smtClean="0"/>
          </a:p>
          <a:p>
            <a:r>
              <a:rPr lang="fr-FR" dirty="0" smtClean="0"/>
              <a:t>Le problème:</a:t>
            </a:r>
            <a:r>
              <a:rPr lang="fr-FR" baseline="0" dirty="0" smtClean="0"/>
              <a:t> l’entrée disponible n’est pas d’accord avec l’ancien test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50,38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D6D7-D430-4BDB-A020-AF04116DBD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988" y="6327775"/>
            <a:ext cx="16192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487363"/>
            <a:ext cx="8380412" cy="312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 style du titre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8013700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5"/>
          </p:nvPr>
        </p:nvSpPr>
        <p:spPr>
          <a:xfrm>
            <a:off x="6823075" y="1268413"/>
            <a:ext cx="1755775" cy="4427536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6202363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4608513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24"/>
          </p:nvPr>
        </p:nvSpPr>
        <p:spPr>
          <a:xfrm>
            <a:off x="179388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5" name="Espace réservé du contenu 2"/>
          <p:cNvSpPr>
            <a:spLocks noGrp="1"/>
          </p:cNvSpPr>
          <p:nvPr>
            <p:ph idx="25"/>
          </p:nvPr>
        </p:nvSpPr>
        <p:spPr>
          <a:xfrm>
            <a:off x="4608513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5219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8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1" descr="Sign_Marq ppt F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125" y="6278563"/>
            <a:ext cx="1660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369888" y="487363"/>
            <a:ext cx="8380412" cy="312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roduit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34559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4356100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8783638" cy="59039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8013700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5"/>
          </p:nvPr>
        </p:nvSpPr>
        <p:spPr>
          <a:xfrm>
            <a:off x="6823075" y="1268413"/>
            <a:ext cx="1755775" cy="4427536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565150" y="1268412"/>
            <a:ext cx="6202363" cy="4427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Aft>
                <a:spcPts val="600"/>
              </a:spcAft>
              <a:defRPr sz="1800"/>
            </a:lvl1pPr>
            <a:lvl2pPr marL="358775" indent="-176213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Font typeface="Wingdings" pitchFamily="2" charset="2"/>
              <a:buChar char="§"/>
              <a:defRPr/>
            </a:lvl2pPr>
            <a:lvl3pPr marL="541338" indent="-182563">
              <a:lnSpc>
                <a:spcPts val="1800"/>
              </a:lnSpc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defRPr/>
            </a:lvl3pPr>
            <a:lvl4pPr marL="712788" indent="-171450">
              <a:lnSpc>
                <a:spcPts val="1800"/>
              </a:lnSpc>
              <a:spcAft>
                <a:spcPts val="600"/>
              </a:spcAft>
              <a:buClr>
                <a:schemeClr val="accent4"/>
              </a:buClr>
              <a:buSzPct val="100000"/>
              <a:buFont typeface="Arial" pitchFamily="34" charset="0"/>
              <a:buChar char="-"/>
              <a:defRPr sz="12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23"/>
          </p:nvPr>
        </p:nvSpPr>
        <p:spPr>
          <a:xfrm>
            <a:off x="4608513" y="873125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idx="24"/>
          </p:nvPr>
        </p:nvSpPr>
        <p:spPr>
          <a:xfrm>
            <a:off x="179388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5" name="Espace réservé du contenu 2"/>
          <p:cNvSpPr>
            <a:spLocks noGrp="1"/>
          </p:cNvSpPr>
          <p:nvPr>
            <p:ph idx="25"/>
          </p:nvPr>
        </p:nvSpPr>
        <p:spPr>
          <a:xfrm>
            <a:off x="4608513" y="3514810"/>
            <a:ext cx="4356100" cy="257801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873125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636838"/>
            <a:ext cx="2143125" cy="1692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5219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8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roduit 1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179388" y="873125"/>
            <a:ext cx="8783638" cy="34559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179388" y="4400551"/>
            <a:ext cx="4356100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400551"/>
            <a:ext cx="2143125" cy="169227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179388" y="188913"/>
            <a:ext cx="8785225" cy="215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179387" y="476251"/>
            <a:ext cx="8785225" cy="3238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>
            <a:spLocks noGrp="1"/>
          </p:cNvSpPr>
          <p:nvPr>
            <p:ph idx="11"/>
          </p:nvPr>
        </p:nvSpPr>
        <p:spPr>
          <a:xfrm>
            <a:off x="1793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idx="14"/>
          </p:nvPr>
        </p:nvSpPr>
        <p:spPr>
          <a:xfrm>
            <a:off x="239236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7"/>
          </p:nvPr>
        </p:nvSpPr>
        <p:spPr>
          <a:xfrm>
            <a:off x="4608513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idx="20"/>
          </p:nvPr>
        </p:nvSpPr>
        <p:spPr>
          <a:xfrm>
            <a:off x="6821488" y="4172631"/>
            <a:ext cx="2143125" cy="1920193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0"/>
          </p:nvPr>
        </p:nvSpPr>
        <p:spPr>
          <a:xfrm>
            <a:off x="1793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2"/>
          </p:nvPr>
        </p:nvSpPr>
        <p:spPr>
          <a:xfrm>
            <a:off x="239236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idx="13"/>
          </p:nvPr>
        </p:nvSpPr>
        <p:spPr>
          <a:xfrm>
            <a:off x="239236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5"/>
          </p:nvPr>
        </p:nvSpPr>
        <p:spPr>
          <a:xfrm>
            <a:off x="4608513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6"/>
          </p:nvPr>
        </p:nvSpPr>
        <p:spPr>
          <a:xfrm>
            <a:off x="4608513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idx="18"/>
          </p:nvPr>
        </p:nvSpPr>
        <p:spPr>
          <a:xfrm>
            <a:off x="6821488" y="188913"/>
            <a:ext cx="2143125" cy="1920195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idx="19"/>
          </p:nvPr>
        </p:nvSpPr>
        <p:spPr>
          <a:xfrm>
            <a:off x="6821488" y="2180773"/>
            <a:ext cx="2143125" cy="19201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mtClean="0"/>
              <a:t>29/05/2015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188913"/>
            <a:ext cx="8783638" cy="59039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fr-FR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02-03_DDI_DESIGN-STRATEGY_LVDACKER2"/>
          <p:cNvPicPr>
            <a:picLocks noChangeAspect="1" noChangeArrowheads="1"/>
          </p:cNvPicPr>
          <p:nvPr userDrawn="1"/>
        </p:nvPicPr>
        <p:blipFill>
          <a:blip r:embed="rId2"/>
          <a:srcRect l="3612" t="2547" r="-3609" b="-252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/>
          <a:srcRect t="2419" b="-24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Line 62"/>
          <p:cNvSpPr>
            <a:spLocks noChangeShapeType="1"/>
          </p:cNvSpPr>
          <p:nvPr/>
        </p:nvSpPr>
        <p:spPr bwMode="auto">
          <a:xfrm>
            <a:off x="4535488" y="613886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53251" name="Picture 20" descr="logo renaul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24863" y="6137275"/>
            <a:ext cx="539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62"/>
          <p:cNvSpPr>
            <a:spLocks noChangeShapeType="1"/>
          </p:cNvSpPr>
          <p:nvPr/>
        </p:nvSpPr>
        <p:spPr bwMode="auto">
          <a:xfrm>
            <a:off x="2722563" y="6138863"/>
            <a:ext cx="0" cy="538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73038" y="6452908"/>
            <a:ext cx="2447925" cy="29238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dirty="0" smtClean="0">
                <a:cs typeface="+mn-cs"/>
              </a:rPr>
              <a:t>RECHERCHE OPERATIONNELLE ET OPTIMISATION</a:t>
            </a:r>
            <a:endParaRPr lang="fr-FR" sz="800" dirty="0">
              <a:cs typeface="+mn-cs"/>
            </a:endParaRP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dirty="0" smtClean="0">
                <a:cs typeface="+mn-cs"/>
              </a:rPr>
              <a:t>JUIN 2014</a:t>
            </a:r>
            <a:endParaRPr lang="fr-FR" sz="800" dirty="0">
              <a:cs typeface="+mn-cs"/>
            </a:endParaRPr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grpSp>
        <p:nvGrpSpPr>
          <p:cNvPr id="53256" name="Group 42"/>
          <p:cNvGrpSpPr>
            <a:grpSpLocks/>
          </p:cNvGrpSpPr>
          <p:nvPr/>
        </p:nvGrpSpPr>
        <p:grpSpPr bwMode="auto">
          <a:xfrm>
            <a:off x="179388" y="3965575"/>
            <a:ext cx="8783637" cy="1951038"/>
            <a:chOff x="113" y="2498"/>
            <a:chExt cx="5533" cy="122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13" y="2498"/>
              <a:ext cx="5533" cy="122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 sz="1800" b="0">
                <a:solidFill>
                  <a:schemeClr val="tx1"/>
                </a:solidFill>
                <a:cs typeface="+mn-cs"/>
              </a:endParaRPr>
            </a:p>
          </p:txBody>
        </p:sp>
        <p:pic>
          <p:nvPicPr>
            <p:cNvPr id="53259" name="Picture 15" descr="ONGLET"/>
            <p:cNvPicPr preferRelativeResize="0">
              <a:picLocks noChangeAspect="1" noChangeArrowheads="1"/>
            </p:cNvPicPr>
            <p:nvPr userDrawn="1"/>
          </p:nvPicPr>
          <p:blipFill>
            <a:blip r:embed="rId6"/>
            <a:srcRect l="24104" t="24007" r="24104" b="24007"/>
            <a:stretch>
              <a:fillRect/>
            </a:stretch>
          </p:blipFill>
          <p:spPr bwMode="auto">
            <a:xfrm>
              <a:off x="5310" y="3398"/>
              <a:ext cx="336" cy="32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77800" y="185738"/>
            <a:ext cx="8780463" cy="37480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669E-ECE4-49E0-9B3B-4F9A54FC9E86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2919-7B0E-4878-91F8-BCFBDD69A1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633571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97625" y="6550025"/>
            <a:ext cx="355600" cy="147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>
              <a:defRPr/>
            </a:pPr>
            <a:fld id="{03B7C21C-D3D9-4F81-AC62-D7ED37DD317D}" type="slidenum">
              <a:rPr sz="800" noProof="1">
                <a:solidFill>
                  <a:schemeClr val="tx1"/>
                </a:solidFill>
                <a:cs typeface="+mn-cs"/>
              </a:rPr>
              <a:pPr>
                <a:defRPr/>
              </a:pPr>
              <a:t>‹N°›</a:t>
            </a:fld>
            <a:endParaRPr lang="fr-FR" sz="800" noProof="1">
              <a:solidFill>
                <a:schemeClr val="tx1"/>
              </a:solidFill>
              <a:cs typeface="+mn-cs"/>
            </a:endParaRPr>
          </a:p>
        </p:txBody>
      </p:sp>
      <p:pic>
        <p:nvPicPr>
          <p:cNvPr id="4100" name="Picture 14" descr="logo renaul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5675" y="6284913"/>
            <a:ext cx="3889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59"/>
          <p:cNvSpPr>
            <a:spLocks noChangeShapeType="1"/>
          </p:cNvSpPr>
          <p:nvPr/>
        </p:nvSpPr>
        <p:spPr bwMode="auto">
          <a:xfrm>
            <a:off x="4535488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4" name="Line 59"/>
          <p:cNvSpPr>
            <a:spLocks noChangeShapeType="1"/>
          </p:cNvSpPr>
          <p:nvPr/>
        </p:nvSpPr>
        <p:spPr bwMode="auto">
          <a:xfrm>
            <a:off x="272256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4103" name="Picture 7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81875" y="6430963"/>
            <a:ext cx="1079500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3038" y="6453188"/>
            <a:ext cx="2447925" cy="2921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RECHERCHE OPERATIONNELLE ET OPTIMISATION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JUIN 2014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59"/>
          <p:cNvSpPr>
            <a:spLocks noChangeShapeType="1"/>
          </p:cNvSpPr>
          <p:nvPr/>
        </p:nvSpPr>
        <p:spPr bwMode="auto">
          <a:xfrm>
            <a:off x="633571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97625" y="6550025"/>
            <a:ext cx="355600" cy="1476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/>
          <a:p>
            <a:pPr>
              <a:defRPr/>
            </a:pPr>
            <a:fld id="{684C8334-7748-4B2E-8CA6-55CE285030F0}" type="slidenum">
              <a:rPr sz="800" noProof="1">
                <a:solidFill>
                  <a:schemeClr val="tx1"/>
                </a:solidFill>
                <a:cs typeface="+mn-cs"/>
              </a:rPr>
              <a:pPr>
                <a:defRPr/>
              </a:pPr>
              <a:t>‹N°›</a:t>
            </a:fld>
            <a:endParaRPr lang="fr-FR" sz="800" noProof="1">
              <a:solidFill>
                <a:schemeClr val="tx1"/>
              </a:solidFill>
              <a:cs typeface="+mn-cs"/>
            </a:endParaRPr>
          </a:p>
        </p:txBody>
      </p:sp>
      <p:pic>
        <p:nvPicPr>
          <p:cNvPr id="13316" name="Picture 14" descr="logo renaul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5675" y="6284913"/>
            <a:ext cx="388938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59"/>
          <p:cNvSpPr>
            <a:spLocks noChangeShapeType="1"/>
          </p:cNvSpPr>
          <p:nvPr/>
        </p:nvSpPr>
        <p:spPr bwMode="auto">
          <a:xfrm>
            <a:off x="4535488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sp>
        <p:nvSpPr>
          <p:cNvPr id="4" name="Line 59"/>
          <p:cNvSpPr>
            <a:spLocks noChangeShapeType="1"/>
          </p:cNvSpPr>
          <p:nvPr/>
        </p:nvSpPr>
        <p:spPr bwMode="auto">
          <a:xfrm>
            <a:off x="2722563" y="62817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800" b="0">
              <a:solidFill>
                <a:schemeClr val="tx1"/>
              </a:solidFill>
              <a:latin typeface="Arial" pitchFamily="-28" charset="0"/>
              <a:ea typeface="+mn-ea"/>
              <a:cs typeface="+mn-cs"/>
            </a:endParaRPr>
          </a:p>
        </p:txBody>
      </p:sp>
      <p:pic>
        <p:nvPicPr>
          <p:cNvPr id="13319" name="Image 15" descr="Sign_Marq ppt F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66000" y="6389688"/>
            <a:ext cx="10953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606925" y="6453188"/>
            <a:ext cx="1511300" cy="2444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fr-FR" sz="800" dirty="0">
              <a:cs typeface="+mn-cs"/>
            </a:endParaRPr>
          </a:p>
          <a:p>
            <a:pPr eaLnBrk="1" hangingPunct="1">
              <a:defRPr/>
            </a:pPr>
            <a:r>
              <a:rPr lang="fr-FR" sz="800" dirty="0">
                <a:cs typeface="+mn-cs"/>
              </a:rPr>
              <a:t>PROPRIÉTÉ RENAULT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3038" y="6453188"/>
            <a:ext cx="2447925" cy="2921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45712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RECHERCHE OPERATIONNELLE ET OPTIMISATION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2782888" y="6577013"/>
            <a:ext cx="1633537" cy="1222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>
            <a:sp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fr-FR" sz="800" b="1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rPr>
              <a:t>JUIN 2014</a:t>
            </a:r>
            <a:endParaRPr lang="fr-FR" sz="800" b="1" kern="1200" dirty="0">
              <a:solidFill>
                <a:schemeClr val="tx1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8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9388" algn="l" rtl="0" eaLnBrk="1" fontAlgn="base" hangingPunct="1">
        <a:spcBef>
          <a:spcPct val="8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2pPr>
      <a:lvl3pPr marL="898525" indent="-182563" algn="l" rtl="0" eaLnBrk="1" fontAlgn="base" hangingPunct="1">
        <a:spcBef>
          <a:spcPct val="8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65288" indent="-22860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4pPr>
      <a:lvl5pPr marL="20732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304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876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448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02075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et optimisation de réseau CAN véhicule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771800" y="6496071"/>
            <a:ext cx="8640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MAI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577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>
          <a:xfrm>
            <a:off x="211501" y="476670"/>
            <a:ext cx="8785225" cy="323849"/>
          </a:xfrm>
        </p:spPr>
        <p:txBody>
          <a:bodyPr/>
          <a:lstStyle/>
          <a:p>
            <a:r>
              <a:rPr lang="fr-FR" dirty="0" smtClean="0"/>
              <a:t>Réseau initial </a:t>
            </a:r>
            <a:endParaRPr lang="en-US" dirty="0"/>
          </a:p>
        </p:txBody>
      </p:sp>
      <p:sp>
        <p:nvSpPr>
          <p:cNvPr id="71" name="ZoneTexte 70"/>
          <p:cNvSpPr txBox="1"/>
          <p:nvPr/>
        </p:nvSpPr>
        <p:spPr>
          <a:xfrm>
            <a:off x="7197896" y="351889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72" name="ZoneTexte 71"/>
          <p:cNvSpPr txBox="1"/>
          <p:nvPr/>
        </p:nvSpPr>
        <p:spPr>
          <a:xfrm>
            <a:off x="8099274" y="34992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019874" y="350471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76" name="ZoneTexte 75"/>
          <p:cNvSpPr txBox="1"/>
          <p:nvPr/>
        </p:nvSpPr>
        <p:spPr>
          <a:xfrm>
            <a:off x="4889359" y="351875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5851379" y="3518759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6116781" y="2621430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7125888" y="2621429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82" name="ZoneTexte 81"/>
          <p:cNvSpPr txBox="1"/>
          <p:nvPr/>
        </p:nvSpPr>
        <p:spPr>
          <a:xfrm>
            <a:off x="819327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83" name="ZoneTexte 82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245888" y="3498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85" name="ZoneTexte 84"/>
          <p:cNvSpPr txBox="1"/>
          <p:nvPr/>
        </p:nvSpPr>
        <p:spPr>
          <a:xfrm>
            <a:off x="1324654" y="349862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86" name="ZoneTexte 85"/>
          <p:cNvSpPr txBox="1"/>
          <p:nvPr/>
        </p:nvSpPr>
        <p:spPr>
          <a:xfrm>
            <a:off x="3154987" y="350471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91" name="ZoneTexte 90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96" name="Connecteur droit 95"/>
          <p:cNvCxnSpPr/>
          <p:nvPr/>
        </p:nvCxnSpPr>
        <p:spPr>
          <a:xfrm>
            <a:off x="7557936" y="4100018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668525" y="3185434"/>
            <a:ext cx="789652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71" idx="2"/>
          </p:cNvCxnSpPr>
          <p:nvPr/>
        </p:nvCxnSpPr>
        <p:spPr>
          <a:xfrm>
            <a:off x="7557936" y="3826667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7543036" y="3205869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2" idx="2"/>
          </p:cNvCxnSpPr>
          <p:nvPr/>
        </p:nvCxnSpPr>
        <p:spPr>
          <a:xfrm>
            <a:off x="8459314" y="3807066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5249399" y="3230909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endCxn id="84" idx="0"/>
          </p:cNvCxnSpPr>
          <p:nvPr/>
        </p:nvCxnSpPr>
        <p:spPr>
          <a:xfrm>
            <a:off x="2605928" y="3244874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1653303" y="3230423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87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404813" y="3230909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6548829" y="293936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7543036" y="2918831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8553314" y="295611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endCxn id="86" idx="0"/>
          </p:cNvCxnSpPr>
          <p:nvPr/>
        </p:nvCxnSpPr>
        <p:spPr>
          <a:xfrm flipH="1">
            <a:off x="3515027" y="3244874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4379914" y="324487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au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92436"/>
              </p:ext>
            </p:extLst>
          </p:nvPr>
        </p:nvGraphicFramePr>
        <p:xfrm>
          <a:off x="4590804" y="4692744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Initiaux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10, 44%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10,54%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51,90%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43,07%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5" name="ZoneTexte 134"/>
          <p:cNvSpPr txBox="1"/>
          <p:nvPr/>
        </p:nvSpPr>
        <p:spPr>
          <a:xfrm>
            <a:off x="4837383" y="4165758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cxnSp>
        <p:nvCxnSpPr>
          <p:cNvPr id="136" name="Connecteur droit 135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89" name="ZoneTexte 88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92" name="ZoneTexte 91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95" name="ZoneTexte 94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154" name="ZoneTexte 153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90" name="ZoneTexte 8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174424" y="4581128"/>
            <a:ext cx="24288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</a:t>
            </a:r>
            <a:r>
              <a:rPr lang="fr-FR" kern="0" dirty="0" smtClean="0"/>
              <a:t>33 </a:t>
            </a:r>
            <a:r>
              <a:rPr lang="fr-FR" kern="0" dirty="0"/>
              <a:t>connexions</a:t>
            </a:r>
          </a:p>
        </p:txBody>
      </p:sp>
    </p:spTree>
    <p:extLst>
      <p:ext uri="{BB962C8B-B14F-4D97-AF65-F5344CB8AC3E}">
        <p14:creationId xmlns:p14="http://schemas.microsoft.com/office/powerpoint/2010/main" val="38787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011636" y="4174317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8011636" y="332006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72565" y="2420888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9874" y="329401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4698" y="24210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89359" y="330805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788370" y="3305516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31510" y="331783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1407" y="242088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0288" y="2434848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304435" y="2421001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271560" y="24208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8859" y="242640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5888" y="328792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24654" y="328792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4987" y="329401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9794" y="24208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8525" y="2974733"/>
            <a:ext cx="698607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019874" y="3906919"/>
            <a:ext cx="4557540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8371676" y="3906919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8371676" y="3627839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8899" y="2734177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49399" y="3020208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6301072" y="3026253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8525" y="2708130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5928" y="3034173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653303" y="3019722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9834" y="2728665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380312" y="3625608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987341" y="392596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091882" y="39069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5900664" y="391644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197895" y="391644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380312" y="3011573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744488" y="271850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677629" y="2718505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31600" y="273417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5027" y="3034173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0499" y="273999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5573" y="273432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79914" y="303417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93277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4627301" y="4174316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491339" y="4174317"/>
            <a:ext cx="818651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475341" y="4174317"/>
            <a:ext cx="1346517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3731842" y="4174317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graphicFrame>
        <p:nvGraphicFramePr>
          <p:cNvPr id="78" name="Tableau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27410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48,59%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41,72%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dirty="0" smtClean="0"/>
                        <a:t>50,14%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ZoneTexte 78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-159001" y="4328203"/>
            <a:ext cx="4070345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Ajoute: SCU, AT, BMS,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CONVERTER, </a:t>
            </a:r>
            <a:r>
              <a:rPr lang="fr-FR" kern="0" dirty="0" err="1" smtClean="0"/>
              <a:t>Inverter</a:t>
            </a:r>
            <a:r>
              <a:rPr lang="fr-FR" kern="0" dirty="0" smtClean="0"/>
              <a:t>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BMS2, ECM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32 </a:t>
            </a:r>
            <a:r>
              <a:rPr lang="fr-FR" kern="0" dirty="0"/>
              <a:t>connexions → </a:t>
            </a:r>
            <a:r>
              <a:rPr lang="fr-FR" kern="0" dirty="0" smtClean="0"/>
              <a:t>3 sous-réseaux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8004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88175" y="323618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89553" y="321658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68855" y="2348880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16164" y="322200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0988" y="2348993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85649" y="323604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18072" y="1744314"/>
            <a:ext cx="108012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807307" y="32532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27697" y="234887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113071" y="2338721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232512" y="1744313"/>
            <a:ext cx="792088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182996" y="1744312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5149" y="235439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2178" y="321592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1277" y="322200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6084" y="234888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748215" y="3817309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95536" y="1468448"/>
            <a:ext cx="7147500" cy="23734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4815" y="2902725"/>
            <a:ext cx="595451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6113071" y="3796788"/>
            <a:ext cx="240501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5" idx="2"/>
          </p:cNvCxnSpPr>
          <p:nvPr/>
        </p:nvCxnSpPr>
        <p:spPr>
          <a:xfrm>
            <a:off x="748215" y="3543958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522516" y="1442780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1649593" y="3524357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5189" y="2662169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45689" y="2948200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588512" y="2607422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4815" y="2636122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2218" y="2962165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33964" y="2938667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6124" y="2656657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6178337" y="3561019"/>
            <a:ext cx="0" cy="25629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7195323" y="354843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8244408" y="356300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178337" y="379678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485190" y="381730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167347" y="2936522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545119" y="265665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619325" y="1460298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5454468" y="148811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1317" y="2962165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16789" y="266798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1863" y="266232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76204" y="296216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664738" y="1488113"/>
            <a:ext cx="3787" cy="86076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798409" y="323604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790121" y="4014211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6835283" y="325324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4698" y="4316396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</a:t>
            </a:r>
            <a:r>
              <a:rPr lang="fr-FR" kern="0" dirty="0" smtClean="0"/>
              <a:t>CLUSTER, RADIO,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TCU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→ 33 connexions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6811932" y="4008619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245689" y="2354543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graphicFrame>
        <p:nvGraphicFramePr>
          <p:cNvPr id="86" name="Tableau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17499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46,86%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10,54%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dirty="0" smtClean="0"/>
                        <a:t>50,15%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ZoneTexte 86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74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35069" y="227687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114415" y="228899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76275" y="2288998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023584" y="316212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8408" y="228911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893069" y="317616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688469" y="3156039"/>
            <a:ext cx="108012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836246" y="3165086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5117" y="228899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14557" y="2289111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1864" y="3147885"/>
            <a:ext cx="792088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889359" y="173918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92569" y="229451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249598" y="315603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28364" y="315603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158697" y="316212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03504" y="22889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565155" y="1976486"/>
            <a:ext cx="9013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72235" y="2842843"/>
            <a:ext cx="7896528" cy="1903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36672" y="3721216"/>
            <a:ext cx="3011236" cy="3469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5" idx="0"/>
          </p:cNvCxnSpPr>
          <p:nvPr/>
        </p:nvCxnSpPr>
        <p:spPr>
          <a:xfrm>
            <a:off x="6595109" y="1979194"/>
            <a:ext cx="0" cy="2976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228529" y="3463152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425170" y="200444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52609" y="2602287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253109" y="2888318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6196286" y="3469902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72235" y="2576240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18" idx="0"/>
          </p:cNvCxnSpPr>
          <p:nvPr/>
        </p:nvCxnSpPr>
        <p:spPr>
          <a:xfrm>
            <a:off x="2609638" y="2902283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657013" y="2887832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63544" y="2596775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5261044" y="1451211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012160" y="375591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65" idx="0"/>
          </p:cNvCxnSpPr>
          <p:nvPr/>
        </p:nvCxnSpPr>
        <p:spPr>
          <a:xfrm>
            <a:off x="5236672" y="3721214"/>
            <a:ext cx="0" cy="28315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001498" y="375591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247908" y="372121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147082" y="2842843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630397" y="25967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572761" y="2564912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8247908" y="347286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endCxn id="20" idx="0"/>
          </p:cNvCxnSpPr>
          <p:nvPr/>
        </p:nvCxnSpPr>
        <p:spPr>
          <a:xfrm flipH="1">
            <a:off x="3518737" y="2902283"/>
            <a:ext cx="4914" cy="2598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4209" y="2608102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9283" y="260243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4383624" y="290228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78875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787042" y="3997517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655804" y="4004265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7654603" y="3997518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4876632" y="400437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3154812" y="94983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graphicFrame>
        <p:nvGraphicFramePr>
          <p:cNvPr id="80" name="Tableau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13146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10,44%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44,42%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42,77%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50,38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1" name="ZoneTexte 80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67954" y="419929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CLUSTER, RADIO,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TCU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33 connexions</a:t>
            </a:r>
          </a:p>
        </p:txBody>
      </p:sp>
    </p:spTree>
    <p:extLst>
      <p:ext uri="{BB962C8B-B14F-4D97-AF65-F5344CB8AC3E}">
        <p14:creationId xmlns:p14="http://schemas.microsoft.com/office/powerpoint/2010/main" val="102611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Conception et optimisation de réseau CAN véhicule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30000" dirty="0" smtClean="0"/>
              <a:t>e</a:t>
            </a:r>
            <a:r>
              <a:rPr lang="fr-FR" dirty="0" smtClean="0"/>
              <a:t> test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172565" y="2631589"/>
            <a:ext cx="89586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AIRBAG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29756" y="3440804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APB</a:t>
            </a:r>
            <a:endParaRPr lang="en-US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304698" y="263170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BCM</a:t>
            </a:r>
            <a:endParaRPr lang="en-US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77815" y="2557570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271431" y="2620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ECM</a:t>
            </a:r>
            <a:endParaRPr lang="en-US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1407" y="263158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DSU</a:t>
            </a:r>
            <a:endParaRPr lang="en-US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189462" y="3426272"/>
            <a:ext cx="86409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DTOOL</a:t>
            </a:r>
            <a:endParaRPr lang="en-US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276345" y="3440802"/>
            <a:ext cx="7920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RADIO</a:t>
            </a:r>
            <a:endParaRPr lang="en-US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371802" y="3447398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TCU</a:t>
            </a:r>
            <a:endParaRPr lang="en-US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388859" y="2637101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ESCL</a:t>
            </a:r>
            <a:endParaRPr lang="en-US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135891" y="932031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EPS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381926" y="255756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4WS</a:t>
            </a:r>
            <a:endParaRPr lang="en-US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299794" y="2631589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USM</a:t>
            </a:r>
            <a:endParaRPr lang="en-US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39403" y="1750810"/>
            <a:ext cx="970502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Telemeter</a:t>
            </a:r>
            <a:endParaRPr lang="en-US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124650" y="936050"/>
            <a:ext cx="14254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SEAT_DRIVER</a:t>
            </a:r>
            <a:endParaRPr lang="en-US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2336" y="932029"/>
            <a:ext cx="193226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SEAT_PASSENGER</a:t>
            </a:r>
            <a:endParaRPr lang="en-US" sz="1400" dirty="0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395536" y="1451211"/>
            <a:ext cx="6292933" cy="40969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68525" y="3185434"/>
            <a:ext cx="5887428" cy="2253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432006" y="2300446"/>
            <a:ext cx="2967975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477815" y="3214106"/>
            <a:ext cx="0" cy="29276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591569" y="1480402"/>
            <a:ext cx="0" cy="3545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748899" y="2944878"/>
            <a:ext cx="0" cy="26499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57065" y="3222345"/>
            <a:ext cx="0" cy="27628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657847" y="2908456"/>
            <a:ext cx="0" cy="2792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68525" y="2918831"/>
            <a:ext cx="0" cy="25622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788570" y="2312450"/>
            <a:ext cx="0" cy="25375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723516" y="2270775"/>
            <a:ext cx="4910" cy="27725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6688469" y="1257609"/>
            <a:ext cx="0" cy="2160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1" idx="2"/>
          </p:cNvCxnSpPr>
          <p:nvPr/>
        </p:nvCxnSpPr>
        <p:spPr>
          <a:xfrm>
            <a:off x="3659834" y="2939366"/>
            <a:ext cx="0" cy="25968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5621510" y="2312450"/>
            <a:ext cx="0" cy="32465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019874" y="1477519"/>
            <a:ext cx="0" cy="316409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6367835" y="206140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5491339" y="20520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7197896" y="207011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495931" y="1243827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591569" y="120748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8371676" y="2056578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705573" y="3207966"/>
            <a:ext cx="0" cy="30504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657847" y="320987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641425" y="3160587"/>
            <a:ext cx="0" cy="31207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731842" y="3192450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519501" y="1211945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620499" y="2950693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705573" y="2945029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503037" y="1236291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689796" y="3199046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754977" y="1223644"/>
            <a:ext cx="0" cy="2483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68525" y="1488113"/>
            <a:ext cx="0" cy="113795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324654" y="1468448"/>
            <a:ext cx="0" cy="33776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968390" y="17536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BMS2</a:t>
            </a:r>
            <a:endParaRPr lang="en-US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6788570" y="1749313"/>
            <a:ext cx="81865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Inverter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7698418" y="1756320"/>
            <a:ext cx="1346517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CONVERTER</a:t>
            </a:r>
            <a:endParaRPr lang="en-US" sz="1400" dirty="0"/>
          </a:p>
        </p:txBody>
      </p:sp>
      <p:sp>
        <p:nvSpPr>
          <p:cNvPr id="65" name="ZoneTexte 64"/>
          <p:cNvSpPr txBox="1"/>
          <p:nvPr/>
        </p:nvSpPr>
        <p:spPr>
          <a:xfrm>
            <a:off x="5131299" y="1762342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BMS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1961131" y="1744316"/>
            <a:ext cx="1338663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Front_Camera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443810" y="1744315"/>
            <a:ext cx="129614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MagicFolding</a:t>
            </a:r>
            <a:endParaRPr lang="en-US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1197025" y="3447399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VADA</a:t>
            </a:r>
            <a:endParaRPr lang="en-US" sz="1400" dirty="0"/>
          </a:p>
        </p:txBody>
      </p:sp>
      <p:sp>
        <p:nvSpPr>
          <p:cNvPr id="69" name="ZoneTexte 68"/>
          <p:cNvSpPr txBox="1"/>
          <p:nvPr/>
        </p:nvSpPr>
        <p:spPr>
          <a:xfrm>
            <a:off x="76311" y="936050"/>
            <a:ext cx="869704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RACAM</a:t>
            </a:r>
            <a:endParaRPr lang="en-U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245888" y="932030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PBD</a:t>
            </a:r>
            <a:endParaRPr lang="en-US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1095109" y="932031"/>
            <a:ext cx="923912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ClimBOX</a:t>
            </a:r>
            <a:endParaRPr lang="en-US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108939" y="3440803"/>
            <a:ext cx="108012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CLUSTER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6195913" y="3415895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AT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097291" y="3396294"/>
            <a:ext cx="720080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SCU</a:t>
            </a:r>
            <a:endParaRPr lang="en-US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7956376" y="3382715"/>
            <a:ext cx="72008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USA</a:t>
            </a:r>
            <a:endParaRPr lang="en-US" sz="1400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555953" y="3997023"/>
            <a:ext cx="17604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5" idx="2"/>
          </p:cNvCxnSpPr>
          <p:nvPr/>
        </p:nvCxnSpPr>
        <p:spPr>
          <a:xfrm>
            <a:off x="6555953" y="3723672"/>
            <a:ext cx="0" cy="267398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2"/>
          </p:cNvCxnSpPr>
          <p:nvPr/>
        </p:nvCxnSpPr>
        <p:spPr>
          <a:xfrm>
            <a:off x="7457331" y="3704071"/>
            <a:ext cx="0" cy="27243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20" idx="2"/>
          </p:cNvCxnSpPr>
          <p:nvPr/>
        </p:nvCxnSpPr>
        <p:spPr>
          <a:xfrm flipH="1">
            <a:off x="8311502" y="3690492"/>
            <a:ext cx="4914" cy="3245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au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34253"/>
              </p:ext>
            </p:extLst>
          </p:nvPr>
        </p:nvGraphicFramePr>
        <p:xfrm>
          <a:off x="4543167" y="5165213"/>
          <a:ext cx="4365550" cy="59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356"/>
                <a:gridCol w="792088"/>
                <a:gridCol w="720080"/>
                <a:gridCol w="720080"/>
                <a:gridCol w="711946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solidFill>
                            <a:schemeClr val="bg1"/>
                          </a:solidFill>
                        </a:rPr>
                        <a:t>Chemins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Optimisés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26,84%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39,66%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44,58%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48,27</a:t>
                      </a:r>
                      <a:r>
                        <a:rPr lang="fr-FR" sz="1200" b="1" i="0" dirty="0" smtClean="0"/>
                        <a:t>%</a:t>
                      </a:r>
                      <a:endParaRPr lang="en-US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ZoneTexte 77"/>
          <p:cNvSpPr txBox="1"/>
          <p:nvPr/>
        </p:nvSpPr>
        <p:spPr>
          <a:xfrm>
            <a:off x="4559149" y="4669975"/>
            <a:ext cx="350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Charges sur les sous-réseaux :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82977" y="4098414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Ajoute: </a:t>
            </a:r>
            <a:r>
              <a:rPr lang="fr-FR" kern="0" dirty="0" smtClean="0"/>
              <a:t>ESC, APB, USA,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EPS, 4WS, RACAM,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err="1" smtClean="0"/>
              <a:t>Telemeter</a:t>
            </a:r>
            <a:r>
              <a:rPr lang="fr-FR" kern="0" dirty="0" smtClean="0"/>
              <a:t>, </a:t>
            </a:r>
            <a:r>
              <a:rPr lang="fr-FR" kern="0" dirty="0" err="1" smtClean="0"/>
              <a:t>Front_Camera</a:t>
            </a:r>
            <a:r>
              <a:rPr lang="fr-FR" kern="0" dirty="0" smtClean="0"/>
              <a:t>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 smtClean="0"/>
              <a:t>VADA</a:t>
            </a:r>
            <a:endParaRPr lang="fr-FR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fr-FR" kern="0" dirty="0"/>
              <a:t>→ 33 connexions</a:t>
            </a:r>
          </a:p>
        </p:txBody>
      </p:sp>
    </p:spTree>
    <p:extLst>
      <p:ext uri="{BB962C8B-B14F-4D97-AF65-F5344CB8AC3E}">
        <p14:creationId xmlns:p14="http://schemas.microsoft.com/office/powerpoint/2010/main" val="22410195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renault_sept2012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URANT_DTC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A_SIGN-ANGLAIS_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_SIGN-ANGLAIS_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OURANT_DTC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A_SIGN-ANGLAIS_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_SIGN-ANGLAIS_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LOTUR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1_B_SIGN-FRANCAIS-Page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_SIGN-FRANCAIS-Pag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Thème_renault_sept2012</Template>
  <TotalTime>4787</TotalTime>
  <Words>391</Words>
  <Application>Microsoft Office PowerPoint</Application>
  <PresentationFormat>Affichage à l'écran (4:3)</PresentationFormat>
  <Paragraphs>224</Paragraphs>
  <Slides>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Thème_renault_sept2012</vt:lpstr>
      <vt:lpstr>Conception personnalisée</vt:lpstr>
      <vt:lpstr>COURANT_DTC</vt:lpstr>
      <vt:lpstr>1_COURANT_DTC</vt:lpstr>
      <vt:lpstr>CLOTURE</vt:lpstr>
      <vt:lpstr>Conception et optimisation de réseau CAN véhicule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GONARD Francois</dc:creator>
  <cp:lastModifiedBy>VIEIRA Camila</cp:lastModifiedBy>
  <cp:revision>87</cp:revision>
  <dcterms:created xsi:type="dcterms:W3CDTF">2014-08-07T05:53:51Z</dcterms:created>
  <dcterms:modified xsi:type="dcterms:W3CDTF">2015-05-29T15:15:39Z</dcterms:modified>
</cp:coreProperties>
</file>