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70" r:id="rId8"/>
    <p:sldId id="407" r:id="rId9"/>
    <p:sldId id="396" r:id="rId10"/>
    <p:sldId id="403" r:id="rId11"/>
    <p:sldId id="408" r:id="rId12"/>
    <p:sldId id="397" r:id="rId13"/>
    <p:sldId id="398" r:id="rId14"/>
    <p:sldId id="402" r:id="rId15"/>
    <p:sldId id="400" r:id="rId16"/>
    <p:sldId id="401" r:id="rId17"/>
    <p:sldId id="404" r:id="rId18"/>
    <p:sldId id="405" r:id="rId19"/>
    <p:sldId id="406" r:id="rId20"/>
    <p:sldId id="409" r:id="rId21"/>
    <p:sldId id="410" r:id="rId22"/>
    <p:sldId id="412" r:id="rId23"/>
    <p:sldId id="411" r:id="rId24"/>
    <p:sldId id="413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da for rabbits" initials="Sfr" lastIdx="1" clrIdx="0">
    <p:extLst>
      <p:ext uri="{19B8F6BF-5375-455C-9EA6-DF929625EA0E}">
        <p15:presenceInfo xmlns:p15="http://schemas.microsoft.com/office/powerpoint/2012/main" userId="eb5aa1b5563f65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86" d="100"/>
          <a:sy n="86" d="100"/>
        </p:scale>
        <p:origin x="15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quant-ph/0109116" TargetMode="External"/><Relationship Id="rId2" Type="http://schemas.openxmlformats.org/officeDocument/2006/relationships/hyperlink" Target="https://qiskit.org/textbook/ch-algorithms/grover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quant-ph/99090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quant-ph/9909040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154875"/>
            <a:ext cx="8508999" cy="2417125"/>
          </a:xfrm>
        </p:spPr>
        <p:txBody>
          <a:bodyPr/>
          <a:lstStyle/>
          <a:p>
            <a:r>
              <a:rPr lang="de-DE" dirty="0"/>
              <a:t>Speakers: </a:t>
            </a:r>
            <a:r>
              <a:rPr lang="de-DE" dirty="0" err="1"/>
              <a:t>Anant</a:t>
            </a:r>
            <a:r>
              <a:rPr lang="de-DE" dirty="0"/>
              <a:t> </a:t>
            </a:r>
            <a:r>
              <a:rPr lang="de-DE" dirty="0" err="1"/>
              <a:t>Agnihotri</a:t>
            </a:r>
            <a:r>
              <a:rPr lang="de-DE" dirty="0"/>
              <a:t> and Gleb Neplyakh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Faculty </a:t>
            </a:r>
            <a:r>
              <a:rPr lang="de-DE" dirty="0" err="1"/>
              <a:t>of</a:t>
            </a:r>
            <a:r>
              <a:rPr lang="de-DE" dirty="0"/>
              <a:t> Physics</a:t>
            </a:r>
          </a:p>
          <a:p>
            <a:r>
              <a:rPr lang="de-DE" dirty="0"/>
              <a:t>Course: Quantum Computing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Qubits</a:t>
            </a:r>
            <a:endParaRPr lang="de-DE" dirty="0"/>
          </a:p>
          <a:p>
            <a:r>
              <a:rPr lang="de-DE" dirty="0"/>
              <a:t>Munich, 04.Feb.2020</a:t>
            </a:r>
          </a:p>
          <a:p>
            <a:endParaRPr lang="de-DE" dirty="0"/>
          </a:p>
          <a:p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AE1F0E31-75C6-43BE-8A63-6120854DA2B6}"/>
              </a:ext>
            </a:extLst>
          </p:cNvPr>
          <p:cNvSpPr txBox="1">
            <a:spLocks/>
          </p:cNvSpPr>
          <p:nvPr/>
        </p:nvSpPr>
        <p:spPr>
          <a:xfrm>
            <a:off x="319088" y="1404703"/>
            <a:ext cx="8508999" cy="37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200" dirty="0"/>
              <a:t>Quantum </a:t>
            </a:r>
            <a:r>
              <a:rPr lang="en-GB" sz="2200" dirty="0" err="1"/>
              <a:t>alogorithm</a:t>
            </a:r>
            <a:r>
              <a:rPr lang="en-GB" sz="2200" dirty="0"/>
              <a:t> for inverting a 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Antenne enthält.&#10;&#10;Automatisch generierte Beschreibung">
            <a:extLst>
              <a:ext uri="{FF2B5EF4-FFF2-40B4-BE49-F238E27FC236}">
                <a16:creationId xmlns:a16="http://schemas.microsoft.com/office/drawing/2014/main" id="{26521332-ED6A-4D2D-A0B5-B92E6A11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" t="10711" r="55358" b="13470"/>
          <a:stretch/>
        </p:blipFill>
        <p:spPr>
          <a:xfrm>
            <a:off x="387595" y="2720031"/>
            <a:ext cx="3031483" cy="2759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62189"/>
                <a:ext cx="8508999" cy="365126"/>
              </a:xfrm>
            </p:spPr>
            <p:txBody>
              <a:bodyPr/>
              <a:lstStyle/>
              <a:p>
                <a:endParaRPr lang="de-DE" sz="2200" dirty="0"/>
              </a:p>
              <a:p>
                <a:r>
                  <a:rPr lang="de-DE" sz="2200" dirty="0" err="1"/>
                  <a:t>How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acts</a:t>
                </a:r>
                <a:r>
                  <a:rPr lang="de-DE" sz="2200" dirty="0"/>
                  <a:t>:</a:t>
                </a:r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pPr marL="176213" lvl="2" indent="0">
                  <a:buNone/>
                </a:pPr>
                <a:endParaRPr lang="de-DE" sz="2200" dirty="0"/>
              </a:p>
              <a:p>
                <a:pPr marL="176213" lvl="2" indent="0">
                  <a:buNone/>
                </a:pPr>
                <a:endParaRPr lang="de-DE" sz="2200" dirty="0"/>
              </a:p>
              <a:p>
                <a:pPr marL="176213" lvl="2" indent="0">
                  <a:buNone/>
                </a:pPr>
                <a:endParaRPr lang="de-DE" sz="2200" dirty="0"/>
              </a:p>
              <a:p>
                <a:endParaRPr lang="en-GB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2200" dirty="0"/>
                  <a:t> :</a:t>
                </a:r>
                <a:r>
                  <a:rPr lang="de-DE" sz="2200" dirty="0" err="1"/>
                  <a:t>projection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around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orthogonal </a:t>
                </a:r>
                <a:r>
                  <a:rPr lang="de-DE" sz="2200" dirty="0" err="1"/>
                  <a:t>state</a:t>
                </a:r>
                <a:r>
                  <a:rPr lang="de-DE" sz="2200" dirty="0"/>
                  <a:t>/</a:t>
                </a:r>
                <a:r>
                  <a:rPr lang="de-DE" sz="2200" dirty="0" err="1"/>
                  <a:t>flips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amplitude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around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winner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state</a:t>
                </a:r>
                <a:r>
                  <a:rPr lang="de-DE" sz="2200" dirty="0"/>
                  <a:t> </a:t>
                </a:r>
              </a:p>
              <a:p>
                <a:endParaRPr lang="ar-AE" sz="2200" dirty="0"/>
              </a:p>
              <a:p>
                <a:endParaRPr lang="ar-AE" sz="2200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62189"/>
                <a:ext cx="8508999" cy="365126"/>
              </a:xfrm>
              <a:blipFill>
                <a:blip r:embed="rId3"/>
                <a:stretch>
                  <a:fillRect l="-2006" b="-123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4069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sz="3000" dirty="0"/>
                  <a:t>Oracle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sz="3000" dirty="0"/>
                  <a:t>: </a:t>
                </a:r>
                <a:endParaRPr lang="de-DE" sz="3000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40698"/>
              </a:xfrm>
              <a:prstGeom prst="rect">
                <a:avLst/>
              </a:prstGeom>
              <a:blipFill>
                <a:blip r:embed="rId4"/>
                <a:stretch>
                  <a:fillRect l="-2722" t="-44444" b="-4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4">
            <a:extLst>
              <a:ext uri="{FF2B5EF4-FFF2-40B4-BE49-F238E27FC236}">
                <a16:creationId xmlns:a16="http://schemas.microsoft.com/office/drawing/2014/main" id="{4137B65A-FEA7-4ACE-864E-34F6B13C3E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57" t="66365" r="2285" b="7847"/>
          <a:stretch/>
        </p:blipFill>
        <p:spPr>
          <a:xfrm>
            <a:off x="1903337" y="2167614"/>
            <a:ext cx="3176337" cy="393032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F71EA527-3908-4BF6-875D-FF4BFDEDE4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67" t="15453" r="3113" b="20077"/>
          <a:stretch/>
        </p:blipFill>
        <p:spPr>
          <a:xfrm>
            <a:off x="311162" y="1563693"/>
            <a:ext cx="2574759" cy="393032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E51FA60C-926E-4D30-98DB-63D12F4CC3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30"/>
          <a:stretch/>
        </p:blipFill>
        <p:spPr>
          <a:xfrm>
            <a:off x="1903337" y="2691285"/>
            <a:ext cx="3524282" cy="990651"/>
          </a:xfrm>
          <a:prstGeom prst="rect">
            <a:avLst/>
          </a:prstGeom>
        </p:spPr>
      </p:pic>
      <p:pic>
        <p:nvPicPr>
          <p:cNvPr id="17" name="Grafik 16" descr="Ein Bild, das Text, Antenne enthält.&#10;&#10;Automatisch generierte Beschreibung">
            <a:extLst>
              <a:ext uri="{FF2B5EF4-FFF2-40B4-BE49-F238E27FC236}">
                <a16:creationId xmlns:a16="http://schemas.microsoft.com/office/drawing/2014/main" id="{A8D5A2DB-47D8-447F-88FD-88E6A1AB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46" t="11844" r="2631" b="4943"/>
          <a:stretch/>
        </p:blipFill>
        <p:spPr>
          <a:xfrm>
            <a:off x="5540540" y="1022690"/>
            <a:ext cx="3131357" cy="30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1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sz="2000" dirty="0"/>
                  <a:t> :</a:t>
                </a:r>
                <a:r>
                  <a:rPr lang="de-DE" sz="2000" dirty="0" err="1"/>
                  <a:t>projection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around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superposition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state</a:t>
                </a:r>
                <a:r>
                  <a:rPr lang="de-DE" sz="2000" dirty="0"/>
                  <a:t>/</a:t>
                </a:r>
                <a:r>
                  <a:rPr lang="de-DE" sz="2000" dirty="0" err="1"/>
                  <a:t>inverts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amplitude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around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mean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endParaRPr lang="de-DE" sz="2000" dirty="0"/>
              </a:p>
              <a:p>
                <a:endParaRPr lang="ar-AE" sz="2000" dirty="0"/>
              </a:p>
              <a:p>
                <a:endParaRPr lang="ar-A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ar-AE" sz="2200" dirty="0"/>
              </a:p>
              <a:p>
                <a:endParaRPr lang="ar-AE" sz="2200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2377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e-DE" dirty="0"/>
                  <a:t>Diffuser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dirty="0"/>
                  <a:t>: </a:t>
                </a:r>
                <a:endParaRPr lang="de-DE" sz="3000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23770"/>
              </a:xfrm>
              <a:prstGeom prst="rect">
                <a:avLst/>
              </a:prstGeom>
              <a:blipFill>
                <a:blip r:embed="rId3"/>
                <a:stretch>
                  <a:fillRect l="-2722" t="-4142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01522504-EEB4-4CEF-95DF-4D7A550EF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186" t="11023" r="2890" b="21219"/>
          <a:stretch/>
        </p:blipFill>
        <p:spPr>
          <a:xfrm>
            <a:off x="3873778" y="1937989"/>
            <a:ext cx="4295478" cy="33864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236675B-86F4-40CB-B055-0445C3D76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1" t="13055" r="58793" b="14124"/>
          <a:stretch/>
        </p:blipFill>
        <p:spPr>
          <a:xfrm>
            <a:off x="311162" y="1904070"/>
            <a:ext cx="3562616" cy="3386486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91864EC-5C0F-4B4C-8405-BC4DF340EB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5" t="-2591" b="56248"/>
          <a:stretch/>
        </p:blipFill>
        <p:spPr>
          <a:xfrm>
            <a:off x="311162" y="1449202"/>
            <a:ext cx="2276477" cy="4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0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200" dirty="0"/>
                  <a:t>Every Grover </a:t>
                </a:r>
                <a:r>
                  <a:rPr lang="de-DE" sz="2200" dirty="0" err="1"/>
                  <a:t>iteration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rotates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angle </a:t>
                </a:r>
                <a:r>
                  <a:rPr lang="el-GR" sz="2200" dirty="0"/>
                  <a:t>θ</a:t>
                </a:r>
                <a:r>
                  <a:rPr lang="de-DE" sz="2200" dirty="0"/>
                  <a:t>.</a:t>
                </a:r>
              </a:p>
              <a:p>
                <a:endParaRPr lang="de-DE" sz="22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rotated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220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l-GR" sz="2200" dirty="0"/>
                      <m:t>θ</m:t>
                    </m:r>
                    <m:r>
                      <m:rPr>
                        <m:nor/>
                      </m:rPr>
                      <a:rPr lang="de-DE" sz="2200" dirty="0"/>
                      <m:t>−</m:t>
                    </m:r>
                    <m:r>
                      <m:rPr>
                        <m:sty m:val="p"/>
                      </m:rPr>
                      <a:rPr lang="de-DE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DE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200" dirty="0"/>
                  <a:t>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DE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de-DE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),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/>
                      <m:t>θ</m:t>
                    </m:r>
                    <m:r>
                      <a:rPr lang="de-DE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de-DE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For large N: </a:t>
                </a:r>
                <a14:m>
                  <m:oMath xmlns:m="http://schemas.openxmlformats.org/officeDocument/2006/math">
                    <m:r>
                      <a:rPr lang="de-DE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/>
                      <m:t>θ</m:t>
                    </m:r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de-DE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),(</m:t>
                    </m:r>
                    <m:r>
                      <m:rPr>
                        <m:sty m:val="p"/>
                      </m:rPr>
                      <a:rPr lang="de-DE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  <a:p>
                <a:r>
                  <a:rPr lang="de-DE" sz="2200" dirty="0"/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de-DE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round</m:t>
                    </m:r>
                    <m:r>
                      <a:rPr lang="de-DE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de-DE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</a:p>
              <a:p>
                <a:endParaRPr lang="de-DE" sz="2200" dirty="0"/>
              </a:p>
              <a:p>
                <a:r>
                  <a:rPr lang="en-GB" sz="2200" dirty="0">
                    <a:solidFill>
                      <a:srgbClr val="FF0000"/>
                    </a:solidFill>
                  </a:rPr>
                  <a:t>→Too many iterations rotate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solidFill>
                          <a:srgbClr val="FF0000"/>
                        </a:solidFill>
                      </a:rPr>
                      <m:t>away</m:t>
                    </m:r>
                    <m:r>
                      <a:rPr lang="de-DE" sz="2200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solidFill>
                          <a:srgbClr val="FF0000"/>
                        </a:solidFill>
                      </a:rPr>
                      <m:t>from</m:t>
                    </m:r>
                    <m:r>
                      <a:rPr lang="de-DE" sz="2200" b="0" i="0" smtClean="0">
                        <a:solidFill>
                          <a:srgbClr val="FF0000"/>
                        </a:solidFill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de-D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200" dirty="0">
                  <a:solidFill>
                    <a:srgbClr val="FF0000"/>
                  </a:solidFill>
                </a:endParaRPr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ar-AE" sz="2200" dirty="0"/>
              </a:p>
              <a:p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3359" r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/>
              <a:t>How</a:t>
            </a:r>
            <a:r>
              <a:rPr lang="de-DE" sz="3000" dirty="0"/>
              <a:t> </a:t>
            </a:r>
            <a:r>
              <a:rPr lang="de-DE" sz="3000" dirty="0" err="1"/>
              <a:t>many</a:t>
            </a:r>
            <a:r>
              <a:rPr lang="de-DE" sz="3000" dirty="0"/>
              <a:t> </a:t>
            </a:r>
            <a:r>
              <a:rPr lang="de-DE" sz="3000" dirty="0" err="1"/>
              <a:t>iterations</a:t>
            </a:r>
            <a:r>
              <a:rPr lang="de-DE" dirty="0"/>
              <a:t>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33998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200" dirty="0"/>
                  <a:t>Algorithm still </a:t>
                </a:r>
                <a:r>
                  <a:rPr lang="en-GB" sz="2200" dirty="0" err="1"/>
                  <a:t>the</a:t>
                </a:r>
                <a:r>
                  <a:rPr lang="en-GB" sz="2200" dirty="0"/>
                  <a:t> same. </a:t>
                </a:r>
                <a:r>
                  <a:rPr lang="en-GB" sz="2200" dirty="0" err="1"/>
                  <a:t>Only</a:t>
                </a:r>
                <a:r>
                  <a:rPr lang="en-GB" sz="2200" dirty="0"/>
                  <a:t> </a:t>
                </a:r>
                <a:r>
                  <a:rPr lang="en-GB" sz="2200" dirty="0" err="1"/>
                  <a:t>number</a:t>
                </a:r>
                <a:r>
                  <a:rPr lang="en-GB" sz="2200" dirty="0"/>
                  <a:t> </a:t>
                </a:r>
                <a:r>
                  <a:rPr lang="en-GB" sz="2200" dirty="0" err="1"/>
                  <a:t>of</a:t>
                </a:r>
                <a:r>
                  <a:rPr lang="en-GB" sz="2200" dirty="0"/>
                  <a:t> </a:t>
                </a:r>
                <a:r>
                  <a:rPr lang="en-GB" sz="2200" dirty="0" err="1"/>
                  <a:t>iterations</a:t>
                </a:r>
                <a:r>
                  <a:rPr lang="en-GB" sz="2200" dirty="0"/>
                  <a:t> t </a:t>
                </a:r>
                <a:r>
                  <a:rPr lang="en-GB" sz="2200" dirty="0" err="1"/>
                  <a:t>changes</a:t>
                </a:r>
                <a:r>
                  <a:rPr lang="en-GB" sz="2200" dirty="0"/>
                  <a:t>.</a:t>
                </a:r>
              </a:p>
              <a:p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≔#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𝑠𝑜𝑙𝑢𝑡𝑖𝑜𝑛𝑠</m:t>
                      </m:r>
                    </m:oMath>
                  </m:oMathPara>
                </a14:m>
                <a:endParaRPr lang="en-GB" sz="2200" dirty="0"/>
              </a:p>
              <a:p>
                <a:r>
                  <a:rPr lang="en-GB" sz="2200" dirty="0"/>
                  <a:t>t can be calculated via: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rad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num>
                          <m:den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200" dirty="0"/>
                  <a:t>)</a:t>
                </a:r>
              </a:p>
              <a:p>
                <a:endParaRPr lang="en-GB" sz="2200" dirty="0"/>
              </a:p>
              <a:p>
                <a:r>
                  <a:rPr lang="en-GB" sz="2200" dirty="0"/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200" dirty="0"/>
                  <a:t> small: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rad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GB" sz="2200" dirty="0"/>
                  <a:t>.</a:t>
                </a:r>
              </a:p>
              <a:p>
                <a:endParaRPr lang="en-GB" sz="2200" dirty="0"/>
              </a:p>
              <a:p>
                <a:r>
                  <a:rPr lang="en-GB" sz="2200" dirty="0">
                    <a:solidFill>
                      <a:srgbClr val="FF0000"/>
                    </a:solidFill>
                  </a:rPr>
                  <a:t>→ If we don’t know </a:t>
                </a:r>
                <a:r>
                  <a:rPr lang="en-GB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GB" sz="2200" dirty="0">
                    <a:solidFill>
                      <a:srgbClr val="FF0000"/>
                    </a:solidFill>
                  </a:rPr>
                  <a:t>, we don’t know how often to iterate</a:t>
                </a:r>
                <a:endParaRPr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42251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200" u="sng" dirty="0"/>
                  <a:t>Ideally (</a:t>
                </a:r>
                <a:r>
                  <a:rPr lang="de-DE" sz="2200" u="sng" dirty="0" err="1"/>
                  <a:t>number</a:t>
                </a:r>
                <a:r>
                  <a:rPr lang="de-DE" sz="2200" u="sng" dirty="0"/>
                  <a:t> </a:t>
                </a:r>
                <a:r>
                  <a:rPr lang="de-DE" sz="2200" u="sng" dirty="0" err="1"/>
                  <a:t>of</a:t>
                </a:r>
                <a:r>
                  <a:rPr lang="de-DE" sz="2200" u="sng" dirty="0"/>
                  <a:t> </a:t>
                </a:r>
                <a:r>
                  <a:rPr lang="de-DE" sz="2200" u="sng" dirty="0" err="1"/>
                  <a:t>iterations</a:t>
                </a:r>
                <a:r>
                  <a:rPr lang="de-DE" sz="2200" u="sng" dirty="0"/>
                  <a:t> t </a:t>
                </a:r>
                <a:r>
                  <a:rPr lang="de-DE" sz="2200" u="sng" dirty="0" err="1"/>
                  <a:t>are</a:t>
                </a:r>
                <a:r>
                  <a:rPr lang="de-DE" sz="2200" u="sng" dirty="0"/>
                  <a:t> integer </a:t>
                </a:r>
                <a:r>
                  <a:rPr lang="de-DE" sz="2200" u="sng" dirty="0" err="1"/>
                  <a:t>before</a:t>
                </a:r>
                <a:r>
                  <a:rPr lang="de-DE" sz="2200" u="sng" dirty="0"/>
                  <a:t> </a:t>
                </a:r>
                <a:r>
                  <a:rPr lang="de-DE" sz="2200" u="sng" dirty="0" err="1"/>
                  <a:t>rounding</a:t>
                </a:r>
                <a:r>
                  <a:rPr lang="de-DE" sz="2200" u="sng" dirty="0"/>
                  <a:t>):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All </a:t>
                </a:r>
                <a:r>
                  <a:rPr lang="de-DE" sz="2200" dirty="0" err="1"/>
                  <a:t>winner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states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amplitude</a:t>
                </a:r>
                <a:r>
                  <a:rPr lang="de-DE" sz="2200" dirty="0"/>
                  <a:t> 1/l in </a:t>
                </a:r>
                <a:r>
                  <a:rPr lang="de-DE" sz="2200" dirty="0" err="1"/>
                  <a:t>histrogram</a:t>
                </a: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All </a:t>
                </a:r>
                <a:r>
                  <a:rPr lang="de-DE" sz="2200" dirty="0" err="1"/>
                  <a:t>other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states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amplitude</a:t>
                </a:r>
                <a:r>
                  <a:rPr lang="de-DE" sz="2200" dirty="0"/>
                  <a:t> 0 </a:t>
                </a:r>
              </a:p>
              <a:p>
                <a:r>
                  <a:rPr lang="de-DE" sz="2000" dirty="0"/>
                  <a:t>	</a:t>
                </a:r>
              </a:p>
              <a:p>
                <a:r>
                  <a:rPr lang="de-DE" sz="2000" dirty="0"/>
                  <a:t>The </a:t>
                </a:r>
                <a:r>
                  <a:rPr lang="de-DE" sz="2000" dirty="0" err="1"/>
                  <a:t>amplitudes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approach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ideal </a:t>
                </a:r>
                <a:r>
                  <a:rPr lang="de-DE" sz="2000" dirty="0" err="1"/>
                  <a:t>results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until</a:t>
                </a:r>
                <a:r>
                  <a:rPr lang="de-DE" sz="2000" dirty="0"/>
                  <a:t> t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reached</a:t>
                </a:r>
                <a:r>
                  <a:rPr lang="de-DE" sz="2000" dirty="0"/>
                  <a:t>.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 err="1"/>
                  <a:t>If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state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winner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state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qubit</a:t>
                </a:r>
                <a:r>
                  <a:rPr lang="de-DE" sz="2200" dirty="0"/>
                  <a:t> state doesn‘t evolve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 err="1"/>
              <a:t>What</a:t>
            </a:r>
            <a:r>
              <a:rPr sz="3000" dirty="0"/>
              <a:t> </a:t>
            </a:r>
            <a:r>
              <a:rPr sz="3000" dirty="0" err="1"/>
              <a:t>are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final </a:t>
            </a:r>
            <a:r>
              <a:rPr sz="3000" dirty="0" err="1"/>
              <a:t>results</a:t>
            </a:r>
            <a:r>
              <a:rPr sz="3000" dirty="0"/>
              <a:t>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30653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24583A-C67D-45F8-82AF-5693B0D9C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C855E9-D4D9-4D28-B5FB-5D6345D79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199CD69-17C6-4539-9580-0B1C034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96275"/>
            <a:ext cx="9144000" cy="1256947"/>
          </a:xfrm>
        </p:spPr>
        <p:txBody>
          <a:bodyPr/>
          <a:lstStyle/>
          <a:p>
            <a:pPr algn="ctr"/>
            <a:r>
              <a:rPr lang="de-DE" sz="4400" dirty="0"/>
              <a:t>Implementation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Grover‘s</a:t>
            </a:r>
            <a:r>
              <a:rPr lang="de-DE" sz="4400" dirty="0"/>
              <a:t> </a:t>
            </a:r>
            <a:r>
              <a:rPr lang="de-DE" sz="4400" dirty="0" err="1"/>
              <a:t>search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 (</a:t>
            </a:r>
            <a:r>
              <a:rPr lang="de-DE" sz="4400" dirty="0" err="1"/>
              <a:t>Qiskit</a:t>
            </a:r>
            <a:r>
              <a:rPr lang="de-DE" sz="4400" dirty="0"/>
              <a:t>)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8844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24583A-C67D-45F8-82AF-5693B0D9C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C855E9-D4D9-4D28-B5FB-5D6345D79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199CD69-17C6-4539-9580-0B1C034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96276"/>
            <a:ext cx="9144000" cy="875817"/>
          </a:xfrm>
        </p:spPr>
        <p:txBody>
          <a:bodyPr/>
          <a:lstStyle/>
          <a:p>
            <a:pPr algn="ctr"/>
            <a:r>
              <a:rPr lang="en-GB" sz="5400" dirty="0"/>
              <a:t>Summary</a:t>
            </a:r>
            <a:br>
              <a:rPr lang="en-GB" sz="5400" dirty="0"/>
            </a:b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85984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200" dirty="0"/>
                  <a:t>Grover‘s </a:t>
                </a:r>
                <a:r>
                  <a:rPr lang="de-DE" sz="2200" dirty="0" err="1"/>
                  <a:t>algorithm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allows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invert</a:t>
                </a:r>
                <a:r>
                  <a:rPr lang="de-DE" sz="2200" dirty="0"/>
                  <a:t>  </a:t>
                </a:r>
                <a:r>
                  <a:rPr lang="de-DE" sz="2200" dirty="0" err="1"/>
                  <a:t>function</a:t>
                </a:r>
                <a:r>
                  <a:rPr lang="de-DE" sz="2200" dirty="0"/>
                  <a:t> f in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steps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instead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de-DE" sz="2200" dirty="0"/>
                  <a:t> classicaly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Grover </a:t>
                </a:r>
                <a:r>
                  <a:rPr lang="de-DE" sz="2200" dirty="0" err="1"/>
                  <a:t>can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identify</a:t>
                </a:r>
                <a:r>
                  <a:rPr lang="de-DE" sz="2200" dirty="0"/>
                  <a:t> all </a:t>
                </a:r>
                <a:r>
                  <a:rPr lang="de-DE" sz="2200" dirty="0" err="1"/>
                  <a:t>solutions</a:t>
                </a:r>
                <a:r>
                  <a:rPr lang="de-DE" sz="2200" dirty="0"/>
                  <a:t> in </a:t>
                </a:r>
                <a:r>
                  <a:rPr lang="de-DE" sz="2200" dirty="0" err="1"/>
                  <a:t>brute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force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problem</a:t>
                </a:r>
                <a:r>
                  <a:rPr lang="de-DE" sz="2200" dirty="0"/>
                  <a:t>. </a:t>
                </a:r>
                <a:r>
                  <a:rPr lang="de-DE" sz="2200" dirty="0" err="1"/>
                  <a:t>Notifies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solutions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present</a:t>
                </a:r>
                <a:r>
                  <a:rPr lang="de-DE" sz="2200" dirty="0"/>
                  <a:t>.</a:t>
                </a:r>
              </a:p>
              <a:p>
                <a:endParaRPr lang="de-DE" sz="2200" dirty="0"/>
              </a:p>
              <a:p>
                <a:r>
                  <a:rPr lang="de-DE" sz="2200" dirty="0" err="1"/>
                  <a:t>If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many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solutions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available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number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iterations</a:t>
                </a:r>
                <a:r>
                  <a:rPr lang="de-DE" sz="2200" dirty="0"/>
                  <a:t> l </a:t>
                </a:r>
                <a:r>
                  <a:rPr lang="de-DE" sz="2200" dirty="0" err="1"/>
                  <a:t>unknown</a:t>
                </a:r>
                <a:r>
                  <a:rPr lang="de-DE" sz="2200" dirty="0"/>
                  <a:t>.</a:t>
                </a:r>
              </a:p>
              <a:p>
                <a:endParaRPr lang="de-DE" sz="2200" dirty="0"/>
              </a:p>
              <a:p>
                <a:endParaRPr lang="ar-AE" sz="2200" dirty="0"/>
              </a:p>
              <a:p>
                <a:endParaRPr lang="ar-AE" sz="2200" dirty="0"/>
              </a:p>
              <a:p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389" r="-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Summary: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63237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24583A-C67D-45F8-82AF-5693B0D9C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C855E9-D4D9-4D28-B5FB-5D6345D79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199CD69-17C6-4539-9580-0B1C034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96276"/>
            <a:ext cx="9144000" cy="465448"/>
          </a:xfrm>
        </p:spPr>
        <p:txBody>
          <a:bodyPr/>
          <a:lstStyle/>
          <a:p>
            <a:pPr algn="ctr"/>
            <a:r>
              <a:rPr lang="en-GB" sz="5400" dirty="0"/>
              <a:t>Sources and 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375970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Qiskit</a:t>
            </a:r>
            <a:r>
              <a:rPr lang="de-DE" sz="2000" dirty="0"/>
              <a:t> </a:t>
            </a:r>
            <a:r>
              <a:rPr lang="de-DE" sz="2000" dirty="0" err="1"/>
              <a:t>textbook</a:t>
            </a:r>
            <a:r>
              <a:rPr lang="de-DE" sz="2000" dirty="0"/>
              <a:t>: </a:t>
            </a:r>
            <a:r>
              <a:rPr lang="de-DE" sz="2000" dirty="0">
                <a:hlinkClick r:id="rId2"/>
              </a:rPr>
              <a:t>https://qiskit.org/textbook/ch-algorithms/grover.html</a:t>
            </a:r>
            <a:r>
              <a:rPr lang="de-DE" sz="2000" dirty="0"/>
              <a:t>      (in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tutorial</a:t>
            </a:r>
            <a:r>
              <a:rPr lang="de-DE" sz="2000" dirty="0"/>
              <a:t>, source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Original </a:t>
            </a:r>
            <a:r>
              <a:rPr lang="de-DE" sz="2000" dirty="0" err="1"/>
              <a:t>paper</a:t>
            </a:r>
            <a:r>
              <a:rPr lang="de-DE" sz="2000" dirty="0"/>
              <a:t>: </a:t>
            </a:r>
            <a:r>
              <a:rPr lang="de-DE" sz="2000" dirty="0">
                <a:hlinkClick r:id="rId3"/>
              </a:rPr>
              <a:t>https://arxiv.org/abs/quant-ph/0109116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Generalization</a:t>
            </a:r>
            <a:r>
              <a:rPr lang="de-DE" sz="2000" dirty="0"/>
              <a:t> for l </a:t>
            </a:r>
            <a:r>
              <a:rPr lang="de-DE" sz="2000" dirty="0" err="1"/>
              <a:t>solutions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https://arxiv.org/abs/quant-ph/9909040</a:t>
            </a:r>
            <a:endParaRPr sz="2200" dirty="0"/>
          </a:p>
          <a:p>
            <a:endParaRPr lang="de-DE" sz="22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Sources and </a:t>
            </a:r>
            <a:r>
              <a:rPr sz="3000" dirty="0" err="1"/>
              <a:t>further</a:t>
            </a:r>
            <a:r>
              <a:rPr sz="3000" dirty="0"/>
              <a:t> </a:t>
            </a:r>
            <a:r>
              <a:rPr sz="3000" dirty="0" err="1"/>
              <a:t>reading</a:t>
            </a:r>
            <a:r>
              <a:rPr sz="3000" dirty="0"/>
              <a:t>: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3542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200" dirty="0" err="1"/>
              <a:t>What</a:t>
            </a:r>
            <a:r>
              <a:rPr sz="2200" dirty="0"/>
              <a:t> </a:t>
            </a:r>
            <a:r>
              <a:rPr sz="2200" dirty="0" err="1"/>
              <a:t>is</a:t>
            </a:r>
            <a:r>
              <a:rPr sz="2200" dirty="0"/>
              <a:t> </a:t>
            </a:r>
            <a:r>
              <a:rPr sz="2200" dirty="0" err="1"/>
              <a:t>Grover's</a:t>
            </a:r>
            <a:r>
              <a:rPr sz="2200" dirty="0"/>
              <a:t> </a:t>
            </a:r>
            <a:r>
              <a:rPr sz="2200" dirty="0" err="1"/>
              <a:t>search</a:t>
            </a:r>
            <a:r>
              <a:rPr sz="22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How</a:t>
            </a:r>
            <a:r>
              <a:rPr lang="de-DE" sz="2200" dirty="0"/>
              <a:t> </a:t>
            </a:r>
            <a:r>
              <a:rPr lang="de-DE" sz="2200" dirty="0" err="1"/>
              <a:t>does</a:t>
            </a:r>
            <a:r>
              <a:rPr lang="de-DE" sz="2200" dirty="0"/>
              <a:t> </a:t>
            </a:r>
            <a:r>
              <a:rPr lang="de-DE" sz="2200" dirty="0" err="1"/>
              <a:t>it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Grover‘s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(</a:t>
            </a:r>
            <a:r>
              <a:rPr lang="de-DE" sz="2000" dirty="0" err="1"/>
              <a:t>Qiskit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Summar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Sources and </a:t>
            </a:r>
            <a:r>
              <a:rPr lang="de-DE" sz="2000" dirty="0" err="1"/>
              <a:t>further</a:t>
            </a:r>
            <a:r>
              <a:rPr lang="de-DE" sz="2000" dirty="0"/>
              <a:t> </a:t>
            </a:r>
            <a:r>
              <a:rPr lang="de-DE" sz="2000" dirty="0" err="1"/>
              <a:t>reading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  <a:p>
            <a:endParaRPr lang="de-DE" sz="22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Contents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24583A-C67D-45F8-82AF-5693B0D9C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C855E9-D4D9-4D28-B5FB-5D6345D79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199CD69-17C6-4539-9580-0B1C034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96276"/>
            <a:ext cx="9144000" cy="465448"/>
          </a:xfrm>
        </p:spPr>
        <p:txBody>
          <a:bodyPr/>
          <a:lstStyle/>
          <a:p>
            <a:pPr algn="ctr"/>
            <a:r>
              <a:rPr lang="en-GB" sz="5400" dirty="0"/>
              <a:t>What is Grover’s search?</a:t>
            </a:r>
          </a:p>
        </p:txBody>
      </p:sp>
    </p:spTree>
    <p:extLst>
      <p:ext uri="{BB962C8B-B14F-4D97-AF65-F5344CB8AC3E}">
        <p14:creationId xmlns:p14="http://schemas.microsoft.com/office/powerpoint/2010/main" val="260865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200" dirty="0"/>
                  <a:t>Quantum </a:t>
                </a:r>
                <a:r>
                  <a:rPr lang="de-DE" sz="2200" dirty="0" err="1"/>
                  <a:t>Algorithm</a:t>
                </a:r>
                <a:r>
                  <a:rPr lang="de-DE" sz="2200" dirty="0"/>
                  <a:t> for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nverting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elements</a:t>
                </a:r>
                <a:r>
                  <a:rPr lang="de-DE" sz="2200" dirty="0"/>
                  <a:t> (n:= # </a:t>
                </a:r>
                <a:r>
                  <a:rPr lang="de-DE" sz="2200" dirty="0" err="1"/>
                  <a:t>qubits</a:t>
                </a:r>
                <a:r>
                  <a:rPr lang="de-DE" sz="2200" dirty="0"/>
                  <a:t>).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 err="1"/>
                  <a:t>Invented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Lov</a:t>
                </a:r>
                <a:r>
                  <a:rPr lang="de-DE" sz="2200" dirty="0"/>
                  <a:t> Grover in 1996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Classicaly: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err="1"/>
                  <a:t>steps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required</a:t>
                </a: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Grover: </a:t>
                </a:r>
                <a:r>
                  <a:rPr lang="de-DE" sz="2200" dirty="0" err="1"/>
                  <a:t>Only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steps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required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quadratic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speed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up</a:t>
                </a: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Can </a:t>
                </a:r>
                <a:r>
                  <a:rPr lang="de-DE" sz="2200" dirty="0" err="1"/>
                  <a:t>be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used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solve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problems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brute-force</a:t>
                </a:r>
                <a:endParaRPr lang="ar-AE" sz="2200" dirty="0"/>
              </a:p>
              <a:p>
                <a:endParaRPr lang="ar-AE" sz="2200" dirty="0"/>
              </a:p>
              <a:p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6778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For </a:t>
            </a:r>
            <a:r>
              <a:rPr lang="de-DE" sz="2200" dirty="0" err="1"/>
              <a:t>simplicity</a:t>
            </a:r>
            <a:r>
              <a:rPr lang="de-DE" sz="2200" dirty="0"/>
              <a:t>,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case</a:t>
            </a:r>
            <a:r>
              <a:rPr lang="de-DE" sz="2200" dirty="0"/>
              <a:t> </a:t>
            </a:r>
            <a:r>
              <a:rPr lang="de-DE" sz="2200" dirty="0" err="1"/>
              <a:t>where</a:t>
            </a:r>
            <a:r>
              <a:rPr lang="de-DE" sz="2200" dirty="0"/>
              <a:t> </a:t>
            </a:r>
            <a:r>
              <a:rPr lang="de-DE" sz="2200" dirty="0" err="1"/>
              <a:t>there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a </a:t>
            </a:r>
            <a:r>
              <a:rPr lang="de-DE" sz="2200" dirty="0" err="1"/>
              <a:t>single</a:t>
            </a:r>
            <a:r>
              <a:rPr lang="de-DE" sz="2200" dirty="0"/>
              <a:t> </a:t>
            </a:r>
            <a:r>
              <a:rPr lang="de-DE" sz="2200" dirty="0" err="1"/>
              <a:t>solution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inverse </a:t>
            </a:r>
            <a:r>
              <a:rPr lang="de-DE" sz="2200" dirty="0" err="1"/>
              <a:t>of</a:t>
            </a:r>
            <a:r>
              <a:rPr lang="de-DE" sz="2200" dirty="0"/>
              <a:t> a </a:t>
            </a:r>
            <a:r>
              <a:rPr lang="de-DE" sz="2200" dirty="0" err="1"/>
              <a:t>function</a:t>
            </a:r>
            <a:r>
              <a:rPr lang="de-DE" sz="2200" dirty="0"/>
              <a:t>. </a:t>
            </a:r>
          </a:p>
          <a:p>
            <a:endParaRPr lang="de-DE" sz="2200" dirty="0"/>
          </a:p>
          <a:p>
            <a:r>
              <a:rPr lang="de-DE" sz="2200" dirty="0"/>
              <a:t>For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general</a:t>
            </a:r>
            <a:r>
              <a:rPr lang="de-DE" sz="2200" dirty="0"/>
              <a:t> </a:t>
            </a:r>
            <a:r>
              <a:rPr lang="de-DE" sz="2200" dirty="0" err="1"/>
              <a:t>case</a:t>
            </a:r>
            <a:r>
              <a:rPr lang="de-DE" sz="2200" dirty="0"/>
              <a:t>, </a:t>
            </a:r>
            <a:r>
              <a:rPr lang="de-DE" sz="2200" dirty="0" err="1"/>
              <a:t>consult</a:t>
            </a:r>
            <a:r>
              <a:rPr lang="de-DE" sz="2200" dirty="0"/>
              <a:t> </a:t>
            </a:r>
            <a:r>
              <a:rPr lang="en-GB" sz="2400" dirty="0" err="1">
                <a:hlinkClick r:id="rId2"/>
              </a:rPr>
              <a:t>arXiv:quant-ph</a:t>
            </a:r>
            <a:r>
              <a:rPr lang="en-GB" sz="2400" dirty="0">
                <a:hlinkClick r:id="rId2"/>
              </a:rPr>
              <a:t>/9909040</a:t>
            </a:r>
            <a:endParaRPr lang="ar-AE" sz="2200" dirty="0"/>
          </a:p>
          <a:p>
            <a:endParaRPr lang="ar-AE" sz="22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77379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24583A-C67D-45F8-82AF-5693B0D9C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C855E9-D4D9-4D28-B5FB-5D6345D79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199CD69-17C6-4539-9580-0B1C034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96276"/>
            <a:ext cx="9144000" cy="465448"/>
          </a:xfrm>
        </p:spPr>
        <p:txBody>
          <a:bodyPr/>
          <a:lstStyle/>
          <a:p>
            <a:pPr algn="ctr"/>
            <a:r>
              <a:rPr lang="en-GB" sz="5400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95156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BF14ABF-6752-4C80-B5DE-060A58180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90" t="10684" r="2070" b="11607"/>
          <a:stretch/>
        </p:blipFill>
        <p:spPr>
          <a:xfrm>
            <a:off x="5795278" y="690387"/>
            <a:ext cx="3115307" cy="2303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220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superposition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de-DE" sz="2200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de-DE" sz="2200">
                          <a:latin typeface="Cambria Math" panose="02040503050406030204" pitchFamily="18" charset="0"/>
                        </a:rPr>
                        <m:t>≔#</m:t>
                      </m:r>
                      <m:r>
                        <m:rPr>
                          <m:sty m:val="p"/>
                        </m:rPr>
                        <a:rPr lang="de-DE" sz="2200">
                          <a:latin typeface="Cambria Math" panose="02040503050406030204" pitchFamily="18" charset="0"/>
                        </a:rPr>
                        <m:t>qubits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⍵</m:t>
                          </m:r>
                        </m:e>
                      </m:d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⍵</m:t>
                          </m:r>
                        </m:e>
                      </m:d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winner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states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200" dirty="0"/>
              </a:p>
              <a:p>
                <a:endParaRPr lang="ar-AE" sz="2200" dirty="0">
                  <a:solidFill>
                    <a:srgbClr val="FF0000"/>
                  </a:solidFill>
                </a:endParaRPr>
              </a:p>
              <a:p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 err="1"/>
              <a:t>Defining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</a:t>
            </a:r>
            <a:r>
              <a:rPr sz="3000" dirty="0" err="1"/>
              <a:t>problem</a:t>
            </a:r>
            <a:r>
              <a:rPr sz="3000" dirty="0"/>
              <a:t>:</a:t>
            </a:r>
            <a:endParaRPr lang="de-DE" sz="3000" dirty="0"/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478A4F14-D7D4-421C-B9D6-A30AC55C29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0" t="9965" r="8065" b="37809"/>
          <a:stretch/>
        </p:blipFill>
        <p:spPr>
          <a:xfrm>
            <a:off x="373468" y="4329843"/>
            <a:ext cx="2935705" cy="795973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4DB288F9-755F-4A78-8189-6667BD77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381" y="4458204"/>
            <a:ext cx="2381250" cy="425913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1ACB46-3049-4A6F-B939-9091C5D28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69" t="16944" r="7718" b="11526"/>
          <a:stretch/>
        </p:blipFill>
        <p:spPr>
          <a:xfrm>
            <a:off x="146171" y="1842143"/>
            <a:ext cx="5566611" cy="12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General Circuit: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r>
                  <a:rPr lang="en-GB" sz="2200" dirty="0" err="1"/>
                  <a:t>Steps</a:t>
                </a:r>
                <a:r>
                  <a:rPr lang="en-GB" sz="22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200" dirty="0"/>
                  <a:t>Initialize </a:t>
                </a:r>
                <a:r>
                  <a:rPr lang="en-GB" sz="2200" dirty="0" err="1"/>
                  <a:t>qubits</a:t>
                </a:r>
                <a:r>
                  <a:rPr lang="en-GB" sz="2200" dirty="0"/>
                  <a:t> in </a:t>
                </a:r>
                <a:r>
                  <a:rPr lang="en-GB" sz="2200" dirty="0" err="1"/>
                  <a:t>superposition</a:t>
                </a:r>
                <a:r>
                  <a:rPr lang="en-GB" sz="2200" dirty="0"/>
                  <a:t> </a:t>
                </a:r>
                <a:r>
                  <a:rPr lang="en-GB" sz="2200" dirty="0" err="1"/>
                  <a:t>state</a:t>
                </a:r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ar-AE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ar-AE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sz="22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200" dirty="0" err="1"/>
                  <a:t>Apply</a:t>
                </a:r>
                <a:r>
                  <a:rPr lang="en-GB" sz="2200" dirty="0"/>
                  <a:t> Grover </a:t>
                </a:r>
                <a:r>
                  <a:rPr lang="en-GB" sz="2200" dirty="0" err="1"/>
                  <a:t>operator</a:t>
                </a:r>
                <a:r>
                  <a:rPr lang="en-GB" sz="2200" dirty="0"/>
                  <a:t> m-times (t→later)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200" dirty="0"/>
                  <a:t>Measure in z-basis</a:t>
                </a:r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3000" dirty="0"/>
              <a:t>Workin</a:t>
            </a:r>
            <a:r>
              <a:rPr lang="en-GB" dirty="0"/>
              <a:t>g principle:</a:t>
            </a:r>
            <a:endParaRPr lang="de-DE" sz="3000" dirty="0"/>
          </a:p>
        </p:txBody>
      </p:sp>
      <p:sp>
        <p:nvSpPr>
          <p:cNvPr id="32" name="Geschweifte Klammer links 31">
            <a:extLst>
              <a:ext uri="{FF2B5EF4-FFF2-40B4-BE49-F238E27FC236}">
                <a16:creationId xmlns:a16="http://schemas.microsoft.com/office/drawing/2014/main" id="{D2CD480E-6CC0-4A7E-9571-7FE2A5923326}"/>
              </a:ext>
            </a:extLst>
          </p:cNvPr>
          <p:cNvSpPr/>
          <p:nvPr/>
        </p:nvSpPr>
        <p:spPr>
          <a:xfrm rot="5400000">
            <a:off x="4674430" y="-106120"/>
            <a:ext cx="661416" cy="4219076"/>
          </a:xfrm>
          <a:prstGeom prst="leftBrace">
            <a:avLst>
              <a:gd name="adj1" fmla="val 8333"/>
              <a:gd name="adj2" fmla="val 50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A152AE9-8B26-4CA3-993B-F58869BF2BDD}"/>
              </a:ext>
            </a:extLst>
          </p:cNvPr>
          <p:cNvSpPr txBox="1"/>
          <p:nvPr/>
        </p:nvSpPr>
        <p:spPr>
          <a:xfrm>
            <a:off x="3496712" y="1335498"/>
            <a:ext cx="290303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“Grover Operator”, apply t times</a:t>
            </a:r>
          </a:p>
        </p:txBody>
      </p:sp>
      <p:pic>
        <p:nvPicPr>
          <p:cNvPr id="48" name="Grafik 4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418CDD55-2640-43BE-81E7-3D77621AA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1" t="21479" r="8525" b="20336"/>
          <a:stretch/>
        </p:blipFill>
        <p:spPr>
          <a:xfrm>
            <a:off x="385010" y="2214975"/>
            <a:ext cx="7883128" cy="17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6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(</m:t>
                      </m:r>
                      <m:r>
                        <m:rPr>
                          <m:nor/>
                        </m:rPr>
                        <a:rPr lang="de-DE" dirty="0"/>
                        <m:t>superposition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state</m:t>
                      </m:r>
                      <m:r>
                        <m:rPr>
                          <m:nor/>
                        </m:rPr>
                        <a:rPr lang="de-DE" dirty="0"/>
                        <m:t>)</m:t>
                      </m:r>
                    </m:oMath>
                  </m:oMathPara>
                </a14:m>
                <a:endParaRPr lang="de-DE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brk m:alnAt="7"/>
                          </m:r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winner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  <m:sup/>
                      <m:e>
                        <m:d>
                          <m:dPr>
                            <m:begChr m:val=""/>
                            <m:endChr m:val="⟩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de-DE" dirty="0"/>
                  <a:t> (orthogonal </a:t>
                </a:r>
                <a:r>
                  <a:rPr lang="de-DE" dirty="0" err="1"/>
                  <a:t>state</a:t>
                </a:r>
                <a:r>
                  <a:rPr lang="de-DE" dirty="0"/>
                  <a:t>)</a:t>
                </a:r>
              </a:p>
              <a:p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transform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d>
                        <m:dPr>
                          <m:begChr m:val=""/>
                          <m:endChr m:val="⟩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r>
                  <a:rPr lang="de-DE" sz="2000" dirty="0"/>
                  <a:t>(</a:t>
                </a:r>
                <a:r>
                  <a:rPr lang="de-DE" sz="2000" dirty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 dirty="0"/>
              </a:p>
              <a:p>
                <a:endParaRPr lang="de-DE" sz="2000" dirty="0"/>
              </a:p>
              <a:p>
                <a:endParaRPr lang="ar-A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ar-AE" sz="2200" dirty="0"/>
              </a:p>
              <a:p>
                <a:endParaRPr lang="ar-AE" sz="2200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1" b="-1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for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</a:t>
            </a:r>
            <a:endParaRPr lang="de-DE" sz="3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324475-CA99-496A-A23B-79B4112DA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4" t="11952" r="53954" b="14956"/>
          <a:stretch/>
        </p:blipFill>
        <p:spPr>
          <a:xfrm>
            <a:off x="3896228" y="2519982"/>
            <a:ext cx="4452080" cy="318398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CDDDDF-0E35-454B-A6DF-4438755B20D6}"/>
              </a:ext>
            </a:extLst>
          </p:cNvPr>
          <p:cNvSpPr txBox="1"/>
          <p:nvPr/>
        </p:nvSpPr>
        <p:spPr>
          <a:xfrm>
            <a:off x="7869048" y="4247337"/>
            <a:ext cx="1443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rgbClr val="FF0000"/>
                </a:solidFill>
              </a:rPr>
              <a:t>*</a:t>
            </a:r>
            <a:endParaRPr lang="en-GB" sz="1600" dirty="0" err="1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60022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TUM_Praesentation_p_v1(1)</Template>
  <TotalTime>0</TotalTime>
  <Words>1034</Words>
  <Application>Microsoft Office PowerPoint</Application>
  <PresentationFormat>Bildschirmpräsentation (4:3)</PresentationFormat>
  <Paragraphs>187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Grover‘s search</vt:lpstr>
      <vt:lpstr>Contents</vt:lpstr>
      <vt:lpstr>What is Grover’s search?</vt:lpstr>
      <vt:lpstr>Introduction:</vt:lpstr>
      <vt:lpstr>Disclaimer</vt:lpstr>
      <vt:lpstr>How does it work?</vt:lpstr>
      <vt:lpstr>Defining the problem:</vt:lpstr>
      <vt:lpstr>Working principle:</vt:lpstr>
      <vt:lpstr>Useful basis for describing the problem:</vt:lpstr>
      <vt:lpstr>Oracle U_f: </vt:lpstr>
      <vt:lpstr>Diffuser U_S: </vt:lpstr>
      <vt:lpstr>How many iterations?</vt:lpstr>
      <vt:lpstr>What if there are several solutions?</vt:lpstr>
      <vt:lpstr>What are the final results?</vt:lpstr>
      <vt:lpstr>Implementation of Grover‘s search   (Qiskit)</vt:lpstr>
      <vt:lpstr>Summary </vt:lpstr>
      <vt:lpstr>Summary:</vt:lpstr>
      <vt:lpstr>Sources and further reading</vt:lpstr>
      <vt:lpstr>Sources and further reading: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Grover‘s search</dc:title>
  <dc:creator>Soda for rabbits</dc:creator>
  <cp:lastModifiedBy>Soda for rabbits</cp:lastModifiedBy>
  <cp:revision>38</cp:revision>
  <cp:lastPrinted>2015-07-30T14:04:45Z</cp:lastPrinted>
  <dcterms:created xsi:type="dcterms:W3CDTF">2021-01-31T19:44:36Z</dcterms:created>
  <dcterms:modified xsi:type="dcterms:W3CDTF">2021-02-01T14:30:53Z</dcterms:modified>
</cp:coreProperties>
</file>