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5" r:id="rId3"/>
    <p:sldId id="286" r:id="rId4"/>
    <p:sldId id="282" r:id="rId5"/>
    <p:sldId id="283" r:id="rId6"/>
    <p:sldId id="289" r:id="rId7"/>
    <p:sldId id="288" r:id="rId8"/>
    <p:sldId id="292" r:id="rId9"/>
    <p:sldId id="294" r:id="rId10"/>
    <p:sldId id="297" r:id="rId11"/>
    <p:sldId id="298" r:id="rId12"/>
    <p:sldId id="299" r:id="rId13"/>
    <p:sldId id="301" r:id="rId14"/>
    <p:sldId id="302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88A69-2A32-4BEF-9E7E-DA5800803FE8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294CC-5A12-49BB-A8D4-ED88C7C3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4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294CC-5A12-49BB-A8D4-ED88C7C3C1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1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贝叶斯滤波和卡尔曼滤波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07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/>
              <a:t>卡尔曼滤波整体算法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                         --</a:t>
            </a:r>
            <a:r>
              <a:rPr lang="zh-CN" altLang="en-US" sz="3100" dirty="0" smtClean="0"/>
              <a:t>以</a:t>
            </a:r>
            <a:r>
              <a:rPr lang="zh-CN" altLang="en-US" sz="3100" dirty="0"/>
              <a:t>估算</a:t>
            </a:r>
            <a:r>
              <a:rPr lang="zh-CN" altLang="en-US" sz="3100" dirty="0" smtClean="0"/>
              <a:t>室内某一</a:t>
            </a:r>
            <a:r>
              <a:rPr lang="zh-CN" altLang="en-US" sz="3100" dirty="0"/>
              <a:t>分钟的温度为</a:t>
            </a:r>
            <a:r>
              <a:rPr lang="zh-CN" altLang="en-US" sz="3100" dirty="0" smtClean="0"/>
              <a:t>例</a:t>
            </a: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第一步：预测状态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根据</a:t>
            </a:r>
            <a:r>
              <a:rPr lang="en-US" altLang="zh-CN" sz="2800" dirty="0" smtClean="0"/>
              <a:t>t-1</a:t>
            </a:r>
            <a:r>
              <a:rPr lang="zh-CN" altLang="en-US" sz="2800" dirty="0" smtClean="0"/>
              <a:t>时刻的温度值来预测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时刻的温度，室内温度相对稳定，故预测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时刻的温度值跟</a:t>
            </a:r>
            <a:r>
              <a:rPr lang="en-US" altLang="zh-CN" sz="2800" dirty="0" smtClean="0"/>
              <a:t>t-1</a:t>
            </a:r>
            <a:r>
              <a:rPr lang="zh-CN" altLang="en-US" sz="2800" dirty="0" smtClean="0"/>
              <a:t>时刻温度值一样为</a:t>
            </a:r>
            <a:r>
              <a:rPr lang="en-US" altLang="zh-CN" sz="2800" dirty="0" smtClean="0"/>
              <a:t>23</a:t>
            </a:r>
            <a:r>
              <a:rPr lang="zh-CN" altLang="en-US" sz="2800" dirty="0" smtClean="0"/>
              <a:t>℃。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204864"/>
            <a:ext cx="346129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46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5289451"/>
              </a:xfrm>
            </p:spPr>
            <p:txBody>
              <a:bodyPr/>
              <a:lstStyle/>
              <a:p>
                <a:r>
                  <a:rPr lang="zh-CN" altLang="en-US" dirty="0" smtClean="0"/>
                  <a:t>第二步</a:t>
                </a:r>
                <a:r>
                  <a:rPr lang="zh-CN" altLang="en-US" dirty="0"/>
                  <a:t>：</a:t>
                </a:r>
                <a:r>
                  <a:rPr lang="zh-CN" altLang="en-US" dirty="0" smtClean="0"/>
                  <a:t>预测</a:t>
                </a:r>
                <a:r>
                  <a:rPr lang="zh-CN" altLang="en-US" dirty="0"/>
                  <a:t>协方差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t-1</a:t>
                </a:r>
                <a:r>
                  <a:rPr lang="zh-CN" altLang="en-US" dirty="0" smtClean="0"/>
                  <a:t>时刻估算出的最优温度值的偏差是</a:t>
                </a:r>
                <a:r>
                  <a:rPr lang="en-US" altLang="zh-CN" dirty="0" smtClean="0"/>
                  <a:t>3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同时</a:t>
                </a:r>
                <a:r>
                  <a:rPr lang="zh-CN" altLang="en-US" dirty="0"/>
                  <a:t>对自己预测的</a:t>
                </a:r>
                <a:r>
                  <a:rPr lang="zh-CN" altLang="en-US" dirty="0" smtClean="0"/>
                  <a:t>不确定度是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，那么预测协方差即为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/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/>
                            </m:ctrlPr>
                          </m:sSupPr>
                          <m:e>
                            <m:r>
                              <a:rPr lang="zh-CN" altLang="en-US"/>
                              <m:t>3</m:t>
                            </m:r>
                          </m:e>
                          <m:sup>
                            <m:r>
                              <a:rPr lang="zh-CN" altLang="en-US"/>
                              <m:t>2</m:t>
                            </m:r>
                          </m:sup>
                        </m:sSup>
                        <m:r>
                          <a:rPr lang="zh-CN" altLang="en-US"/>
                          <m:t>+</m:t>
                        </m:r>
                        <m:sSup>
                          <m:sSupPr>
                            <m:ctrlPr>
                              <a:rPr lang="zh-CN" altLang="en-US" i="1"/>
                            </m:ctrlPr>
                          </m:sSupPr>
                          <m:e>
                            <m:r>
                              <a:rPr lang="zh-CN" altLang="en-US"/>
                              <m:t>4</m:t>
                            </m:r>
                          </m:e>
                          <m:sup>
                            <m:r>
                              <a:rPr lang="zh-CN" altLang="en-US"/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/>
                  <a:t> = 5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5289451"/>
              </a:xfrm>
              <a:blipFill rotWithShape="1">
                <a:blip r:embed="rId2"/>
                <a:stretch>
                  <a:fillRect l="-1852" t="-2074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331508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28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</p:spPr>
            <p:txBody>
              <a:bodyPr/>
              <a:lstStyle/>
              <a:p>
                <a:r>
                  <a:rPr lang="zh-CN" altLang="en-US" dirty="0" smtClean="0"/>
                  <a:t>第三步：计算卡尔曼增益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假设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时刻用温度计测量的值为</a:t>
                </a:r>
                <a:r>
                  <a:rPr lang="en-US" altLang="zh-CN" dirty="0" smtClean="0"/>
                  <a:t>25</a:t>
                </a:r>
                <a:r>
                  <a:rPr lang="zh-CN" altLang="en-US" dirty="0" smtClean="0"/>
                  <a:t>℃，同时该值的偏差是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。用预测值</a:t>
                </a:r>
                <a:r>
                  <a:rPr lang="en-US" altLang="zh-CN" dirty="0" smtClean="0"/>
                  <a:t>23</a:t>
                </a:r>
                <a:r>
                  <a:rPr lang="zh-CN" altLang="en-US" dirty="0" smtClean="0"/>
                  <a:t>和温度计的测量值</a:t>
                </a:r>
                <a:r>
                  <a:rPr lang="en-US" altLang="zh-CN" dirty="0" smtClean="0"/>
                  <a:t>25</a:t>
                </a:r>
                <a:r>
                  <a:rPr lang="zh-CN" altLang="en-US" dirty="0" smtClean="0"/>
                  <a:t>的均方误差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/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/>
                          <m:t>H</m:t>
                        </m:r>
                      </m:e>
                      <m:sup>
                        <m:r>
                          <a:rPr lang="zh-CN" altLang="en-US"/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25/(25+16)</a:t>
                </a:r>
                <a:r>
                  <a:rPr lang="zh-CN" altLang="en-US" dirty="0" smtClean="0"/>
                  <a:t> 即</a:t>
                </a:r>
                <a:r>
                  <a:rPr lang="en-US" altLang="zh-CN" dirty="0" smtClean="0"/>
                  <a:t>H = 0.78</a:t>
                </a:r>
                <a:r>
                  <a:rPr lang="zh-CN" altLang="en-US" dirty="0" smtClean="0"/>
                  <a:t>来表示卡尔曼增益，也可以理解为预测值的权重。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  <a:blipFill rotWithShape="1">
                <a:blip r:embed="rId2"/>
                <a:stretch>
                  <a:fillRect l="-1630" t="-2045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31270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4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第四步：修正状态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根据卡尔曼增益，估算出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时刻的最优温度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23+0.78</a:t>
            </a:r>
            <a:r>
              <a:rPr lang="zh-CN" altLang="en-US" dirty="0" smtClean="0"/>
              <a:t>*</a:t>
            </a:r>
            <a:r>
              <a:rPr lang="en-US" altLang="zh-CN" dirty="0" smtClean="0"/>
              <a:t>(25-23)=24.56.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358089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23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第五步：修正协方差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得到了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时刻的最优温度</a:t>
            </a:r>
            <a:r>
              <a:rPr lang="en-US" altLang="zh-CN" dirty="0" smtClean="0"/>
              <a:t>24.56</a:t>
            </a:r>
            <a:r>
              <a:rPr lang="zh-CN" altLang="en-US" dirty="0" smtClean="0"/>
              <a:t>，可算出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时刻最优温度的偏差               ，由此可继续对</a:t>
            </a:r>
            <a:r>
              <a:rPr lang="en-US" altLang="zh-CN" dirty="0" smtClean="0"/>
              <a:t>t+1</a:t>
            </a:r>
            <a:r>
              <a:rPr lang="zh-CN" altLang="en-US" dirty="0" smtClean="0"/>
              <a:t>时刻温度值进行最优估算。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345269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10466"/>
            <a:ext cx="1296144" cy="3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23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递归的思想；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先预测，再修正的过程；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卡尔曼滤波</a:t>
            </a:r>
            <a:r>
              <a:rPr lang="zh-CN" altLang="en-US" dirty="0"/>
              <a:t>是基于贝叶斯滤波</a:t>
            </a:r>
            <a:r>
              <a:rPr lang="zh-CN" altLang="en-US" dirty="0" smtClean="0"/>
              <a:t>的，在</a:t>
            </a:r>
            <a:r>
              <a:rPr lang="en-US" altLang="zh-CN" dirty="0" smtClean="0"/>
              <a:t> </a:t>
            </a:r>
            <a:r>
              <a:rPr lang="en-US" altLang="zh-CN" dirty="0"/>
              <a:t>p(xt|xt−1,ut)</a:t>
            </a:r>
            <a:r>
              <a:rPr lang="en-US" altLang="zh-CN" dirty="0" err="1"/>
              <a:t>bel</a:t>
            </a:r>
            <a:r>
              <a:rPr lang="en-US" altLang="zh-CN" dirty="0"/>
              <a:t>(xt−1)</a:t>
            </a:r>
            <a:r>
              <a:rPr lang="zh-CN" altLang="en-US" dirty="0"/>
              <a:t>和</a:t>
            </a:r>
            <a:r>
              <a:rPr lang="en-US" altLang="zh-CN" dirty="0"/>
              <a:t>p(</a:t>
            </a:r>
            <a:r>
              <a:rPr lang="en-US" altLang="zh-CN" dirty="0" err="1"/>
              <a:t>zt|xt</a:t>
            </a:r>
            <a:r>
              <a:rPr lang="en-US" altLang="zh-CN" dirty="0" smtClean="0"/>
              <a:t>)</a:t>
            </a:r>
            <a:r>
              <a:rPr lang="zh-CN" altLang="en-US" dirty="0"/>
              <a:t>服从</a:t>
            </a:r>
            <a:r>
              <a:rPr lang="zh-CN" altLang="en-US" dirty="0" smtClean="0"/>
              <a:t>高斯分布的假设</a:t>
            </a:r>
            <a:r>
              <a:rPr lang="zh-CN" altLang="en-US" dirty="0"/>
              <a:t>条件下</a:t>
            </a:r>
            <a:r>
              <a:rPr lang="zh-CN" altLang="en-US" dirty="0" smtClean="0"/>
              <a:t>，用均值和方差来描述贝叶斯滤波的置信度。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332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条件概率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全概率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由上式导出贝叶斯公式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 smtClean="0"/>
              <a:t>A</a:t>
            </a:r>
            <a:r>
              <a:rPr lang="zh-CN" altLang="en-US" sz="2000" dirty="0"/>
              <a:t>：某种状态；</a:t>
            </a:r>
            <a:r>
              <a:rPr lang="en-US" altLang="zh-CN" sz="2000" dirty="0"/>
              <a:t>B</a:t>
            </a:r>
            <a:r>
              <a:rPr lang="zh-CN" altLang="en-US" sz="2000" dirty="0"/>
              <a:t>：某种观测；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zh-CN" altLang="en-US" sz="2000" b="1" dirty="0"/>
              <a:t>贝叶斯公式的本质就是利用</a:t>
            </a:r>
            <a:r>
              <a:rPr lang="en-US" altLang="zh-CN" sz="2000" dirty="0"/>
              <a:t>P(B|A)</a:t>
            </a:r>
            <a:r>
              <a:rPr lang="zh-CN" altLang="en-US" sz="2000" b="1" dirty="0"/>
              <a:t>和</a:t>
            </a:r>
            <a:r>
              <a:rPr lang="en-US" altLang="zh-CN" sz="2000" dirty="0"/>
              <a:t>P(A)</a:t>
            </a:r>
            <a:r>
              <a:rPr lang="zh-CN" altLang="en-US" sz="2000" b="1" dirty="0"/>
              <a:t>来进行状态推断</a:t>
            </a:r>
            <a:r>
              <a:rPr lang="zh-CN" altLang="en-US" b="1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80728"/>
            <a:ext cx="27813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54499"/>
            <a:ext cx="3886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32" y="4005064"/>
            <a:ext cx="27241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7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zh-CN" altLang="en-US" dirty="0"/>
              <a:t> </a:t>
            </a:r>
            <a:r>
              <a:rPr lang="en-US" altLang="zh-CN" dirty="0"/>
              <a:t>Bayes</a:t>
            </a:r>
            <a:r>
              <a:rPr lang="zh-CN" altLang="en-US" dirty="0"/>
              <a:t>滤波分为两步：</a:t>
            </a:r>
            <a:r>
              <a:rPr lang="en-US" altLang="zh-CN" b="1" dirty="0"/>
              <a:t>1.</a:t>
            </a:r>
            <a:r>
              <a:rPr lang="zh-CN" altLang="en-US" b="1" dirty="0"/>
              <a:t>状态预测</a:t>
            </a:r>
            <a:r>
              <a:rPr lang="zh-CN" altLang="en-US" dirty="0"/>
              <a:t>；和 </a:t>
            </a:r>
            <a:r>
              <a:rPr lang="en-US" altLang="zh-CN" b="1" dirty="0"/>
              <a:t>2.</a:t>
            </a:r>
            <a:r>
              <a:rPr lang="zh-CN" altLang="en-US" b="1" dirty="0"/>
              <a:t>状态</a:t>
            </a:r>
            <a:r>
              <a:rPr lang="zh-CN" altLang="en-US" b="1" dirty="0" smtClean="0"/>
              <a:t>更新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zh-CN" altLang="en-US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4" y="1988840"/>
            <a:ext cx="700133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02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贝叶斯滤波</a:t>
            </a:r>
            <a:r>
              <a:rPr lang="zh-CN" altLang="en-US" dirty="0" smtClean="0"/>
              <a:t>的三个基本</a:t>
            </a:r>
            <a:r>
              <a:rPr lang="zh-CN" altLang="en-US" dirty="0"/>
              <a:t>假设：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/>
              <a:t>1. Markov</a:t>
            </a:r>
            <a:r>
              <a:rPr lang="zh-CN" altLang="en-US" dirty="0"/>
              <a:t>性假设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t</a:t>
            </a:r>
            <a:r>
              <a:rPr lang="zh-CN" altLang="en-US" dirty="0" smtClean="0"/>
              <a:t>时刻</a:t>
            </a:r>
            <a:r>
              <a:rPr lang="zh-CN" altLang="en-US" dirty="0"/>
              <a:t>的状态</a:t>
            </a:r>
            <a:r>
              <a:rPr lang="zh-CN" altLang="en-US" dirty="0" smtClean="0"/>
              <a:t>由</a:t>
            </a:r>
            <a:r>
              <a:rPr lang="en-US" altLang="zh-CN" dirty="0" smtClean="0"/>
              <a:t>t</a:t>
            </a:r>
            <a:r>
              <a:rPr lang="en-US" altLang="zh-CN" dirty="0"/>
              <a:t>−1</a:t>
            </a:r>
            <a:r>
              <a:rPr lang="zh-CN" altLang="en-US" dirty="0"/>
              <a:t>时刻的状态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/>
              <a:t>时刻的动作</a:t>
            </a:r>
            <a:r>
              <a:rPr lang="zh-CN" altLang="en-US" dirty="0" smtClean="0"/>
              <a:t>决定，表示如下：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t</a:t>
            </a:r>
            <a:r>
              <a:rPr lang="zh-CN" altLang="en-US" dirty="0"/>
              <a:t>时刻的观测仅</a:t>
            </a:r>
            <a:r>
              <a:rPr lang="zh-CN" altLang="en-US" dirty="0" smtClean="0"/>
              <a:t>同</a:t>
            </a:r>
            <a:r>
              <a:rPr lang="en-US" altLang="zh-CN" dirty="0" smtClean="0"/>
              <a:t>t</a:t>
            </a:r>
            <a:r>
              <a:rPr lang="zh-CN" altLang="en-US" dirty="0"/>
              <a:t>时刻的状态</a:t>
            </a:r>
            <a:r>
              <a:rPr lang="zh-CN" altLang="en-US" dirty="0" smtClean="0"/>
              <a:t>相关，表示如下：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46" y="4941168"/>
            <a:ext cx="515337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4896544" cy="95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04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/>
              <a:t>2. </a:t>
            </a:r>
            <a:r>
              <a:rPr lang="zh-CN" altLang="en-US" dirty="0" smtClean="0"/>
              <a:t>对象</a:t>
            </a:r>
            <a:r>
              <a:rPr lang="zh-CN" altLang="en-US" dirty="0"/>
              <a:t>周边的环境假设是不变</a:t>
            </a:r>
            <a:r>
              <a:rPr lang="zh-CN" altLang="en-US" dirty="0" smtClean="0"/>
              <a:t>的；</a:t>
            </a:r>
            <a:endParaRPr lang="zh-CN" altLang="en-US" dirty="0"/>
          </a:p>
          <a:p>
            <a:r>
              <a:rPr lang="zh-CN" altLang="en-US" dirty="0" smtClean="0"/>
              <a:t> </a:t>
            </a:r>
            <a:r>
              <a:rPr lang="en-US" altLang="zh-CN" dirty="0"/>
              <a:t>3. </a:t>
            </a:r>
            <a:r>
              <a:rPr lang="zh-CN" altLang="en-US" dirty="0" smtClean="0"/>
              <a:t>噪声是</a:t>
            </a:r>
            <a:r>
              <a:rPr lang="zh-CN" altLang="en-US" dirty="0"/>
              <a:t>相互</a:t>
            </a:r>
            <a:r>
              <a:rPr lang="zh-CN" altLang="en-US" dirty="0" smtClean="0"/>
              <a:t>独立的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基于假设，推导出贝叶斯滤波算法：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421246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83629"/>
            <a:ext cx="5183292" cy="53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80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可以</a:t>
            </a:r>
            <a:r>
              <a:rPr lang="zh-CN" altLang="en-US" dirty="0"/>
              <a:t>看出</a:t>
            </a:r>
            <a:r>
              <a:rPr lang="zh-CN" altLang="en-US" dirty="0" smtClean="0"/>
              <a:t>，贝叶斯滤波的</a:t>
            </a:r>
            <a:r>
              <a:rPr lang="zh-CN" altLang="en-US" dirty="0" smtClean="0">
                <a:latin typeface="+mn-ea"/>
              </a:rPr>
              <a:t>目的</a:t>
            </a:r>
            <a:r>
              <a:rPr lang="zh-CN" altLang="en-US" dirty="0">
                <a:latin typeface="+mn-ea"/>
              </a:rPr>
              <a:t>是</a:t>
            </a:r>
            <a:r>
              <a:rPr lang="zh-CN" altLang="en-US" dirty="0" smtClean="0">
                <a:latin typeface="+mn-ea"/>
              </a:rPr>
              <a:t>计算</a:t>
            </a:r>
            <a:r>
              <a:rPr lang="en-US" altLang="zh-CN" dirty="0" err="1">
                <a:latin typeface="+mn-ea"/>
              </a:rPr>
              <a:t>X</a:t>
            </a:r>
            <a:r>
              <a:rPr lang="en-US" altLang="zh-CN" dirty="0" err="1" smtClean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的后验概率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/>
              <a:t>若</a:t>
            </a:r>
            <a:r>
              <a:rPr lang="zh-CN" altLang="en-US" dirty="0" smtClean="0"/>
              <a:t>假设</a:t>
            </a:r>
            <a:r>
              <a:rPr lang="en-US" altLang="zh-CN" dirty="0" err="1"/>
              <a:t>bel</a:t>
            </a:r>
            <a:r>
              <a:rPr lang="en-US" altLang="zh-CN" dirty="0"/>
              <a:t>(</a:t>
            </a:r>
            <a:r>
              <a:rPr lang="en-US" altLang="zh-CN" dirty="0" err="1"/>
              <a:t>xt</a:t>
            </a:r>
            <a:r>
              <a:rPr lang="en-US" altLang="zh-CN" dirty="0"/>
              <a:t>)</a:t>
            </a:r>
            <a:r>
              <a:rPr lang="zh-CN" altLang="en-US" dirty="0"/>
              <a:t>服从</a:t>
            </a:r>
            <a:r>
              <a:rPr lang="en-US" altLang="zh-CN" dirty="0"/>
              <a:t>Gauss</a:t>
            </a:r>
            <a:r>
              <a:rPr lang="zh-CN" altLang="en-US" dirty="0"/>
              <a:t>分布</a:t>
            </a:r>
            <a:r>
              <a:rPr lang="zh-CN" altLang="en-US" dirty="0" smtClean="0"/>
              <a:t>，那么只需</a:t>
            </a:r>
            <a:r>
              <a:rPr lang="zh-CN" altLang="en-US" dirty="0"/>
              <a:t>要计算均值</a:t>
            </a:r>
            <a:r>
              <a:rPr lang="en-US" altLang="zh-CN" dirty="0" err="1"/>
              <a:t>μt</a:t>
            </a:r>
            <a:r>
              <a:rPr lang="zh-CN" altLang="en-US" dirty="0"/>
              <a:t>和方差</a:t>
            </a:r>
            <a:r>
              <a:rPr lang="en-US" altLang="zh-CN" dirty="0" err="1"/>
              <a:t>Σt</a:t>
            </a:r>
            <a:r>
              <a:rPr lang="zh-CN" altLang="en-US" dirty="0"/>
              <a:t>这两个数值，就可以对</a:t>
            </a:r>
            <a:r>
              <a:rPr lang="en-US" altLang="zh-CN" dirty="0" err="1"/>
              <a:t>bel</a:t>
            </a:r>
            <a:r>
              <a:rPr lang="en-US" altLang="zh-CN" dirty="0"/>
              <a:t>(</a:t>
            </a:r>
            <a:r>
              <a:rPr lang="en-US" altLang="zh-CN" dirty="0" err="1"/>
              <a:t>xt</a:t>
            </a:r>
            <a:r>
              <a:rPr lang="en-US" altLang="zh-CN" dirty="0"/>
              <a:t>)</a:t>
            </a:r>
            <a:r>
              <a:rPr lang="zh-CN" altLang="en-US" dirty="0"/>
              <a:t>完全描述，就可以推导出这两个数值的递推公式，从而在每个时刻由这两个数值的递推</a:t>
            </a:r>
            <a:r>
              <a:rPr lang="zh-CN" altLang="en-US" dirty="0" smtClean="0"/>
              <a:t>公式获得</a:t>
            </a:r>
            <a:r>
              <a:rPr lang="zh-CN" altLang="en-US" dirty="0"/>
              <a:t>状态估计，这</a:t>
            </a:r>
            <a:r>
              <a:rPr lang="zh-CN" altLang="en-US" dirty="0" smtClean="0"/>
              <a:t>就是卡尔曼滤波的</a:t>
            </a:r>
            <a:r>
              <a:rPr lang="zh-CN" altLang="en-US" dirty="0"/>
              <a:t>基本思想。</a:t>
            </a:r>
            <a:r>
              <a:rPr lang="zh-CN" altLang="en-US" dirty="0" smtClean="0"/>
              <a:t>具体而言就是假设</a:t>
            </a:r>
            <a:r>
              <a:rPr lang="en-US" altLang="zh-CN" dirty="0" smtClean="0"/>
              <a:t>p(xt|xt−1,ut)</a:t>
            </a:r>
            <a:r>
              <a:rPr lang="en-US" altLang="zh-CN" dirty="0" err="1" smtClean="0"/>
              <a:t>bel</a:t>
            </a:r>
            <a:r>
              <a:rPr lang="en-US" altLang="zh-CN" dirty="0" smtClean="0"/>
              <a:t>(xt−1)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zt|xt</a:t>
            </a:r>
            <a:r>
              <a:rPr lang="en-US" altLang="zh-CN" dirty="0" smtClean="0"/>
              <a:t>)</a:t>
            </a:r>
            <a:r>
              <a:rPr lang="zh-CN" altLang="en-US" dirty="0"/>
              <a:t>服从</a:t>
            </a:r>
            <a:r>
              <a:rPr lang="zh-CN" altLang="en-US" dirty="0" smtClean="0"/>
              <a:t>高斯分布</a:t>
            </a:r>
            <a:r>
              <a:rPr lang="zh-CN" altLang="en-US" dirty="0" smtClean="0"/>
              <a:t>，</a:t>
            </a:r>
            <a:r>
              <a:rPr lang="zh-CN" altLang="en-US" dirty="0"/>
              <a:t>然后</a:t>
            </a:r>
            <a:r>
              <a:rPr lang="zh-CN" altLang="en-US" dirty="0" smtClean="0"/>
              <a:t>用均值</a:t>
            </a:r>
            <a:r>
              <a:rPr lang="el-GR" altLang="zh-CN" dirty="0" smtClean="0"/>
              <a:t>μ</a:t>
            </a:r>
            <a:r>
              <a:rPr lang="en-US" altLang="zh-CN" dirty="0" smtClean="0"/>
              <a:t>t</a:t>
            </a:r>
            <a:r>
              <a:rPr lang="zh-CN" altLang="en-US" dirty="0" smtClean="0"/>
              <a:t>和方差</a:t>
            </a:r>
            <a:r>
              <a:rPr lang="el-GR" altLang="zh-CN" dirty="0" smtClean="0"/>
              <a:t>Σ</a:t>
            </a:r>
            <a:r>
              <a:rPr lang="en-US" altLang="zh-CN" dirty="0" smtClean="0"/>
              <a:t>t</a:t>
            </a:r>
            <a:r>
              <a:rPr lang="zh-CN" altLang="en-US" dirty="0" smtClean="0"/>
              <a:t>来表示置信度 </a:t>
            </a:r>
            <a:r>
              <a:rPr lang="en-US" altLang="zh-CN" dirty="0" err="1" smtClean="0"/>
              <a:t>bel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58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正态分布</a:t>
            </a:r>
            <a:r>
              <a:rPr lang="zh-CN" altLang="en-US" dirty="0"/>
              <a:t>（</a:t>
            </a:r>
            <a:r>
              <a:rPr lang="zh-CN" altLang="en-US" dirty="0" smtClean="0"/>
              <a:t>高斯分布）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正态分布是一种特殊的概率分布，分布的形态完全由二阶矩决定。一元高斯分布表述如下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其中</a:t>
            </a:r>
            <a:r>
              <a:rPr lang="zh-CN" altLang="en-US" dirty="0"/>
              <a:t>，一阶矩为均值</a:t>
            </a:r>
            <a:r>
              <a:rPr lang="el-GR" altLang="zh-CN" dirty="0" smtClean="0"/>
              <a:t>μ</a:t>
            </a:r>
            <a:r>
              <a:rPr lang="zh-CN" altLang="en-US" dirty="0" smtClean="0"/>
              <a:t>表示</a:t>
            </a:r>
            <a:r>
              <a:rPr lang="zh-CN" altLang="en-US" dirty="0"/>
              <a:t>期望值，二阶矩为</a:t>
            </a:r>
            <a:r>
              <a:rPr lang="zh-CN" altLang="en-US" dirty="0" smtClean="0"/>
              <a:t>方差</a:t>
            </a:r>
            <a:r>
              <a:rPr lang="el-GR" altLang="zh-CN" dirty="0" smtClean="0"/>
              <a:t>σ</a:t>
            </a:r>
            <a:r>
              <a:rPr lang="zh-CN" altLang="en-US" dirty="0"/>
              <a:t>表示分布的不确定</a:t>
            </a:r>
            <a:r>
              <a:rPr lang="zh-CN" altLang="en-US" dirty="0" smtClean="0"/>
              <a:t>程度。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547260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26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卡尔曼滤波算法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算法的核心</a:t>
            </a:r>
            <a:r>
              <a:rPr lang="zh-CN" altLang="zh-CN" dirty="0" smtClean="0"/>
              <a:t>思想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zh-CN" dirty="0" smtClean="0"/>
              <a:t>根据</a:t>
            </a:r>
            <a:r>
              <a:rPr lang="zh-CN" altLang="zh-CN" dirty="0"/>
              <a:t>当前的</a:t>
            </a:r>
            <a:r>
              <a:rPr lang="zh-CN" altLang="zh-CN" dirty="0" smtClean="0"/>
              <a:t>仪器</a:t>
            </a:r>
            <a:r>
              <a:rPr lang="en-US" altLang="zh-CN" dirty="0" smtClean="0"/>
              <a:t>“</a:t>
            </a:r>
            <a:r>
              <a:rPr lang="zh-CN" altLang="zh-CN" dirty="0" smtClean="0"/>
              <a:t>测量值</a:t>
            </a:r>
            <a:r>
              <a:rPr lang="en-US" altLang="zh-CN" dirty="0" smtClean="0"/>
              <a:t>”</a:t>
            </a:r>
            <a:r>
              <a:rPr lang="zh-CN" altLang="zh-CN" dirty="0" smtClean="0"/>
              <a:t>和</a:t>
            </a:r>
            <a:r>
              <a:rPr lang="zh-CN" altLang="en-US" dirty="0"/>
              <a:t>以</a:t>
            </a:r>
            <a:r>
              <a:rPr lang="zh-CN" altLang="zh-CN" dirty="0" smtClean="0"/>
              <a:t>上一刻</a:t>
            </a:r>
            <a:r>
              <a:rPr lang="zh-CN" altLang="en-US" dirty="0" smtClean="0"/>
              <a:t>最优量为基础</a:t>
            </a:r>
            <a:r>
              <a:rPr lang="zh-CN" altLang="zh-CN" dirty="0" smtClean="0"/>
              <a:t>的</a:t>
            </a:r>
            <a:r>
              <a:rPr lang="en-US" altLang="zh-CN" dirty="0" smtClean="0"/>
              <a:t>“</a:t>
            </a:r>
            <a:r>
              <a:rPr lang="zh-CN" altLang="zh-CN" dirty="0" smtClean="0"/>
              <a:t>预测量</a:t>
            </a:r>
            <a:r>
              <a:rPr lang="en-US" altLang="zh-CN" dirty="0" smtClean="0"/>
              <a:t>”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“</a:t>
            </a:r>
            <a:r>
              <a:rPr lang="zh-CN" altLang="zh-CN" dirty="0" smtClean="0"/>
              <a:t>误差</a:t>
            </a:r>
            <a:r>
              <a:rPr lang="en-US" altLang="zh-CN" dirty="0" smtClean="0"/>
              <a:t>”,</a:t>
            </a:r>
            <a:r>
              <a:rPr lang="zh-CN" altLang="zh-CN" dirty="0"/>
              <a:t>计算得到当前的最优</a:t>
            </a:r>
            <a:r>
              <a:rPr lang="zh-CN" altLang="zh-CN" dirty="0" smtClean="0"/>
              <a:t>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再</a:t>
            </a:r>
            <a:r>
              <a:rPr lang="zh-CN" altLang="zh-CN" dirty="0"/>
              <a:t>预测下一刻的</a:t>
            </a:r>
            <a:r>
              <a:rPr lang="zh-CN" altLang="zh-CN" dirty="0" smtClean="0"/>
              <a:t>量</a:t>
            </a:r>
            <a:r>
              <a:rPr lang="zh-CN" altLang="en-US" dirty="0" smtClean="0"/>
              <a:t>，以此递归。其中</a:t>
            </a:r>
            <a:r>
              <a:rPr lang="zh-CN" altLang="zh-CN" dirty="0" smtClean="0"/>
              <a:t>把</a:t>
            </a:r>
            <a:r>
              <a:rPr lang="zh-CN" altLang="zh-CN" dirty="0"/>
              <a:t>误差纳入计算，而且分为预测误差和测量误差两种，通称为噪声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还有就是</a:t>
            </a:r>
            <a:r>
              <a:rPr lang="zh-CN" altLang="zh-CN" dirty="0" smtClean="0"/>
              <a:t>误差</a:t>
            </a:r>
            <a:r>
              <a:rPr lang="zh-CN" altLang="zh-CN" dirty="0"/>
              <a:t>独立存在，始终不受测量数据的</a:t>
            </a:r>
            <a:r>
              <a:rPr lang="zh-CN" altLang="zh-CN" dirty="0" smtClean="0"/>
              <a:t>影响</a:t>
            </a:r>
            <a:r>
              <a:rPr lang="zh-CN" altLang="en-US" dirty="0" smtClean="0"/>
              <a:t>，并且误差是变化的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4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卡尔曼滤波</a:t>
            </a:r>
            <a:r>
              <a:rPr lang="zh-CN" altLang="en-US" sz="2800" dirty="0"/>
              <a:t>解决在收到</a:t>
            </a:r>
            <a:r>
              <a:rPr lang="en-US" altLang="zh-CN" sz="2800" dirty="0"/>
              <a:t>t</a:t>
            </a:r>
            <a:r>
              <a:rPr lang="zh-CN" altLang="en-US" sz="2800" dirty="0"/>
              <a:t>时刻的</a:t>
            </a:r>
            <a:r>
              <a:rPr lang="zh-CN" altLang="en-US" sz="2800" dirty="0" smtClean="0"/>
              <a:t>输入和观测的</a:t>
            </a:r>
            <a:r>
              <a:rPr lang="zh-CN" altLang="en-US" sz="2800" dirty="0"/>
              <a:t>情况下，</a:t>
            </a:r>
            <a:r>
              <a:rPr lang="zh-CN" altLang="en-US" sz="2800" dirty="0" smtClean="0"/>
              <a:t>更新</a:t>
            </a:r>
            <a:r>
              <a:rPr lang="en-US" altLang="zh-CN" sz="2800" dirty="0" err="1"/>
              <a:t>X</a:t>
            </a:r>
            <a:r>
              <a:rPr lang="en-US" altLang="zh-CN" sz="2800" dirty="0" err="1" smtClean="0"/>
              <a:t>t</a:t>
            </a:r>
            <a:r>
              <a:rPr lang="zh-CN" altLang="en-US" sz="2800" dirty="0" smtClean="0"/>
              <a:t>和</a:t>
            </a:r>
            <a:r>
              <a:rPr lang="en-US" altLang="zh-CN" sz="2800" dirty="0"/>
              <a:t>P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的问题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0" y="1691178"/>
            <a:ext cx="7763959" cy="4344007"/>
          </a:xfrm>
        </p:spPr>
      </p:pic>
    </p:spTree>
    <p:extLst>
      <p:ext uri="{BB962C8B-B14F-4D97-AF65-F5344CB8AC3E}">
        <p14:creationId xmlns:p14="http://schemas.microsoft.com/office/powerpoint/2010/main" val="194918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593</Words>
  <Application>Microsoft Office PowerPoint</Application>
  <PresentationFormat>全屏显示(4:3)</PresentationFormat>
  <Paragraphs>79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贝叶斯滤波和卡尔曼滤波</vt:lpstr>
      <vt:lpstr>PowerPoint 演示文稿</vt:lpstr>
      <vt:lpstr>PowerPoint 演示文稿</vt:lpstr>
      <vt:lpstr>贝叶斯滤波的三个基本假设：</vt:lpstr>
      <vt:lpstr>PowerPoint 演示文稿</vt:lpstr>
      <vt:lpstr>PowerPoint 演示文稿</vt:lpstr>
      <vt:lpstr>正态分布（高斯分布）</vt:lpstr>
      <vt:lpstr>卡尔曼滤波算法</vt:lpstr>
      <vt:lpstr>卡尔曼滤波解决在收到t时刻的输入和观测的情况下，更新Xt和Pt的问题</vt:lpstr>
      <vt:lpstr>卡尔曼滤波整体算法：                            --以估算室内某一分钟的温度为例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贝叶斯滤波和卡尔曼滤波</dc:title>
  <dc:creator>Administrator</dc:creator>
  <cp:lastModifiedBy>China</cp:lastModifiedBy>
  <cp:revision>50</cp:revision>
  <dcterms:created xsi:type="dcterms:W3CDTF">2019-11-02T07:39:22Z</dcterms:created>
  <dcterms:modified xsi:type="dcterms:W3CDTF">2019-11-04T13:08:41Z</dcterms:modified>
</cp:coreProperties>
</file>