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92A11-3E11-FE4C-A5BE-CF9019320182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770C-8A21-0B46-B56F-B1A92D0250B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340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922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185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770C-8A21-0B46-B56F-B1A92D0250B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635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AEC-1DB4-AE41-B95A-B586AC78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94B0-0EFD-8348-B83D-7BD5FFD3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6A62-1F8B-CF43-9F05-0F08787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E6D-7A1E-6C46-9A07-8BF3E6EF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F153-69F6-5143-81E5-DA023745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09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5C8F-C8F1-9845-B5C1-B1F67756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0E2C-9FC2-C349-BFAB-5BA80E4B5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5ABE-EE1F-4549-839D-E8AE94C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060-DCD8-5049-9D87-8546EC71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933E-A007-6242-B51B-0B29D525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52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693A5-5B2C-8647-B3A7-31D089EE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0F77-D419-644A-A55E-D951B2AC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5AF0-F2F7-064F-B166-C3B78B71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E51D-3BDE-B04E-8628-D975DC9F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A22-5A1E-4E4E-8907-CCE4A3C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326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E7E5-C5B7-5E46-A854-2E0A54DC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774-60C0-8E4B-814C-5E30D862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5E83-39D8-A04F-86AF-C51B6C8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7772-802B-5747-BA38-5037D347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E923-ED93-5B4A-AEFE-D61E533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25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C40F-48A0-A642-8281-32993BB6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B09B-8ADA-D34D-A0E6-2119C115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924F-6863-5A43-9767-B1E0D36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4332-C0E9-AF44-8F15-191CD40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E944-AB02-2E46-A60C-8D46709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12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953-4A18-3945-9EA2-3C6430F0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865-94EC-3F47-94FD-A6E689E61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4EE5-E3D6-9C46-B1C8-FC4BE81B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D618-6378-BE46-A9B2-F85FFF0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8C54-3830-CA4C-B8C8-089B02B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544C-8715-7C46-AE67-762A576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1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A41-7FDC-9740-8327-DC28705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B9A6-B40A-8746-86B8-D10D18FC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60E0-5E83-5A45-97FF-2FE0CF69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01F2-B3D5-324D-8170-CBCA7DC2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13264-90A6-8548-BCA9-70E842F0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025FE-93D4-7143-B59B-7872C69E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E353A-E995-F34B-A1D2-26E3E07A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3817-A92A-3348-8AD6-8AB02C98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16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CB2-7A77-A74D-ADAA-7FF68DA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BCF43-D12B-BD42-B478-2542744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5EA8-7722-5F46-89FE-4A74FF47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9666-654B-B948-BA8F-57C66CF2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877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DF7FF-C3FA-6B48-BAF4-8B9E9431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4084A-D082-0147-A81D-34C64458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C303-D92C-5440-8C58-CB27521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45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0909-F348-3049-B1FF-CDBAC119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B986-2EF5-2943-8584-EC66EEE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CC33-1D08-C94B-AEAD-341A1049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E448-550F-5440-94AF-12AE98E4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6F7B-52D6-0C45-8C25-D1E635C4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132F-5EA6-574B-871F-A50BC0B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75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F4D-BE1A-B949-A691-0481C95B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C157-5925-3A4A-80D7-E01D7FCCF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3AF3-5E35-7649-871F-35166186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7764-D992-3345-AFFB-3982771F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A000-267E-6A41-AE92-C845A02C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97984-8319-1243-8228-F2AD984E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01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A6F9-E26B-A743-B759-2C9DF875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2207-24EB-DA4B-BD3A-B5552367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6778-9EBA-A74F-A0D7-55454DDFE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413E-8582-FF48-8551-B8CC13B743D9}" type="datetimeFigureOut">
              <a:rPr lang="en-RU" smtClean="0"/>
              <a:t>21/10/2020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CA5B-60A8-8B47-B1BE-5C8AE3220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9E7C-61AF-2E49-B71F-6367310F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DF8-46C1-4B49-8F52-E1C8E269B50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04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NER NOTES: Why Interpreters 'Make Really Lousy Spies'">
            <a:extLst>
              <a:ext uri="{FF2B5EF4-FFF2-40B4-BE49-F238E27FC236}">
                <a16:creationId xmlns:a16="http://schemas.microsoft.com/office/drawing/2014/main" id="{4577DC57-05CA-C242-9C2C-CC359CE21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7"/>
          <a:stretch/>
        </p:blipFill>
        <p:spPr bwMode="auto">
          <a:xfrm>
            <a:off x="0" y="0"/>
            <a:ext cx="111169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8674A-D9BC-C546-AF28-428C5D7A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6" y="1441910"/>
            <a:ext cx="7990703" cy="1987090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</a:t>
            </a:r>
            <a:r>
              <a:rPr lang="en-GB" sz="50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atch</a:t>
            </a: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"The Russian Spies" </a:t>
            </a:r>
            <a:br>
              <a:rPr lang="ru-RU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</a:br>
            <a:r>
              <a:rPr lang="en-GB" sz="5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Challenge</a:t>
            </a:r>
            <a:endParaRPr lang="en-RU" sz="50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693D-BBF4-684C-9B30-1A640FF1969E}"/>
              </a:ext>
            </a:extLst>
          </p:cNvPr>
          <p:cNvSpPr txBox="1"/>
          <p:nvPr/>
        </p:nvSpPr>
        <p:spPr>
          <a:xfrm>
            <a:off x="5869459" y="210065"/>
            <a:ext cx="63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National Research Nuclear 				University </a:t>
            </a:r>
            <a:r>
              <a:rPr lang="en-GB" sz="2400" dirty="0" err="1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MEPhI</a:t>
            </a:r>
            <a:r>
              <a:rPr lang="en-GB" sz="2400" dirty="0">
                <a:solidFill>
                  <a:schemeClr val="bg1"/>
                </a:solidFill>
                <a:latin typeface="Andale Mono" panose="020B05090000000000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RU" sz="2400" dirty="0">
              <a:solidFill>
                <a:schemeClr val="bg1"/>
              </a:solidFill>
              <a:latin typeface="Andale Mono" panose="020B05090000000000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CD2C0-3EBC-494E-ADF1-076A4A63165C}"/>
              </a:ext>
            </a:extLst>
          </p:cNvPr>
          <p:cNvSpPr txBox="1"/>
          <p:nvPr/>
        </p:nvSpPr>
        <p:spPr>
          <a:xfrm>
            <a:off x="7216344" y="3429000"/>
            <a:ext cx="4975656" cy="30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Solved by students:</a:t>
            </a:r>
          </a:p>
          <a:p>
            <a:endParaRPr lang="en-US" sz="24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Volyanskiy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Julian,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Ivanova Nina,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Khudoyarova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Anastasia,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merican Typewriter" panose="02090604020004020304" pitchFamily="18" charset="77"/>
              </a:rPr>
              <a:t>Nikolaeva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Elizabeth</a:t>
            </a:r>
          </a:p>
        </p:txBody>
      </p:sp>
      <p:pic>
        <p:nvPicPr>
          <p:cNvPr id="1046" name="Picture 22" descr="COWBOY HAT Sticker 200mm rmw country aussie bns 4x4 decal | eBay">
            <a:extLst>
              <a:ext uri="{FF2B5EF4-FFF2-40B4-BE49-F238E27FC236}">
                <a16:creationId xmlns:a16="http://schemas.microsoft.com/office/drawing/2014/main" id="{15AC1E14-3D75-B748-A8AE-81825F0C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4546">
            <a:off x="7638751" y="4095250"/>
            <a:ext cx="959276" cy="57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1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D0A-74AD-5E40-9975-F9D08B56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86" y="404699"/>
            <a:ext cx="4223658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sz="3800" dirty="0">
                <a:latin typeface="+mj-lt"/>
              </a:rPr>
              <a:t>List of </a:t>
            </a:r>
            <a:r>
              <a:rPr lang="en-US" sz="3800" dirty="0">
                <a:latin typeface="+mj-lt"/>
              </a:rPr>
              <a:t>caught </a:t>
            </a:r>
            <a:r>
              <a:rPr lang="en-RU" sz="3800" dirty="0">
                <a:latin typeface="+mj-lt"/>
              </a:rPr>
              <a:t>spies: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DCD6A8-ED6F-A642-9A1B-E4DA9DC8C816}"/>
              </a:ext>
            </a:extLst>
          </p:cNvPr>
          <p:cNvSpPr/>
          <p:nvPr/>
        </p:nvSpPr>
        <p:spPr>
          <a:xfrm>
            <a:off x="296110" y="202179"/>
            <a:ext cx="2936948" cy="1094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Results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Logo, Computer Icons, Silhouette, Black, Black And - Spy Clipart Black And  White | Transparent PNG Download #726989 - Vippng">
            <a:extLst>
              <a:ext uri="{FF2B5EF4-FFF2-40B4-BE49-F238E27FC236}">
                <a16:creationId xmlns:a16="http://schemas.microsoft.com/office/drawing/2014/main" id="{E71A304C-2F07-7940-838D-028FF394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42" y="323055"/>
            <a:ext cx="2404587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ndcuffs Svg Hand Cuffs Svg Police Svg Silhouette Vector | Etsy">
            <a:extLst>
              <a:ext uri="{FF2B5EF4-FFF2-40B4-BE49-F238E27FC236}">
                <a16:creationId xmlns:a16="http://schemas.microsoft.com/office/drawing/2014/main" id="{439D0762-5EB0-3B46-86A3-ECCA30856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398" r="23083" b="4640"/>
          <a:stretch/>
        </p:blipFill>
        <p:spPr bwMode="auto">
          <a:xfrm>
            <a:off x="9968685" y="3199686"/>
            <a:ext cx="1943101" cy="24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8E321-30D6-384D-93DD-8E7CD962B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10" y="1380391"/>
            <a:ext cx="9418280" cy="52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8000">
              <a:schemeClr val="accent3">
                <a:lumMod val="0"/>
                <a:lumOff val="100000"/>
              </a:schemeClr>
            </a:gs>
            <a:gs pos="23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B475-B880-104E-B778-67478779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199" y="1653987"/>
            <a:ext cx="6771503" cy="508781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3400" dirty="0"/>
              <a:t>Data sources:</a:t>
            </a:r>
            <a:endParaRPr lang="ru-RU" sz="34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>
                <a:latin typeface="+mj-lt"/>
              </a:rPr>
              <a:t>BoardingData.csv</a:t>
            </a:r>
            <a:endParaRPr lang="en-US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FrequentFlyerForum-Profiles.json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PointzAggregator-AirlinesData.xml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Sirena-export-</a:t>
            </a:r>
            <a:r>
              <a:rPr lang="en-GB" sz="3200" dirty="0" err="1">
                <a:latin typeface="+mj-lt"/>
              </a:rPr>
              <a:t>fixed.tab</a:t>
            </a:r>
            <a:endParaRPr lang="en-GB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Skyteam_Timetable.pdf</a:t>
            </a:r>
            <a:endParaRPr lang="en-GB" sz="3200" dirty="0">
              <a:latin typeface="+mj-lt"/>
            </a:endParaRPr>
          </a:p>
          <a:p>
            <a:r>
              <a:rPr lang="en-GB" sz="3200" dirty="0">
                <a:latin typeface="+mj-lt"/>
              </a:rPr>
              <a:t>SkyTeam-</a:t>
            </a:r>
            <a:r>
              <a:rPr lang="en-GB" sz="3200" dirty="0" err="1">
                <a:latin typeface="+mj-lt"/>
              </a:rPr>
              <a:t>Exchange.yaml</a:t>
            </a:r>
            <a:endParaRPr lang="ru-RU" sz="3200" dirty="0">
              <a:latin typeface="+mj-lt"/>
            </a:endParaRPr>
          </a:p>
          <a:p>
            <a:r>
              <a:rPr lang="en-GB" sz="3200" dirty="0" err="1">
                <a:latin typeface="+mj-lt"/>
              </a:rPr>
              <a:t>YourBoardingPassDotAero.zip</a:t>
            </a: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E3397F-D560-104A-9356-D32CAA9BF82F}"/>
              </a:ext>
            </a:extLst>
          </p:cNvPr>
          <p:cNvSpPr/>
          <p:nvPr/>
        </p:nvSpPr>
        <p:spPr>
          <a:xfrm>
            <a:off x="4760016" y="103397"/>
            <a:ext cx="2671967" cy="144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PY ON YOUR COMPETITION - Lesson #1 - WHAT IS A VPN? | Online Advertising  Tips From Matuloo.Com">
            <a:extLst>
              <a:ext uri="{FF2B5EF4-FFF2-40B4-BE49-F238E27FC236}">
                <a16:creationId xmlns:a16="http://schemas.microsoft.com/office/drawing/2014/main" id="{8275F37B-2F5D-D244-9FF8-62C3A4017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133"/>
                    </a14:imgEffect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5" r="15186"/>
          <a:stretch/>
        </p:blipFill>
        <p:spPr bwMode="auto">
          <a:xfrm>
            <a:off x="8393723" y="1"/>
            <a:ext cx="3798276" cy="332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7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9000">
              <a:schemeClr val="bg1">
                <a:lumMod val="0"/>
                <a:lumOff val="100000"/>
              </a:schemeClr>
            </a:gs>
            <a:gs pos="0">
              <a:schemeClr val="bg1">
                <a:lumMod val="0"/>
                <a:lumOff val="100000"/>
              </a:schemeClr>
            </a:gs>
            <a:gs pos="94000">
              <a:schemeClr val="accent3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19B0-C52E-0443-A761-F2A8D39F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53"/>
            <a:ext cx="10515600" cy="4209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Changes travel class frequently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Does not have a meal during the flight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Travels without luggage</a:t>
            </a:r>
          </a:p>
          <a:p>
            <a:pPr lvl="3">
              <a:lnSpc>
                <a:spcPct val="150000"/>
              </a:lnSpc>
            </a:pPr>
            <a:r>
              <a:rPr lang="en-US" sz="3800" dirty="0"/>
              <a:t>Travels frequently to different countries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428503-73FA-1A47-88AE-37DA93E340C7}"/>
              </a:ext>
            </a:extLst>
          </p:cNvPr>
          <p:cNvSpPr/>
          <p:nvPr/>
        </p:nvSpPr>
        <p:spPr>
          <a:xfrm>
            <a:off x="710574" y="534932"/>
            <a:ext cx="2372596" cy="12586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Discovery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3308-69C5-9548-A15A-1033061F85C5}"/>
              </a:ext>
            </a:extLst>
          </p:cNvPr>
          <p:cNvSpPr txBox="1"/>
          <p:nvPr/>
        </p:nvSpPr>
        <p:spPr>
          <a:xfrm>
            <a:off x="4036423" y="843030"/>
            <a:ext cx="494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800" u="sng" dirty="0"/>
              <a:t>Spy </a:t>
            </a:r>
            <a:r>
              <a:rPr lang="en-GB" sz="4800" u="sng" dirty="0"/>
              <a:t>search criteria</a:t>
            </a:r>
            <a:r>
              <a:rPr lang="en-RU" sz="4800" u="sng" dirty="0"/>
              <a:t>:</a:t>
            </a:r>
          </a:p>
        </p:txBody>
      </p:sp>
      <p:pic>
        <p:nvPicPr>
          <p:cNvPr id="1026" name="Picture 2" descr="Spy icon Sticker • Pixers® - We live to change">
            <a:extLst>
              <a:ext uri="{FF2B5EF4-FFF2-40B4-BE49-F238E27FC236}">
                <a16:creationId xmlns:a16="http://schemas.microsoft.com/office/drawing/2014/main" id="{7F0BE547-7147-654A-AD7A-F0BD71811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3238" r="2551" b="7800"/>
          <a:stretch/>
        </p:blipFill>
        <p:spPr bwMode="auto">
          <a:xfrm>
            <a:off x="9699556" y="-14096"/>
            <a:ext cx="2492444" cy="23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рный символ молнии | Бесплатно значок">
            <a:extLst>
              <a:ext uri="{FF2B5EF4-FFF2-40B4-BE49-F238E27FC236}">
                <a16:creationId xmlns:a16="http://schemas.microsoft.com/office/drawing/2014/main" id="{2FD23FA0-5BAC-C246-8735-32C4588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795">
            <a:off x="10278145" y="4184514"/>
            <a:ext cx="2358934" cy="23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mazon.com : The Classic Magnifying Glass 3&quot; with Powerful 5X Magnification  - Metal Frame : Big Magnifying Glass : Office Products">
            <a:extLst>
              <a:ext uri="{FF2B5EF4-FFF2-40B4-BE49-F238E27FC236}">
                <a16:creationId xmlns:a16="http://schemas.microsoft.com/office/drawing/2014/main" id="{043A2357-4F72-0543-9708-BE9901F3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b="32962"/>
          <a:stretch/>
        </p:blipFill>
        <p:spPr bwMode="auto">
          <a:xfrm>
            <a:off x="0" y="726835"/>
            <a:ext cx="9440730" cy="61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F7EA6-D564-8349-86C2-DD9A13749169}"/>
              </a:ext>
            </a:extLst>
          </p:cNvPr>
          <p:cNvSpPr/>
          <p:nvPr/>
        </p:nvSpPr>
        <p:spPr>
          <a:xfrm>
            <a:off x="8217243" y="194553"/>
            <a:ext cx="3475415" cy="1745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Preparation</a:t>
            </a:r>
            <a:endParaRPr lang="en-RU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BC764-FA31-754D-B8CD-431F1270099B}"/>
              </a:ext>
            </a:extLst>
          </p:cNvPr>
          <p:cNvSpPr txBox="1"/>
          <p:nvPr/>
        </p:nvSpPr>
        <p:spPr>
          <a:xfrm>
            <a:off x="499342" y="1262689"/>
            <a:ext cx="2688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File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RU" sz="3200" dirty="0"/>
              <a:t>.csv</a:t>
            </a:r>
          </a:p>
          <a:p>
            <a:r>
              <a:rPr lang="en-RU" sz="3200" dirty="0"/>
              <a:t>.tab</a:t>
            </a:r>
          </a:p>
          <a:p>
            <a:r>
              <a:rPr lang="en-RU" sz="3200" dirty="0"/>
              <a:t>.xml</a:t>
            </a:r>
          </a:p>
          <a:p>
            <a:r>
              <a:rPr lang="en-RU" sz="3200" dirty="0"/>
              <a:t>.json</a:t>
            </a:r>
          </a:p>
          <a:p>
            <a:r>
              <a:rPr lang="en-RU" sz="3200" dirty="0"/>
              <a:t>.xlsx</a:t>
            </a:r>
          </a:p>
          <a:p>
            <a:r>
              <a:rPr lang="en-RU" sz="3200" dirty="0"/>
              <a:t>.yaml</a:t>
            </a:r>
          </a:p>
          <a:p>
            <a:r>
              <a:rPr lang="en-RU" sz="3200" dirty="0"/>
              <a:t>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C34B4-D4F8-9543-835D-17D1231DBC9B}"/>
              </a:ext>
            </a:extLst>
          </p:cNvPr>
          <p:cNvSpPr txBox="1"/>
          <p:nvPr/>
        </p:nvSpPr>
        <p:spPr>
          <a:xfrm>
            <a:off x="3974758" y="1262689"/>
            <a:ext cx="3620531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RU" sz="3200" dirty="0"/>
              <a:t>Method or Tool</a:t>
            </a:r>
            <a:r>
              <a:rPr lang="ru-RU" sz="3200" dirty="0"/>
              <a:t>:</a:t>
            </a:r>
          </a:p>
          <a:p>
            <a:r>
              <a:rPr lang="en-RU" sz="3200" dirty="0"/>
              <a:t> </a:t>
            </a:r>
          </a:p>
          <a:p>
            <a:r>
              <a:rPr lang="en-GB" sz="3200" dirty="0"/>
              <a:t>r</a:t>
            </a:r>
            <a:r>
              <a:rPr lang="en-RU" sz="3200" dirty="0"/>
              <a:t>emove empty line</a:t>
            </a:r>
          </a:p>
          <a:p>
            <a:r>
              <a:rPr lang="en-RU" sz="3200" dirty="0"/>
              <a:t>LibreOffice Calc</a:t>
            </a:r>
          </a:p>
          <a:p>
            <a:r>
              <a:rPr lang="en-RU" sz="3200" dirty="0"/>
              <a:t>Java </a:t>
            </a:r>
          </a:p>
          <a:p>
            <a:r>
              <a:rPr lang="en-RU" sz="3200" dirty="0"/>
              <a:t>Python 	</a:t>
            </a:r>
            <a:endParaRPr lang="ru-RU" sz="3200" dirty="0"/>
          </a:p>
          <a:p>
            <a:r>
              <a:rPr lang="en-RU" sz="3200" dirty="0"/>
              <a:t>Pytho</a:t>
            </a:r>
            <a:r>
              <a:rPr lang="en-US" sz="3200" dirty="0"/>
              <a:t>n</a:t>
            </a:r>
            <a:endParaRPr lang="ru-RU" sz="3200" dirty="0"/>
          </a:p>
          <a:p>
            <a:r>
              <a:rPr lang="en-RU" sz="3200" dirty="0"/>
              <a:t>Python</a:t>
            </a:r>
          </a:p>
          <a:p>
            <a:r>
              <a:rPr lang="en-GB" sz="3200" dirty="0"/>
              <a:t>Adobe reader, </a:t>
            </a:r>
            <a:r>
              <a:rPr lang="en-RU" sz="3200" dirty="0"/>
              <a:t>Kotlin </a:t>
            </a:r>
          </a:p>
          <a:p>
            <a:endParaRPr lang="en-RU" sz="3200" dirty="0"/>
          </a:p>
        </p:txBody>
      </p:sp>
      <p:pic>
        <p:nvPicPr>
          <p:cNvPr id="3088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7E19D39E-AE11-3340-B8D2-DFE3C7B4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130">
            <a:off x="9555343" y="3659652"/>
            <a:ext cx="2501851" cy="25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91F75-8465-1B47-A535-21B575B7904D}"/>
              </a:ext>
            </a:extLst>
          </p:cNvPr>
          <p:cNvSpPr txBox="1"/>
          <p:nvPr/>
        </p:nvSpPr>
        <p:spPr>
          <a:xfrm>
            <a:off x="10018606" y="2859873"/>
            <a:ext cx="125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400" dirty="0"/>
              <a:t>.csv</a:t>
            </a:r>
          </a:p>
        </p:txBody>
      </p:sp>
      <p:pic>
        <p:nvPicPr>
          <p:cNvPr id="23" name="Picture 16" descr="Черный перевернутый цилиндр, изолированный на белом | Премиум Фото">
            <a:extLst>
              <a:ext uri="{FF2B5EF4-FFF2-40B4-BE49-F238E27FC236}">
                <a16:creationId xmlns:a16="http://schemas.microsoft.com/office/drawing/2014/main" id="{88858C3F-1DCD-1D47-838F-AE88F162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471" flipV="1">
            <a:off x="1491639" y="286981"/>
            <a:ext cx="1560600" cy="15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51931-5EB0-264F-9127-651E50ACE60F}"/>
              </a:ext>
            </a:extLst>
          </p:cNvPr>
          <p:cNvSpPr txBox="1"/>
          <p:nvPr/>
        </p:nvSpPr>
        <p:spPr>
          <a:xfrm>
            <a:off x="6514985" y="4212126"/>
            <a:ext cx="173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parsers</a:t>
            </a:r>
          </a:p>
        </p:txBody>
      </p:sp>
    </p:spTree>
    <p:extLst>
      <p:ext uri="{BB962C8B-B14F-4D97-AF65-F5344CB8AC3E}">
        <p14:creationId xmlns:p14="http://schemas.microsoft.com/office/powerpoint/2010/main" val="265254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AB0F093-BB22-BA49-850B-4C7B7A4FF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0" y="441"/>
            <a:ext cx="8169003" cy="6857559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F0FC27-7F40-B24A-9C9A-58FE410A5591}"/>
              </a:ext>
            </a:extLst>
          </p:cNvPr>
          <p:cNvSpPr/>
          <p:nvPr/>
        </p:nvSpPr>
        <p:spPr>
          <a:xfrm>
            <a:off x="84297" y="144447"/>
            <a:ext cx="1764168" cy="1350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planning</a:t>
            </a:r>
            <a:endParaRPr lang="en-RU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899A14-BF01-324E-A756-CF1D7351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37047"/>
              </p:ext>
            </p:extLst>
          </p:nvPr>
        </p:nvGraphicFramePr>
        <p:xfrm>
          <a:off x="8417605" y="658522"/>
          <a:ext cx="3526985" cy="5268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6985">
                  <a:extLst>
                    <a:ext uri="{9D8B030D-6E8A-4147-A177-3AD203B41FA5}">
                      <a16:colId xmlns:a16="http://schemas.microsoft.com/office/drawing/2014/main" val="2618629551"/>
                    </a:ext>
                  </a:extLst>
                </a:gridCol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Result table</a:t>
                      </a:r>
                      <a:endParaRPr lang="en-RU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9703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algn="just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lang="en-GB" sz="1800" b="1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endParaRPr lang="en-RU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38009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966985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24229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631944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passenger_document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79800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travel_class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650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ood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8366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440011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dest_city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132557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dep_date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39903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baggage                            </a:t>
                      </a:r>
                      <a:r>
                        <a:rPr lang="en-GB" sz="18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varchar(30)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5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45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6177-C436-2B47-944E-C595CAEF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944693"/>
            <a:ext cx="10782300" cy="4642164"/>
          </a:xfrm>
        </p:spPr>
        <p:txBody>
          <a:bodyPr>
            <a:normAutofit/>
          </a:bodyPr>
          <a:lstStyle/>
          <a:p>
            <a:r>
              <a:rPr lang="en-RU" sz="3200" dirty="0">
                <a:latin typeface="+mj-lt"/>
              </a:rPr>
              <a:t>Estimates are developed for each passenger </a:t>
            </a:r>
          </a:p>
          <a:p>
            <a:pPr marL="0" indent="0">
              <a:buNone/>
            </a:pPr>
            <a:r>
              <a:rPr lang="en-RU" sz="3200" dirty="0">
                <a:latin typeface="+mj-lt"/>
              </a:rPr>
              <a:t>according to spy search criteria</a:t>
            </a:r>
          </a:p>
          <a:p>
            <a:r>
              <a:rPr lang="en-GB" sz="3200" dirty="0">
                <a:latin typeface="+mj-lt"/>
              </a:rPr>
              <a:t>Total number of flights is counted</a:t>
            </a:r>
          </a:p>
          <a:p>
            <a:r>
              <a:rPr lang="en-RU" sz="3200" dirty="0">
                <a:latin typeface="+mj-lt"/>
              </a:rPr>
              <a:t>Passenger </a:t>
            </a:r>
            <a:r>
              <a:rPr lang="en-GB" sz="3200" dirty="0">
                <a:latin typeface="+mj-lt"/>
              </a:rPr>
              <a:t>route tracking algorithm is created: number of circle and collapsed routes is counted</a:t>
            </a:r>
          </a:p>
          <a:p>
            <a:r>
              <a:rPr lang="en-GB" sz="3200" dirty="0">
                <a:latin typeface="+mj-lt"/>
              </a:rPr>
              <a:t>Minimum threshold of class turnover has been determined</a:t>
            </a:r>
          </a:p>
          <a:p>
            <a:r>
              <a:rPr lang="en-GB" sz="3200" dirty="0">
                <a:latin typeface="+mj-lt"/>
              </a:rPr>
              <a:t>Passenger’s meal requirement is estimated</a:t>
            </a:r>
          </a:p>
          <a:p>
            <a:r>
              <a:rPr lang="en-GB" sz="3200" dirty="0">
                <a:latin typeface="+mj-lt"/>
              </a:rPr>
              <a:t>Passenger’s baggage presence is determined</a:t>
            </a:r>
            <a:endParaRPr lang="en-RU" sz="3200" dirty="0">
              <a:latin typeface="+mj-lt"/>
            </a:endParaRPr>
          </a:p>
          <a:p>
            <a:pPr marL="0" indent="0">
              <a:buNone/>
            </a:pPr>
            <a:endParaRPr lang="en-RU" dirty="0">
              <a:latin typeface="+mj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D39E90-4913-674B-A774-340C02E970A9}"/>
              </a:ext>
            </a:extLst>
          </p:cNvPr>
          <p:cNvSpPr/>
          <p:nvPr/>
        </p:nvSpPr>
        <p:spPr>
          <a:xfrm>
            <a:off x="4404788" y="659042"/>
            <a:ext cx="2794596" cy="10228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Building: Preparation</a:t>
            </a:r>
            <a:endParaRPr lang="en-RU" sz="3000" dirty="0">
              <a:solidFill>
                <a:schemeClr val="bg1"/>
              </a:solidFill>
            </a:endParaRPr>
          </a:p>
        </p:txBody>
      </p:sp>
      <p:pic>
        <p:nvPicPr>
          <p:cNvPr id="6" name="Graphic 5" descr="Aeroplane">
            <a:extLst>
              <a:ext uri="{FF2B5EF4-FFF2-40B4-BE49-F238E27FC236}">
                <a16:creationId xmlns:a16="http://schemas.microsoft.com/office/drawing/2014/main" id="{E3B09AEE-AA0C-CE43-A953-ACBDB225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62707">
            <a:off x="1508697" y="534653"/>
            <a:ext cx="1467520" cy="146752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35E01E35-A253-0E49-AF2F-8B36A43693FE}"/>
              </a:ext>
            </a:extLst>
          </p:cNvPr>
          <p:cNvSpPr/>
          <p:nvPr/>
        </p:nvSpPr>
        <p:spPr>
          <a:xfrm>
            <a:off x="2830286" y="173172"/>
            <a:ext cx="6531428" cy="1030683"/>
          </a:xfrm>
          <a:custGeom>
            <a:avLst/>
            <a:gdLst>
              <a:gd name="connsiteX0" fmla="*/ 0 w 6531428"/>
              <a:gd name="connsiteY0" fmla="*/ 720441 h 1030683"/>
              <a:gd name="connsiteX1" fmla="*/ 1632857 w 6531428"/>
              <a:gd name="connsiteY1" fmla="*/ 99955 h 1030683"/>
              <a:gd name="connsiteX2" fmla="*/ 3249385 w 6531428"/>
              <a:gd name="connsiteY2" fmla="*/ 34641 h 1030683"/>
              <a:gd name="connsiteX3" fmla="*/ 4898571 w 6531428"/>
              <a:gd name="connsiteY3" fmla="*/ 442855 h 1030683"/>
              <a:gd name="connsiteX4" fmla="*/ 6531428 w 6531428"/>
              <a:gd name="connsiteY4" fmla="*/ 1030683 h 103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428" h="1030683">
                <a:moveTo>
                  <a:pt x="0" y="720441"/>
                </a:moveTo>
                <a:cubicBezTo>
                  <a:pt x="545646" y="467348"/>
                  <a:pt x="1091293" y="214255"/>
                  <a:pt x="1632857" y="99955"/>
                </a:cubicBezTo>
                <a:cubicBezTo>
                  <a:pt x="2174421" y="-14345"/>
                  <a:pt x="2705099" y="-22509"/>
                  <a:pt x="3249385" y="34641"/>
                </a:cubicBezTo>
                <a:cubicBezTo>
                  <a:pt x="3793671" y="91791"/>
                  <a:pt x="4351564" y="276848"/>
                  <a:pt x="4898571" y="442855"/>
                </a:cubicBezTo>
                <a:cubicBezTo>
                  <a:pt x="5445578" y="608862"/>
                  <a:pt x="5988503" y="819772"/>
                  <a:pt x="6531428" y="1030683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1028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0333AE93-2EC7-A248-9B7C-47F950AE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67" y="925397"/>
            <a:ext cx="2663614" cy="17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DAF33D32-EEFE-D345-B30E-1175716D9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6284" y="5489806"/>
            <a:ext cx="903516" cy="9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6327-8AD0-F34C-A0B3-542CCEAF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841954"/>
            <a:ext cx="11261271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 err="1">
                <a:latin typeface="+mj-lt"/>
              </a:rPr>
              <a:t>IsolationForest</a:t>
            </a:r>
            <a:r>
              <a:rPr lang="en-GB" sz="3600" dirty="0">
                <a:latin typeface="+mj-lt"/>
              </a:rPr>
              <a:t> algorithm is used for anomaly detection</a:t>
            </a:r>
            <a:endParaRPr lang="ru-RU" sz="3600" dirty="0">
              <a:latin typeface="+mj-lt"/>
            </a:endParaRPr>
          </a:p>
          <a:p>
            <a:pPr marL="0" indent="0">
              <a:buNone/>
            </a:pPr>
            <a:endParaRPr lang="ru-RU" sz="3600" dirty="0">
              <a:latin typeface="+mj-lt"/>
            </a:endParaRPr>
          </a:p>
          <a:p>
            <a:pPr marL="0" indent="0">
              <a:buNone/>
            </a:pPr>
            <a:r>
              <a:rPr lang="en-GB" sz="3200" dirty="0">
                <a:latin typeface="+mj-lt"/>
              </a:rPr>
              <a:t>Pairwise distribution </a:t>
            </a:r>
          </a:p>
          <a:p>
            <a:pPr marL="0" indent="0">
              <a:buNone/>
            </a:pPr>
            <a:r>
              <a:rPr lang="en-GB" sz="3200" dirty="0">
                <a:latin typeface="+mj-lt"/>
              </a:rPr>
              <a:t>of the number of 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accent2"/>
                </a:solidFill>
                <a:latin typeface="+mj-lt"/>
              </a:rPr>
              <a:t>suspicious</a:t>
            </a:r>
            <a:r>
              <a:rPr lang="en-GB" sz="3200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and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normal</a:t>
            </a:r>
            <a:r>
              <a:rPr lang="en-US" sz="3200" dirty="0">
                <a:latin typeface="+mj-lt"/>
              </a:rPr>
              <a:t> </a:t>
            </a:r>
            <a:r>
              <a:rPr lang="en-GB" sz="3200" dirty="0">
                <a:latin typeface="+mj-lt"/>
              </a:rPr>
              <a:t>routes</a:t>
            </a:r>
            <a:r>
              <a:rPr lang="en-US" sz="32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GB" sz="3200" dirty="0">
              <a:latin typeface="+mj-lt"/>
            </a:endParaRPr>
          </a:p>
          <a:p>
            <a:pPr marL="0" indent="0">
              <a:buNone/>
            </a:pPr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2942D3-A55A-4542-9840-B106CD2795B6}"/>
              </a:ext>
            </a:extLst>
          </p:cNvPr>
          <p:cNvSpPr/>
          <p:nvPr/>
        </p:nvSpPr>
        <p:spPr>
          <a:xfrm>
            <a:off x="4643068" y="316139"/>
            <a:ext cx="2905863" cy="1120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B0C5C-8CD8-5D43-A148-EAC4059F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68" y="2410500"/>
            <a:ext cx="6396404" cy="4447500"/>
          </a:xfrm>
          <a:prstGeom prst="rect">
            <a:avLst/>
          </a:prstGeom>
        </p:spPr>
      </p:pic>
      <p:pic>
        <p:nvPicPr>
          <p:cNvPr id="7" name="Graphic 6" descr="Aeroplane">
            <a:extLst>
              <a:ext uri="{FF2B5EF4-FFF2-40B4-BE49-F238E27FC236}">
                <a16:creationId xmlns:a16="http://schemas.microsoft.com/office/drawing/2014/main" id="{532CA6EE-947F-F045-BF45-58AED1A5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96841">
            <a:off x="9954784" y="110925"/>
            <a:ext cx="1467520" cy="1467520"/>
          </a:xfrm>
          <a:prstGeom prst="rect">
            <a:avLst/>
          </a:prstGeom>
        </p:spPr>
      </p:pic>
      <p:pic>
        <p:nvPicPr>
          <p:cNvPr id="8" name="Graphic 7" descr="Aeroplane">
            <a:extLst>
              <a:ext uri="{FF2B5EF4-FFF2-40B4-BE49-F238E27FC236}">
                <a16:creationId xmlns:a16="http://schemas.microsoft.com/office/drawing/2014/main" id="{6B99F625-DAF2-F449-9AFB-2E444D47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96638">
            <a:off x="782243" y="4983583"/>
            <a:ext cx="1363879" cy="13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C5-7EC0-E44F-86D9-08C7E08F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93" y="1654005"/>
            <a:ext cx="11356813" cy="435133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Normal and spies passengers distributions are determined: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FCF36D-474D-9A4E-82E1-AE7E5F06CC27}"/>
              </a:ext>
            </a:extLst>
          </p:cNvPr>
          <p:cNvSpPr/>
          <p:nvPr/>
        </p:nvSpPr>
        <p:spPr>
          <a:xfrm>
            <a:off x="4627526" y="250826"/>
            <a:ext cx="2936948" cy="113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BEDD-BBFF-8742-BF22-4A48792A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" y="2492828"/>
            <a:ext cx="5709400" cy="4114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F5B67-DC3A-AF4C-9CCD-2E2DFC22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2828"/>
            <a:ext cx="5933006" cy="4114346"/>
          </a:xfrm>
          <a:prstGeom prst="rect">
            <a:avLst/>
          </a:prstGeom>
        </p:spPr>
      </p:pic>
      <p:pic>
        <p:nvPicPr>
          <p:cNvPr id="9" name="Graphic 8" descr="Aeroplane">
            <a:extLst>
              <a:ext uri="{FF2B5EF4-FFF2-40B4-BE49-F238E27FC236}">
                <a16:creationId xmlns:a16="http://schemas.microsoft.com/office/drawing/2014/main" id="{9E22B847-83D5-8948-9A2F-935FA6B4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6841">
            <a:off x="10448298" y="85447"/>
            <a:ext cx="1467520" cy="1467520"/>
          </a:xfrm>
          <a:prstGeom prst="rect">
            <a:avLst/>
          </a:prstGeom>
        </p:spPr>
      </p:pic>
      <p:pic>
        <p:nvPicPr>
          <p:cNvPr id="10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6E40A8BC-EC6C-5D48-93AE-1119A553A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4109" r="19111" b="17101"/>
          <a:stretch/>
        </p:blipFill>
        <p:spPr bwMode="auto">
          <a:xfrm>
            <a:off x="966019" y="2921962"/>
            <a:ext cx="1028367" cy="7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1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C5-7EC0-E44F-86D9-08C7E08F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79" y="1436914"/>
            <a:ext cx="10847614" cy="435133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Normal and spies passengers distributions are determined amongst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collapsed</a:t>
            </a:r>
            <a:r>
              <a:rPr lang="en-US" sz="3200" dirty="0">
                <a:latin typeface="+mj-lt"/>
              </a:rPr>
              <a:t> routs: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FCF36D-474D-9A4E-82E1-AE7E5F06CC27}"/>
              </a:ext>
            </a:extLst>
          </p:cNvPr>
          <p:cNvSpPr/>
          <p:nvPr/>
        </p:nvSpPr>
        <p:spPr>
          <a:xfrm>
            <a:off x="4617452" y="192370"/>
            <a:ext cx="2957096" cy="10551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 Building: </a:t>
            </a:r>
            <a:r>
              <a:rPr lang="en-GB" sz="3200" dirty="0">
                <a:solidFill>
                  <a:schemeClr val="bg1"/>
                </a:solidFill>
              </a:rPr>
              <a:t>A</a:t>
            </a:r>
            <a:r>
              <a:rPr lang="en-GB" sz="3200" dirty="0"/>
              <a:t>nalysis</a:t>
            </a:r>
            <a:endParaRPr lang="en-RU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4CA0-EB3A-A540-AE19-BA96D12C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" y="2542837"/>
            <a:ext cx="6179214" cy="418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33F47-3666-6E4E-8926-CE5A8405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83" y="2607695"/>
            <a:ext cx="6179214" cy="4124439"/>
          </a:xfrm>
          <a:prstGeom prst="rect">
            <a:avLst/>
          </a:prstGeom>
        </p:spPr>
      </p:pic>
      <p:pic>
        <p:nvPicPr>
          <p:cNvPr id="10" name="Graphic 9" descr="Aeroplane">
            <a:extLst>
              <a:ext uri="{FF2B5EF4-FFF2-40B4-BE49-F238E27FC236}">
                <a16:creationId xmlns:a16="http://schemas.microsoft.com/office/drawing/2014/main" id="{2E08EE11-AEFE-2642-AD7E-F2D85285A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96638">
            <a:off x="10402961" y="276056"/>
            <a:ext cx="1363879" cy="1363879"/>
          </a:xfrm>
          <a:prstGeom prst="rect">
            <a:avLst/>
          </a:prstGeom>
        </p:spPr>
      </p:pic>
      <p:pic>
        <p:nvPicPr>
          <p:cNvPr id="12" name="Picture 4" descr="Agent icon. Spy sunglasses. Hat | Pre-Designed Photoshop Graphics ~  Creative Market">
            <a:extLst>
              <a:ext uri="{FF2B5EF4-FFF2-40B4-BE49-F238E27FC236}">
                <a16:creationId xmlns:a16="http://schemas.microsoft.com/office/drawing/2014/main" id="{B52A62D1-89AC-6F4F-9C0C-44DF803CD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4109" r="19111" b="17101"/>
          <a:stretch/>
        </p:blipFill>
        <p:spPr bwMode="auto">
          <a:xfrm>
            <a:off x="817579" y="3040458"/>
            <a:ext cx="1028367" cy="7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319</Words>
  <Application>Microsoft Macintosh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American Typewriter</vt:lpstr>
      <vt:lpstr>Andale Mono</vt:lpstr>
      <vt:lpstr>Arial</vt:lpstr>
      <vt:lpstr>Calibri</vt:lpstr>
      <vt:lpstr>Calibri Light</vt:lpstr>
      <vt:lpstr>Office Theme</vt:lpstr>
      <vt:lpstr>Catch "The Russian Spies" 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"The Russian Spies" Challenge</dc:title>
  <dc:creator>Microsoft Office User</dc:creator>
  <cp:lastModifiedBy>Microsoft Office User</cp:lastModifiedBy>
  <cp:revision>42</cp:revision>
  <dcterms:created xsi:type="dcterms:W3CDTF">2020-10-20T15:01:45Z</dcterms:created>
  <dcterms:modified xsi:type="dcterms:W3CDTF">2020-10-21T09:29:27Z</dcterms:modified>
</cp:coreProperties>
</file>