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8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20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2160" y="2767320"/>
            <a:ext cx="77720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04120" y="218016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04120" y="276732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22160" y="276732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704120" y="218016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64360" y="2766960"/>
            <a:ext cx="671760" cy="536040"/>
          </a:xfrm>
          <a:prstGeom prst="rect">
            <a:avLst/>
          </a:prstGeom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2400" y="2766960"/>
            <a:ext cx="671760" cy="536040"/>
          </a:xfrm>
          <a:prstGeom prst="rect">
            <a:avLst/>
          </a:prstGeom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180160"/>
            <a:ext cx="7772040" cy="1125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2040" cy="1124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3792240" cy="1124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704120" y="2180160"/>
            <a:ext cx="3792240" cy="1124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22160" y="3077280"/>
            <a:ext cx="7772040" cy="45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22160" y="276732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04120" y="2180160"/>
            <a:ext cx="3792240" cy="1124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2160" y="2180160"/>
            <a:ext cx="7772040" cy="1125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3792240" cy="1124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04120" y="218016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704120" y="276732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04120" y="218016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22160" y="2767320"/>
            <a:ext cx="777132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20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22160" y="2767320"/>
            <a:ext cx="77720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04120" y="218016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04120" y="276732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722160" y="276732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704120" y="218016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64360" y="2766960"/>
            <a:ext cx="671760" cy="536040"/>
          </a:xfrm>
          <a:prstGeom prst="rect">
            <a:avLst/>
          </a:prstGeom>
        </p:spPr>
      </p:pic>
      <p:pic>
        <p:nvPicPr>
          <p:cNvPr descr="" id="7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2400" y="2766960"/>
            <a:ext cx="671760" cy="536040"/>
          </a:xfrm>
          <a:prstGeom prst="rect">
            <a:avLst/>
          </a:prstGeom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22160" y="2180160"/>
            <a:ext cx="7772040" cy="1125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2040" cy="1124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3792240" cy="1124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704120" y="2180160"/>
            <a:ext cx="3792240" cy="1124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2040" cy="1124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722160" y="3077280"/>
            <a:ext cx="7772040" cy="45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722160" y="276732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704120" y="2180160"/>
            <a:ext cx="3792240" cy="1124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3792240" cy="1124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704120" y="218016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704120" y="276732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704120" y="218016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22160" y="2767320"/>
            <a:ext cx="777132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20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22160" y="2767320"/>
            <a:ext cx="77720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704120" y="218016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704120" y="276732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722160" y="276732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704120" y="218016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1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64360" y="2766960"/>
            <a:ext cx="671760" cy="536040"/>
          </a:xfrm>
          <a:prstGeom prst="rect">
            <a:avLst/>
          </a:prstGeom>
        </p:spPr>
      </p:pic>
      <p:pic>
        <p:nvPicPr>
          <p:cNvPr descr="" id="11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2400" y="2766960"/>
            <a:ext cx="671760" cy="536040"/>
          </a:xfrm>
          <a:prstGeom prst="rect">
            <a:avLst/>
          </a:prstGeom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3792240" cy="1124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04120" y="2180160"/>
            <a:ext cx="3792240" cy="1124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2160" y="3077280"/>
            <a:ext cx="7772040" cy="456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22160" y="276732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04120" y="2180160"/>
            <a:ext cx="3792240" cy="1124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3792240" cy="11246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04120" y="218016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04120" y="276732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68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04120" y="2180160"/>
            <a:ext cx="379224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2160" y="2767320"/>
            <a:ext cx="7771320" cy="536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30.05.16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6A0FFC6-65CD-462F-8633-F7C1C1ADA218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Sechste Gliederungsebene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Siebente GliederungsebeneTextmasterformate durch Klicken bearbeiten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Fünfte Ebene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30.05.16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EDD07DD-C263-4468-B380-C2DD09494401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de-DE" sz="4000">
                <a:solidFill>
                  <a:srgbClr val="000000"/>
                </a:solidFill>
                <a:latin typeface="Calibri"/>
              </a:rPr>
              <a:t>Klicken Sie, um das Format des Titeltextes zu bearbeitenTitelmasterformat durch Klicken bearbeiten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2040" cy="1124640"/>
          </a:xfrm>
          <a:prstGeom prst="rect">
            <a:avLst/>
          </a:prstGeom>
        </p:spPr>
        <p:txBody>
          <a:bodyPr anchor="b"/>
          <a:p>
            <a:pPr>
              <a:buSzPct val="25000"/>
              <a:buFont typeface="StarSymbol"/>
              <a:buChar char=""/>
            </a:pPr>
            <a:r>
              <a:rPr lang="de-DE" sz="2000">
                <a:solidFill>
                  <a:srgbClr val="8b8b8b"/>
                </a:solidFill>
                <a:latin typeface="Calibri"/>
              </a:rPr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 sz="2000">
                <a:solidFill>
                  <a:srgbClr val="8b8b8b"/>
                </a:solidFill>
                <a:latin typeface="Calibri"/>
              </a:rPr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 sz="2000">
                <a:solidFill>
                  <a:srgbClr val="8b8b8b"/>
                </a:solidFill>
                <a:latin typeface="Calibri"/>
              </a:rPr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 sz="2000">
                <a:solidFill>
                  <a:srgbClr val="8b8b8b"/>
                </a:solidFill>
                <a:latin typeface="Calibri"/>
              </a:rPr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 sz="2000">
                <a:solidFill>
                  <a:srgbClr val="8b8b8b"/>
                </a:solidFill>
                <a:latin typeface="Calibri"/>
              </a:rPr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 sz="2000">
                <a:solidFill>
                  <a:srgbClr val="8b8b8b"/>
                </a:solidFill>
                <a:latin typeface="Calibri"/>
              </a:rPr>
              <a:t>Sechste Gliederungsebene</a:t>
            </a:r>
            <a:endParaRPr/>
          </a:p>
          <a:p>
            <a:pPr>
              <a:lnSpc>
                <a:spcPct val="100000"/>
              </a:lnSpc>
            </a:pPr>
            <a:r>
              <a:rPr lang="de-DE" sz="2000">
                <a:solidFill>
                  <a:srgbClr val="8b8b8b"/>
                </a:solidFill>
                <a:latin typeface="Calibri"/>
              </a:rPr>
              <a:t>Siebente GliederungsebeneTextmasterformate durch Klicken bearbeiten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30.05.16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BA380C8-6E81-4B64-94FD-BE5905A0708C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57120" y="1597680"/>
            <a:ext cx="8500680" cy="1102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2700">
                <a:solidFill>
                  <a:srgbClr val="000000"/>
                </a:solidFill>
                <a:latin typeface="Calibri"/>
              </a:rPr>
              <a:t>Aufgabe 26 a) - d)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Dynamisches Binden mithilfe von Prolog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de-DE" sz="2400">
                <a:solidFill>
                  <a:srgbClr val="8b8b8b"/>
                </a:solidFill>
                <a:latin typeface="Calibri"/>
              </a:rPr>
              <a:t>Benedikt Ernst, Dimitri Itin, Slawa Vaynshteyn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Gliederung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Aufgabenstellung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Parser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Live Demo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Aufgabenstellung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Ankommenden Request parsen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Passende Operationen finden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Nachbedingungen prüfen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Anwendungsfälle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Parser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200240"/>
            <a:ext cx="8229240" cy="3695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de-DE" sz="2000">
                <a:solidFill>
                  <a:srgbClr val="000000"/>
                </a:solidFill>
                <a:latin typeface="Calibri"/>
              </a:rPr>
              <a:t>Beispielrequest: a(param0), b(param0, param1)</a:t>
            </a:r>
            <a:endParaRPr/>
          </a:p>
          <a:p>
            <a:pPr>
              <a:lnSpc>
                <a:spcPct val="100000"/>
              </a:lnSpc>
            </a:pPr>
            <a:r>
              <a:rPr lang="de-DE" sz="2000">
                <a:solidFill>
                  <a:srgbClr val="000000"/>
                </a:solidFill>
                <a:latin typeface="Calibri"/>
              </a:rPr>
              <a:t>1. Schritt: Trennen der Einzelterme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[a(param0) | b(param0, param1)]</a:t>
            </a:r>
            <a:endParaRPr/>
          </a:p>
          <a:p>
            <a:pPr>
              <a:lnSpc>
                <a:spcPct val="100000"/>
              </a:lnSpc>
            </a:pPr>
            <a:r>
              <a:rPr lang="de-DE" sz="2000">
                <a:solidFill>
                  <a:srgbClr val="000000"/>
                </a:solidFill>
                <a:latin typeface="Calibri"/>
              </a:rPr>
              <a:t>2. Schritt: Zählen der Parameter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a -&gt; 1; b -&gt; 2</a:t>
            </a:r>
            <a:endParaRPr/>
          </a:p>
          <a:p>
            <a:pPr>
              <a:lnSpc>
                <a:spcPct val="100000"/>
              </a:lnSpc>
            </a:pPr>
            <a:r>
              <a:rPr lang="de-DE" sz="2000">
                <a:solidFill>
                  <a:srgbClr val="000000"/>
                </a:solidFill>
                <a:latin typeface="Calibri"/>
              </a:rPr>
              <a:t>3. Schritt: Erstellen der CompoundTerm Objekte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a/1 {param0}; b/2 {param0, param1}</a:t>
            </a:r>
            <a:endParaRPr/>
          </a:p>
          <a:p>
            <a:pPr>
              <a:lnSpc>
                <a:spcPct val="100000"/>
              </a:lnSpc>
            </a:pPr>
            <a:r>
              <a:rPr lang="de-DE" sz="2000">
                <a:solidFill>
                  <a:srgbClr val="000000"/>
                </a:solidFill>
                <a:latin typeface="Calibri"/>
              </a:rPr>
              <a:t>4. Schritt: Konjunktion der CompoundTerm Objekte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a/1 {param0}    b/2 {param0, param1}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722160" y="3305160"/>
            <a:ext cx="7772040" cy="1021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de-DE" sz="5400">
                <a:solidFill>
                  <a:srgbClr val="000000"/>
                </a:solidFill>
                <a:latin typeface="Calibri"/>
              </a:rPr>
              <a:t>Live Demo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722160" y="2180160"/>
            <a:ext cx="7772040" cy="112464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pic>
        <p:nvPicPr>
          <p:cNvPr descr="" id="154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71320" y="428760"/>
            <a:ext cx="5127120" cy="1221840"/>
          </a:xfrm>
          <a:prstGeom prst="rect">
            <a:avLst/>
          </a:prstGeom>
        </p:spPr>
      </p:pic>
      <p:pic>
        <p:nvPicPr>
          <p:cNvPr descr="" id="155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500960" y="2143080"/>
            <a:ext cx="1452240" cy="1196640"/>
          </a:xfrm>
          <a:prstGeom prst="rect">
            <a:avLst/>
          </a:prstGeom>
        </p:spPr>
      </p:pic>
      <p:sp>
        <p:nvSpPr>
          <p:cNvPr id="156" name="CustomShape 3"/>
          <p:cNvSpPr/>
          <p:nvPr/>
        </p:nvSpPr>
        <p:spPr>
          <a:xfrm rot="1356000">
            <a:off x="5945760" y="1812960"/>
            <a:ext cx="1714320" cy="428400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9135"/>
              </a:gs>
              <a:gs pos="50000">
                <a:srgbClr val="cc6d20"/>
              </a:gs>
              <a:gs pos="100000">
                <a:srgbClr val="ff9135"/>
              </a:gs>
            </a:gsLst>
            <a:lin ang="14844000"/>
          </a:gradFill>
          <a:ln w="9360">
            <a:solidFill>
              <a:srgbClr val="f59240"/>
            </a:solidFill>
            <a:round/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Gliederung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Aufgabenstellung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Directory als Dienstverzeichnis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Prozess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Wissensdatenbank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Aufgabenstellung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Maven-Projekt für Camunda anlegen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Prozess modellieren, der die Eingaben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Abreiseort,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Ankunftsort und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Nachbedingungen </a:t>
            </a:r>
            <a:r>
              <a:rPr lang="de-DE" sz="2800">
                <a:solidFill>
                  <a:srgbClr val="000000"/>
                </a:solidFill>
                <a:latin typeface="Wingdings"/>
              </a:rPr>
              <a:t></a:t>
            </a:r>
            <a:r>
              <a:rPr lang="de-DE" sz="2800">
                <a:solidFill>
                  <a:srgbClr val="000000"/>
                </a:solidFill>
                <a:latin typeface="Calibri"/>
              </a:rPr>
              <a:t> Prolog Frage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	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verarbeitet </a:t>
            </a:r>
            <a:r>
              <a:rPr lang="de-DE" sz="3200">
                <a:solidFill>
                  <a:srgbClr val="808080"/>
                </a:solidFill>
                <a:latin typeface="Calibri"/>
              </a:rPr>
              <a:t>und dynamisch bindet/auswertet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Wissensdatenbank aufbauen: Prolog 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Directory als Dienstverzeichnis?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Bekannt: Struktur vom Dienstverzeichnis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Calibri"/>
              </a:rPr>
              <a:t>Unbekannt: genaue, beinhaltete Operationen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1643040" y="1321560"/>
            <a:ext cx="499680" cy="1080"/>
          </a:xfrm>
          <a:prstGeom prst="straightConnector1">
            <a:avLst/>
          </a:prstGeom>
          <a:noFill/>
          <a:ln w="381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26" name="CustomShape 4"/>
          <p:cNvSpPr/>
          <p:nvPr/>
        </p:nvSpPr>
        <p:spPr>
          <a:xfrm>
            <a:off x="2857320" y="1321560"/>
            <a:ext cx="356760" cy="1080"/>
          </a:xfrm>
          <a:prstGeom prst="straightConnector1">
            <a:avLst/>
          </a:prstGeom>
          <a:noFill/>
          <a:ln w="38160">
            <a:solidFill>
              <a:srgbClr val="4a7ebb"/>
            </a:solidFill>
            <a:round/>
            <a:tailEnd len="med" type="triangle" w="med"/>
          </a:ln>
        </p:spPr>
      </p:sp>
      <p:sp>
        <p:nvSpPr>
          <p:cNvPr id="127" name="CustomShape 5"/>
          <p:cNvSpPr/>
          <p:nvPr/>
        </p:nvSpPr>
        <p:spPr>
          <a:xfrm>
            <a:off x="2428920" y="1785960"/>
            <a:ext cx="213840" cy="35676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128" name="CustomShape 6"/>
          <p:cNvSpPr/>
          <p:nvPr/>
        </p:nvSpPr>
        <p:spPr>
          <a:xfrm>
            <a:off x="1285920" y="1143000"/>
            <a:ext cx="356760" cy="356760"/>
          </a:xfrm>
          <a:prstGeom prst="ellipse">
            <a:avLst/>
          </a:prstGeom>
          <a:solidFill>
            <a:srgbClr val="b9cde5"/>
          </a:solidFill>
          <a:ln w="25560">
            <a:solidFill>
              <a:srgbClr val="3a5f8b"/>
            </a:solidFill>
            <a:round/>
          </a:ln>
        </p:spPr>
      </p:sp>
      <p:sp>
        <p:nvSpPr>
          <p:cNvPr id="129" name="CustomShape 7"/>
          <p:cNvSpPr/>
          <p:nvPr/>
        </p:nvSpPr>
        <p:spPr>
          <a:xfrm>
            <a:off x="3214800" y="1000080"/>
            <a:ext cx="642600" cy="642600"/>
          </a:xfrm>
          <a:prstGeom prst="ellipse">
            <a:avLst/>
          </a:prstGeom>
          <a:solidFill>
            <a:srgbClr val="b9cde5"/>
          </a:solidFill>
          <a:ln w="25560">
            <a:solidFill>
              <a:srgbClr val="3a5f8b"/>
            </a:solidFill>
            <a:round/>
          </a:ln>
        </p:spPr>
      </p:sp>
      <p:sp>
        <p:nvSpPr>
          <p:cNvPr id="130" name="CustomShape 8"/>
          <p:cNvSpPr/>
          <p:nvPr/>
        </p:nvSpPr>
        <p:spPr>
          <a:xfrm>
            <a:off x="3357720" y="1143000"/>
            <a:ext cx="356760" cy="35676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</p:sp>
      <p:sp>
        <p:nvSpPr>
          <p:cNvPr id="131" name="CustomShape 9"/>
          <p:cNvSpPr/>
          <p:nvPr/>
        </p:nvSpPr>
        <p:spPr>
          <a:xfrm>
            <a:off x="2143080" y="1143000"/>
            <a:ext cx="713880" cy="356760"/>
          </a:xfrm>
          <a:prstGeom prst="rect">
            <a:avLst/>
          </a:prstGeom>
          <a:solidFill>
            <a:srgbClr val="b9cde5"/>
          </a:solidFill>
          <a:ln w="25560">
            <a:solidFill>
              <a:srgbClr val="3a5f8b"/>
            </a:solidFill>
            <a:round/>
          </a:ln>
        </p:spPr>
      </p:sp>
      <p:sp>
        <p:nvSpPr>
          <p:cNvPr id="132" name="CustomShape 10"/>
          <p:cNvSpPr/>
          <p:nvPr/>
        </p:nvSpPr>
        <p:spPr>
          <a:xfrm>
            <a:off x="1214280" y="2357280"/>
            <a:ext cx="2571480" cy="999720"/>
          </a:xfrm>
          <a:prstGeom prst="clou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Calibri"/>
              </a:rPr>
              <a:t>BookNonStop()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>
                <a:solidFill>
                  <a:srgbClr val="ffffff"/>
                </a:solidFill>
                <a:latin typeface="Calibri"/>
              </a:rPr>
              <a:t>…</a:t>
            </a:r>
            <a:endParaRPr/>
          </a:p>
        </p:txBody>
      </p:sp>
      <p:sp>
        <p:nvSpPr>
          <p:cNvPr id="133" name="Line 11"/>
          <p:cNvSpPr/>
          <p:nvPr/>
        </p:nvSpPr>
        <p:spPr>
          <a:xfrm flipV="1">
            <a:off x="3783960" y="2643120"/>
            <a:ext cx="645120" cy="21420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</p:sp>
      <p:sp>
        <p:nvSpPr>
          <p:cNvPr id="134" name="CustomShape 12"/>
          <p:cNvSpPr/>
          <p:nvPr/>
        </p:nvSpPr>
        <p:spPr>
          <a:xfrm>
            <a:off x="4143240" y="2357280"/>
            <a:ext cx="2214360" cy="57132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Dienstverzeichnis (directory)</a:t>
            </a:r>
            <a:endParaRPr/>
          </a:p>
        </p:txBody>
      </p:sp>
      <p:sp>
        <p:nvSpPr>
          <p:cNvPr id="135" name="CustomShape 13"/>
          <p:cNvSpPr/>
          <p:nvPr/>
        </p:nvSpPr>
        <p:spPr>
          <a:xfrm>
            <a:off x="4143240" y="1071720"/>
            <a:ext cx="2214360" cy="57132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de-DE">
                <a:solidFill>
                  <a:srgbClr val="000000"/>
                </a:solidFill>
                <a:latin typeface="Calibri"/>
              </a:rPr>
              <a:t>Camunda-Prozess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Prozess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…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Bild …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Wissensdatenbank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2200">
                <a:solidFill>
                  <a:srgbClr val="000000"/>
                </a:solidFill>
                <a:latin typeface="Calibri"/>
              </a:rPr>
              <a:t>(Prolog)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1 + 4 Dateien: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Knowledge-Base</a:t>
            </a:r>
            <a:r>
              <a:rPr lang="de-DE" sz="28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2800">
                <a:solidFill>
                  <a:srgbClr val="000000"/>
                </a:solidFill>
                <a:latin typeface="Wingdings"/>
              </a:rPr>
              <a:t></a:t>
            </a:r>
            <a:r>
              <a:rPr lang="de-DE" sz="2800">
                <a:solidFill>
                  <a:srgbClr val="000000"/>
                </a:solidFill>
                <a:latin typeface="Calibri"/>
              </a:rPr>
              <a:t> Allgemeingültige Ausdrücke</a:t>
            </a:r>
            <a:endParaRPr/>
          </a:p>
          <a:p>
            <a:r>
              <a:rPr lang="de-DE" sz="2800">
                <a:solidFill>
                  <a:srgbClr val="000000"/>
                </a:solidFill>
                <a:latin typeface="Calibri"/>
              </a:rPr>
              <a:t>und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4 Operationsnachbedingungen</a:t>
            </a:r>
            <a:r>
              <a:rPr lang="de-DE" sz="28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2800">
                <a:solidFill>
                  <a:srgbClr val="000000"/>
                </a:solidFill>
                <a:latin typeface="Wingdings"/>
              </a:rPr>
              <a:t></a:t>
            </a:r>
            <a:r>
              <a:rPr lang="de-DE" sz="2800">
                <a:solidFill>
                  <a:srgbClr val="000000"/>
                </a:solidFill>
                <a:latin typeface="Calibri"/>
              </a:rPr>
              <a:t> Formale Beschreibung der Operationen  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Knowledge-Base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…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Inhalt der Datei … 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Operationsnachbedingungen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2200">
                <a:solidFill>
                  <a:srgbClr val="000000"/>
                </a:solidFill>
                <a:latin typeface="Calibri"/>
              </a:rPr>
              <a:t>(am Beispiel von …)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3200">
                <a:solidFill>
                  <a:srgbClr val="000000"/>
                </a:solidFill>
                <a:latin typeface="Calibri"/>
              </a:rPr>
              <a:t>… </a:t>
            </a:r>
            <a:r>
              <a:rPr lang="de-DE" sz="3200">
                <a:solidFill>
                  <a:srgbClr val="000000"/>
                </a:solidFill>
                <a:latin typeface="Calibri"/>
              </a:rPr>
              <a:t>Inhalt der Datei …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57120" y="1597680"/>
            <a:ext cx="8500680" cy="1102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2700">
                <a:solidFill>
                  <a:srgbClr val="000000"/>
                </a:solidFill>
                <a:latin typeface="Calibri"/>
              </a:rPr>
              <a:t>Aufgabe 26 e) - f)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
</a:t>
            </a:r>
            <a:r>
              <a:rPr lang="de-DE" sz="4400">
                <a:solidFill>
                  <a:srgbClr val="000000"/>
                </a:solidFill>
                <a:latin typeface="Calibri"/>
              </a:rPr>
              <a:t>Dynamisches Binden mithilfe von Prolog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de-DE" sz="2400">
                <a:solidFill>
                  <a:srgbClr val="8b8b8b"/>
                </a:solidFill>
                <a:latin typeface="Calibri"/>
              </a:rPr>
              <a:t>Anika Geldmacher, Robin Gohmert, Robin Schmidt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