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72" r:id="rId1"/>
  </p:sldMasterIdLst>
  <p:sldIdLst>
    <p:sldId id="256" r:id="rId2"/>
    <p:sldId id="257" r:id="rId3"/>
    <p:sldId id="258" r:id="rId4"/>
    <p:sldId id="264" r:id="rId5"/>
    <p:sldId id="259" r:id="rId6"/>
    <p:sldId id="260" r:id="rId7"/>
    <p:sldId id="265" r:id="rId8"/>
    <p:sldId id="266" r:id="rId9"/>
    <p:sldId id="261" r:id="rId10"/>
    <p:sldId id="262" r:id="rId11"/>
    <p:sldId id="263"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18"/>
    <p:restoredTop sz="94694"/>
  </p:normalViewPr>
  <p:slideViewPr>
    <p:cSldViewPr snapToGrid="0">
      <p:cViewPr varScale="1">
        <p:scale>
          <a:sx n="121" d="100"/>
          <a:sy n="121" d="100"/>
        </p:scale>
        <p:origin x="848"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AC44288-97F7-0A4F-BEB0-2CD57326EC49}" type="datetimeFigureOut">
              <a:rPr lang="en-US" smtClean="0"/>
              <a:t>12/11/23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75AB6A-D728-6540-B971-CED5C9FC6975}" type="slidenum">
              <a:rPr lang="en-US" smtClean="0"/>
              <a:t>‹#›</a:t>
            </a:fld>
            <a:endParaRPr lang="en-US"/>
          </a:p>
        </p:txBody>
      </p:sp>
    </p:spTree>
    <p:extLst>
      <p:ext uri="{BB962C8B-B14F-4D97-AF65-F5344CB8AC3E}">
        <p14:creationId xmlns:p14="http://schemas.microsoft.com/office/powerpoint/2010/main" val="22968080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AC44288-97F7-0A4F-BEB0-2CD57326EC49}" type="datetimeFigureOut">
              <a:rPr lang="en-US" smtClean="0"/>
              <a:t>12/11/23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75AB6A-D728-6540-B971-CED5C9FC6975}" type="slidenum">
              <a:rPr lang="en-US" smtClean="0"/>
              <a:t>‹#›</a:t>
            </a:fld>
            <a:endParaRPr lang="en-US"/>
          </a:p>
        </p:txBody>
      </p:sp>
    </p:spTree>
    <p:extLst>
      <p:ext uri="{BB962C8B-B14F-4D97-AF65-F5344CB8AC3E}">
        <p14:creationId xmlns:p14="http://schemas.microsoft.com/office/powerpoint/2010/main" val="3730996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AC44288-97F7-0A4F-BEB0-2CD57326EC49}" type="datetimeFigureOut">
              <a:rPr lang="en-US" smtClean="0"/>
              <a:t>12/11/23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75AB6A-D728-6540-B971-CED5C9FC6975}"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2835028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AC44288-97F7-0A4F-BEB0-2CD57326EC49}" type="datetimeFigureOut">
              <a:rPr lang="en-US" smtClean="0"/>
              <a:t>12/11/23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75AB6A-D728-6540-B971-CED5C9FC6975}" type="slidenum">
              <a:rPr lang="en-US" smtClean="0"/>
              <a:t>‹#›</a:t>
            </a:fld>
            <a:endParaRPr lang="en-US"/>
          </a:p>
        </p:txBody>
      </p:sp>
    </p:spTree>
    <p:extLst>
      <p:ext uri="{BB962C8B-B14F-4D97-AF65-F5344CB8AC3E}">
        <p14:creationId xmlns:p14="http://schemas.microsoft.com/office/powerpoint/2010/main" val="36320000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AC44288-97F7-0A4F-BEB0-2CD57326EC49}" type="datetimeFigureOut">
              <a:rPr lang="en-US" smtClean="0"/>
              <a:t>12/11/23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75AB6A-D728-6540-B971-CED5C9FC6975}"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0673998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AC44288-97F7-0A4F-BEB0-2CD57326EC49}" type="datetimeFigureOut">
              <a:rPr lang="en-US" smtClean="0"/>
              <a:t>12/11/23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75AB6A-D728-6540-B971-CED5C9FC6975}" type="slidenum">
              <a:rPr lang="en-US" smtClean="0"/>
              <a:t>‹#›</a:t>
            </a:fld>
            <a:endParaRPr lang="en-US"/>
          </a:p>
        </p:txBody>
      </p:sp>
    </p:spTree>
    <p:extLst>
      <p:ext uri="{BB962C8B-B14F-4D97-AF65-F5344CB8AC3E}">
        <p14:creationId xmlns:p14="http://schemas.microsoft.com/office/powerpoint/2010/main" val="20845010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C44288-97F7-0A4F-BEB0-2CD57326EC49}" type="datetimeFigureOut">
              <a:rPr lang="en-US" smtClean="0"/>
              <a:t>12/11/23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75AB6A-D728-6540-B971-CED5C9FC6975}" type="slidenum">
              <a:rPr lang="en-US" smtClean="0"/>
              <a:t>‹#›</a:t>
            </a:fld>
            <a:endParaRPr lang="en-US"/>
          </a:p>
        </p:txBody>
      </p:sp>
    </p:spTree>
    <p:extLst>
      <p:ext uri="{BB962C8B-B14F-4D97-AF65-F5344CB8AC3E}">
        <p14:creationId xmlns:p14="http://schemas.microsoft.com/office/powerpoint/2010/main" val="42090936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C44288-97F7-0A4F-BEB0-2CD57326EC49}" type="datetimeFigureOut">
              <a:rPr lang="en-US" smtClean="0"/>
              <a:t>12/11/23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75AB6A-D728-6540-B971-CED5C9FC6975}" type="slidenum">
              <a:rPr lang="en-US" smtClean="0"/>
              <a:t>‹#›</a:t>
            </a:fld>
            <a:endParaRPr lang="en-US"/>
          </a:p>
        </p:txBody>
      </p:sp>
    </p:spTree>
    <p:extLst>
      <p:ext uri="{BB962C8B-B14F-4D97-AF65-F5344CB8AC3E}">
        <p14:creationId xmlns:p14="http://schemas.microsoft.com/office/powerpoint/2010/main" val="39262921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C44288-97F7-0A4F-BEB0-2CD57326EC49}" type="datetimeFigureOut">
              <a:rPr lang="en-US" smtClean="0"/>
              <a:t>12/11/23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75AB6A-D728-6540-B971-CED5C9FC6975}" type="slidenum">
              <a:rPr lang="en-US" smtClean="0"/>
              <a:t>‹#›</a:t>
            </a:fld>
            <a:endParaRPr lang="en-US"/>
          </a:p>
        </p:txBody>
      </p:sp>
    </p:spTree>
    <p:extLst>
      <p:ext uri="{BB962C8B-B14F-4D97-AF65-F5344CB8AC3E}">
        <p14:creationId xmlns:p14="http://schemas.microsoft.com/office/powerpoint/2010/main" val="18228705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AC44288-97F7-0A4F-BEB0-2CD57326EC49}" type="datetimeFigureOut">
              <a:rPr lang="en-US" smtClean="0"/>
              <a:t>12/11/23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75AB6A-D728-6540-B971-CED5C9FC6975}" type="slidenum">
              <a:rPr lang="en-US" smtClean="0"/>
              <a:t>‹#›</a:t>
            </a:fld>
            <a:endParaRPr lang="en-US"/>
          </a:p>
        </p:txBody>
      </p:sp>
    </p:spTree>
    <p:extLst>
      <p:ext uri="{BB962C8B-B14F-4D97-AF65-F5344CB8AC3E}">
        <p14:creationId xmlns:p14="http://schemas.microsoft.com/office/powerpoint/2010/main" val="25391737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AC44288-97F7-0A4F-BEB0-2CD57326EC49}" type="datetimeFigureOut">
              <a:rPr lang="en-US" smtClean="0"/>
              <a:t>12/11/23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75AB6A-D728-6540-B971-CED5C9FC6975}" type="slidenum">
              <a:rPr lang="en-US" smtClean="0"/>
              <a:t>‹#›</a:t>
            </a:fld>
            <a:endParaRPr lang="en-US"/>
          </a:p>
        </p:txBody>
      </p:sp>
    </p:spTree>
    <p:extLst>
      <p:ext uri="{BB962C8B-B14F-4D97-AF65-F5344CB8AC3E}">
        <p14:creationId xmlns:p14="http://schemas.microsoft.com/office/powerpoint/2010/main" val="2701032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AC44288-97F7-0A4F-BEB0-2CD57326EC49}" type="datetimeFigureOut">
              <a:rPr lang="en-US" smtClean="0"/>
              <a:t>12/11/23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275AB6A-D728-6540-B971-CED5C9FC6975}" type="slidenum">
              <a:rPr lang="en-US" smtClean="0"/>
              <a:t>‹#›</a:t>
            </a:fld>
            <a:endParaRPr lang="en-US"/>
          </a:p>
        </p:txBody>
      </p:sp>
    </p:spTree>
    <p:extLst>
      <p:ext uri="{BB962C8B-B14F-4D97-AF65-F5344CB8AC3E}">
        <p14:creationId xmlns:p14="http://schemas.microsoft.com/office/powerpoint/2010/main" val="3635351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AC44288-97F7-0A4F-BEB0-2CD57326EC49}" type="datetimeFigureOut">
              <a:rPr lang="en-US" smtClean="0"/>
              <a:t>12/11/23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275AB6A-D728-6540-B971-CED5C9FC6975}" type="slidenum">
              <a:rPr lang="en-US" smtClean="0"/>
              <a:t>‹#›</a:t>
            </a:fld>
            <a:endParaRPr lang="en-US"/>
          </a:p>
        </p:txBody>
      </p:sp>
    </p:spTree>
    <p:extLst>
      <p:ext uri="{BB962C8B-B14F-4D97-AF65-F5344CB8AC3E}">
        <p14:creationId xmlns:p14="http://schemas.microsoft.com/office/powerpoint/2010/main" val="8406358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C44288-97F7-0A4F-BEB0-2CD57326EC49}" type="datetimeFigureOut">
              <a:rPr lang="en-US" smtClean="0"/>
              <a:t>12/11/23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275AB6A-D728-6540-B971-CED5C9FC6975}" type="slidenum">
              <a:rPr lang="en-US" smtClean="0"/>
              <a:t>‹#›</a:t>
            </a:fld>
            <a:endParaRPr lang="en-US"/>
          </a:p>
        </p:txBody>
      </p:sp>
    </p:spTree>
    <p:extLst>
      <p:ext uri="{BB962C8B-B14F-4D97-AF65-F5344CB8AC3E}">
        <p14:creationId xmlns:p14="http://schemas.microsoft.com/office/powerpoint/2010/main" val="418792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AC44288-97F7-0A4F-BEB0-2CD57326EC49}" type="datetimeFigureOut">
              <a:rPr lang="en-US" smtClean="0"/>
              <a:t>12/11/23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75AB6A-D728-6540-B971-CED5C9FC6975}" type="slidenum">
              <a:rPr lang="en-US" smtClean="0"/>
              <a:t>‹#›</a:t>
            </a:fld>
            <a:endParaRPr lang="en-US"/>
          </a:p>
        </p:txBody>
      </p:sp>
    </p:spTree>
    <p:extLst>
      <p:ext uri="{BB962C8B-B14F-4D97-AF65-F5344CB8AC3E}">
        <p14:creationId xmlns:p14="http://schemas.microsoft.com/office/powerpoint/2010/main" val="765516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AC44288-97F7-0A4F-BEB0-2CD57326EC49}" type="datetimeFigureOut">
              <a:rPr lang="en-US" smtClean="0"/>
              <a:t>12/11/23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275AB6A-D728-6540-B971-CED5C9FC6975}" type="slidenum">
              <a:rPr lang="en-US" smtClean="0"/>
              <a:t>‹#›</a:t>
            </a:fld>
            <a:endParaRPr lang="en-US"/>
          </a:p>
        </p:txBody>
      </p:sp>
    </p:spTree>
    <p:extLst>
      <p:ext uri="{BB962C8B-B14F-4D97-AF65-F5344CB8AC3E}">
        <p14:creationId xmlns:p14="http://schemas.microsoft.com/office/powerpoint/2010/main" val="32053571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AC44288-97F7-0A4F-BEB0-2CD57326EC49}" type="datetimeFigureOut">
              <a:rPr lang="en-US" smtClean="0"/>
              <a:t>12/11/23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275AB6A-D728-6540-B971-CED5C9FC6975}" type="slidenum">
              <a:rPr lang="en-US" smtClean="0"/>
              <a:t>‹#›</a:t>
            </a:fld>
            <a:endParaRPr lang="en-US"/>
          </a:p>
        </p:txBody>
      </p:sp>
    </p:spTree>
    <p:extLst>
      <p:ext uri="{BB962C8B-B14F-4D97-AF65-F5344CB8AC3E}">
        <p14:creationId xmlns:p14="http://schemas.microsoft.com/office/powerpoint/2010/main" val="3913194703"/>
      </p:ext>
    </p:extLst>
  </p:cSld>
  <p:clrMap bg1="lt1" tx1="dk1" bg2="lt2" tx2="dk2" accent1="accent1" accent2="accent2" accent3="accent3" accent4="accent4" accent5="accent5" accent6="accent6" hlink="hlink" folHlink="folHlink"/>
  <p:sldLayoutIdLst>
    <p:sldLayoutId id="2147483873" r:id="rId1"/>
    <p:sldLayoutId id="2147483874" r:id="rId2"/>
    <p:sldLayoutId id="2147483875" r:id="rId3"/>
    <p:sldLayoutId id="2147483876" r:id="rId4"/>
    <p:sldLayoutId id="2147483877" r:id="rId5"/>
    <p:sldLayoutId id="2147483878" r:id="rId6"/>
    <p:sldLayoutId id="2147483879" r:id="rId7"/>
    <p:sldLayoutId id="2147483880" r:id="rId8"/>
    <p:sldLayoutId id="2147483881" r:id="rId9"/>
    <p:sldLayoutId id="2147483882" r:id="rId10"/>
    <p:sldLayoutId id="2147483883" r:id="rId11"/>
    <p:sldLayoutId id="2147483884" r:id="rId12"/>
    <p:sldLayoutId id="2147483885" r:id="rId13"/>
    <p:sldLayoutId id="2147483886" r:id="rId14"/>
    <p:sldLayoutId id="2147483887" r:id="rId15"/>
    <p:sldLayoutId id="214748388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sv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F9123-2CF4-3991-09FD-93FB9B6DB09F}"/>
              </a:ext>
            </a:extLst>
          </p:cNvPr>
          <p:cNvSpPr>
            <a:spLocks noGrp="1"/>
          </p:cNvSpPr>
          <p:nvPr>
            <p:ph type="ctrTitle"/>
          </p:nvPr>
        </p:nvSpPr>
        <p:spPr>
          <a:xfrm>
            <a:off x="6094855" y="1261331"/>
            <a:ext cx="3497565" cy="3002662"/>
          </a:xfrm>
        </p:spPr>
        <p:txBody>
          <a:bodyPr>
            <a:normAutofit/>
          </a:bodyPr>
          <a:lstStyle/>
          <a:p>
            <a:pPr algn="l"/>
            <a:r>
              <a:rPr lang="en-US" sz="4400"/>
              <a:t>MAX 3-SAT</a:t>
            </a:r>
          </a:p>
        </p:txBody>
      </p:sp>
      <p:sp>
        <p:nvSpPr>
          <p:cNvPr id="3" name="Subtitle 2">
            <a:extLst>
              <a:ext uri="{FF2B5EF4-FFF2-40B4-BE49-F238E27FC236}">
                <a16:creationId xmlns:a16="http://schemas.microsoft.com/office/drawing/2014/main" id="{38630F37-E5A6-1975-4C9E-63C2B2643E56}"/>
              </a:ext>
            </a:extLst>
          </p:cNvPr>
          <p:cNvSpPr>
            <a:spLocks noGrp="1"/>
          </p:cNvSpPr>
          <p:nvPr>
            <p:ph type="subTitle" idx="1"/>
          </p:nvPr>
        </p:nvSpPr>
        <p:spPr>
          <a:xfrm>
            <a:off x="6094374" y="4263992"/>
            <a:ext cx="3498045" cy="1325857"/>
          </a:xfrm>
        </p:spPr>
        <p:txBody>
          <a:bodyPr>
            <a:normAutofit/>
          </a:bodyPr>
          <a:lstStyle/>
          <a:p>
            <a:pPr algn="l"/>
            <a:r>
              <a:rPr lang="en-US" dirty="0"/>
              <a:t>By Robert Petro</a:t>
            </a:r>
            <a:endParaRPr lang="en-US"/>
          </a:p>
        </p:txBody>
      </p:sp>
      <p:sp>
        <p:nvSpPr>
          <p:cNvPr id="1031" name="Isosceles Triangle 1030">
            <a:extLst>
              <a:ext uri="{FF2B5EF4-FFF2-40B4-BE49-F238E27FC236}">
                <a16:creationId xmlns:a16="http://schemas.microsoft.com/office/drawing/2014/main" id="{AA330523-F25B-4007-B3E5-ABB5637D16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174" y="1270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026" name="Picture 2" descr="complexity theory - Why does the reduction from 3SAT to IS work? - Computer  Science Stack Exchange">
            <a:extLst>
              <a:ext uri="{FF2B5EF4-FFF2-40B4-BE49-F238E27FC236}">
                <a16:creationId xmlns:a16="http://schemas.microsoft.com/office/drawing/2014/main" id="{45B1E115-6AC1-E6D8-7ABA-9F2779F9127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88603" y="2323236"/>
            <a:ext cx="4887354" cy="22115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48282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A95A4-CE51-EA9D-CDF9-268DDCF48359}"/>
              </a:ext>
            </a:extLst>
          </p:cNvPr>
          <p:cNvSpPr>
            <a:spLocks noGrp="1"/>
          </p:cNvSpPr>
          <p:nvPr>
            <p:ph type="title"/>
          </p:nvPr>
        </p:nvSpPr>
        <p:spPr/>
        <p:txBody>
          <a:bodyPr/>
          <a:lstStyle/>
          <a:p>
            <a:r>
              <a:rPr lang="en-US" dirty="0"/>
              <a:t>Runtime Analysis (big-O)</a:t>
            </a:r>
          </a:p>
        </p:txBody>
      </p:sp>
      <p:sp>
        <p:nvSpPr>
          <p:cNvPr id="3" name="Content Placeholder 2">
            <a:extLst>
              <a:ext uri="{FF2B5EF4-FFF2-40B4-BE49-F238E27FC236}">
                <a16:creationId xmlns:a16="http://schemas.microsoft.com/office/drawing/2014/main" id="{D6294DB0-D4CE-4719-1012-B209302EE447}"/>
              </a:ext>
            </a:extLst>
          </p:cNvPr>
          <p:cNvSpPr>
            <a:spLocks noGrp="1"/>
          </p:cNvSpPr>
          <p:nvPr>
            <p:ph idx="1"/>
          </p:nvPr>
        </p:nvSpPr>
        <p:spPr/>
        <p:txBody>
          <a:bodyPr/>
          <a:lstStyle/>
          <a:p>
            <a:r>
              <a:rPr lang="en-US" dirty="0"/>
              <a:t>The runtime of the brute force algorithm for the Max 3-SAT problem is O(2</a:t>
            </a:r>
            <a:r>
              <a:rPr lang="en-US" baseline="30000" dirty="0"/>
              <a:t>n</a:t>
            </a:r>
            <a:r>
              <a:rPr lang="en-US" dirty="0"/>
              <a:t>) where n is the number of variables</a:t>
            </a:r>
          </a:p>
          <a:p>
            <a:endParaRPr lang="en-US" dirty="0"/>
          </a:p>
          <a:p>
            <a:r>
              <a:rPr lang="en-US" dirty="0"/>
              <a:t>Explanation:</a:t>
            </a:r>
          </a:p>
          <a:p>
            <a:pPr lvl="1"/>
            <a:r>
              <a:rPr lang="en-US" dirty="0"/>
              <a:t>An array of all possible truth value assignments is created in line 16 for the for-loop to iterate through </a:t>
            </a:r>
          </a:p>
          <a:p>
            <a:pPr lvl="2"/>
            <a:r>
              <a:rPr lang="en-US" dirty="0"/>
              <a:t>This array is 2</a:t>
            </a:r>
            <a:r>
              <a:rPr lang="en-US" baseline="30000" dirty="0"/>
              <a:t>n</a:t>
            </a:r>
            <a:r>
              <a:rPr lang="en-US" dirty="0"/>
              <a:t> elements long</a:t>
            </a:r>
          </a:p>
          <a:p>
            <a:pPr lvl="1"/>
            <a:r>
              <a:rPr lang="en-US" dirty="0"/>
              <a:t>Every truth value assignment is then iterated though and evaluated to find the max number of clauses it satisfies</a:t>
            </a:r>
          </a:p>
        </p:txBody>
      </p:sp>
    </p:spTree>
    <p:extLst>
      <p:ext uri="{BB962C8B-B14F-4D97-AF65-F5344CB8AC3E}">
        <p14:creationId xmlns:p14="http://schemas.microsoft.com/office/powerpoint/2010/main" val="2527963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5C440-90C1-5140-C50F-3AEF55E467DA}"/>
              </a:ext>
            </a:extLst>
          </p:cNvPr>
          <p:cNvSpPr>
            <a:spLocks noGrp="1"/>
          </p:cNvSpPr>
          <p:nvPr>
            <p:ph type="title"/>
          </p:nvPr>
        </p:nvSpPr>
        <p:spPr>
          <a:xfrm>
            <a:off x="677334" y="609600"/>
            <a:ext cx="8596668" cy="1320800"/>
          </a:xfrm>
        </p:spPr>
        <p:txBody>
          <a:bodyPr anchor="t">
            <a:normAutofit/>
          </a:bodyPr>
          <a:lstStyle/>
          <a:p>
            <a:r>
              <a:rPr lang="en-US" dirty="0"/>
              <a:t>Runtime Analysis (Empirical)</a:t>
            </a:r>
          </a:p>
        </p:txBody>
      </p:sp>
      <p:sp>
        <p:nvSpPr>
          <p:cNvPr id="3" name="Content Placeholder 2">
            <a:extLst>
              <a:ext uri="{FF2B5EF4-FFF2-40B4-BE49-F238E27FC236}">
                <a16:creationId xmlns:a16="http://schemas.microsoft.com/office/drawing/2014/main" id="{4B51D645-32DB-5229-55EE-6D51A5297A94}"/>
              </a:ext>
            </a:extLst>
          </p:cNvPr>
          <p:cNvSpPr>
            <a:spLocks noGrp="1"/>
          </p:cNvSpPr>
          <p:nvPr>
            <p:ph idx="1"/>
          </p:nvPr>
        </p:nvSpPr>
        <p:spPr>
          <a:xfrm>
            <a:off x="5985221" y="2159331"/>
            <a:ext cx="3420035" cy="3880773"/>
          </a:xfrm>
        </p:spPr>
        <p:txBody>
          <a:bodyPr>
            <a:normAutofit/>
          </a:bodyPr>
          <a:lstStyle/>
          <a:p>
            <a:endParaRPr lang="en-US" dirty="0"/>
          </a:p>
          <a:p>
            <a:endParaRPr lang="en-US" dirty="0"/>
          </a:p>
          <a:p>
            <a:endParaRPr lang="en-US" dirty="0"/>
          </a:p>
        </p:txBody>
      </p:sp>
      <p:pic>
        <p:nvPicPr>
          <p:cNvPr id="8" name="Picture 7" descr="A graph with a line&#10;&#10;Description automatically generated">
            <a:extLst>
              <a:ext uri="{FF2B5EF4-FFF2-40B4-BE49-F238E27FC236}">
                <a16:creationId xmlns:a16="http://schemas.microsoft.com/office/drawing/2014/main" id="{0EB36586-0B70-A1EE-6ADF-F18615F6EC20}"/>
              </a:ext>
            </a:extLst>
          </p:cNvPr>
          <p:cNvPicPr>
            <a:picLocks noChangeAspect="1"/>
          </p:cNvPicPr>
          <p:nvPr/>
        </p:nvPicPr>
        <p:blipFill rotWithShape="1">
          <a:blip r:embed="rId2"/>
          <a:srcRect t="4553" r="3" b="3"/>
          <a:stretch/>
        </p:blipFill>
        <p:spPr>
          <a:xfrm>
            <a:off x="2917998" y="1930400"/>
            <a:ext cx="5423429" cy="3882362"/>
          </a:xfrm>
          <a:prstGeom prst="rect">
            <a:avLst/>
          </a:prstGeom>
        </p:spPr>
      </p:pic>
    </p:spTree>
    <p:extLst>
      <p:ext uri="{BB962C8B-B14F-4D97-AF65-F5344CB8AC3E}">
        <p14:creationId xmlns:p14="http://schemas.microsoft.com/office/powerpoint/2010/main" val="32680240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C2449-7356-35FD-5629-AF7CCED3F466}"/>
              </a:ext>
            </a:extLst>
          </p:cNvPr>
          <p:cNvSpPr>
            <a:spLocks noGrp="1"/>
          </p:cNvSpPr>
          <p:nvPr>
            <p:ph type="title"/>
          </p:nvPr>
        </p:nvSpPr>
        <p:spPr/>
        <p:txBody>
          <a:bodyPr/>
          <a:lstStyle/>
          <a:p>
            <a:r>
              <a:rPr lang="en-US" dirty="0"/>
              <a:t>The Problem</a:t>
            </a:r>
          </a:p>
        </p:txBody>
      </p:sp>
      <p:sp>
        <p:nvSpPr>
          <p:cNvPr id="3" name="Content Placeholder 2">
            <a:extLst>
              <a:ext uri="{FF2B5EF4-FFF2-40B4-BE49-F238E27FC236}">
                <a16:creationId xmlns:a16="http://schemas.microsoft.com/office/drawing/2014/main" id="{FDD5B35D-ABC0-C2A7-8242-276825A04ED4}"/>
              </a:ext>
            </a:extLst>
          </p:cNvPr>
          <p:cNvSpPr>
            <a:spLocks noGrp="1"/>
          </p:cNvSpPr>
          <p:nvPr>
            <p:ph idx="1"/>
          </p:nvPr>
        </p:nvSpPr>
        <p:spPr/>
        <p:txBody>
          <a:bodyPr>
            <a:normAutofit/>
          </a:bodyPr>
          <a:lstStyle/>
          <a:p>
            <a:pPr algn="l"/>
            <a:r>
              <a:rPr lang="en-US" i="0" u="none" strike="noStrike" dirty="0">
                <a:effectLst/>
              </a:rPr>
              <a:t>Decision Problem:</a:t>
            </a:r>
          </a:p>
          <a:p>
            <a:pPr lvl="1"/>
            <a:r>
              <a:rPr lang="en-US" dirty="0"/>
              <a:t>Given a Boolean formula in CNF (conjunctive normal form) and an integer k, does there exist a truth assignment satisfying k or more clauses in the formula?</a:t>
            </a:r>
          </a:p>
          <a:p>
            <a:pPr lvl="1"/>
            <a:endParaRPr lang="en-US" dirty="0"/>
          </a:p>
          <a:p>
            <a:pPr lvl="1"/>
            <a:endParaRPr lang="en-US" dirty="0"/>
          </a:p>
          <a:p>
            <a:r>
              <a:rPr lang="en-US" dirty="0"/>
              <a:t>Optimization Problem:</a:t>
            </a:r>
          </a:p>
          <a:p>
            <a:pPr lvl="1"/>
            <a:r>
              <a:rPr lang="en-US" dirty="0"/>
              <a:t>Given a Boolean formula in CNF, Find a truth assignment that satisfies the maximum number of clauses in the formula</a:t>
            </a:r>
          </a:p>
        </p:txBody>
      </p:sp>
    </p:spTree>
    <p:extLst>
      <p:ext uri="{BB962C8B-B14F-4D97-AF65-F5344CB8AC3E}">
        <p14:creationId xmlns:p14="http://schemas.microsoft.com/office/powerpoint/2010/main" val="3172718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0CD72-9837-74A7-44A0-BECF22960684}"/>
              </a:ext>
            </a:extLst>
          </p:cNvPr>
          <p:cNvSpPr>
            <a:spLocks noGrp="1"/>
          </p:cNvSpPr>
          <p:nvPr>
            <p:ph type="title"/>
          </p:nvPr>
        </p:nvSpPr>
        <p:spPr/>
        <p:txBody>
          <a:bodyPr/>
          <a:lstStyle/>
          <a:p>
            <a:r>
              <a:rPr lang="en-US" dirty="0"/>
              <a:t>Inputs and Outputs</a:t>
            </a:r>
          </a:p>
        </p:txBody>
      </p:sp>
      <p:sp>
        <p:nvSpPr>
          <p:cNvPr id="3" name="Content Placeholder 2">
            <a:extLst>
              <a:ext uri="{FF2B5EF4-FFF2-40B4-BE49-F238E27FC236}">
                <a16:creationId xmlns:a16="http://schemas.microsoft.com/office/drawing/2014/main" id="{837B5B3A-45CF-2CF5-36A0-BC0FA0F5FD46}"/>
              </a:ext>
            </a:extLst>
          </p:cNvPr>
          <p:cNvSpPr>
            <a:spLocks noGrp="1"/>
          </p:cNvSpPr>
          <p:nvPr>
            <p:ph idx="1"/>
          </p:nvPr>
        </p:nvSpPr>
        <p:spPr/>
        <p:txBody>
          <a:bodyPr/>
          <a:lstStyle/>
          <a:p>
            <a:r>
              <a:rPr lang="en-US" dirty="0"/>
              <a:t>Input: The Max 3-SAT problems takes a Boolean formula in a 3-CNF (conjunctive normal form) with 3 variables per clause</a:t>
            </a:r>
          </a:p>
          <a:p>
            <a:pPr lvl="1"/>
            <a:r>
              <a:rPr lang="en-US" b="0" i="1" u="none" strike="noStrike" dirty="0">
                <a:solidFill>
                  <a:srgbClr val="202122"/>
                </a:solidFill>
                <a:effectLst/>
              </a:rPr>
              <a:t>Ex. </a:t>
            </a:r>
            <a:r>
              <a:rPr lang="el-GR" b="0" i="1" u="none" strike="noStrike" dirty="0">
                <a:solidFill>
                  <a:srgbClr val="202122"/>
                </a:solidFill>
                <a:effectLst/>
              </a:rPr>
              <a:t>Φ</a:t>
            </a:r>
            <a:r>
              <a:rPr lang="en-US" b="0" i="1" u="none" strike="noStrike" dirty="0">
                <a:solidFill>
                  <a:srgbClr val="202122"/>
                </a:solidFill>
                <a:effectLst/>
              </a:rPr>
              <a:t> = (X</a:t>
            </a:r>
            <a:r>
              <a:rPr lang="en-US" b="0" i="1" u="none" strike="noStrike" baseline="-25000" dirty="0">
                <a:solidFill>
                  <a:srgbClr val="202122"/>
                </a:solidFill>
                <a:effectLst/>
              </a:rPr>
              <a:t>1</a:t>
            </a:r>
            <a:r>
              <a:rPr lang="en-US" b="0" i="1" u="none" strike="noStrike" dirty="0">
                <a:solidFill>
                  <a:srgbClr val="202122"/>
                </a:solidFill>
                <a:effectLst/>
              </a:rPr>
              <a:t> </a:t>
            </a:r>
            <a:r>
              <a:rPr lang="en-US" b="0" i="0" u="none" strike="noStrike" dirty="0">
                <a:solidFill>
                  <a:srgbClr val="000000"/>
                </a:solidFill>
                <a:effectLst/>
                <a:latin typeface="Lucida Sans Unicode" panose="020B0602030504020204" pitchFamily="34" charset="0"/>
              </a:rPr>
              <a:t>∨</a:t>
            </a:r>
            <a:r>
              <a:rPr lang="en-US" b="0" i="1" u="none" strike="noStrike" dirty="0">
                <a:solidFill>
                  <a:srgbClr val="202122"/>
                </a:solidFill>
                <a:effectLst/>
              </a:rPr>
              <a:t> X</a:t>
            </a:r>
            <a:r>
              <a:rPr lang="en-US" b="0" i="1" u="none" strike="noStrike" baseline="-25000" dirty="0">
                <a:solidFill>
                  <a:srgbClr val="202122"/>
                </a:solidFill>
                <a:effectLst/>
              </a:rPr>
              <a:t>2</a:t>
            </a:r>
            <a:r>
              <a:rPr lang="en-US" b="0" i="1" u="none" strike="noStrike" dirty="0">
                <a:solidFill>
                  <a:srgbClr val="202122"/>
                </a:solidFill>
                <a:effectLst/>
              </a:rPr>
              <a:t> </a:t>
            </a:r>
            <a:r>
              <a:rPr lang="en-US" b="0" i="0" u="none" strike="noStrike" dirty="0">
                <a:solidFill>
                  <a:srgbClr val="000000"/>
                </a:solidFill>
                <a:effectLst/>
                <a:latin typeface="Lucida Sans Unicode" panose="020B0602030504020204" pitchFamily="34" charset="0"/>
              </a:rPr>
              <a:t>∨</a:t>
            </a:r>
            <a:r>
              <a:rPr lang="en-US" b="0" i="1" u="none" strike="noStrike" dirty="0">
                <a:solidFill>
                  <a:srgbClr val="202122"/>
                </a:solidFill>
                <a:effectLst/>
              </a:rPr>
              <a:t> X</a:t>
            </a:r>
            <a:r>
              <a:rPr lang="en-US" b="0" i="1" u="none" strike="noStrike" baseline="-25000" dirty="0">
                <a:solidFill>
                  <a:srgbClr val="202122"/>
                </a:solidFill>
                <a:effectLst/>
              </a:rPr>
              <a:t>3</a:t>
            </a:r>
            <a:r>
              <a:rPr lang="en-US" b="0" i="1" u="none" strike="noStrike" dirty="0">
                <a:solidFill>
                  <a:srgbClr val="202122"/>
                </a:solidFill>
                <a:effectLst/>
              </a:rPr>
              <a:t>) </a:t>
            </a:r>
            <a:r>
              <a:rPr lang="en-US" b="0" i="0" u="none" strike="noStrike" dirty="0">
                <a:solidFill>
                  <a:srgbClr val="000000"/>
                </a:solidFill>
                <a:effectLst/>
                <a:latin typeface="Lucida Sans Unicode" panose="020B0602030504020204" pitchFamily="34" charset="0"/>
              </a:rPr>
              <a:t>∧</a:t>
            </a:r>
            <a:r>
              <a:rPr lang="en-US" b="0" i="1" u="none" strike="noStrike" dirty="0">
                <a:solidFill>
                  <a:srgbClr val="202122"/>
                </a:solidFill>
                <a:effectLst/>
              </a:rPr>
              <a:t> (X</a:t>
            </a:r>
            <a:r>
              <a:rPr lang="en-US" b="0" i="1" u="none" strike="noStrike" baseline="-25000" dirty="0">
                <a:solidFill>
                  <a:srgbClr val="202122"/>
                </a:solidFill>
                <a:effectLst/>
              </a:rPr>
              <a:t>1</a:t>
            </a:r>
            <a:r>
              <a:rPr lang="en-US" b="0" i="1" u="none" strike="noStrike" dirty="0">
                <a:solidFill>
                  <a:srgbClr val="202122"/>
                </a:solidFill>
                <a:effectLst/>
              </a:rPr>
              <a:t> </a:t>
            </a:r>
            <a:r>
              <a:rPr lang="en-US" b="0" i="0" u="none" strike="noStrike" dirty="0">
                <a:solidFill>
                  <a:srgbClr val="000000"/>
                </a:solidFill>
                <a:effectLst/>
                <a:latin typeface="Lucida Sans Unicode" panose="020B0602030504020204" pitchFamily="34" charset="0"/>
              </a:rPr>
              <a:t>∨</a:t>
            </a:r>
            <a:r>
              <a:rPr lang="en-US" b="0" i="1" u="none" strike="noStrike" dirty="0">
                <a:solidFill>
                  <a:srgbClr val="202122"/>
                </a:solidFill>
                <a:effectLst/>
              </a:rPr>
              <a:t> -X</a:t>
            </a:r>
            <a:r>
              <a:rPr lang="en-US" b="0" i="1" u="none" strike="noStrike" baseline="-25000" dirty="0">
                <a:solidFill>
                  <a:srgbClr val="202122"/>
                </a:solidFill>
                <a:effectLst/>
              </a:rPr>
              <a:t>2</a:t>
            </a:r>
            <a:r>
              <a:rPr lang="en-US" b="0" i="1" u="none" strike="noStrike" dirty="0">
                <a:solidFill>
                  <a:srgbClr val="202122"/>
                </a:solidFill>
                <a:effectLst/>
              </a:rPr>
              <a:t> </a:t>
            </a:r>
            <a:r>
              <a:rPr lang="en-US" b="0" i="0" u="none" strike="noStrike" dirty="0">
                <a:solidFill>
                  <a:srgbClr val="000000"/>
                </a:solidFill>
                <a:effectLst/>
                <a:latin typeface="Lucida Sans Unicode" panose="020B0602030504020204" pitchFamily="34" charset="0"/>
              </a:rPr>
              <a:t>∨</a:t>
            </a:r>
            <a:r>
              <a:rPr lang="en-US" b="0" i="1" u="none" strike="noStrike" dirty="0">
                <a:solidFill>
                  <a:srgbClr val="202122"/>
                </a:solidFill>
                <a:effectLst/>
              </a:rPr>
              <a:t> -X</a:t>
            </a:r>
            <a:r>
              <a:rPr lang="en-US" b="0" i="1" u="none" strike="noStrike" baseline="-25000" dirty="0">
                <a:solidFill>
                  <a:srgbClr val="202122"/>
                </a:solidFill>
                <a:effectLst/>
              </a:rPr>
              <a:t>3</a:t>
            </a:r>
            <a:r>
              <a:rPr lang="en-US" b="0" i="1" u="none" strike="noStrike" dirty="0">
                <a:solidFill>
                  <a:srgbClr val="202122"/>
                </a:solidFill>
                <a:effectLst/>
              </a:rPr>
              <a:t>) </a:t>
            </a:r>
            <a:r>
              <a:rPr lang="en-US" b="0" i="0" u="none" strike="noStrike" dirty="0">
                <a:solidFill>
                  <a:srgbClr val="000000"/>
                </a:solidFill>
                <a:effectLst/>
                <a:latin typeface="Lucida Sans Unicode" panose="020B0602030504020204" pitchFamily="34" charset="0"/>
              </a:rPr>
              <a:t>∧</a:t>
            </a:r>
            <a:r>
              <a:rPr lang="en-US" b="0" i="1" u="none" strike="noStrike" dirty="0">
                <a:solidFill>
                  <a:srgbClr val="202122"/>
                </a:solidFill>
                <a:effectLst/>
              </a:rPr>
              <a:t> (-X</a:t>
            </a:r>
            <a:r>
              <a:rPr lang="en-US" b="0" i="1" u="none" strike="noStrike" baseline="-25000" dirty="0">
                <a:solidFill>
                  <a:srgbClr val="202122"/>
                </a:solidFill>
                <a:effectLst/>
              </a:rPr>
              <a:t>1</a:t>
            </a:r>
            <a:r>
              <a:rPr lang="en-US" b="0" i="1" u="none" strike="noStrike" dirty="0">
                <a:solidFill>
                  <a:srgbClr val="202122"/>
                </a:solidFill>
                <a:effectLst/>
              </a:rPr>
              <a:t> </a:t>
            </a:r>
            <a:r>
              <a:rPr lang="en-US" b="0" i="0" u="none" strike="noStrike" dirty="0">
                <a:solidFill>
                  <a:srgbClr val="000000"/>
                </a:solidFill>
                <a:effectLst/>
                <a:latin typeface="Lucida Sans Unicode" panose="020B0602030504020204" pitchFamily="34" charset="0"/>
              </a:rPr>
              <a:t>∨</a:t>
            </a:r>
            <a:r>
              <a:rPr lang="en-US" b="0" i="1" u="none" strike="noStrike" dirty="0">
                <a:solidFill>
                  <a:srgbClr val="202122"/>
                </a:solidFill>
                <a:effectLst/>
              </a:rPr>
              <a:t> X</a:t>
            </a:r>
            <a:r>
              <a:rPr lang="en-US" b="0" i="1" u="none" strike="noStrike" baseline="-25000" dirty="0">
                <a:solidFill>
                  <a:srgbClr val="202122"/>
                </a:solidFill>
                <a:effectLst/>
              </a:rPr>
              <a:t>2</a:t>
            </a:r>
            <a:r>
              <a:rPr lang="en-US" b="0" i="1" u="none" strike="noStrike" dirty="0">
                <a:solidFill>
                  <a:srgbClr val="202122"/>
                </a:solidFill>
                <a:effectLst/>
              </a:rPr>
              <a:t> </a:t>
            </a:r>
            <a:r>
              <a:rPr lang="en-US" b="0" i="0" u="none" strike="noStrike" dirty="0">
                <a:solidFill>
                  <a:srgbClr val="000000"/>
                </a:solidFill>
                <a:effectLst/>
                <a:latin typeface="Lucida Sans Unicode" panose="020B0602030504020204" pitchFamily="34" charset="0"/>
              </a:rPr>
              <a:t>∨</a:t>
            </a:r>
            <a:r>
              <a:rPr lang="en-US" b="0" i="1" u="none" strike="noStrike" dirty="0">
                <a:solidFill>
                  <a:srgbClr val="202122"/>
                </a:solidFill>
                <a:effectLst/>
              </a:rPr>
              <a:t> -X</a:t>
            </a:r>
            <a:r>
              <a:rPr lang="en-US" b="0" i="1" u="none" strike="noStrike" baseline="-25000" dirty="0">
                <a:solidFill>
                  <a:srgbClr val="202122"/>
                </a:solidFill>
                <a:effectLst/>
              </a:rPr>
              <a:t>3</a:t>
            </a:r>
            <a:r>
              <a:rPr lang="en-US" b="0" i="1" u="none" strike="noStrike" dirty="0">
                <a:solidFill>
                  <a:srgbClr val="202122"/>
                </a:solidFill>
                <a:effectLst/>
              </a:rPr>
              <a:t>)</a:t>
            </a:r>
          </a:p>
          <a:p>
            <a:pPr lvl="1"/>
            <a:endParaRPr lang="en-US" i="1" dirty="0">
              <a:solidFill>
                <a:srgbClr val="202122"/>
              </a:solidFill>
            </a:endParaRPr>
          </a:p>
          <a:p>
            <a:pPr marL="457200" lvl="1" indent="0">
              <a:buNone/>
            </a:pPr>
            <a:endParaRPr lang="en-US" b="0" i="1" u="none" strike="noStrike" dirty="0">
              <a:solidFill>
                <a:srgbClr val="202122"/>
              </a:solidFill>
              <a:effectLst/>
            </a:endParaRPr>
          </a:p>
          <a:p>
            <a:r>
              <a:rPr lang="en-US" dirty="0"/>
              <a:t>It outputs a set containing the truth assignments for each variable that satisfies the largest number of clauses</a:t>
            </a:r>
          </a:p>
          <a:p>
            <a:pPr lvl="1"/>
            <a:r>
              <a:rPr lang="en-US" dirty="0"/>
              <a:t>Ex. {X</a:t>
            </a:r>
            <a:r>
              <a:rPr lang="en-US" baseline="-25000" dirty="0"/>
              <a:t>1</a:t>
            </a:r>
            <a:r>
              <a:rPr lang="en-US" dirty="0"/>
              <a:t>,X</a:t>
            </a:r>
            <a:r>
              <a:rPr lang="en-US" baseline="-25000" dirty="0"/>
              <a:t>2</a:t>
            </a:r>
            <a:r>
              <a:rPr lang="en-US" dirty="0"/>
              <a:t>,-X</a:t>
            </a:r>
            <a:r>
              <a:rPr lang="en-US" baseline="-25000" dirty="0"/>
              <a:t>3</a:t>
            </a:r>
            <a:r>
              <a:rPr lang="en-US" dirty="0"/>
              <a:t>}</a:t>
            </a:r>
          </a:p>
        </p:txBody>
      </p:sp>
    </p:spTree>
    <p:extLst>
      <p:ext uri="{BB962C8B-B14F-4D97-AF65-F5344CB8AC3E}">
        <p14:creationId xmlns:p14="http://schemas.microsoft.com/office/powerpoint/2010/main" val="27261383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5EFBA-0044-0710-9306-D31C8B89BB24}"/>
              </a:ext>
            </a:extLst>
          </p:cNvPr>
          <p:cNvSpPr>
            <a:spLocks noGrp="1"/>
          </p:cNvSpPr>
          <p:nvPr>
            <p:ph type="title"/>
          </p:nvPr>
        </p:nvSpPr>
        <p:spPr/>
        <p:txBody>
          <a:bodyPr/>
          <a:lstStyle/>
          <a:p>
            <a:r>
              <a:rPr lang="en-US" dirty="0"/>
              <a:t>Why?</a:t>
            </a:r>
          </a:p>
        </p:txBody>
      </p:sp>
      <p:sp>
        <p:nvSpPr>
          <p:cNvPr id="3" name="Content Placeholder 2">
            <a:extLst>
              <a:ext uri="{FF2B5EF4-FFF2-40B4-BE49-F238E27FC236}">
                <a16:creationId xmlns:a16="http://schemas.microsoft.com/office/drawing/2014/main" id="{6ED03CDA-6481-AB14-7B39-6E970D829538}"/>
              </a:ext>
            </a:extLst>
          </p:cNvPr>
          <p:cNvSpPr>
            <a:spLocks noGrp="1"/>
          </p:cNvSpPr>
          <p:nvPr>
            <p:ph idx="1"/>
          </p:nvPr>
        </p:nvSpPr>
        <p:spPr/>
        <p:txBody>
          <a:bodyPr/>
          <a:lstStyle/>
          <a:p>
            <a:r>
              <a:rPr lang="en-US" dirty="0"/>
              <a:t>The Max 3-SAT has many practical applications ranging from t</a:t>
            </a:r>
            <a:r>
              <a:rPr lang="en-US" b="0" i="0" u="none" strike="noStrike" dirty="0">
                <a:solidFill>
                  <a:srgbClr val="333333"/>
                </a:solidFill>
                <a:effectLst/>
              </a:rPr>
              <a:t>ermination analysis in term-rewrite systems to circuit-level prediction of crosstalk noise</a:t>
            </a:r>
          </a:p>
          <a:p>
            <a:r>
              <a:rPr lang="en-US" dirty="0">
                <a:solidFill>
                  <a:srgbClr val="333333"/>
                </a:solidFill>
              </a:rPr>
              <a:t>This problem is important because many problems in the realm of NP-complete can be reduced into a Max 3-SAT problem. </a:t>
            </a:r>
          </a:p>
          <a:p>
            <a:r>
              <a:rPr lang="en-US" dirty="0">
                <a:solidFill>
                  <a:srgbClr val="333333"/>
                </a:solidFill>
              </a:rPr>
              <a:t>This means that any improvements in the solve time of a Max 3-SAT can be then turned into improvements in any NP problem</a:t>
            </a:r>
          </a:p>
          <a:p>
            <a:r>
              <a:rPr lang="en-US" dirty="0">
                <a:solidFill>
                  <a:srgbClr val="333333"/>
                </a:solidFill>
              </a:rPr>
              <a:t>One concrete application of the Max 3-SAT problem is scheduling</a:t>
            </a:r>
          </a:p>
          <a:p>
            <a:pPr lvl="1"/>
            <a:r>
              <a:rPr lang="en-US" dirty="0">
                <a:solidFill>
                  <a:srgbClr val="333333"/>
                </a:solidFill>
              </a:rPr>
              <a:t>Given several jobs and times what is the max number of jobs that can be done for the given constraints</a:t>
            </a:r>
          </a:p>
          <a:p>
            <a:pPr lvl="1"/>
            <a:r>
              <a:rPr lang="en-US" dirty="0">
                <a:solidFill>
                  <a:srgbClr val="333333"/>
                </a:solidFill>
              </a:rPr>
              <a:t>This can be reduced into a Max 3-SAT problem</a:t>
            </a:r>
          </a:p>
        </p:txBody>
      </p:sp>
    </p:spTree>
    <p:extLst>
      <p:ext uri="{BB962C8B-B14F-4D97-AF65-F5344CB8AC3E}">
        <p14:creationId xmlns:p14="http://schemas.microsoft.com/office/powerpoint/2010/main" val="314854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B2152-BA99-95A0-A8E0-0F0F97D4528D}"/>
              </a:ext>
            </a:extLst>
          </p:cNvPr>
          <p:cNvSpPr>
            <a:spLocks noGrp="1"/>
          </p:cNvSpPr>
          <p:nvPr>
            <p:ph type="title"/>
          </p:nvPr>
        </p:nvSpPr>
        <p:spPr/>
        <p:txBody>
          <a:bodyPr/>
          <a:lstStyle/>
          <a:p>
            <a:r>
              <a:rPr lang="en-US" dirty="0"/>
              <a:t>Check is Polynomial</a:t>
            </a:r>
          </a:p>
        </p:txBody>
      </p:sp>
      <p:sp>
        <p:nvSpPr>
          <p:cNvPr id="3" name="Content Placeholder 2">
            <a:extLst>
              <a:ext uri="{FF2B5EF4-FFF2-40B4-BE49-F238E27FC236}">
                <a16:creationId xmlns:a16="http://schemas.microsoft.com/office/drawing/2014/main" id="{E9734297-DD0A-951A-99B2-0E8CA78AA483}"/>
              </a:ext>
            </a:extLst>
          </p:cNvPr>
          <p:cNvSpPr>
            <a:spLocks noGrp="1"/>
          </p:cNvSpPr>
          <p:nvPr>
            <p:ph idx="1"/>
          </p:nvPr>
        </p:nvSpPr>
        <p:spPr/>
        <p:txBody>
          <a:bodyPr/>
          <a:lstStyle/>
          <a:p>
            <a:pPr algn="l"/>
            <a:r>
              <a:rPr lang="en-US" b="0" i="0" u="none" strike="noStrike" dirty="0">
                <a:effectLst/>
              </a:rPr>
              <a:t>The certifier process can be run in polynomial time because the number of clauses to be checked by the certifier is bounded by the total number of clauses in the Max 3-SAT</a:t>
            </a:r>
          </a:p>
          <a:p>
            <a:pPr algn="l"/>
            <a:endParaRPr lang="en-US" b="0" i="0" u="none" strike="noStrike" dirty="0">
              <a:effectLst/>
            </a:endParaRPr>
          </a:p>
          <a:p>
            <a:pPr algn="l"/>
            <a:r>
              <a:rPr lang="en-US" b="0" i="0" u="none" strike="noStrike" dirty="0">
                <a:effectLst/>
              </a:rPr>
              <a:t>Suppose the Max 3-SAT instance has </a:t>
            </a:r>
            <a:r>
              <a:rPr lang="en-US" b="1" dirty="0"/>
              <a:t>m</a:t>
            </a:r>
            <a:r>
              <a:rPr lang="en-US" b="0" i="0" u="none" strike="noStrike" dirty="0">
                <a:effectLst/>
              </a:rPr>
              <a:t> clauses. For each clause, the certifier only needs to perform a constant number of operations (checking three literals) to determine if the clause it is satisfied or not</a:t>
            </a:r>
          </a:p>
          <a:p>
            <a:pPr algn="l"/>
            <a:endParaRPr lang="en-US" b="0" i="0" u="none" strike="noStrike" dirty="0">
              <a:effectLst/>
            </a:endParaRPr>
          </a:p>
          <a:p>
            <a:pPr algn="l"/>
            <a:r>
              <a:rPr lang="en-US" b="0" i="0" u="none" strike="noStrike" dirty="0">
                <a:effectLst/>
              </a:rPr>
              <a:t>Therefore, the overall time complexity of the certifier is polynomial in terms of the input size</a:t>
            </a:r>
          </a:p>
          <a:p>
            <a:pPr lvl="1"/>
            <a:r>
              <a:rPr lang="en-US" b="0" i="0" u="none" strike="noStrike" dirty="0">
                <a:effectLst/>
              </a:rPr>
              <a:t>O(m), where m is the number of clauses</a:t>
            </a:r>
          </a:p>
        </p:txBody>
      </p:sp>
    </p:spTree>
    <p:extLst>
      <p:ext uri="{BB962C8B-B14F-4D97-AF65-F5344CB8AC3E}">
        <p14:creationId xmlns:p14="http://schemas.microsoft.com/office/powerpoint/2010/main" val="12993730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28983-93E5-77BE-8D2A-47576EBC2AD7}"/>
              </a:ext>
            </a:extLst>
          </p:cNvPr>
          <p:cNvSpPr>
            <a:spLocks noGrp="1"/>
          </p:cNvSpPr>
          <p:nvPr>
            <p:ph type="title"/>
          </p:nvPr>
        </p:nvSpPr>
        <p:spPr/>
        <p:txBody>
          <a:bodyPr/>
          <a:lstStyle/>
          <a:p>
            <a:r>
              <a:rPr lang="en-US" dirty="0"/>
              <a:t>Reduction</a:t>
            </a:r>
          </a:p>
        </p:txBody>
      </p:sp>
      <p:sp>
        <p:nvSpPr>
          <p:cNvPr id="3" name="Content Placeholder 2">
            <a:extLst>
              <a:ext uri="{FF2B5EF4-FFF2-40B4-BE49-F238E27FC236}">
                <a16:creationId xmlns:a16="http://schemas.microsoft.com/office/drawing/2014/main" id="{07733074-6F81-E783-78FC-39F647750936}"/>
              </a:ext>
            </a:extLst>
          </p:cNvPr>
          <p:cNvSpPr>
            <a:spLocks noGrp="1"/>
          </p:cNvSpPr>
          <p:nvPr>
            <p:ph idx="1"/>
          </p:nvPr>
        </p:nvSpPr>
        <p:spPr/>
        <p:txBody>
          <a:bodyPr>
            <a:normAutofit/>
          </a:bodyPr>
          <a:lstStyle/>
          <a:p>
            <a:r>
              <a:rPr lang="en-US" b="0" i="0" u="none" strike="noStrike" dirty="0">
                <a:effectLst/>
              </a:rPr>
              <a:t>Consider an SAT formula with clauses that might have different numbers of literals (e.g., 1, 2, 3, or more)</a:t>
            </a:r>
          </a:p>
          <a:p>
            <a:endParaRPr lang="en-US" b="0" i="0" u="none" strike="noStrike" dirty="0">
              <a:effectLst/>
            </a:endParaRPr>
          </a:p>
          <a:p>
            <a:r>
              <a:rPr lang="en-US" b="0" i="0" u="none" strike="noStrike" dirty="0">
                <a:effectLst/>
              </a:rPr>
              <a:t>To reduce this to MAX-3SAT</a:t>
            </a:r>
          </a:p>
          <a:p>
            <a:pPr lvl="1"/>
            <a:r>
              <a:rPr lang="en-US" b="0" i="0" u="none" strike="noStrike" dirty="0">
                <a:effectLst/>
              </a:rPr>
              <a:t>For each clause with more than 3 literals, create new auxiliary variables and split the clause into multiple clauses each containing exactly 3 literals</a:t>
            </a:r>
          </a:p>
          <a:p>
            <a:pPr lvl="1"/>
            <a:endParaRPr lang="en-US" b="0" i="0" u="none" strike="noStrike" dirty="0">
              <a:effectLst/>
            </a:endParaRPr>
          </a:p>
          <a:p>
            <a:pPr lvl="1"/>
            <a:r>
              <a:rPr lang="en-US" b="0" i="0" u="none" strike="noStrike" dirty="0">
                <a:effectLst/>
              </a:rPr>
              <a:t>For clauses with fewer than 3 literals, add auxiliary variables to make them contain exactly 3 literals.</a:t>
            </a:r>
          </a:p>
        </p:txBody>
      </p:sp>
    </p:spTree>
    <p:extLst>
      <p:ext uri="{BB962C8B-B14F-4D97-AF65-F5344CB8AC3E}">
        <p14:creationId xmlns:p14="http://schemas.microsoft.com/office/powerpoint/2010/main" val="25872622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A2320-85DF-A0B9-D36A-2651A4922ECE}"/>
              </a:ext>
            </a:extLst>
          </p:cNvPr>
          <p:cNvSpPr>
            <a:spLocks noGrp="1"/>
          </p:cNvSpPr>
          <p:nvPr>
            <p:ph type="title"/>
          </p:nvPr>
        </p:nvSpPr>
        <p:spPr/>
        <p:txBody>
          <a:bodyPr/>
          <a:lstStyle/>
          <a:p>
            <a:r>
              <a:rPr lang="en-US" dirty="0"/>
              <a:t>Reduction (continued)</a:t>
            </a:r>
          </a:p>
        </p:txBody>
      </p:sp>
      <p:sp>
        <p:nvSpPr>
          <p:cNvPr id="3" name="Content Placeholder 2">
            <a:extLst>
              <a:ext uri="{FF2B5EF4-FFF2-40B4-BE49-F238E27FC236}">
                <a16:creationId xmlns:a16="http://schemas.microsoft.com/office/drawing/2014/main" id="{9D240499-E043-AAD7-D0C4-754AC9DDF16F}"/>
              </a:ext>
            </a:extLst>
          </p:cNvPr>
          <p:cNvSpPr>
            <a:spLocks noGrp="1"/>
          </p:cNvSpPr>
          <p:nvPr>
            <p:ph idx="1"/>
          </p:nvPr>
        </p:nvSpPr>
        <p:spPr/>
        <p:txBody>
          <a:bodyPr/>
          <a:lstStyle/>
          <a:p>
            <a:pPr algn="l"/>
            <a:r>
              <a:rPr lang="en-US" b="0" i="0" u="none" strike="noStrike" dirty="0">
                <a:effectLst/>
              </a:rPr>
              <a:t>Consider a 3SAT instance:(x1 ∨ x2 ∨ ~x3),(~x1 ∨ x2 ∨ x3),(x1) </a:t>
            </a:r>
          </a:p>
          <a:p>
            <a:pPr algn="l"/>
            <a:r>
              <a:rPr lang="en-US" b="0" i="0" u="none" strike="noStrike" dirty="0">
                <a:effectLst/>
              </a:rPr>
              <a:t>The third clause (x1) needs padding to have three literals, so we add auxiliary variables:</a:t>
            </a:r>
          </a:p>
          <a:p>
            <a:pPr lvl="2"/>
            <a:r>
              <a:rPr lang="en-US" b="0" i="0" u="none" strike="noStrike" dirty="0">
                <a:effectLst/>
              </a:rPr>
              <a:t>(x1∨a∨b) where a and b are auxiliary variables</a:t>
            </a:r>
          </a:p>
          <a:p>
            <a:pPr lvl="2"/>
            <a:endParaRPr lang="en-US" b="0" i="0" u="none" strike="noStrike" dirty="0">
              <a:effectLst/>
            </a:endParaRPr>
          </a:p>
          <a:p>
            <a:r>
              <a:rPr lang="en-US" b="0" i="0" u="none" strike="noStrike" dirty="0">
                <a:effectLst/>
              </a:rPr>
              <a:t>The first and second clauses already have exactly three literals.</a:t>
            </a:r>
          </a:p>
          <a:p>
            <a:pPr lvl="1"/>
            <a:r>
              <a:rPr lang="en-US" b="0" i="0" u="none" strike="noStrike" dirty="0">
                <a:effectLst/>
              </a:rPr>
              <a:t>The third clause (x1 ∨ a ∨ b</a:t>
            </a:r>
            <a:r>
              <a:rPr lang="en-US" b="0" i="1" u="none" strike="noStrike" dirty="0">
                <a:effectLst/>
              </a:rPr>
              <a:t>x</a:t>
            </a:r>
            <a:r>
              <a:rPr lang="en-US" b="0" i="0" u="none" strike="noStrike" dirty="0">
                <a:effectLst/>
              </a:rPr>
              <a:t>1 ​∨ </a:t>
            </a:r>
            <a:r>
              <a:rPr lang="en-US" b="0" i="1" u="none" strike="noStrike" dirty="0">
                <a:effectLst/>
              </a:rPr>
              <a:t>a </a:t>
            </a:r>
            <a:r>
              <a:rPr lang="en-US" b="0" i="0" u="none" strike="noStrike" dirty="0">
                <a:effectLst/>
              </a:rPr>
              <a:t>∨ </a:t>
            </a:r>
            <a:r>
              <a:rPr lang="en-US" b="0" i="1" u="none" strike="noStrike" dirty="0">
                <a:effectLst/>
              </a:rPr>
              <a:t>b</a:t>
            </a:r>
            <a:r>
              <a:rPr lang="en-US" b="0" i="0" u="none" strike="noStrike" dirty="0">
                <a:effectLst/>
              </a:rPr>
              <a:t>) is now split into two clauses:</a:t>
            </a:r>
          </a:p>
          <a:p>
            <a:pPr lvl="2"/>
            <a:r>
              <a:rPr lang="en-US" b="0" i="0" u="none" strike="noStrike" dirty="0">
                <a:effectLst/>
              </a:rPr>
              <a:t>(x1 ∨ a ∨ c) and (x1 ∨ ~c ∨ b), introducing a new auxiliary variable c</a:t>
            </a:r>
          </a:p>
        </p:txBody>
      </p:sp>
    </p:spTree>
    <p:extLst>
      <p:ext uri="{BB962C8B-B14F-4D97-AF65-F5344CB8AC3E}">
        <p14:creationId xmlns:p14="http://schemas.microsoft.com/office/powerpoint/2010/main" val="6783129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56723-5670-D0BC-5747-9474B0EA5ECE}"/>
              </a:ext>
            </a:extLst>
          </p:cNvPr>
          <p:cNvSpPr>
            <a:spLocks noGrp="1"/>
          </p:cNvSpPr>
          <p:nvPr>
            <p:ph type="title"/>
          </p:nvPr>
        </p:nvSpPr>
        <p:spPr/>
        <p:txBody>
          <a:bodyPr/>
          <a:lstStyle/>
          <a:p>
            <a:r>
              <a:rPr lang="en-US" dirty="0"/>
              <a:t>Reduction (Graphs)</a:t>
            </a:r>
          </a:p>
        </p:txBody>
      </p:sp>
      <p:pic>
        <p:nvPicPr>
          <p:cNvPr id="4" name="Picture 3" descr="A network of dots and circles&#10;&#10;Description automatically generated">
            <a:extLst>
              <a:ext uri="{FF2B5EF4-FFF2-40B4-BE49-F238E27FC236}">
                <a16:creationId xmlns:a16="http://schemas.microsoft.com/office/drawing/2014/main" id="{06D919A4-9244-47AC-8636-ECA7617F2C87}"/>
              </a:ext>
            </a:extLst>
          </p:cNvPr>
          <p:cNvPicPr>
            <a:picLocks noChangeAspect="1"/>
          </p:cNvPicPr>
          <p:nvPr/>
        </p:nvPicPr>
        <p:blipFill rotWithShape="1">
          <a:blip r:embed="rId2"/>
          <a:srcRect l="14782" t="21087" r="16697" b="18128"/>
          <a:stretch/>
        </p:blipFill>
        <p:spPr>
          <a:xfrm>
            <a:off x="6095931" y="2342508"/>
            <a:ext cx="3202823" cy="2841214"/>
          </a:xfrm>
          <a:prstGeom prst="rect">
            <a:avLst/>
          </a:prstGeom>
        </p:spPr>
      </p:pic>
      <p:pic>
        <p:nvPicPr>
          <p:cNvPr id="5" name="Picture 4" descr="A network of dots and lines&#10;&#10;Description automatically generated">
            <a:extLst>
              <a:ext uri="{FF2B5EF4-FFF2-40B4-BE49-F238E27FC236}">
                <a16:creationId xmlns:a16="http://schemas.microsoft.com/office/drawing/2014/main" id="{4E76A3D2-F501-66A3-9CAA-7EF633705CD0}"/>
              </a:ext>
            </a:extLst>
          </p:cNvPr>
          <p:cNvPicPr>
            <a:picLocks noChangeAspect="1"/>
          </p:cNvPicPr>
          <p:nvPr/>
        </p:nvPicPr>
        <p:blipFill rotWithShape="1">
          <a:blip r:embed="rId3"/>
          <a:srcRect l="21810" t="28348" r="25362" b="28415"/>
          <a:stretch/>
        </p:blipFill>
        <p:spPr>
          <a:xfrm>
            <a:off x="911626" y="2342508"/>
            <a:ext cx="3258921" cy="2667287"/>
          </a:xfrm>
          <a:prstGeom prst="rect">
            <a:avLst/>
          </a:prstGeom>
        </p:spPr>
      </p:pic>
      <p:pic>
        <p:nvPicPr>
          <p:cNvPr id="6" name="Graphic 5" descr="Arrow Right with solid fill">
            <a:extLst>
              <a:ext uri="{FF2B5EF4-FFF2-40B4-BE49-F238E27FC236}">
                <a16:creationId xmlns:a16="http://schemas.microsoft.com/office/drawing/2014/main" id="{6CBC127B-7BAB-23BC-7D4F-7D5949C958C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581410" y="3218952"/>
            <a:ext cx="914400" cy="914400"/>
          </a:xfrm>
          <a:prstGeom prst="rect">
            <a:avLst/>
          </a:prstGeom>
        </p:spPr>
      </p:pic>
    </p:spTree>
    <p:extLst>
      <p:ext uri="{BB962C8B-B14F-4D97-AF65-F5344CB8AC3E}">
        <p14:creationId xmlns:p14="http://schemas.microsoft.com/office/powerpoint/2010/main" val="23735888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3B7A9-FC04-D540-55FF-709B8DA1EBD3}"/>
              </a:ext>
            </a:extLst>
          </p:cNvPr>
          <p:cNvSpPr>
            <a:spLocks noGrp="1"/>
          </p:cNvSpPr>
          <p:nvPr>
            <p:ph type="title"/>
          </p:nvPr>
        </p:nvSpPr>
        <p:spPr/>
        <p:txBody>
          <a:bodyPr/>
          <a:lstStyle/>
          <a:p>
            <a:r>
              <a:rPr lang="en-US" dirty="0"/>
              <a:t>Code Explained</a:t>
            </a:r>
          </a:p>
        </p:txBody>
      </p:sp>
      <p:sp>
        <p:nvSpPr>
          <p:cNvPr id="3" name="Content Placeholder 2">
            <a:extLst>
              <a:ext uri="{FF2B5EF4-FFF2-40B4-BE49-F238E27FC236}">
                <a16:creationId xmlns:a16="http://schemas.microsoft.com/office/drawing/2014/main" id="{27ACD892-D157-D406-3501-01C6786187BD}"/>
              </a:ext>
            </a:extLst>
          </p:cNvPr>
          <p:cNvSpPr>
            <a:spLocks noGrp="1"/>
          </p:cNvSpPr>
          <p:nvPr>
            <p:ph idx="1"/>
          </p:nvPr>
        </p:nvSpPr>
        <p:spPr/>
        <p:txBody>
          <a:bodyPr/>
          <a:lstStyle/>
          <a:p>
            <a:r>
              <a:rPr lang="en-US" dirty="0"/>
              <a:t>The Best assignment is initialized to none</a:t>
            </a:r>
          </a:p>
          <a:p>
            <a:r>
              <a:rPr lang="en-US" dirty="0"/>
              <a:t>The Best score is initialized to 0</a:t>
            </a:r>
          </a:p>
          <a:p>
            <a:r>
              <a:rPr lang="en-US" dirty="0"/>
              <a:t>The code loops though an array of every Boolean assignment combination and for each run of the loop it evaluates the Boolean formula for the current Boolean assignment</a:t>
            </a:r>
          </a:p>
          <a:p>
            <a:r>
              <a:rPr lang="en-US" dirty="0"/>
              <a:t>After evaluating the Boolean formula, the code checks if the current Boolean assignment satisfies the most clauses and if so, it assigns the assignment to  best assignment and the number of clauses satisfied to best score</a:t>
            </a:r>
          </a:p>
          <a:p>
            <a:r>
              <a:rPr lang="en-US" dirty="0"/>
              <a:t>After the loop runs it returns best assignment and best score</a:t>
            </a:r>
          </a:p>
        </p:txBody>
      </p:sp>
    </p:spTree>
    <p:extLst>
      <p:ext uri="{BB962C8B-B14F-4D97-AF65-F5344CB8AC3E}">
        <p14:creationId xmlns:p14="http://schemas.microsoft.com/office/powerpoint/2010/main" val="1675453101"/>
      </p:ext>
    </p:extLst>
  </p:cSld>
  <p:clrMapOvr>
    <a:masterClrMapping/>
  </p:clrMapOvr>
</p:sld>
</file>

<file path=ppt/theme/theme1.xml><?xml version="1.0" encoding="utf-8"?>
<a:theme xmlns:a="http://schemas.openxmlformats.org/drawingml/2006/main" name="Facet">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{C03535A8-7455-E14E-8006-94452FA4618F}tf10001060</Template>
  <TotalTime>1239</TotalTime>
  <Words>720</Words>
  <Application>Microsoft Macintosh PowerPoint</Application>
  <PresentationFormat>Widescreen</PresentationFormat>
  <Paragraphs>61</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Lucida Sans Unicode</vt:lpstr>
      <vt:lpstr>Trebuchet MS</vt:lpstr>
      <vt:lpstr>Wingdings 3</vt:lpstr>
      <vt:lpstr>Facet</vt:lpstr>
      <vt:lpstr>MAX 3-SAT</vt:lpstr>
      <vt:lpstr>The Problem</vt:lpstr>
      <vt:lpstr>Inputs and Outputs</vt:lpstr>
      <vt:lpstr>Why?</vt:lpstr>
      <vt:lpstr>Check is Polynomial</vt:lpstr>
      <vt:lpstr>Reduction</vt:lpstr>
      <vt:lpstr>Reduction (continued)</vt:lpstr>
      <vt:lpstr>Reduction (Graphs)</vt:lpstr>
      <vt:lpstr>Code Explained</vt:lpstr>
      <vt:lpstr>Runtime Analysis (big-O)</vt:lpstr>
      <vt:lpstr>Runtime Analysis (Empirical)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Robert Petro</dc:creator>
  <cp:lastModifiedBy>Robert Petro</cp:lastModifiedBy>
  <cp:revision>6</cp:revision>
  <dcterms:created xsi:type="dcterms:W3CDTF">2023-11-29T18:18:11Z</dcterms:created>
  <dcterms:modified xsi:type="dcterms:W3CDTF">2023-12-11T16:16:45Z</dcterms:modified>
</cp:coreProperties>
</file>