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0" r:id="rId25"/>
    <p:sldId id="301" r:id="rId26"/>
    <p:sldId id="30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4D4D"/>
    <a:srgbClr val="E91E63"/>
    <a:srgbClr val="FF3547"/>
    <a:srgbClr val="F0B030"/>
    <a:srgbClr val="00C851"/>
    <a:srgbClr val="03A9F4"/>
    <a:srgbClr val="4285F4"/>
    <a:srgbClr val="9A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rader.ga/problem/7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er.ga/problem/7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tog.cf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556D-D241-4F44-8406-3B2E980CA28A}"/>
              </a:ext>
            </a:extLst>
          </p:cNvPr>
          <p:cNvSpPr/>
          <p:nvPr/>
        </p:nvSpPr>
        <p:spPr>
          <a:xfrm>
            <a:off x="0" y="0"/>
            <a:ext cx="12192000" cy="6837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ordArt 2">
            <a:extLst>
              <a:ext uri="{FF2B5EF4-FFF2-40B4-BE49-F238E27FC236}">
                <a16:creationId xmlns:a16="http://schemas.microsoft.com/office/drawing/2014/main" id="{4979CD8E-0E3A-4F25-B196-266A965175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5350" y="471955"/>
            <a:ext cx="3783663" cy="14841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วิธีการใช้</a:t>
            </a:r>
            <a:endParaRPr lang="en-US" sz="3600" kern="10" spc="0" dirty="0">
              <a:ln>
                <a:noFill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F171-3E21-4223-A0D6-69568E0EECFB}"/>
              </a:ext>
            </a:extLst>
          </p:cNvPr>
          <p:cNvSpPr txBox="1"/>
          <p:nvPr/>
        </p:nvSpPr>
        <p:spPr>
          <a:xfrm>
            <a:off x="3497483" y="2428077"/>
            <a:ext cx="5197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9A151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Grader.ga</a:t>
            </a:r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59D9E317-80BF-4762-ABA1-4569BD2D4F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73244" y="5015267"/>
            <a:ext cx="5290493" cy="119403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Like a PRO!</a:t>
            </a:r>
          </a:p>
        </p:txBody>
      </p:sp>
      <p:sp>
        <p:nvSpPr>
          <p:cNvPr id="2" name="WordArt 2">
            <a:extLst>
              <a:ext uri="{FF2B5EF4-FFF2-40B4-BE49-F238E27FC236}">
                <a16:creationId xmlns:a16="http://schemas.microsoft.com/office/drawing/2014/main" id="{F2F763B3-2D2F-4889-985B-6A7BEE15AA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7808" y="4901879"/>
            <a:ext cx="1431925" cy="14208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rtl="0">
              <a:buNone/>
            </a:pPr>
            <a:r>
              <a:rPr lang="th-TH" sz="3600" b="1" kern="10" spc="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เวอร์ชั่น 1.</a:t>
            </a:r>
            <a:r>
              <a:rPr lang="en-US" sz="3600" b="1" kern="10" spc="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598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3A2-B72A-4B4F-9FD4-7108B2849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5" t="-252" r="71453" b="91595"/>
          <a:stretch/>
        </p:blipFill>
        <p:spPr>
          <a:xfrm>
            <a:off x="244446" y="2127413"/>
            <a:ext cx="4778968" cy="68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244445" y="2951946"/>
            <a:ext cx="112607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r>
              <a:rPr lang="en-US" sz="2800" dirty="0"/>
              <a:t> </a:t>
            </a:r>
            <a:r>
              <a:rPr lang="th-TH" sz="2800" dirty="0"/>
              <a:t>ก็คือกลับมาหน้าหลัก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2800" dirty="0"/>
              <a:t> </a:t>
            </a:r>
            <a:r>
              <a:rPr lang="th-TH" sz="2800" dirty="0"/>
              <a:t>ก็คือแบบฝึกหัดข้อต่าง ๆ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sz="2800" dirty="0"/>
              <a:t> </a:t>
            </a:r>
            <a:r>
              <a:rPr lang="th-TH" sz="2800" dirty="0"/>
              <a:t>ก็คือดูว่าผลตรวจนั้นที่ส่งไปนั้นเป็นอย่างไรบ้าง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Contest</a:t>
            </a:r>
            <a:r>
              <a:rPr lang="en-US" sz="2800" dirty="0"/>
              <a:t> </a:t>
            </a:r>
            <a:r>
              <a:rPr lang="th-TH" sz="2800" dirty="0"/>
              <a:t>ก็คือการแข่งที่จะใช้จัดเพื่อฝึกฝนวิทยายุทธ์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Editorial</a:t>
            </a:r>
            <a:r>
              <a:rPr lang="en-US" sz="2800" dirty="0"/>
              <a:t> </a:t>
            </a:r>
            <a:r>
              <a:rPr lang="th-TH" sz="2800" dirty="0"/>
              <a:t>ง่ายๆก็คือเฉลยหรือเนื้อหาต่างๆสำหรับเขียนโปรแกรม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46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5" y="6197369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หน้าตาของหน้า </a:t>
            </a:r>
            <a:r>
              <a:rPr lang="en-US" sz="2800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FDED2-2BF2-43FD-82E3-AB0941F7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33" y="2281757"/>
            <a:ext cx="6979534" cy="35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5" y="3049055"/>
            <a:ext cx="11260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ในโจทย์แต่ละข้อจะประกอบด้วย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ชื่อโจทย์ </a:t>
            </a:r>
            <a:r>
              <a:rPr lang="th-TH" sz="2800" dirty="0"/>
              <a:t>และก็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ระดับความยาก(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Rate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h-TH" sz="2800" dirty="0"/>
              <a:t>ระดับความยากจะมีอยู่ </a:t>
            </a:r>
            <a:r>
              <a:rPr lang="en-US" sz="2800" dirty="0"/>
              <a:t>5 </a:t>
            </a:r>
            <a:r>
              <a:rPr lang="th-TH" sz="2800" dirty="0"/>
              <a:t>ระดับคือ</a:t>
            </a:r>
          </a:p>
          <a:p>
            <a:r>
              <a:rPr lang="en-US" sz="2800" dirty="0"/>
              <a:t>	Peaceful, Easy, Normal, Hard, Insane, Merciless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1A4F0-2C9F-44ED-9436-7FC9BE47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18" y="2454745"/>
            <a:ext cx="947896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5" y="2296701"/>
            <a:ext cx="112607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9F4"/>
                </a:solidFill>
              </a:rPr>
              <a:t>Peaceful</a:t>
            </a:r>
            <a:r>
              <a:rPr lang="th-TH" sz="2800" dirty="0"/>
              <a:t>	คือ ระดับง่ายที่สุดที่เหมาะสำหรับผู้เริ่มต้น</a:t>
            </a:r>
            <a:endParaRPr lang="en-US" sz="2800" dirty="0"/>
          </a:p>
          <a:p>
            <a:r>
              <a:rPr lang="en-US" sz="2800" dirty="0">
                <a:solidFill>
                  <a:srgbClr val="4285F4"/>
                </a:solidFill>
              </a:rPr>
              <a:t>Easy</a:t>
            </a:r>
            <a:r>
              <a:rPr lang="th-TH" sz="2800" dirty="0"/>
              <a:t>		คือ ระดับที่มีความยากที่พอได้ ควรที่จะทำได้</a:t>
            </a:r>
            <a:endParaRPr lang="en-US" sz="2800" dirty="0"/>
          </a:p>
          <a:p>
            <a:r>
              <a:rPr lang="en-US" sz="2800" dirty="0">
                <a:solidFill>
                  <a:srgbClr val="00C851"/>
                </a:solidFill>
              </a:rPr>
              <a:t>Normal</a:t>
            </a:r>
            <a:r>
              <a:rPr lang="th-TH" sz="2800" dirty="0"/>
              <a:t>	คือ ระดับที่ความยากขึ้นมา โดยต้องใช้หัวคิดมากขึ้น</a:t>
            </a:r>
            <a:endParaRPr lang="en-US" sz="2800" dirty="0"/>
          </a:p>
          <a:p>
            <a:r>
              <a:rPr lang="en-US" sz="2800" dirty="0">
                <a:solidFill>
                  <a:srgbClr val="F0B030"/>
                </a:solidFill>
              </a:rPr>
              <a:t>Hard</a:t>
            </a:r>
            <a:r>
              <a:rPr lang="th-TH" sz="2800" dirty="0"/>
              <a:t>		คือ ระดับที่โหด และความรู้ตอนนี้อาจไม่สามารถแก้ได้ ต้องใช้ความรู้ 					 ปี </a:t>
            </a:r>
            <a:r>
              <a:rPr lang="en-US" sz="2800" dirty="0"/>
              <a:t>2 </a:t>
            </a:r>
            <a:r>
              <a:rPr lang="th-TH" sz="2800" dirty="0"/>
              <a:t>มาช่วย แต่ถ้าจะประลองก็สามารถลองได้</a:t>
            </a:r>
            <a:endParaRPr lang="en-US" sz="2800" dirty="0"/>
          </a:p>
          <a:p>
            <a:r>
              <a:rPr lang="en-US" sz="2800" dirty="0">
                <a:solidFill>
                  <a:srgbClr val="FF3547"/>
                </a:solidFill>
              </a:rPr>
              <a:t>Insane</a:t>
            </a:r>
            <a:r>
              <a:rPr lang="th-TH" sz="2800" dirty="0"/>
              <a:t>	คือ การนำความรู้ปี </a:t>
            </a:r>
            <a:r>
              <a:rPr lang="en-US" sz="2800" dirty="0"/>
              <a:t>2 </a:t>
            </a:r>
            <a:r>
              <a:rPr lang="th-TH" sz="2800" dirty="0"/>
              <a:t>มาดัดแปลงให้โหดยิ่งขึ้น</a:t>
            </a:r>
            <a:endParaRPr lang="en-US" sz="2800" dirty="0"/>
          </a:p>
          <a:p>
            <a:r>
              <a:rPr lang="en-US" sz="2800" dirty="0">
                <a:solidFill>
                  <a:srgbClr val="E91E63"/>
                </a:solidFill>
              </a:rPr>
              <a:t>Merciless</a:t>
            </a:r>
            <a:r>
              <a:rPr lang="th-TH" sz="2800" dirty="0"/>
              <a:t>	คือ ระดับสุดท้ายที่โหดมากๆ</a:t>
            </a:r>
            <a:r>
              <a:rPr lang="th-TH" sz="2800" dirty="0" err="1"/>
              <a:t>ๆๆ</a:t>
            </a:r>
            <a:r>
              <a:rPr lang="th-TH" sz="2800" dirty="0"/>
              <a:t> โดยมีจุดประสงค์เพื่อฝึกเด็ก โอลิมปิก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174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3" y="5196831"/>
            <a:ext cx="11260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หากอยากลองทำโจทย์จากง่ายไปยาก ก็สามารถกดที่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Rate</a:t>
            </a:r>
            <a:r>
              <a:rPr lang="en-US" sz="2800" dirty="0"/>
              <a:t> </a:t>
            </a:r>
            <a:r>
              <a:rPr lang="th-TH" sz="2800" dirty="0"/>
              <a:t>ได้ มันจะทำการเรียงระดับความยากให้</a:t>
            </a:r>
          </a:p>
          <a:p>
            <a:r>
              <a:rPr lang="th-TH" sz="2800" dirty="0"/>
              <a:t>เมื่อพร้อมแล้วก็ กด เข้า ไป เลยย</a:t>
            </a:r>
            <a:r>
              <a:rPr lang="en-US" sz="2800" dirty="0"/>
              <a:t> </a:t>
            </a:r>
            <a:r>
              <a:rPr lang="th-TH" sz="2800" dirty="0"/>
              <a:t>(ขอยกตัวอย่าง </a:t>
            </a:r>
            <a:r>
              <a:rPr lang="th-TH" sz="2800" dirty="0">
                <a:hlinkClick r:id="rId2"/>
              </a:rPr>
              <a:t>ข้อที่ </a:t>
            </a:r>
            <a:r>
              <a:rPr lang="en-US" sz="2800" dirty="0">
                <a:hlinkClick r:id="rId2"/>
              </a:rPr>
              <a:t>77</a:t>
            </a:r>
            <a:r>
              <a:rPr lang="th-TH" sz="2800" dirty="0"/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E8F25-C11B-434F-8290-E6EACDD5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50" y="2193854"/>
            <a:ext cx="7851494" cy="26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42AE-AE9E-486B-97E8-E138AED4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21" y="2163872"/>
            <a:ext cx="7365357" cy="3779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65605" y="6197369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หน้าตาของ </a:t>
            </a:r>
            <a:r>
              <a:rPr lang="th-TH" sz="2800" dirty="0">
                <a:hlinkClick r:id="rId3"/>
              </a:rPr>
              <a:t>ข้อที่ </a:t>
            </a:r>
            <a:r>
              <a:rPr lang="en-US" sz="2800" dirty="0">
                <a:hlinkClick r:id="rId3"/>
              </a:rPr>
              <a:t>77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0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42AE-AE9E-486B-97E8-E138AED4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7" y="2126199"/>
            <a:ext cx="7365357" cy="3779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7544764" y="2126198"/>
            <a:ext cx="4562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ด้านซ้ายคือเอกสารของโจทย์นั้นๆ</a:t>
            </a:r>
          </a:p>
          <a:p>
            <a:endParaRPr lang="th-TH" sz="2800" dirty="0"/>
          </a:p>
          <a:p>
            <a:r>
              <a:rPr lang="th-TH" sz="2800" dirty="0"/>
              <a:t>ด้านขวาคือ ข้อมูลโจทย์  การส่งโค้ด และประวัติการส่ง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03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42AE-AE9E-486B-97E8-E138AED4B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4" t="19576" r="2959" b="51821"/>
          <a:stretch/>
        </p:blipFill>
        <p:spPr>
          <a:xfrm>
            <a:off x="237901" y="2441781"/>
            <a:ext cx="5921761" cy="2793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319778" y="2441781"/>
            <a:ext cx="57410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Limit </a:t>
            </a:r>
            <a:r>
              <a:rPr lang="th-TH" sz="2800" dirty="0"/>
              <a:t>คือเวลาที่สูงสุดในการรันโปรแกรมของเรา(</a:t>
            </a:r>
            <a:r>
              <a:rPr lang="en-US" sz="2800" dirty="0"/>
              <a:t>1000 </a:t>
            </a:r>
            <a:r>
              <a:rPr lang="en-US" sz="2800" dirty="0" err="1"/>
              <a:t>ms</a:t>
            </a:r>
            <a:r>
              <a:rPr lang="en-US" sz="2800" dirty="0"/>
              <a:t> = 1</a:t>
            </a:r>
            <a:r>
              <a:rPr lang="th-TH" sz="2800" dirty="0"/>
              <a:t> วินาที)</a:t>
            </a:r>
          </a:p>
          <a:p>
            <a:endParaRPr lang="th-TH" sz="2800" dirty="0"/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Limit </a:t>
            </a:r>
            <a:r>
              <a:rPr lang="th-TH" sz="2800" dirty="0"/>
              <a:t>คือหน่วยความจำที่จะให้ทดสอบ</a:t>
            </a:r>
          </a:p>
          <a:p>
            <a:endParaRPr lang="th-TH" sz="2800" dirty="0"/>
          </a:p>
          <a:p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โดยเบื้องต้นยังไม่ต้องสนใจหรอก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:P</a:t>
            </a:r>
          </a:p>
        </p:txBody>
      </p:sp>
    </p:spTree>
    <p:extLst>
      <p:ext uri="{BB962C8B-B14F-4D97-AF65-F5344CB8AC3E}">
        <p14:creationId xmlns:p14="http://schemas.microsoft.com/office/powerpoint/2010/main" val="36910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42AE-AE9E-486B-97E8-E138AED4B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4" t="19576" r="2959" b="51821"/>
          <a:stretch/>
        </p:blipFill>
        <p:spPr>
          <a:xfrm>
            <a:off x="237901" y="2441781"/>
            <a:ext cx="5921761" cy="2793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319778" y="2441781"/>
            <a:ext cx="5741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Score 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ก็ตามนั้นแหละ คือคะแนนสูงสุดที่จะได้จากข้อนี้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Difficulty 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ก็คือระดับความยาก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216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319778" y="2441781"/>
            <a:ext cx="57410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เมื่อพร้อมแล้ว ก็อ่านเอกสาร</a:t>
            </a:r>
            <a:r>
              <a:rPr lang="th-TH" sz="2800" dirty="0" err="1">
                <a:solidFill>
                  <a:schemeClr val="tx1">
                    <a:lumMod val="95000"/>
                  </a:schemeClr>
                </a:solidFill>
              </a:rPr>
              <a:t>ซะ</a:t>
            </a:r>
            <a:endParaRPr lang="th-TH" sz="2800" dirty="0">
              <a:solidFill>
                <a:schemeClr val="tx1">
                  <a:lumMod val="95000"/>
                </a:schemeClr>
              </a:solidFill>
            </a:endParaRPr>
          </a:p>
          <a:p>
            <a:endParaRPr lang="th-TH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ในส่วนเอกสาร ก็จะมี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คำสั่ง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 หรือว่า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เรื่องราวกาวๆ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ที่ผู้แต่งอยากแต่ง</a:t>
            </a:r>
          </a:p>
          <a:p>
            <a:endParaRPr lang="th-TH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การอ่าน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ทุกบรรทัดก็อาจจะทำให้เข้าใจโจทย์มากขึ้น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978D9-7339-401F-893D-60444977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20" y="2303211"/>
            <a:ext cx="5324103" cy="3032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ECBD9-B4BF-484B-B86D-A549CE65EAA6}"/>
              </a:ext>
            </a:extLst>
          </p:cNvPr>
          <p:cNvSpPr txBox="1"/>
          <p:nvPr/>
        </p:nvSpPr>
        <p:spPr>
          <a:xfrm>
            <a:off x="465605" y="5804973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แต่สิ่งที่สำคัญคือ 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ข้อมูลนำเข้า(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800" dirty="0"/>
              <a:t>และ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ข้อมูลส่งออก(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มันคืออะไร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42CA-ADFC-4EA7-B2C1-5B0D67C5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56408" cy="4063927"/>
          </a:xfrm>
        </p:spPr>
        <p:txBody>
          <a:bodyPr>
            <a:normAutofit/>
          </a:bodyPr>
          <a:lstStyle/>
          <a:p>
            <a:pPr algn="thaiDist"/>
            <a:r>
              <a:rPr lang="th-TH" sz="3200" dirty="0"/>
              <a:t>มันก็คือเว็ปแมว ๆ ที่ใช้ในการ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ตรวจโค้ด</a:t>
            </a:r>
            <a:r>
              <a:rPr lang="th-TH" sz="3200" dirty="0"/>
              <a:t>(หรือโปรแกรม)ที่เราเขียน คล้าย ๆ กับ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Autolab</a:t>
            </a:r>
            <a:r>
              <a:rPr lang="en-US" sz="3200" dirty="0"/>
              <a:t> </a:t>
            </a:r>
            <a:r>
              <a:rPr lang="th-TH" sz="3200" dirty="0"/>
              <a:t>นั้นแหละ </a:t>
            </a:r>
            <a:r>
              <a:rPr lang="en-US" sz="3200" dirty="0"/>
              <a:t>:)</a:t>
            </a:r>
            <a:endParaRPr lang="th-TH" sz="3200" dirty="0"/>
          </a:p>
          <a:p>
            <a:pPr algn="thaiDist"/>
            <a:endParaRPr lang="en-US" sz="3200" dirty="0"/>
          </a:p>
          <a:p>
            <a:pPr algn="thaiDist"/>
            <a:r>
              <a:rPr lang="th-TH" sz="3200" dirty="0"/>
              <a:t>ซึ่งมีไว้สำหรับฝึก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วิทยายุทธ์</a:t>
            </a:r>
            <a:r>
              <a:rPr lang="th-TH" sz="3200" dirty="0"/>
              <a:t>ในการที่จะคิดวิเคราะห์ และแก้โจทย์ต่าง ๆ เพื่อให้แข็งแกร่งมากขึ้น น น น น  น</a:t>
            </a:r>
          </a:p>
          <a:p>
            <a:pPr algn="thaiDist"/>
            <a:endParaRPr lang="th-TH" sz="3200" dirty="0"/>
          </a:p>
          <a:p>
            <a:pPr algn="thaiDist"/>
            <a:r>
              <a:rPr lang="th-TH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ปล.ยังอยู่ในระหว่างการพัฒนา ซึ่งอาจจะมีข้อผิดพลาดได้ ก็อย่าว่าน้องแรงน้า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3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441781"/>
            <a:ext cx="7119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อย่างกรณีข้อนี้ ให้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บวกเลข 2 ตัว</a:t>
            </a: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ซึ่งจะเป็นมีการแยกข้อมูลเป็น 2 ส่วน</a:t>
            </a:r>
          </a:p>
          <a:p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1.ข้อมูลนำเข้า 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ก็คือสิ่งที่เรา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ป้อนเข้า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ไป</a:t>
            </a:r>
          </a:p>
          <a:p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2.ข้อมูลส่งออก 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ก็คือส่งที่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คอมส่งออก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มา</a:t>
            </a: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เช่น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endParaRPr lang="th-TH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ซึ่งจะต้องออกมาให้ใกล้เคียงกับตัวอย่างเหมือนกัน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A62C50-7F83-4ED1-8E45-BE3AE5849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85012"/>
              </p:ext>
            </p:extLst>
          </p:nvPr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441781"/>
            <a:ext cx="71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ตัวอย่างภาษา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C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B9F49-8401-4C7F-9F9E-1C87FE074FFE}"/>
              </a:ext>
            </a:extLst>
          </p:cNvPr>
          <p:cNvSpPr txBox="1"/>
          <p:nvPr/>
        </p:nvSpPr>
        <p:spPr>
          <a:xfrm>
            <a:off x="5474737" y="3219793"/>
            <a:ext cx="6052626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#include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&lt;stdio.h&gt;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br>
              <a:rPr lang="en-US" b="0" dirty="0">
                <a:solidFill>
                  <a:srgbClr val="ABB2BF"/>
                </a:solidFill>
                <a:effectLst/>
                <a:latin typeface=" Fira Code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main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a;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scanf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&amp;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//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ข้อมูลนำเข้า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b;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scanf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&amp;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//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ข้อมูลนำเข้า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c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=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+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,c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//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ข้อมูลส่งออก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020559-A36C-45C5-AF37-004B7441A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19560"/>
              </p:ext>
            </p:extLst>
          </p:nvPr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4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441781"/>
            <a:ext cx="71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ตัวอย่างภาษา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B68C9-ECBF-484D-A4DF-159C9AF2A176}"/>
              </a:ext>
            </a:extLst>
          </p:cNvPr>
          <p:cNvSpPr txBox="1"/>
          <p:nvPr/>
        </p:nvSpPr>
        <p:spPr>
          <a:xfrm>
            <a:off x="5474737" y="3119192"/>
            <a:ext cx="6052626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a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input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())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#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ข้อมูลนำเข้า 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b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input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())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#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ข้อมูลนำเข้า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c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 err="1">
                <a:solidFill>
                  <a:srgbClr val="56B6C2"/>
                </a:solidFill>
                <a:effectLst/>
                <a:latin typeface=" Fira Code"/>
              </a:rPr>
              <a:t>+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print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(c)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#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ข้อมูลส่งออก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26A992-1F89-4203-9A3F-5C17E3CEB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19560"/>
              </p:ext>
            </p:extLst>
          </p:nvPr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9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441781"/>
            <a:ext cx="71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ตัวอย่างภาษา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B68C9-ECBF-484D-A4DF-159C9AF2A176}"/>
              </a:ext>
            </a:extLst>
          </p:cNvPr>
          <p:cNvSpPr txBox="1"/>
          <p:nvPr/>
        </p:nvSpPr>
        <p:spPr>
          <a:xfrm>
            <a:off x="5216319" y="3145569"/>
            <a:ext cx="6569462" cy="3139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import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E5C07B"/>
                </a:solidFill>
                <a:effectLst/>
                <a:latin typeface=" Fira Code"/>
              </a:rPr>
              <a:t>java.util.Scanner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;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 Fira Code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public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class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E5C07B"/>
                </a:solidFill>
                <a:effectLst/>
                <a:latin typeface=" Fira Code"/>
              </a:rPr>
              <a:t>AplusB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{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public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static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void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 main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 Fira Code"/>
              </a:rPr>
              <a:t>String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[] 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 Fira Code"/>
              </a:rPr>
              <a:t>args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    </a:t>
            </a:r>
            <a:r>
              <a:rPr lang="en-US" b="0" dirty="0">
                <a:solidFill>
                  <a:srgbClr val="E5C07B"/>
                </a:solidFill>
                <a:effectLst/>
                <a:latin typeface=" Fira Code"/>
              </a:rPr>
              <a:t>Scanner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kb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new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Scanner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 Fira Code"/>
              </a:rPr>
              <a:t>System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.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in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E06C75"/>
                </a:solidFill>
                <a:effectLst/>
                <a:latin typeface=" Fira Code"/>
              </a:rPr>
              <a:t>kb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nextInt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//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ข้อมูลนำเข้า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E06C75"/>
                </a:solidFill>
                <a:effectLst/>
                <a:latin typeface=" Fira Code"/>
              </a:rPr>
              <a:t>kb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nextInt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//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ข้อมูลนำเข้า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c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E06C75"/>
                </a:solidFill>
                <a:effectLst/>
                <a:latin typeface=" Fira Code"/>
              </a:rPr>
              <a:t>a</a:t>
            </a:r>
            <a:r>
              <a:rPr lang="en-US" b="0" dirty="0" err="1">
                <a:solidFill>
                  <a:srgbClr val="56B6C2"/>
                </a:solidFill>
                <a:effectLst/>
                <a:latin typeface=" Fira Code"/>
              </a:rPr>
              <a:t>+</a:t>
            </a:r>
            <a:r>
              <a:rPr lang="en-US" b="0" dirty="0" err="1">
                <a:solidFill>
                  <a:srgbClr val="E06C75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    </a:t>
            </a:r>
            <a:r>
              <a:rPr lang="en-US" b="0" dirty="0" err="1">
                <a:solidFill>
                  <a:srgbClr val="E5C07B"/>
                </a:solidFill>
                <a:effectLst/>
                <a:latin typeface=" Fira Code"/>
              </a:rPr>
              <a:t>System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 Fira Code"/>
              </a:rPr>
              <a:t>out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println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 Fira Code"/>
              </a:rPr>
              <a:t>c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 //</a:t>
            </a:r>
            <a:r>
              <a:rPr lang="th-TH" i="1" dirty="0">
                <a:solidFill>
                  <a:srgbClr val="7F848E"/>
                </a:solidFill>
                <a:latin typeface=" Fira Code"/>
              </a:rPr>
              <a:t>ข้อมูลส่งออก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}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1EBAA2-0C7D-4957-BEAF-0C9508723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19560"/>
              </p:ext>
            </p:extLst>
          </p:nvPr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1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441781"/>
            <a:ext cx="7119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ใน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ข้อกำหนดของโจทย์(เช่น ไม่เกิน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1000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เป็นเพียงแค่ข้อกำหนดในแต่ละการทดสอบ เพื่อให้รู้ถึง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แนวทางที่ใช้ทดสอบ</a:t>
            </a:r>
          </a:p>
          <a:p>
            <a:endParaRPr lang="th-TH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h-TH" sz="2800" dirty="0"/>
              <a:t>อย่างในกรณีนี้ ง่าย ๆ คือ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ตัวเลขที่ตัวตรวจจะใส่จะไม่เกิน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1000 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แน่ ๆ</a:t>
            </a:r>
            <a:r>
              <a:rPr lang="th-TH" sz="2800" dirty="0"/>
              <a:t> หากเกินให้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แจ้ง(ด่า)แอดม</a:t>
            </a:r>
            <a:r>
              <a:rPr lang="th-TH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ิน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หรือผู้แต่งโจทย์ได้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1EBAA2-0C7D-4957-BEAF-0C9508723C37}"/>
              </a:ext>
            </a:extLst>
          </p:cNvPr>
          <p:cNvGraphicFramePr>
            <a:graphicFrameLocks noGrp="1"/>
          </p:cNvGraphicFramePr>
          <p:nvPr/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2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441781"/>
            <a:ext cx="71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เช่น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1EBAA2-0C7D-4957-BEAF-0C9508723C37}"/>
              </a:ext>
            </a:extLst>
          </p:cNvPr>
          <p:cNvGraphicFramePr>
            <a:graphicFrameLocks noGrp="1"/>
          </p:cNvGraphicFramePr>
          <p:nvPr/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BBBBAB-D3B0-40DF-B997-E4D4D651A7B7}"/>
              </a:ext>
            </a:extLst>
          </p:cNvPr>
          <p:cNvSpPr txBox="1"/>
          <p:nvPr/>
        </p:nvSpPr>
        <p:spPr>
          <a:xfrm>
            <a:off x="5474737" y="3305540"/>
            <a:ext cx="6052626" cy="25853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#include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&lt;stdio.h&gt;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main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a;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scanf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&amp;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b;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scanf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&amp;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(a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&lt;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1000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 Fira Code"/>
              </a:rPr>
              <a:t>&amp;&amp;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b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&lt;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1000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 {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//</a:t>
            </a:r>
            <a:r>
              <a:rPr lang="th-TH" b="0" i="1" dirty="0">
                <a:solidFill>
                  <a:srgbClr val="7F848E"/>
                </a:solidFill>
                <a:effectLst/>
                <a:latin typeface=" Fira Code"/>
              </a:rPr>
              <a:t>ไม่จำเป็น</a:t>
            </a:r>
            <a:endParaRPr lang="th-TH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        		    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c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=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+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    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,c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}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034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941278" y="2230765"/>
            <a:ext cx="71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ตัวอย่างโค้ดที่ผิด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66C0-286C-4534-955A-5711ED6890CE}"/>
              </a:ext>
            </a:extLst>
          </p:cNvPr>
          <p:cNvSpPr txBox="1"/>
          <p:nvPr/>
        </p:nvSpPr>
        <p:spPr>
          <a:xfrm>
            <a:off x="281355" y="2303585"/>
            <a:ext cx="4580792" cy="287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ข้อมูลนำเข้า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บรรทัดแรก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บรรทัดถัดมา	รับตัวเลขจำนวนเต็มบวก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 (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ไม่เกิน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1000)</a:t>
            </a:r>
          </a:p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th-TH" sz="20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ข้อมูลส่งออก</a:t>
            </a:r>
            <a:endParaRPr lang="en-US" sz="20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บรรทัดเดียว	แสดงผลรวมของ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+</a:t>
            </a:r>
            <a:r>
              <a:rPr lang="th-TH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b="1" u="sng" kern="0" dirty="0">
                <a:solidFill>
                  <a:srgbClr val="00B0F0"/>
                </a:solidFill>
                <a:effectLst/>
                <a:latin typeface="Segoe UI" panose="020B0502040204020203" pitchFamily="34" charset="0"/>
                <a:ea typeface="851H-kktt"/>
                <a:cs typeface="TH Sarabun New" panose="020B0500040200020003" pitchFamily="34" charset="-34"/>
              </a:rPr>
              <a:t>ตัวอย่างชุดทดสอบ</a:t>
            </a:r>
            <a:endParaRPr lang="en-US" sz="1800" b="1" kern="0" dirty="0">
              <a:solidFill>
                <a:srgbClr val="00B0F0"/>
              </a:solidFill>
              <a:effectLst/>
              <a:latin typeface="Segoe UI" panose="020B0502040204020203" pitchFamily="34" charset="0"/>
              <a:ea typeface="851H-kktt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1EBAA2-0C7D-4957-BEAF-0C9508723C37}"/>
              </a:ext>
            </a:extLst>
          </p:cNvPr>
          <p:cNvGraphicFramePr>
            <a:graphicFrameLocks noGrp="1"/>
          </p:cNvGraphicFramePr>
          <p:nvPr/>
        </p:nvGraphicFramePr>
        <p:xfrm>
          <a:off x="549764" y="5176679"/>
          <a:ext cx="4043974" cy="142836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21987">
                  <a:extLst>
                    <a:ext uri="{9D8B030D-6E8A-4147-A177-3AD203B41FA5}">
                      <a16:colId xmlns:a16="http://schemas.microsoft.com/office/drawing/2014/main" val="1709120730"/>
                    </a:ext>
                  </a:extLst>
                </a:gridCol>
                <a:gridCol w="2021987">
                  <a:extLst>
                    <a:ext uri="{9D8B030D-6E8A-4147-A177-3AD203B41FA5}">
                      <a16:colId xmlns:a16="http://schemas.microsoft.com/office/drawing/2014/main" val="221286230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ข้อมูลนำเข้า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50" dirty="0">
                          <a:effectLst/>
                        </a:rPr>
                        <a:t>ข้อมูลส่งออก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35362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6401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4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BBBBAB-D3B0-40DF-B997-E4D4D651A7B7}"/>
              </a:ext>
            </a:extLst>
          </p:cNvPr>
          <p:cNvSpPr txBox="1"/>
          <p:nvPr/>
        </p:nvSpPr>
        <p:spPr>
          <a:xfrm>
            <a:off x="5474737" y="2887682"/>
            <a:ext cx="6052626" cy="3693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#include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&lt;stdio.h&gt;</a:t>
            </a:r>
            <a:endParaRPr lang="en-US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 Fira Code"/>
              </a:rPr>
              <a:t>main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(){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a;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"a:"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//</a:t>
            </a:r>
            <a:r>
              <a:rPr lang="th-TH" b="0" i="1" dirty="0">
                <a:solidFill>
                  <a:srgbClr val="7F848E"/>
                </a:solidFill>
                <a:effectLst/>
                <a:latin typeface=" Fira Code"/>
              </a:rPr>
              <a:t>ข้อมูลส่งออก</a:t>
            </a:r>
            <a:endParaRPr lang="th-TH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   	  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scanf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&amp;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//</a:t>
            </a:r>
            <a:r>
              <a:rPr lang="th-TH" b="0" i="1" dirty="0">
                <a:solidFill>
                  <a:srgbClr val="7F848E"/>
                </a:solidFill>
                <a:effectLst/>
                <a:latin typeface=" Fira Code"/>
              </a:rPr>
              <a:t>ข้อมูลนำเข้า</a:t>
            </a:r>
            <a:endParaRPr lang="th-TH" b="0" dirty="0">
              <a:solidFill>
                <a:srgbClr val="ABB2BF"/>
              </a:solidFill>
              <a:effectLst/>
              <a:latin typeface=" Fira Code"/>
            </a:endParaRPr>
          </a:p>
          <a:p>
            <a:br>
              <a:rPr lang="th-TH" b="0" dirty="0">
                <a:solidFill>
                  <a:srgbClr val="ABB2BF"/>
                </a:solidFill>
                <a:effectLst/>
                <a:latin typeface=" Fira Code"/>
              </a:rPr>
            </a:br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    	  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b;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</a:t>
            </a:r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 	  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"b:"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//</a:t>
            </a:r>
            <a:r>
              <a:rPr lang="th-TH" b="0" i="1" dirty="0">
                <a:solidFill>
                  <a:srgbClr val="7F848E"/>
                </a:solidFill>
                <a:effectLst/>
                <a:latin typeface=" Fira Code"/>
              </a:rPr>
              <a:t>ข้อมูลส่งออก</a:t>
            </a:r>
            <a:endParaRPr lang="th-TH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    	  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scanf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&amp;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//</a:t>
            </a:r>
            <a:r>
              <a:rPr lang="th-TH" b="0" i="1" dirty="0">
                <a:solidFill>
                  <a:srgbClr val="7F848E"/>
                </a:solidFill>
                <a:effectLst/>
                <a:latin typeface=" Fira Code"/>
              </a:rPr>
              <a:t>ข้อมูลนำเข้า</a:t>
            </a:r>
            <a:endParaRPr lang="th-TH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</a:p>
          <a:p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    	  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c</a:t>
            </a:r>
            <a:r>
              <a:rPr lang="en-US" b="0" dirty="0">
                <a:solidFill>
                  <a:srgbClr val="C678DD"/>
                </a:solidFill>
                <a:effectLst/>
                <a:latin typeface=" Fira Code"/>
              </a:rPr>
              <a:t>=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a</a:t>
            </a:r>
            <a:r>
              <a:rPr lang="en-US" b="0" dirty="0" err="1">
                <a:solidFill>
                  <a:srgbClr val="C678DD"/>
                </a:solidFill>
                <a:effectLst/>
                <a:latin typeface=" Fira Code"/>
              </a:rPr>
              <a:t>+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    </a:t>
            </a:r>
            <a:r>
              <a:rPr lang="en-US" b="0" dirty="0" err="1">
                <a:solidFill>
                  <a:srgbClr val="61AFEF"/>
                </a:solidFill>
                <a:effectLst/>
                <a:latin typeface=" Fira Code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 Fira Code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 Fira Code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 Fira Code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 Fira Code"/>
              </a:rPr>
              <a:t>,c</a:t>
            </a:r>
            <a:r>
              <a:rPr lang="en-US" b="0" dirty="0">
                <a:solidFill>
                  <a:srgbClr val="ABB2BF"/>
                </a:solidFill>
                <a:effectLst/>
                <a:latin typeface=" Fira Code"/>
              </a:rPr>
              <a:t>);</a:t>
            </a:r>
            <a:r>
              <a:rPr lang="en-US" b="0" i="1" dirty="0">
                <a:solidFill>
                  <a:srgbClr val="7F848E"/>
                </a:solidFill>
                <a:effectLst/>
                <a:latin typeface=" Fira Code"/>
              </a:rPr>
              <a:t>//</a:t>
            </a:r>
            <a:r>
              <a:rPr lang="th-TH" b="0" i="1" dirty="0">
                <a:solidFill>
                  <a:srgbClr val="7F848E"/>
                </a:solidFill>
                <a:effectLst/>
                <a:latin typeface=" Fira Code"/>
              </a:rPr>
              <a:t>ข้อมูลส่งออก</a:t>
            </a:r>
            <a:endParaRPr lang="th-TH" b="0" dirty="0">
              <a:solidFill>
                <a:srgbClr val="ABB2BF"/>
              </a:solidFill>
              <a:effectLst/>
              <a:latin typeface=" Fira Code"/>
            </a:endParaRPr>
          </a:p>
          <a:p>
            <a:r>
              <a:rPr lang="th-TH" b="0" dirty="0">
                <a:solidFill>
                  <a:srgbClr val="ABB2BF"/>
                </a:solidFill>
                <a:effectLst/>
                <a:latin typeface=" Fira 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01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1554773" y="3549611"/>
            <a:ext cx="9082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i="1" dirty="0">
                <a:solidFill>
                  <a:srgbClr val="00B0F0"/>
                </a:solidFill>
              </a:rPr>
              <a:t>นอกจากนี้ ควรอ่านเอกสารให้ครบทุกหน้าก่อนลงมือทำเสมอ</a:t>
            </a:r>
          </a:p>
          <a:p>
            <a:pPr algn="ctr"/>
            <a:r>
              <a:rPr lang="th-TH" sz="2800" b="1" i="1" dirty="0">
                <a:solidFill>
                  <a:srgbClr val="00B0F0"/>
                </a:solidFill>
              </a:rPr>
              <a:t>โดยเฉพาะ เงื่อนไขโจทย์ เงื่อนไขชุดทดสอบ </a:t>
            </a:r>
            <a:br>
              <a:rPr lang="th-TH" sz="2800" b="1" i="1" dirty="0">
                <a:solidFill>
                  <a:srgbClr val="00B0F0"/>
                </a:solidFill>
              </a:rPr>
            </a:br>
            <a:r>
              <a:rPr lang="th-TH" sz="2800" b="1" i="1" dirty="0">
                <a:solidFill>
                  <a:srgbClr val="00B0F0"/>
                </a:solidFill>
              </a:rPr>
              <a:t>และหมายเหตุให้ดีก่อนแจ้ง</a:t>
            </a:r>
            <a:endParaRPr lang="en-US" sz="28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58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1554773" y="2265934"/>
            <a:ext cx="908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แต่ถ้าเข้าใจโจทย์แล้วก็ลง มือ ทำ เลย</a:t>
            </a:r>
            <a:r>
              <a:rPr lang="th-TH" sz="2800" dirty="0" err="1">
                <a:solidFill>
                  <a:schemeClr val="tx1">
                    <a:lumMod val="95000"/>
                  </a:schemeClr>
                </a:solidFill>
              </a:rPr>
              <a:t>ยยยย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B5729-529C-45A5-9A9F-DA9092C4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21" y="3024554"/>
            <a:ext cx="4573357" cy="35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928339" y="2265934"/>
            <a:ext cx="4747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เมื่อเขียนสำเร็จแล้ว</a:t>
            </a:r>
            <a:br>
              <a:rPr lang="th-TH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ลองทดสอบแล้ว</a:t>
            </a:r>
          </a:p>
          <a:p>
            <a:endParaRPr lang="th-TH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ถ้าส่งให้กด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และทำการเลือก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ไฟล์โค้ด(พวก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 .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cpp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.java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จากนั้นเลือก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ภาษาให้ตรงกับที่เราเขียน</a:t>
            </a:r>
          </a:p>
          <a:p>
            <a:endParaRPr lang="th-TH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แล้วก็กด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SUBMIT 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แล้วก็รอผลตรวจเลย</a:t>
            </a:r>
            <a:r>
              <a:rPr lang="th-TH" sz="2400" dirty="0" err="1">
                <a:solidFill>
                  <a:schemeClr val="tx1">
                    <a:lumMod val="95000"/>
                  </a:schemeClr>
                </a:solidFill>
              </a:rPr>
              <a:t>ยยยยย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CDF0C-5111-4D07-9E6A-375F86BF6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45" t="33746" r="1677" b="15660"/>
          <a:stretch/>
        </p:blipFill>
        <p:spPr>
          <a:xfrm>
            <a:off x="140678" y="2265934"/>
            <a:ext cx="6479930" cy="41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3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มันคืออะไร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42CA-ADFC-4EA7-B2C1-5B0D67C5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56408" cy="4063927"/>
          </a:xfrm>
        </p:spPr>
        <p:txBody>
          <a:bodyPr>
            <a:normAutofit/>
          </a:bodyPr>
          <a:lstStyle/>
          <a:p>
            <a:pPr algn="thaiDist"/>
            <a:r>
              <a:rPr lang="th-TH" sz="3200" dirty="0"/>
              <a:t>โดยมันสามารถลองรับ บ บ บ บ บ บ บ</a:t>
            </a:r>
          </a:p>
          <a:p>
            <a:pPr algn="thaiDist"/>
            <a:endParaRPr lang="th-TH" sz="3200" dirty="0"/>
          </a:p>
          <a:p>
            <a:pPr algn="thaiDist"/>
            <a:r>
              <a:rPr lang="th-TH" sz="2200" dirty="0"/>
              <a:t>ภาษา </a:t>
            </a:r>
            <a:r>
              <a:rPr lang="en-US" sz="2200" dirty="0"/>
              <a:t>C</a:t>
            </a:r>
          </a:p>
          <a:p>
            <a:pPr algn="thaiDist"/>
            <a:r>
              <a:rPr lang="th-TH" sz="2200" dirty="0"/>
              <a:t>ภาษา </a:t>
            </a:r>
            <a:r>
              <a:rPr lang="en-US" sz="2200" dirty="0"/>
              <a:t>C++</a:t>
            </a:r>
          </a:p>
          <a:p>
            <a:pPr algn="thaiDist"/>
            <a:r>
              <a:rPr lang="th-TH" sz="2200" dirty="0"/>
              <a:t>ภาษา </a:t>
            </a:r>
            <a:r>
              <a:rPr lang="en-US" sz="2200" dirty="0"/>
              <a:t>python</a:t>
            </a:r>
          </a:p>
          <a:p>
            <a:pPr algn="thaiDist"/>
            <a:r>
              <a:rPr lang="th-TH" sz="2200" dirty="0"/>
              <a:t>และ ภาษา </a:t>
            </a:r>
            <a:r>
              <a:rPr lang="en-US" sz="22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9824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937131" y="2556080"/>
            <a:ext cx="4747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หากส่งแล้วก็สามารถเห็น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ผลตรวจ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ได้ และ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ก็คะแนนที่ได้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FE11B-3507-46EE-B43C-52F3052F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4" y="2702535"/>
            <a:ext cx="5764210" cy="31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ถ้า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อยากดูของข้ออื่น </a:t>
            </a:r>
            <a:r>
              <a:rPr lang="th-TH" sz="2400" dirty="0"/>
              <a:t>หรือ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อยากดูผลตรวจของเพื่อน</a:t>
            </a:r>
            <a:r>
              <a:rPr lang="th-TH" sz="2400" dirty="0"/>
              <a:t>ก็สามารถดูได้ที่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sz="2400" dirty="0"/>
              <a:t> </a:t>
            </a:r>
            <a:r>
              <a:rPr lang="th-TH" sz="2400" dirty="0"/>
              <a:t>ได้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5AB54-EFBA-4427-B62C-A8DD6A21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60" y="2712469"/>
            <a:ext cx="8537331" cy="41455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30BC0-FDC6-4C87-9B36-9EC75E62273C}"/>
              </a:ext>
            </a:extLst>
          </p:cNvPr>
          <p:cNvSpPr/>
          <p:nvPr/>
        </p:nvSpPr>
        <p:spPr>
          <a:xfrm>
            <a:off x="4290646" y="4121831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43DB1-EFCF-4667-8174-B50F7894D424}"/>
              </a:ext>
            </a:extLst>
          </p:cNvPr>
          <p:cNvSpPr/>
          <p:nvPr/>
        </p:nvSpPr>
        <p:spPr>
          <a:xfrm>
            <a:off x="3853961" y="4377796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76F55-18E2-4E00-8236-4B629C1C2367}"/>
              </a:ext>
            </a:extLst>
          </p:cNvPr>
          <p:cNvSpPr/>
          <p:nvPr/>
        </p:nvSpPr>
        <p:spPr>
          <a:xfrm>
            <a:off x="3853961" y="4674449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B0612-ACAE-4FF8-B904-2431781FAAA2}"/>
              </a:ext>
            </a:extLst>
          </p:cNvPr>
          <p:cNvSpPr/>
          <p:nvPr/>
        </p:nvSpPr>
        <p:spPr>
          <a:xfrm>
            <a:off x="4021015" y="4930414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33730-2A07-4094-802E-CDF4816AADD0}"/>
              </a:ext>
            </a:extLst>
          </p:cNvPr>
          <p:cNvSpPr/>
          <p:nvPr/>
        </p:nvSpPr>
        <p:spPr>
          <a:xfrm>
            <a:off x="4021015" y="5213606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790BA-A83F-4BA8-9C6D-A3212866A4C8}"/>
              </a:ext>
            </a:extLst>
          </p:cNvPr>
          <p:cNvSpPr/>
          <p:nvPr/>
        </p:nvSpPr>
        <p:spPr>
          <a:xfrm>
            <a:off x="4021015" y="5496646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31EA-062E-479A-AA86-4DE2D6D91FE3}"/>
              </a:ext>
            </a:extLst>
          </p:cNvPr>
          <p:cNvSpPr/>
          <p:nvPr/>
        </p:nvSpPr>
        <p:spPr>
          <a:xfrm>
            <a:off x="4108938" y="5787158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AE3EAE-21F5-4593-8FFB-48D2D8C9E22E}"/>
              </a:ext>
            </a:extLst>
          </p:cNvPr>
          <p:cNvSpPr/>
          <p:nvPr/>
        </p:nvSpPr>
        <p:spPr>
          <a:xfrm>
            <a:off x="4122127" y="6077981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9FE05-451D-4FB7-AE5F-08F0FAE7A3F1}"/>
              </a:ext>
            </a:extLst>
          </p:cNvPr>
          <p:cNvSpPr/>
          <p:nvPr/>
        </p:nvSpPr>
        <p:spPr>
          <a:xfrm>
            <a:off x="4312627" y="6322579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F77D-03E4-411F-95C0-202D294BFD48}"/>
              </a:ext>
            </a:extLst>
          </p:cNvPr>
          <p:cNvSpPr/>
          <p:nvPr/>
        </p:nvSpPr>
        <p:spPr>
          <a:xfrm>
            <a:off x="4312627" y="6590289"/>
            <a:ext cx="729762" cy="221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4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ผลตรวจนั้นคือสิ่งที่เกิดขึ้นต่อการตรวจโค้ดเรา โดยจะเกิดสองแบบหลักคือ แบบข้อความ และแบบสัญลักษณ์</a:t>
            </a:r>
          </a:p>
          <a:p>
            <a:endParaRPr lang="th-TH" sz="2400" dirty="0"/>
          </a:p>
          <a:p>
            <a:r>
              <a:rPr lang="th-TH" sz="2400" dirty="0"/>
              <a:t>แบบข้อความจะหลักจะมีแค่ </a:t>
            </a:r>
            <a:r>
              <a:rPr lang="en-US" sz="2400" dirty="0"/>
              <a:t>3 </a:t>
            </a:r>
            <a:r>
              <a:rPr lang="th-TH" sz="2400" dirty="0"/>
              <a:t>แบบคือ </a:t>
            </a:r>
            <a:endParaRPr lang="en-US" sz="2400" dirty="0"/>
          </a:p>
          <a:p>
            <a:r>
              <a:rPr lang="en-US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JudgeError</a:t>
            </a:r>
            <a:r>
              <a:rPr lang="th-TH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 หรือ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Compile Failed </a:t>
            </a:r>
            <a:r>
              <a:rPr lang="th-TH" sz="2400" dirty="0">
                <a:latin typeface="SFMono-Regular"/>
              </a:rPr>
              <a:t>ก็คือตัวตรวจนั้นมีข้อผิดพลาด หากเกิดกรณีนี้ให้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แจ้งแอดม</a:t>
            </a:r>
            <a:r>
              <a:rPr lang="th-TH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ิน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โดยด่วน</a:t>
            </a:r>
            <a:r>
              <a:rPr lang="th-TH" sz="2400" dirty="0">
                <a:latin typeface="SFMono-Regular"/>
              </a:rPr>
              <a:t> เพราะคือ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ความผิดของฝั่งตรวจ </a:t>
            </a:r>
            <a:r>
              <a:rPr lang="en-US" sz="2400" dirty="0">
                <a:latin typeface="SFMono-Regular"/>
              </a:rPr>
              <a:t>:(</a:t>
            </a:r>
          </a:p>
          <a:p>
            <a:endParaRPr lang="en-US" sz="2400" dirty="0">
              <a:latin typeface="SFMono-Regular"/>
            </a:endParaRPr>
          </a:p>
          <a:p>
            <a:r>
              <a:rPr lang="en-US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SrcError</a:t>
            </a:r>
            <a:r>
              <a:rPr lang="en-US" sz="2400" b="0" i="0" dirty="0">
                <a:solidFill>
                  <a:srgbClr val="A5D6FF"/>
                </a:solidFill>
                <a:effectLst/>
                <a:latin typeface="SFMono-Regular"/>
              </a:rPr>
              <a:t> </a:t>
            </a:r>
            <a:r>
              <a:rPr lang="th-TH" sz="2400" dirty="0">
                <a:latin typeface="SFMono-Regular"/>
              </a:rPr>
              <a:t>จะไม่เจอบ่อยนักเพราะเพื่อนๆนั้น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น่ารักมาก </a:t>
            </a:r>
            <a:r>
              <a:rPr lang="th-TH" sz="2400" dirty="0">
                <a:latin typeface="SFMono-Regular"/>
              </a:rPr>
              <a:t>จะเกิดกรณีนี้ก็ต่อเมื่อมีการส่งโค้ดที่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อาจเป็นอันตราย</a:t>
            </a:r>
            <a:r>
              <a:rPr lang="th-TH" sz="2400" dirty="0">
                <a:latin typeface="SFMono-Regular"/>
              </a:rPr>
              <a:t>ต่อตัวตรวจ</a:t>
            </a:r>
          </a:p>
          <a:p>
            <a:endParaRPr lang="th-TH" sz="2400" dirty="0">
              <a:latin typeface="SFMono-Regular"/>
            </a:endParaRPr>
          </a:p>
          <a:p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Compile Error</a:t>
            </a:r>
            <a:r>
              <a:rPr lang="th-TH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 </a:t>
            </a:r>
            <a:r>
              <a:rPr lang="th-TH" sz="2400" b="0" i="0" dirty="0">
                <a:effectLst/>
                <a:latin typeface="SFMono-Regular"/>
              </a:rPr>
              <a:t>ก็คือไม่สามารถคอมไพล์โค้ดได้ ควรลอง</a:t>
            </a:r>
            <a:r>
              <a:rPr lang="th-TH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ทดสอบในเครื่องตัวเองก่อน</a:t>
            </a:r>
            <a:r>
              <a:rPr lang="th-TH" sz="2400" b="0" i="0" dirty="0">
                <a:effectLst/>
                <a:latin typeface="SFMono-Regular"/>
              </a:rPr>
              <a:t>ค่อยส่ง </a:t>
            </a:r>
            <a:r>
              <a:rPr lang="th-TH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แต่ถ้าทดสอบในเครื่องตัวเองแล้วไม่มีปัญหา พอส่งมีปัญหา ให้แจ้ง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แอดม</a:t>
            </a:r>
            <a:r>
              <a:rPr lang="th-TH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ิน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โดยด่วน 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88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แบบสัญลักษณ์ก็จะเป็นประมาณ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PPPPPP PPP-P </a:t>
            </a:r>
            <a:r>
              <a:rPr lang="th-TH" sz="2400" dirty="0"/>
              <a:t>หรือว่าอะไร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ทำนอง</a:t>
            </a:r>
            <a:r>
              <a:rPr lang="th-TH" sz="2400" dirty="0"/>
              <a:t>นี้</a:t>
            </a:r>
          </a:p>
          <a:p>
            <a:endParaRPr lang="th-TH" sz="2400" dirty="0"/>
          </a:p>
          <a:p>
            <a:r>
              <a:rPr lang="th-TH" sz="2400" dirty="0"/>
              <a:t>โดยในแต่ละข้อจะบททดสอบไม่มากก็น้อย ขอเรียก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แบบทดสอบแต่ละอัน</a:t>
            </a:r>
            <a:r>
              <a:rPr lang="th-TH" sz="2400" dirty="0"/>
              <a:t>ว่า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Test-Case</a:t>
            </a:r>
          </a:p>
          <a:p>
            <a:endParaRPr lang="en-US" sz="2400" dirty="0"/>
          </a:p>
          <a:p>
            <a:r>
              <a:rPr lang="th-TH" sz="2400" dirty="0"/>
              <a:t>“ในแต่ละ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Case </a:t>
            </a:r>
            <a:r>
              <a:rPr lang="th-TH" sz="2400" dirty="0"/>
              <a:t>จะได้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ผลตรวจ</a:t>
            </a:r>
            <a:r>
              <a:rPr lang="th-TH" sz="2400" dirty="0"/>
              <a:t>ต่างกันไป ขึ้นอยู่กับโปรแกรมที่ส่งมา</a:t>
            </a:r>
            <a:endParaRPr lang="en-US" sz="2400" dirty="0"/>
          </a:p>
          <a:p>
            <a:endParaRPr lang="en-US" sz="2400" dirty="0"/>
          </a:p>
          <a:p>
            <a:r>
              <a:rPr lang="th-TH" sz="2400" dirty="0"/>
              <a:t>โดยจะมีสัญลักษณ์ดังต่อไปนี้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25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ผ่าน</a:t>
            </a:r>
            <a:r>
              <a:rPr lang="th-TH" sz="3200" dirty="0"/>
              <a:t> นั้นคือโปรแกรม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ทำงานถูกต้อง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Wrong answer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คือโปรแกรม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ทำงานได้ </a:t>
            </a:r>
            <a:r>
              <a:rPr lang="th-TH" sz="3200" dirty="0"/>
              <a:t>แต่คำตอบ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ไม่ถูกต้อง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th-TH" sz="3200" dirty="0"/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Limit Exceed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เวลาทำงานเกิน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Run-Time Error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 โปรแกรม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เกิดระเบิดตัวเอง</a:t>
            </a:r>
            <a:r>
              <a:rPr lang="th-TH" sz="3200" dirty="0"/>
              <a:t>ในระหว่างการตรวจ เช่น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เรียก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เกินขนาด ถ้าเป็น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ส่วนมากคือจะลืมลบ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Package</a:t>
            </a: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h-TH" sz="3200" dirty="0"/>
              <a:t>โดย </a:t>
            </a:r>
            <a:r>
              <a:rPr lang="en-US" sz="3200" dirty="0"/>
              <a:t>T </a:t>
            </a:r>
            <a:r>
              <a:rPr lang="th-TH" sz="3200" dirty="0"/>
              <a:t>กับ </a:t>
            </a:r>
            <a:r>
              <a:rPr lang="en-US" sz="3200" dirty="0"/>
              <a:t>X </a:t>
            </a:r>
            <a:r>
              <a:rPr lang="th-TH" sz="3200" dirty="0"/>
              <a:t>จะไม่ทราบว่าโปรแกรมถูกหรือไม่</a:t>
            </a:r>
          </a:p>
        </p:txBody>
      </p:sp>
    </p:spTree>
    <p:extLst>
      <p:ext uri="{BB962C8B-B14F-4D97-AF65-F5344CB8AC3E}">
        <p14:creationId xmlns:p14="http://schemas.microsoft.com/office/powerpoint/2010/main" val="2068483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Partially correct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th-TH" sz="3200" dirty="0"/>
              <a:t>ก็คือ โปรแกรมถูกบางส่วน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Skip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ก็คือ การข้ามบททดสอบ 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!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หรือ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  </a:t>
            </a:r>
            <a:r>
              <a:rPr lang="th-TH" sz="3200" dirty="0"/>
              <a:t>ก็คือ ตัวตรวจผิดพลาด ให้แจ้งแอดม</a:t>
            </a:r>
            <a:r>
              <a:rPr lang="th-TH" sz="3200" dirty="0" err="1"/>
              <a:t>ิน</a:t>
            </a:r>
            <a:r>
              <a:rPr lang="th-TH" sz="3200" dirty="0"/>
              <a:t>โดยด่วน</a:t>
            </a:r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536091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อย่างที่บอกไปว่าโจทย์แต่ละข้อจะมีบททดสอบไม่มากก็น้อย จึงต้องการรวมการตรวจแบบสัญลักษณ์ ออกมาประมาณนี้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9E236-BACA-4947-93BD-4807A2AC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3242600"/>
            <a:ext cx="11473962" cy="37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0" y="380597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PPPPPPPPPP </a:t>
            </a:r>
            <a:r>
              <a:rPr lang="th-TH" sz="2400" dirty="0"/>
              <a:t>ก็คือผ่านโจทย์ข้อนี้แล้ว นั้นคือ ผ่านทุกๆตัวทดสอบ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E2CC2-1531-4C53-9745-AB43A3F1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9" y="5146224"/>
            <a:ext cx="11473963" cy="377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F7ECDA-D1BF-4592-9A30-50E360310D84}"/>
              </a:ext>
            </a:extLst>
          </p:cNvPr>
          <p:cNvSpPr txBox="1"/>
          <p:nvPr/>
        </p:nvSpPr>
        <p:spPr>
          <a:xfrm>
            <a:off x="700645" y="5643118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PPPP-P-PP- </a:t>
            </a:r>
            <a:r>
              <a:rPr lang="th-TH" sz="2400" dirty="0"/>
              <a:t>นั้นคือในบททดสอบที่ </a:t>
            </a:r>
            <a:r>
              <a:rPr lang="en-US" sz="2400" dirty="0"/>
              <a:t>5 7 </a:t>
            </a:r>
            <a:r>
              <a:rPr lang="th-TH" sz="2400" dirty="0"/>
              <a:t>และ </a:t>
            </a:r>
            <a:r>
              <a:rPr lang="en-US" sz="2400" dirty="0"/>
              <a:t>10 </a:t>
            </a:r>
            <a:r>
              <a:rPr lang="th-TH" sz="2400" dirty="0"/>
              <a:t>นั้นตอบไม่ถูกต้อง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C51C8-8F95-48EC-8890-80CA0D6F0F72}"/>
              </a:ext>
            </a:extLst>
          </p:cNvPr>
          <p:cNvSpPr/>
          <p:nvPr/>
        </p:nvSpPr>
        <p:spPr>
          <a:xfrm>
            <a:off x="3226777" y="3242600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9D98A-6F25-4593-A2A3-827F2601DB01}"/>
              </a:ext>
            </a:extLst>
          </p:cNvPr>
          <p:cNvSpPr/>
          <p:nvPr/>
        </p:nvSpPr>
        <p:spPr>
          <a:xfrm>
            <a:off x="3493477" y="5188048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8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0" y="296733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Compile Error </a:t>
            </a:r>
            <a:r>
              <a:rPr lang="th-TH" sz="2400" dirty="0"/>
              <a:t>ก็คือให้ลองทดสอบเครื่องตนเองก่อน ค่อยส่ง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7ECDA-D1BF-4592-9A30-50E360310D84}"/>
              </a:ext>
            </a:extLst>
          </p:cNvPr>
          <p:cNvSpPr txBox="1"/>
          <p:nvPr/>
        </p:nvSpPr>
        <p:spPr>
          <a:xfrm>
            <a:off x="680319" y="4623210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HHHPPPPPPP </a:t>
            </a:r>
            <a:r>
              <a:rPr lang="th-TH" sz="2400" dirty="0"/>
              <a:t>นั้นคือในบททดสอบที่ </a:t>
            </a:r>
            <a:r>
              <a:rPr lang="en-US" sz="2400" dirty="0"/>
              <a:t>1 </a:t>
            </a:r>
            <a:r>
              <a:rPr lang="th-TH" sz="2400" dirty="0"/>
              <a:t>ถึง </a:t>
            </a:r>
            <a:r>
              <a:rPr lang="en-US" sz="2400" dirty="0"/>
              <a:t>3 </a:t>
            </a:r>
            <a:r>
              <a:rPr lang="th-TH" sz="2400" dirty="0"/>
              <a:t>นั้นได้คะแนนเพียงบางส่วน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47CD5-A78F-4720-AE3B-9B7F8166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386982"/>
            <a:ext cx="10257692" cy="325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D97D-1EA9-4D53-A5E9-AB899EEE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4048284"/>
            <a:ext cx="10237367" cy="287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5BE1E-0B9F-4985-864A-5DFDBA520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81" y="5760062"/>
            <a:ext cx="10534284" cy="2735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9A061-E304-4C32-9FD6-F5D9DF9F0B65}"/>
              </a:ext>
            </a:extLst>
          </p:cNvPr>
          <p:cNvSpPr txBox="1"/>
          <p:nvPr/>
        </p:nvSpPr>
        <p:spPr>
          <a:xfrm>
            <a:off x="647356" y="6104772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XXXXXXXXXX </a:t>
            </a:r>
            <a:r>
              <a:rPr lang="th-TH" sz="2400" dirty="0"/>
              <a:t>นั้นคือในทุกบททดสอบนั้น โปรแกรมได้ระเบิดตัวเอง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195A5-DB1A-4AA7-B60D-1F66C571E39A}"/>
              </a:ext>
            </a:extLst>
          </p:cNvPr>
          <p:cNvSpPr/>
          <p:nvPr/>
        </p:nvSpPr>
        <p:spPr>
          <a:xfrm>
            <a:off x="3358662" y="2409377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F4CC3-AC6E-4A02-BC88-1C752B7A9F81}"/>
              </a:ext>
            </a:extLst>
          </p:cNvPr>
          <p:cNvSpPr/>
          <p:nvPr/>
        </p:nvSpPr>
        <p:spPr>
          <a:xfrm>
            <a:off x="3908181" y="4048284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66209-F219-4902-9E9F-AED115A635EF}"/>
              </a:ext>
            </a:extLst>
          </p:cNvPr>
          <p:cNvSpPr/>
          <p:nvPr/>
        </p:nvSpPr>
        <p:spPr>
          <a:xfrm>
            <a:off x="3815862" y="5747818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0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0" y="296733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PPPPPPPPTP </a:t>
            </a:r>
            <a:r>
              <a:rPr lang="th-TH" sz="2400" dirty="0"/>
              <a:t>ก็คือในบททดสอบที่ </a:t>
            </a:r>
            <a:r>
              <a:rPr lang="en-US" sz="2400" dirty="0"/>
              <a:t>9 </a:t>
            </a:r>
            <a:r>
              <a:rPr lang="th-TH" sz="2400" dirty="0"/>
              <a:t>นั้นใช้เวลาเกิดจากที่กำหนด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7ECDA-D1BF-4592-9A30-50E360310D84}"/>
              </a:ext>
            </a:extLst>
          </p:cNvPr>
          <p:cNvSpPr txBox="1"/>
          <p:nvPr/>
        </p:nvSpPr>
        <p:spPr>
          <a:xfrm>
            <a:off x="713284" y="5419300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 err="1"/>
              <a:t>JudgeError</a:t>
            </a:r>
            <a:r>
              <a:rPr lang="th-TH" sz="2400" dirty="0"/>
              <a:t> ให้แจ้งแอดม</a:t>
            </a:r>
            <a:r>
              <a:rPr lang="th-TH" sz="2400" dirty="0" err="1"/>
              <a:t>ิน</a:t>
            </a:r>
            <a:r>
              <a:rPr lang="th-TH" sz="2400" dirty="0"/>
              <a:t>โดยด่วน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0DB5F-93A4-411B-BEA5-8EB0DB0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6" y="2345949"/>
            <a:ext cx="10383473" cy="334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60B1E-E62D-49E8-AD96-B5C7B5F3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4581109"/>
            <a:ext cx="10600209" cy="339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42DDCA-2D09-4F6D-9C84-48B1D6EFA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84" y="5008667"/>
            <a:ext cx="10567245" cy="3291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989E0E-F268-4D43-8F4A-86A8DEA92026}"/>
              </a:ext>
            </a:extLst>
          </p:cNvPr>
          <p:cNvSpPr/>
          <p:nvPr/>
        </p:nvSpPr>
        <p:spPr>
          <a:xfrm>
            <a:off x="3402623" y="2372541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D866B-C52A-474C-87C6-864F8FD475F5}"/>
              </a:ext>
            </a:extLst>
          </p:cNvPr>
          <p:cNvSpPr/>
          <p:nvPr/>
        </p:nvSpPr>
        <p:spPr>
          <a:xfrm>
            <a:off x="3490546" y="4618686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011A5-1350-4AF1-B4D2-3E20560F2064}"/>
              </a:ext>
            </a:extLst>
          </p:cNvPr>
          <p:cNvSpPr/>
          <p:nvPr/>
        </p:nvSpPr>
        <p:spPr>
          <a:xfrm>
            <a:off x="3490546" y="5029319"/>
            <a:ext cx="1099038" cy="280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96801" y="2515140"/>
            <a:ext cx="106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การตรวจถูกไม่ถูกจะใช้ การตรวจแบบ ประนีประนอม(นิดนึง) </a:t>
            </a:r>
          </a:p>
          <a:p>
            <a:r>
              <a:rPr lang="th-TH" sz="2400" dirty="0"/>
              <a:t>เช่น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7C76A-193D-40F3-A693-389EE582C3A3}"/>
              </a:ext>
            </a:extLst>
          </p:cNvPr>
          <p:cNvSpPr txBox="1"/>
          <p:nvPr/>
        </p:nvSpPr>
        <p:spPr>
          <a:xfrm>
            <a:off x="975946" y="3881139"/>
            <a:ext cx="422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651B-BEAB-4BCE-B21E-EC22EFB54239}"/>
              </a:ext>
            </a:extLst>
          </p:cNvPr>
          <p:cNvSpPr txBox="1"/>
          <p:nvPr/>
        </p:nvSpPr>
        <p:spPr>
          <a:xfrm>
            <a:off x="896816" y="3428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เฉลย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B9670-0149-42EA-A372-ED9C9395A840}"/>
              </a:ext>
            </a:extLst>
          </p:cNvPr>
          <p:cNvSpPr txBox="1"/>
          <p:nvPr/>
        </p:nvSpPr>
        <p:spPr>
          <a:xfrm>
            <a:off x="3431930" y="3881139"/>
            <a:ext cx="422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36D96-D794-41E3-87AA-AD41AA79B536}"/>
              </a:ext>
            </a:extLst>
          </p:cNvPr>
          <p:cNvSpPr txBox="1"/>
          <p:nvPr/>
        </p:nvSpPr>
        <p:spPr>
          <a:xfrm>
            <a:off x="3352800" y="3428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ผลตรวจที่รับได้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95893-60A5-4FB5-8AF0-CE7A39EDD4D2}"/>
              </a:ext>
            </a:extLst>
          </p:cNvPr>
          <p:cNvSpPr txBox="1"/>
          <p:nvPr/>
        </p:nvSpPr>
        <p:spPr>
          <a:xfrm>
            <a:off x="5260730" y="3881139"/>
            <a:ext cx="1447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F35AD-4A71-4766-898E-7953AB77447B}"/>
              </a:ext>
            </a:extLst>
          </p:cNvPr>
          <p:cNvSpPr txBox="1"/>
          <p:nvPr/>
        </p:nvSpPr>
        <p:spPr>
          <a:xfrm>
            <a:off x="5166947" y="43333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มีช่องว่างเกินมา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6CE55-8ED4-41D2-A865-78976F572CF6}"/>
              </a:ext>
            </a:extLst>
          </p:cNvPr>
          <p:cNvSpPr txBox="1"/>
          <p:nvPr/>
        </p:nvSpPr>
        <p:spPr>
          <a:xfrm>
            <a:off x="7391399" y="3854844"/>
            <a:ext cx="1447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         </a:t>
            </a:r>
            <a:r>
              <a:rPr lang="en-US" dirty="0"/>
              <a:t>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03E84-A69D-4A2A-8FCF-317B76C258A4}"/>
              </a:ext>
            </a:extLst>
          </p:cNvPr>
          <p:cNvSpPr txBox="1"/>
          <p:nvPr/>
        </p:nvSpPr>
        <p:spPr>
          <a:xfrm>
            <a:off x="7297616" y="43070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มีช่องว่างเกินมา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88FF5-1A07-4E07-ADFB-4FF55D425086}"/>
              </a:ext>
            </a:extLst>
          </p:cNvPr>
          <p:cNvSpPr txBox="1"/>
          <p:nvPr/>
        </p:nvSpPr>
        <p:spPr>
          <a:xfrm>
            <a:off x="9568960" y="3854844"/>
            <a:ext cx="1447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                  </a:t>
            </a:r>
            <a:r>
              <a:rPr lang="en-US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52DE4-2034-4CAC-A333-5A9BA24E9061}"/>
              </a:ext>
            </a:extLst>
          </p:cNvPr>
          <p:cNvSpPr txBox="1"/>
          <p:nvPr/>
        </p:nvSpPr>
        <p:spPr>
          <a:xfrm>
            <a:off x="9475177" y="43070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มีช่องว่างเกินมา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5195D-FCD2-4E26-A107-7B540F5068E1}"/>
              </a:ext>
            </a:extLst>
          </p:cNvPr>
          <p:cNvSpPr txBox="1"/>
          <p:nvPr/>
        </p:nvSpPr>
        <p:spPr>
          <a:xfrm>
            <a:off x="5260730" y="4930354"/>
            <a:ext cx="14478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th-TH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79D20-AD6E-4137-8EF8-1092E290E689}"/>
              </a:ext>
            </a:extLst>
          </p:cNvPr>
          <p:cNvSpPr txBox="1"/>
          <p:nvPr/>
        </p:nvSpPr>
        <p:spPr>
          <a:xfrm>
            <a:off x="5166947" y="561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เว้นบรรทัดเกินมา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AC599-9D0E-4BF9-802A-77F63DB6D9A1}"/>
              </a:ext>
            </a:extLst>
          </p:cNvPr>
          <p:cNvSpPr txBox="1"/>
          <p:nvPr/>
        </p:nvSpPr>
        <p:spPr>
          <a:xfrm>
            <a:off x="7391399" y="4861884"/>
            <a:ext cx="14478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h-TH" dirty="0"/>
          </a:p>
          <a:p>
            <a:r>
              <a:rPr lang="en-US" dirty="0"/>
              <a:t>12</a:t>
            </a:r>
            <a:endParaRPr lang="th-TH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1AD78-11D1-45B4-ABA5-F3A0DEBACC44}"/>
              </a:ext>
            </a:extLst>
          </p:cNvPr>
          <p:cNvSpPr txBox="1"/>
          <p:nvPr/>
        </p:nvSpPr>
        <p:spPr>
          <a:xfrm>
            <a:off x="7200899" y="57860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เว้นบรรทัดเกินมา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มันคืออะไร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42CA-ADFC-4EA7-B2C1-5B0D67C5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56408" cy="4063927"/>
          </a:xfrm>
        </p:spPr>
        <p:txBody>
          <a:bodyPr>
            <a:normAutofit/>
          </a:bodyPr>
          <a:lstStyle/>
          <a:p>
            <a:pPr algn="thaiDist"/>
            <a:r>
              <a:rPr lang="th-TH" sz="3200" dirty="0"/>
              <a:t>โดยโจทย์จะมาจากหลาย ๆ ที่ เช่นจากแบบฝึกหัดจากค่าย สอวน.  จะเว็ปเขียนโปรแกรม</a:t>
            </a:r>
            <a:r>
              <a:rPr lang="th-TH" sz="3200" b="1" i="1" dirty="0"/>
              <a:t>โด่งดัง</a:t>
            </a:r>
            <a:r>
              <a:rPr lang="th-TH" sz="3200" dirty="0"/>
              <a:t>อย่าง </a:t>
            </a:r>
            <a:r>
              <a:rPr lang="en-US" sz="3200" dirty="0">
                <a:hlinkClick r:id="rId2"/>
              </a:rPr>
              <a:t>otog.cf </a:t>
            </a:r>
            <a:r>
              <a:rPr lang="th-TH" sz="3200" dirty="0"/>
              <a:t>และ โจทย์แมวๆที่แต่งเอง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077857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96801" y="2515140"/>
            <a:ext cx="106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การตรวจถูกไม่ถูกจะใช้ การตรวจแบบ ประนีประนอม(นิดนึง) </a:t>
            </a:r>
          </a:p>
          <a:p>
            <a:r>
              <a:rPr lang="th-TH" sz="2400" dirty="0"/>
              <a:t>เช่น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7C76A-193D-40F3-A693-389EE582C3A3}"/>
              </a:ext>
            </a:extLst>
          </p:cNvPr>
          <p:cNvSpPr txBox="1"/>
          <p:nvPr/>
        </p:nvSpPr>
        <p:spPr>
          <a:xfrm>
            <a:off x="975946" y="3881139"/>
            <a:ext cx="4484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651B-BEAB-4BCE-B21E-EC22EFB54239}"/>
              </a:ext>
            </a:extLst>
          </p:cNvPr>
          <p:cNvSpPr txBox="1"/>
          <p:nvPr/>
        </p:nvSpPr>
        <p:spPr>
          <a:xfrm>
            <a:off x="896816" y="3428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เฉลย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B9670-0149-42EA-A372-ED9C9395A840}"/>
              </a:ext>
            </a:extLst>
          </p:cNvPr>
          <p:cNvSpPr txBox="1"/>
          <p:nvPr/>
        </p:nvSpPr>
        <p:spPr>
          <a:xfrm>
            <a:off x="3431929" y="3881139"/>
            <a:ext cx="726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36D96-D794-41E3-87AA-AD41AA79B536}"/>
              </a:ext>
            </a:extLst>
          </p:cNvPr>
          <p:cNvSpPr txBox="1"/>
          <p:nvPr/>
        </p:nvSpPr>
        <p:spPr>
          <a:xfrm>
            <a:off x="3352800" y="3428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ผลตรวจที่รับไม่ได้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95893-60A5-4FB5-8AF0-CE7A39EDD4D2}"/>
              </a:ext>
            </a:extLst>
          </p:cNvPr>
          <p:cNvSpPr txBox="1"/>
          <p:nvPr/>
        </p:nvSpPr>
        <p:spPr>
          <a:xfrm>
            <a:off x="3370385" y="4381447"/>
            <a:ext cx="726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“12”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E5D89-E58B-49EC-A710-354E0F0D90BC}"/>
              </a:ext>
            </a:extLst>
          </p:cNvPr>
          <p:cNvSpPr txBox="1"/>
          <p:nvPr/>
        </p:nvSpPr>
        <p:spPr>
          <a:xfrm>
            <a:off x="3370386" y="4951233"/>
            <a:ext cx="9642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สิบสอง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66D06-0BF7-4646-A2AC-C36406EC3DC9}"/>
              </a:ext>
            </a:extLst>
          </p:cNvPr>
          <p:cNvSpPr txBox="1"/>
          <p:nvPr/>
        </p:nvSpPr>
        <p:spPr>
          <a:xfrm>
            <a:off x="6561993" y="3881139"/>
            <a:ext cx="823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12 45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0020AB-B6B4-420C-A32F-8893BAD5FF9C}"/>
              </a:ext>
            </a:extLst>
          </p:cNvPr>
          <p:cNvSpPr txBox="1"/>
          <p:nvPr/>
        </p:nvSpPr>
        <p:spPr>
          <a:xfrm>
            <a:off x="6482863" y="3428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เฉลย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BC3CFE-6E89-4359-B979-CE003DD87785}"/>
              </a:ext>
            </a:extLst>
          </p:cNvPr>
          <p:cNvSpPr txBox="1"/>
          <p:nvPr/>
        </p:nvSpPr>
        <p:spPr>
          <a:xfrm>
            <a:off x="9017976" y="3881139"/>
            <a:ext cx="1374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12 45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A3A85-ADAA-46B5-8502-D66B81501F62}"/>
              </a:ext>
            </a:extLst>
          </p:cNvPr>
          <p:cNvSpPr txBox="1"/>
          <p:nvPr/>
        </p:nvSpPr>
        <p:spPr>
          <a:xfrm>
            <a:off x="8938847" y="3428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ผลตรวจที่รับได้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D6913-3493-4961-A233-4204ED24B8E1}"/>
              </a:ext>
            </a:extLst>
          </p:cNvPr>
          <p:cNvSpPr txBox="1"/>
          <p:nvPr/>
        </p:nvSpPr>
        <p:spPr>
          <a:xfrm>
            <a:off x="9017976" y="5135899"/>
            <a:ext cx="1066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12      45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EFA690-4B73-4512-9B95-160370B184EA}"/>
              </a:ext>
            </a:extLst>
          </p:cNvPr>
          <p:cNvSpPr txBox="1"/>
          <p:nvPr/>
        </p:nvSpPr>
        <p:spPr>
          <a:xfrm>
            <a:off x="8938846" y="4507858"/>
            <a:ext cx="23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ผลตรวจที่อาจรับไม่ได้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1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1" y="218741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วิธีการจัดการติดขีดจากรุ่นพี่ </a:t>
            </a:r>
            <a:r>
              <a:rPr lang="en-US" sz="2400" dirty="0">
                <a:solidFill>
                  <a:srgbClr val="00B0F0"/>
                </a:solidFill>
              </a:rPr>
              <a:t>Amethyst</a:t>
            </a:r>
            <a:endParaRPr lang="th-TH" sz="24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9FB7-ABB4-4C9D-96E8-A810DA4745AA}"/>
              </a:ext>
            </a:extLst>
          </p:cNvPr>
          <p:cNvSpPr txBox="1"/>
          <p:nvPr/>
        </p:nvSpPr>
        <p:spPr>
          <a:xfrm>
            <a:off x="422031" y="2866292"/>
            <a:ext cx="11447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charter"/>
              </a:rPr>
              <a:t>เช็ค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เงื่อนไขของตัวแปรแต่ละตัวในโจทย์ให้ดี </a:t>
            </a:r>
            <a:r>
              <a:rPr lang="th-TH" b="0" i="0" dirty="0">
                <a:effectLst/>
                <a:latin typeface="charter"/>
              </a:rPr>
              <a:t>แล้วเอามาคิดว่าตัวแปรที่เราประกาศไว้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จะเก็บได้พอหรือไม่ </a:t>
            </a:r>
            <a:r>
              <a:rPr lang="th-TH" b="0" i="0" dirty="0">
                <a:effectLst/>
                <a:latin typeface="charter"/>
              </a:rPr>
              <a:t>ตัวอย่างเช่น คำตอบจะมีค่า</a:t>
            </a:r>
            <a:r>
              <a:rPr lang="th-TH" b="0" i="0" dirty="0" err="1">
                <a:effectLst/>
                <a:latin typeface="charter"/>
              </a:rPr>
              <a:t>ไ่ม่เ</a:t>
            </a:r>
            <a:r>
              <a:rPr lang="th-TH" b="0" i="0" dirty="0">
                <a:effectLst/>
                <a:latin typeface="charter"/>
              </a:rPr>
              <a:t>กิน 2⁶⁴-1 แต่ว่าถ้าเราเอา </a:t>
            </a:r>
            <a:r>
              <a:rPr lang="en-US" b="0" i="0" dirty="0">
                <a:effectLst/>
                <a:latin typeface="charter"/>
              </a:rPr>
              <a:t>int </a:t>
            </a:r>
            <a:r>
              <a:rPr lang="th-TH" b="0" i="0" dirty="0">
                <a:effectLst/>
                <a:latin typeface="charter"/>
              </a:rPr>
              <a:t>มาเก็บคำตอบมันก็จะใช้ไม่ได้เพราะ </a:t>
            </a:r>
            <a:r>
              <a:rPr lang="en-US" b="0" i="0" dirty="0">
                <a:effectLst/>
                <a:latin typeface="charter"/>
              </a:rPr>
              <a:t>int </a:t>
            </a:r>
            <a:r>
              <a:rPr lang="th-TH" b="0" i="0" dirty="0">
                <a:effectLst/>
                <a:latin typeface="charter"/>
              </a:rPr>
              <a:t>เก็บได้แค่ 2³²</a:t>
            </a:r>
          </a:p>
          <a:p>
            <a:pPr algn="l">
              <a:buFont typeface="+mj-lt"/>
              <a:buAutoNum type="arabicPeriod"/>
            </a:pPr>
            <a:endParaRPr lang="th-TH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charter"/>
              </a:rPr>
              <a:t>สร้าง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conner case </a:t>
            </a:r>
            <a:r>
              <a:rPr lang="th-TH" b="0" i="0" dirty="0">
                <a:effectLst/>
                <a:latin typeface="charter"/>
              </a:rPr>
              <a:t>ขึ้นมาก็คือให้ลองสมมติ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input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แปลกๆขึ้นมาดู </a:t>
            </a:r>
            <a:r>
              <a:rPr lang="th-TH" b="0" i="0" dirty="0">
                <a:effectLst/>
                <a:latin typeface="charter"/>
              </a:rPr>
              <a:t>(แต่ยังอยู่ในเงื่อนไขของโจทย์นะ) แล้วมา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เช็คคำตอบที่ได้จากโปรแกรม</a:t>
            </a:r>
            <a:r>
              <a:rPr lang="th-TH" b="0" i="0" dirty="0">
                <a:effectLst/>
                <a:latin typeface="charter"/>
              </a:rPr>
              <a:t> กับ ที่คิดเองว่าได้ตรงกันหรือไม่ เช่น โจทย์ให้ </a:t>
            </a:r>
            <a:r>
              <a:rPr lang="en-US" b="0" i="0" dirty="0">
                <a:effectLst/>
                <a:latin typeface="charter"/>
              </a:rPr>
              <a:t>n≤ 1000 </a:t>
            </a:r>
            <a:r>
              <a:rPr lang="th-TH" b="0" i="0" dirty="0">
                <a:effectLst/>
                <a:latin typeface="charter"/>
              </a:rPr>
              <a:t>เราก็ลองสร้างเคสที่มี </a:t>
            </a:r>
            <a:r>
              <a:rPr lang="en-US" b="0" i="0" dirty="0">
                <a:effectLst/>
                <a:latin typeface="charter"/>
              </a:rPr>
              <a:t>n=0, n=1, n=1000 </a:t>
            </a:r>
            <a:r>
              <a:rPr lang="th-TH" b="0" i="0" dirty="0">
                <a:effectLst/>
                <a:latin typeface="charter"/>
              </a:rPr>
              <a:t>อะไรประมาณนี้ ถ้าพบว่าตัวเองผิดตรงไหนก็ต้องไปแก้ไข </a:t>
            </a:r>
            <a:r>
              <a:rPr lang="en-US" b="0" i="0" dirty="0">
                <a:effectLst/>
                <a:latin typeface="charter"/>
              </a:rPr>
              <a:t>logic </a:t>
            </a:r>
            <a:r>
              <a:rPr lang="th-TH" b="0" i="0" dirty="0">
                <a:effectLst/>
                <a:latin typeface="charter"/>
              </a:rPr>
              <a:t>ตัวเอง</a:t>
            </a:r>
          </a:p>
          <a:p>
            <a:pPr algn="l">
              <a:buFont typeface="+mj-lt"/>
              <a:buAutoNum type="arabicPeriod"/>
            </a:pPr>
            <a:endParaRPr lang="th-TH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อ่านโจทย์ให้ดี เน้นอีกครั้ง อ่านโจทย์ให้ดี </a:t>
            </a:r>
            <a:r>
              <a:rPr lang="th-TH" b="0" i="0" dirty="0">
                <a:effectLst/>
                <a:latin typeface="charter"/>
              </a:rPr>
              <a:t>ว่าเราทำถูกต้องตามที่โจทย์บอกหรือไม่โจทย์บอกให้แสดงผลลัพธ์แค่ไหนก็แสดงแค่นั้น ให้แสดงเลขตัวเดียวก็ต้องแสดงเลขตัวเดียว ไม่ต้องเอาของแถมมา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 (โดยเฉพาะพวกแสดงภาษาอังกฤษตัวพิมพ์ใหญ่ตัวพิมพ์เล็กดูให้ดีๆ)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3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1" y="218741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วิธีการจัดการติด </a:t>
            </a:r>
            <a:r>
              <a:rPr lang="en-US" sz="2400" dirty="0"/>
              <a:t>T </a:t>
            </a:r>
            <a:r>
              <a:rPr lang="th-TH" sz="2400" dirty="0"/>
              <a:t>จากรุ่นพี่ </a:t>
            </a:r>
            <a:r>
              <a:rPr lang="en-US" sz="2400" dirty="0">
                <a:solidFill>
                  <a:srgbClr val="00B0F0"/>
                </a:solidFill>
              </a:rPr>
              <a:t>Amethyst</a:t>
            </a:r>
            <a:endParaRPr lang="th-TH" sz="24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9FB7-ABB4-4C9D-96E8-A810DA4745AA}"/>
              </a:ext>
            </a:extLst>
          </p:cNvPr>
          <p:cNvSpPr txBox="1"/>
          <p:nvPr/>
        </p:nvSpPr>
        <p:spPr>
          <a:xfrm>
            <a:off x="422031" y="2866292"/>
            <a:ext cx="11447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charter"/>
              </a:rPr>
              <a:t>เรามี </a:t>
            </a:r>
            <a:r>
              <a:rPr lang="en-US" b="0" i="0" dirty="0">
                <a:effectLst/>
                <a:latin typeface="charter"/>
              </a:rPr>
              <a:t>loop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อนันต์หรือเปล่า </a:t>
            </a:r>
            <a:r>
              <a:rPr lang="th-TH" b="0" i="0" dirty="0">
                <a:effectLst/>
                <a:latin typeface="charter"/>
              </a:rPr>
              <a:t>(</a:t>
            </a:r>
            <a:r>
              <a:rPr lang="en-US" b="0" i="0" dirty="0">
                <a:effectLst/>
                <a:latin typeface="charter"/>
              </a:rPr>
              <a:t>loop </a:t>
            </a:r>
            <a:r>
              <a:rPr lang="th-TH" b="0" i="0" dirty="0">
                <a:effectLst/>
                <a:latin typeface="charter"/>
              </a:rPr>
              <a:t>อนันต์คือ </a:t>
            </a:r>
            <a:r>
              <a:rPr lang="en-US" b="0" i="0" dirty="0">
                <a:effectLst/>
                <a:latin typeface="charter"/>
              </a:rPr>
              <a:t>loop </a:t>
            </a:r>
            <a:r>
              <a:rPr lang="th-TH" b="0" i="0" dirty="0">
                <a:effectLst/>
                <a:latin typeface="charter"/>
              </a:rPr>
              <a:t>ที่เข้าไปแล้วไม่มีทางออกมาได้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เหมือนที่ผมหลงรักคุณจนหาทางออกจากหัวใจคุณไม่ได้ 555</a:t>
            </a:r>
            <a:r>
              <a:rPr lang="th-TH" b="0" i="0" dirty="0">
                <a:effectLst/>
                <a:latin typeface="charter"/>
              </a:rPr>
              <a:t>) ถ้ามีก็เอาออก</a:t>
            </a:r>
            <a:r>
              <a:rPr lang="th-TH" b="0" i="0" dirty="0" err="1">
                <a:effectLst/>
                <a:latin typeface="charter"/>
              </a:rPr>
              <a:t>ซะ</a:t>
            </a:r>
            <a:r>
              <a:rPr lang="th-TH" b="0" i="0" dirty="0">
                <a:effectLst/>
                <a:latin typeface="charter"/>
              </a:rPr>
              <a:t>ง่ายๆเลย</a:t>
            </a:r>
            <a:endParaRPr lang="en-US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endParaRPr lang="th-TH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charter"/>
              </a:rPr>
              <a:t>คิด </a:t>
            </a:r>
            <a:r>
              <a:rPr lang="en-US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BigO</a:t>
            </a:r>
            <a:r>
              <a:rPr lang="en-US" b="0" i="0" dirty="0">
                <a:effectLst/>
                <a:latin typeface="charter"/>
              </a:rPr>
              <a:t> </a:t>
            </a:r>
            <a:r>
              <a:rPr lang="th-TH" b="0" i="0" dirty="0">
                <a:effectLst/>
                <a:latin typeface="charter"/>
              </a:rPr>
              <a:t>ให้ดี ถ้าเราส่ง </a:t>
            </a:r>
            <a:r>
              <a:rPr lang="en-US" b="0" i="0" dirty="0">
                <a:effectLst/>
                <a:latin typeface="charter"/>
              </a:rPr>
              <a:t>O(n²) </a:t>
            </a:r>
            <a:r>
              <a:rPr lang="th-TH" b="0" i="0" dirty="0">
                <a:effectLst/>
                <a:latin typeface="charter"/>
              </a:rPr>
              <a:t>ไม่ผ่าน แสดงว่าเราก็ต้องคิดวิธีที่ </a:t>
            </a:r>
            <a:r>
              <a:rPr lang="en-US" b="0" i="0" dirty="0" err="1">
                <a:effectLst/>
                <a:latin typeface="charter"/>
              </a:rPr>
              <a:t>BigO</a:t>
            </a:r>
            <a:r>
              <a:rPr lang="en-US" b="0" i="0" dirty="0">
                <a:effectLst/>
                <a:latin typeface="charter"/>
              </a:rPr>
              <a:t> </a:t>
            </a:r>
            <a:r>
              <a:rPr lang="th-TH" b="0" i="0" dirty="0">
                <a:effectLst/>
                <a:latin typeface="charter"/>
              </a:rPr>
              <a:t>น้อยกว่านั้นเพื่อให้ส่งแล้วผ่าน ถ้ายังดั้นด้นส่ง </a:t>
            </a:r>
            <a:r>
              <a:rPr lang="en-US" b="0" i="0" dirty="0">
                <a:effectLst/>
                <a:latin typeface="charter"/>
              </a:rPr>
              <a:t>O(n²) </a:t>
            </a:r>
            <a:r>
              <a:rPr lang="th-TH" b="0" i="0" dirty="0">
                <a:effectLst/>
                <a:latin typeface="charter"/>
              </a:rPr>
              <a:t>ส่งไป 10 ชาติก็ไม่ผ่านหรอกนะ</a:t>
            </a:r>
            <a:endParaRPr lang="en-US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charter"/>
            </a:endParaRPr>
          </a:p>
          <a:p>
            <a:pPr algn="l"/>
            <a:r>
              <a:rPr lang="th-TH" b="0" i="0" dirty="0">
                <a:effectLst/>
                <a:latin typeface="charter"/>
              </a:rPr>
              <a:t>ส่วนการคำนวณ </a:t>
            </a:r>
            <a:r>
              <a:rPr lang="en-US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BigO</a:t>
            </a:r>
            <a:r>
              <a:rPr lang="en-US" b="0" i="0" dirty="0">
                <a:effectLst/>
                <a:latin typeface="charter"/>
              </a:rPr>
              <a:t> </a:t>
            </a:r>
            <a:r>
              <a:rPr lang="th-TH" b="0" i="0" dirty="0">
                <a:effectLst/>
                <a:latin typeface="charter"/>
              </a:rPr>
              <a:t>จะสอนในปี </a:t>
            </a:r>
            <a:r>
              <a:rPr lang="en-US" b="0" i="0" dirty="0">
                <a:effectLst/>
                <a:latin typeface="charter"/>
              </a:rPr>
              <a:t>2</a:t>
            </a:r>
            <a:endParaRPr lang="th-TH" b="0" i="0" dirty="0"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08492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1" y="218741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วิธีการจัดการติด </a:t>
            </a:r>
            <a:r>
              <a:rPr lang="en-US" sz="2400" dirty="0"/>
              <a:t>X </a:t>
            </a:r>
            <a:r>
              <a:rPr lang="th-TH" sz="2400" dirty="0"/>
              <a:t>จากรุ่นพี่ </a:t>
            </a:r>
            <a:r>
              <a:rPr lang="en-US" sz="2400" dirty="0">
                <a:solidFill>
                  <a:srgbClr val="00B0F0"/>
                </a:solidFill>
              </a:rPr>
              <a:t>Amethyst</a:t>
            </a:r>
            <a:endParaRPr lang="th-TH" sz="24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9FB7-ABB4-4C9D-96E8-A810DA4745AA}"/>
              </a:ext>
            </a:extLst>
          </p:cNvPr>
          <p:cNvSpPr txBox="1"/>
          <p:nvPr/>
        </p:nvSpPr>
        <p:spPr>
          <a:xfrm>
            <a:off x="422031" y="2866292"/>
            <a:ext cx="11447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charter"/>
              </a:rPr>
              <a:t>อย่างที่บอกคำนวณ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memory</a:t>
            </a:r>
            <a:r>
              <a:rPr lang="en-US" b="0" i="0" dirty="0">
                <a:effectLst/>
                <a:latin typeface="charter"/>
              </a:rPr>
              <a:t> </a:t>
            </a:r>
            <a:r>
              <a:rPr lang="th-TH" b="0" i="0" dirty="0">
                <a:effectLst/>
                <a:latin typeface="charter"/>
              </a:rPr>
              <a:t>ตัวเองให้ดีว่าเกินที่ตั้ง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limit</a:t>
            </a:r>
            <a:r>
              <a:rPr lang="en-US" b="0" i="0" dirty="0">
                <a:effectLst/>
                <a:latin typeface="charter"/>
              </a:rPr>
              <a:t> </a:t>
            </a:r>
            <a:r>
              <a:rPr lang="th-TH" b="0" i="0" dirty="0">
                <a:effectLst/>
                <a:latin typeface="charter"/>
              </a:rPr>
              <a:t>ไว้หรือไม่</a:t>
            </a:r>
            <a:endParaRPr lang="en-US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endParaRPr lang="th-TH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array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ของเรามันไม่เพียงพอ </a:t>
            </a:r>
            <a:r>
              <a:rPr lang="th-TH" b="0" i="0" dirty="0">
                <a:effectLst/>
                <a:latin typeface="charter"/>
              </a:rPr>
              <a:t>อ่านโจทย์ดูดีๆ ว่าต้องรับข้อมูลเข้ามากี่ตัว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แล้วเราได้จองพื้นที่ไว้พอหรือไม่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endParaRPr lang="th-TH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Stack overflow </a:t>
            </a:r>
            <a:r>
              <a:rPr lang="th-TH" b="0" i="0" dirty="0">
                <a:effectLst/>
                <a:latin typeface="charter"/>
              </a:rPr>
              <a:t>เรื่องนี้หาคำอธิบายดีๆยากนิดนึง ถ้าเอาแบบง่ายที่สุดคือ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เวลาโปรแกรมมันเรียก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function </a:t>
            </a:r>
            <a:r>
              <a:rPr lang="th-TH" b="0" i="0" dirty="0">
                <a:effectLst/>
                <a:latin typeface="charter"/>
              </a:rPr>
              <a:t>ก็คือ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มันเรียก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stack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ลงไปใน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memory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ด้วย</a:t>
            </a:r>
            <a:r>
              <a:rPr lang="th-TH" b="0" i="0" dirty="0">
                <a:effectLst/>
                <a:latin typeface="charter"/>
              </a:rPr>
              <a:t>ถ้าเรา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เรียกใช้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function 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เยอะๆแบบ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recursive function </a:t>
            </a:r>
            <a:r>
              <a:rPr lang="th-TH" b="0" i="0" dirty="0">
                <a:effectLst/>
                <a:latin typeface="charter"/>
              </a:rPr>
              <a:t>ก็สามารถ</a:t>
            </a:r>
            <a:r>
              <a:rPr lang="th-TH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สร้างความบรรลัยให้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arter"/>
              </a:rPr>
              <a:t>stack </a:t>
            </a:r>
            <a:r>
              <a:rPr lang="th-TH" b="0" i="0" dirty="0">
                <a:effectLst/>
                <a:latin typeface="charter"/>
              </a:rPr>
              <a:t>ของเราได้ พอสุดท้ายข้อมูลก็ล้น </a:t>
            </a:r>
            <a:r>
              <a:rPr lang="en-US" b="0" i="0" dirty="0">
                <a:effectLst/>
                <a:latin typeface="charter"/>
              </a:rPr>
              <a:t>stack </a:t>
            </a:r>
            <a:r>
              <a:rPr lang="th-TH" b="0" i="0" dirty="0">
                <a:effectLst/>
                <a:latin typeface="charter"/>
              </a:rPr>
              <a:t>โปรแกรมก็พัง</a:t>
            </a:r>
            <a:endParaRPr lang="en-US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endParaRPr lang="th-TH" b="0" i="0" dirty="0"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charter"/>
              </a:rPr>
              <a:t>การประกาศตัวแปรเยอะๆใน </a:t>
            </a:r>
            <a:r>
              <a:rPr lang="en-US" b="0" i="0" dirty="0">
                <a:effectLst/>
                <a:latin typeface="charter"/>
              </a:rPr>
              <a:t>function </a:t>
            </a:r>
            <a:r>
              <a:rPr lang="th-TH" b="0" i="0" dirty="0">
                <a:effectLst/>
                <a:latin typeface="charter"/>
              </a:rPr>
              <a:t>ใด </a:t>
            </a:r>
            <a:r>
              <a:rPr lang="en-US" b="0" i="0" dirty="0">
                <a:effectLst/>
                <a:latin typeface="charter"/>
              </a:rPr>
              <a:t>function </a:t>
            </a:r>
            <a:r>
              <a:rPr lang="th-TH" b="0" i="0" dirty="0">
                <a:effectLst/>
                <a:latin typeface="charter"/>
              </a:rPr>
              <a:t>หนึ่ง คำอธิบายก็ยากเช่นเคยเอาง่ายๆก็คือ การที่เราประกาศตัวแปรใน </a:t>
            </a:r>
            <a:r>
              <a:rPr lang="en-US" b="0" i="0" dirty="0">
                <a:effectLst/>
                <a:latin typeface="charter"/>
              </a:rPr>
              <a:t>local function (main function </a:t>
            </a:r>
            <a:r>
              <a:rPr lang="th-TH" b="0" i="0" dirty="0">
                <a:effectLst/>
                <a:latin typeface="charter"/>
              </a:rPr>
              <a:t>ก็เป็น </a:t>
            </a:r>
            <a:r>
              <a:rPr lang="en-US" b="0" i="0" dirty="0">
                <a:effectLst/>
                <a:latin typeface="charter"/>
              </a:rPr>
              <a:t>local function </a:t>
            </a:r>
            <a:r>
              <a:rPr lang="th-TH" b="0" i="0" dirty="0">
                <a:effectLst/>
                <a:latin typeface="charter"/>
              </a:rPr>
              <a:t>เหมือนกันนะ) มันจะไปกินพื้นที่ </a:t>
            </a:r>
            <a:r>
              <a:rPr lang="en-US" b="0" i="0" dirty="0">
                <a:effectLst/>
                <a:latin typeface="charter"/>
              </a:rPr>
              <a:t>stack </a:t>
            </a:r>
            <a:r>
              <a:rPr lang="th-TH" b="0" i="0" dirty="0">
                <a:effectLst/>
                <a:latin typeface="charter"/>
              </a:rPr>
              <a:t>ของฟังก์ชันนั้นๆ และบางทีมันอาจเกินที่ </a:t>
            </a:r>
            <a:r>
              <a:rPr lang="en-US" b="0" i="0" dirty="0">
                <a:effectLst/>
                <a:latin typeface="charter"/>
              </a:rPr>
              <a:t>stack </a:t>
            </a:r>
            <a:r>
              <a:rPr lang="th-TH" b="0" i="0" dirty="0">
                <a:effectLst/>
                <a:latin typeface="charter"/>
              </a:rPr>
              <a:t>จะรับไหวด้วยซ้ำ ดังนั้นสรปได้ว่า ไม่ควรประกาศตัวแปรขนาดใหญ่ๆ (เช่น </a:t>
            </a:r>
            <a:r>
              <a:rPr lang="en-US" b="0" i="0" dirty="0">
                <a:effectLst/>
                <a:latin typeface="charter"/>
              </a:rPr>
              <a:t>int array </a:t>
            </a:r>
            <a:r>
              <a:rPr lang="th-TH" b="0" i="0" dirty="0">
                <a:effectLst/>
                <a:latin typeface="charter"/>
              </a:rPr>
              <a:t>ซักล้านกว่าตัว) ใน </a:t>
            </a:r>
            <a:r>
              <a:rPr lang="en-US" b="0" i="0" dirty="0">
                <a:effectLst/>
                <a:latin typeface="charter"/>
              </a:rPr>
              <a:t>local function </a:t>
            </a:r>
            <a:r>
              <a:rPr lang="th-TH" b="0" i="0" dirty="0">
                <a:effectLst/>
                <a:latin typeface="charter"/>
              </a:rPr>
              <a:t>นะ</a:t>
            </a:r>
          </a:p>
        </p:txBody>
      </p:sp>
    </p:spTree>
    <p:extLst>
      <p:ext uri="{BB962C8B-B14F-4D97-AF65-F5344CB8AC3E}">
        <p14:creationId xmlns:p14="http://schemas.microsoft.com/office/powerpoint/2010/main" val="429452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1" y="218741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วิธีการจัดการติด </a:t>
            </a:r>
            <a:r>
              <a:rPr lang="en-US" sz="2400" dirty="0"/>
              <a:t>X </a:t>
            </a:r>
            <a:r>
              <a:rPr lang="th-TH" sz="2400" dirty="0"/>
              <a:t>จากรุ่นพี่ </a:t>
            </a:r>
            <a:r>
              <a:rPr lang="en-US" sz="2400" dirty="0">
                <a:solidFill>
                  <a:srgbClr val="00B0F0"/>
                </a:solidFill>
              </a:rPr>
              <a:t>Amethyst</a:t>
            </a:r>
            <a:endParaRPr lang="th-TH" sz="24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9FB7-ABB4-4C9D-96E8-A810DA4745AA}"/>
              </a:ext>
            </a:extLst>
          </p:cNvPr>
          <p:cNvSpPr txBox="1"/>
          <p:nvPr/>
        </p:nvSpPr>
        <p:spPr>
          <a:xfrm>
            <a:off x="422031" y="2866292"/>
            <a:ext cx="11447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effectLst/>
                <a:latin typeface="sohne"/>
              </a:rPr>
              <a:t>วิธีการคิด </a:t>
            </a:r>
            <a:r>
              <a:rPr lang="en-US" b="0" i="0" dirty="0">
                <a:effectLst/>
                <a:latin typeface="sohne"/>
              </a:rPr>
              <a:t>memory </a:t>
            </a:r>
            <a:r>
              <a:rPr lang="th-TH" b="0" i="0" dirty="0">
                <a:effectLst/>
                <a:latin typeface="sohne"/>
              </a:rPr>
              <a:t>ของโปรแกรม</a:t>
            </a:r>
            <a:r>
              <a:rPr lang="en-US" dirty="0">
                <a:latin typeface="sohne"/>
              </a:rPr>
              <a:t>(</a:t>
            </a:r>
            <a:r>
              <a:rPr lang="th-TH" dirty="0">
                <a:latin typeface="sohne"/>
              </a:rPr>
              <a:t>ภาษา </a:t>
            </a:r>
            <a:r>
              <a:rPr lang="en-US" dirty="0">
                <a:latin typeface="sohne"/>
              </a:rPr>
              <a:t>C)</a:t>
            </a:r>
            <a:endParaRPr lang="th-TH" b="0" i="0" dirty="0">
              <a:effectLst/>
              <a:latin typeface="sohne"/>
            </a:endParaRPr>
          </a:p>
          <a:p>
            <a:pPr algn="l"/>
            <a:r>
              <a:rPr lang="th-TH" b="0" i="0" dirty="0">
                <a:effectLst/>
                <a:latin typeface="charter"/>
              </a:rPr>
              <a:t>จดจำไว้ให้ดีว่าตัวแปรแต่ละประเภทมีขนาดเท่าไหร่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int 4 bytes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long </a:t>
            </a:r>
            <a:r>
              <a:rPr lang="en-US" b="0" i="0" dirty="0" err="1">
                <a:effectLst/>
                <a:latin typeface="charter"/>
              </a:rPr>
              <a:t>long</a:t>
            </a:r>
            <a:r>
              <a:rPr lang="en-US" b="0" i="0" dirty="0">
                <a:effectLst/>
                <a:latin typeface="charter"/>
              </a:rPr>
              <a:t> int 8 bytes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char 1 bytes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harter"/>
              </a:rPr>
              <a:t>bool 4 bytes</a:t>
            </a:r>
          </a:p>
          <a:p>
            <a:pPr algn="l"/>
            <a:r>
              <a:rPr lang="th-TH" b="0" i="0" dirty="0">
                <a:effectLst/>
                <a:latin typeface="charter"/>
              </a:rPr>
              <a:t>แล้วการที่เราประกาศ </a:t>
            </a:r>
            <a:r>
              <a:rPr lang="en-US" b="0" i="0" dirty="0">
                <a:effectLst/>
                <a:latin typeface="charter"/>
              </a:rPr>
              <a:t>array </a:t>
            </a:r>
            <a:r>
              <a:rPr lang="th-TH" b="0" i="0" dirty="0">
                <a:effectLst/>
                <a:latin typeface="charter"/>
              </a:rPr>
              <a:t>ก็คือการประกาศตัวแปรหลายๆตัว เช่น </a:t>
            </a:r>
            <a:r>
              <a:rPr lang="en-US" b="0" i="0" dirty="0">
                <a:effectLst/>
                <a:latin typeface="charter"/>
              </a:rPr>
              <a:t>int </a:t>
            </a:r>
            <a:r>
              <a:rPr lang="en-US" b="0" i="0" dirty="0" err="1">
                <a:effectLst/>
                <a:latin typeface="charter"/>
              </a:rPr>
              <a:t>arr</a:t>
            </a:r>
            <a:r>
              <a:rPr lang="en-US" b="0" i="0" dirty="0">
                <a:effectLst/>
                <a:latin typeface="charter"/>
              </a:rPr>
              <a:t>[1000] </a:t>
            </a:r>
            <a:r>
              <a:rPr lang="th-TH" b="0" i="0" dirty="0">
                <a:effectLst/>
                <a:latin typeface="charter"/>
              </a:rPr>
              <a:t>ก็เหมือนกันประกาศ </a:t>
            </a:r>
            <a:r>
              <a:rPr lang="en-US" b="0" i="0" dirty="0">
                <a:effectLst/>
                <a:latin typeface="charter"/>
              </a:rPr>
              <a:t>int </a:t>
            </a:r>
            <a:r>
              <a:rPr lang="th-TH" b="0" i="0" dirty="0">
                <a:effectLst/>
                <a:latin typeface="charter"/>
              </a:rPr>
              <a:t>จำนวน 1,000 ตัว หรือก็คือจอง </a:t>
            </a:r>
            <a:r>
              <a:rPr lang="en-US" b="0" i="0" dirty="0">
                <a:effectLst/>
                <a:latin typeface="charter"/>
              </a:rPr>
              <a:t>memory 4,000 bytes </a:t>
            </a:r>
            <a:r>
              <a:rPr lang="th-TH" b="0" i="0" dirty="0">
                <a:effectLst/>
                <a:latin typeface="charter"/>
              </a:rPr>
              <a:t>นั่นล่ะ พอคิดได้แล้วก็เอาไปเทียบกับ </a:t>
            </a:r>
            <a:r>
              <a:rPr lang="en-US" b="0" i="0" dirty="0">
                <a:effectLst/>
                <a:latin typeface="charter"/>
              </a:rPr>
              <a:t>memory limit </a:t>
            </a:r>
            <a:r>
              <a:rPr lang="th-TH" b="0" i="0" dirty="0">
                <a:effectLst/>
                <a:latin typeface="charter"/>
              </a:rPr>
              <a:t>ของโจทย์ ซึ่งส่วนใหญ่ก็จะเป็นหน่วย </a:t>
            </a:r>
            <a:r>
              <a:rPr lang="en-US" b="0" i="0" dirty="0">
                <a:effectLst/>
                <a:latin typeface="charter"/>
              </a:rPr>
              <a:t>MB </a:t>
            </a:r>
            <a:r>
              <a:rPr lang="th-TH" b="0" i="0" dirty="0">
                <a:effectLst/>
                <a:latin typeface="charter"/>
              </a:rPr>
              <a:t>ซึ่งก็คือ </a:t>
            </a:r>
            <a:r>
              <a:rPr lang="en-US" b="0" i="0" dirty="0">
                <a:effectLst/>
                <a:latin typeface="charter"/>
              </a:rPr>
              <a:t>Megabytes </a:t>
            </a:r>
            <a:r>
              <a:rPr lang="th-TH" b="0" i="0" dirty="0">
                <a:effectLst/>
                <a:latin typeface="charter"/>
              </a:rPr>
              <a:t>หรือ 1,000,000 </a:t>
            </a:r>
            <a:r>
              <a:rPr lang="en-US" b="0" i="0" dirty="0">
                <a:effectLst/>
                <a:latin typeface="charter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1394396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เทคนิค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1" y="218741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จากรุ่นพี่ </a:t>
            </a:r>
            <a:r>
              <a:rPr lang="en-US" sz="2400" dirty="0">
                <a:solidFill>
                  <a:srgbClr val="00B0F0"/>
                </a:solidFill>
              </a:rPr>
              <a:t>Amethyst</a:t>
            </a:r>
            <a:endParaRPr lang="th-TH" sz="24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89FB7-ABB4-4C9D-96E8-A810DA4745AA}"/>
              </a:ext>
            </a:extLst>
          </p:cNvPr>
          <p:cNvSpPr txBox="1"/>
          <p:nvPr/>
        </p:nvSpPr>
        <p:spPr>
          <a:xfrm>
            <a:off x="422031" y="2866292"/>
            <a:ext cx="1144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0" i="0" dirty="0">
                <a:solidFill>
                  <a:srgbClr val="00B0F0"/>
                </a:solidFill>
                <a:effectLst/>
                <a:latin typeface="charter"/>
              </a:rPr>
              <a:t>“คนที่จะประสบความสำเร็จนั้นประกอบด้วยวินัย ความพยายาม และ ต้องอดทนต่ออุปสรรค”</a:t>
            </a:r>
            <a:endParaRPr lang="en-US" sz="2400" b="0" i="0" dirty="0">
              <a:solidFill>
                <a:srgbClr val="00B0F0"/>
              </a:solidFill>
              <a:effectLst/>
              <a:latin typeface="char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66E0B-7291-4746-BBD4-7230A636A1F0}"/>
              </a:ext>
            </a:extLst>
          </p:cNvPr>
          <p:cNvSpPr txBox="1"/>
          <p:nvPr/>
        </p:nvSpPr>
        <p:spPr>
          <a:xfrm>
            <a:off x="422031" y="3452836"/>
            <a:ext cx="1144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effectLst/>
                <a:latin typeface="charter"/>
              </a:rPr>
              <a:t>มีวินัยใน</a:t>
            </a:r>
            <a:r>
              <a:rPr lang="th-TH" b="0" i="0" dirty="0" err="1">
                <a:effectLst/>
                <a:latin typeface="charter"/>
              </a:rPr>
              <a:t>การทำ</a:t>
            </a:r>
            <a:r>
              <a:rPr lang="th-TH" b="0" i="0" dirty="0">
                <a:effectLst/>
                <a:latin typeface="charter"/>
              </a:rPr>
              <a:t>โจทย์บ้าง ถ้าไม่ว่างทำก็หาอ่านอะไรก็ได้มาประดับปัญญา พอเจอ ตีดขีด ติด</a:t>
            </a:r>
            <a:r>
              <a:rPr lang="en-US" b="0" i="0" dirty="0">
                <a:effectLst/>
                <a:latin typeface="charter"/>
              </a:rPr>
              <a:t>T </a:t>
            </a:r>
            <a:r>
              <a:rPr lang="th-TH" b="0" i="0" dirty="0">
                <a:effectLst/>
                <a:latin typeface="charter"/>
              </a:rPr>
              <a:t>ก็ต้องไม่ย่อท้อถึงกับเลิกทำโจทย์ไปเลย ลองปรับลองแก้ดู ตอนที่มันผ่านนั่นล่ะคือผลลัพธ์ของความพยายาม</a:t>
            </a:r>
            <a:endParaRPr lang="en-US" b="0" i="0" dirty="0">
              <a:effectLst/>
              <a:latin typeface="charter"/>
            </a:endParaRPr>
          </a:p>
          <a:p>
            <a:pPr algn="l"/>
            <a:endParaRPr lang="th-TH" b="0" i="0" dirty="0">
              <a:effectLst/>
              <a:latin typeface="charter"/>
            </a:endParaRPr>
          </a:p>
          <a:p>
            <a:pPr algn="l"/>
            <a:r>
              <a:rPr lang="th-TH" b="0" i="0" dirty="0">
                <a:effectLst/>
                <a:latin typeface="charter"/>
              </a:rPr>
              <a:t>ถ้ามีคนตั้งใจทำโจทย์ คนแต่งโจทย์ก็มีกำลังใจจะแต่งโจทย์ใหม่ๆขึ้นมา </a:t>
            </a:r>
            <a:r>
              <a:rPr lang="en-US" b="0" i="0" dirty="0" err="1">
                <a:effectLst/>
                <a:latin typeface="charter"/>
              </a:rPr>
              <a:t>ez</a:t>
            </a:r>
            <a:r>
              <a:rPr lang="en-US" b="0" i="0" dirty="0">
                <a:effectLst/>
                <a:latin typeface="charter"/>
              </a:rPr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2852651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>
            <a:extLst>
              <a:ext uri="{FF2B5EF4-FFF2-40B4-BE49-F238E27FC236}">
                <a16:creationId xmlns:a16="http://schemas.microsoft.com/office/drawing/2014/main" id="{D2D41423-B54E-48D8-8539-B70813DE35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26814" y="1942146"/>
            <a:ext cx="3893186" cy="185769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จบแล้วว</a:t>
            </a:r>
            <a:endParaRPr lang="en-US" sz="3600" kern="10" spc="0">
              <a:ln w="12700">
                <a:solidFill>
                  <a:srgbClr val="000000"/>
                </a:solidFill>
                <a:round/>
                <a:headEnd/>
                <a:tailE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>
                    <a:alpha val="8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WordArt 3">
            <a:extLst>
              <a:ext uri="{FF2B5EF4-FFF2-40B4-BE49-F238E27FC236}">
                <a16:creationId xmlns:a16="http://schemas.microsoft.com/office/drawing/2014/main" id="{A42AB476-A0FE-4E94-81F0-94ED71A1A2F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419600" y="4155775"/>
            <a:ext cx="2946400" cy="763253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ขอให้โชคดี</a:t>
            </a:r>
            <a:endParaRPr lang="en-US" sz="3600" kern="10" spc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3A2-B72A-4B4F-9FD4-7108B284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26" y="2046389"/>
            <a:ext cx="7843347" cy="3751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28263" y="6076709"/>
            <a:ext cx="1148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นี่คือหน้าเว็ปอันสวยงามม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61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3A2-B72A-4B4F-9FD4-7108B2849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5" b="52735"/>
          <a:stretch/>
        </p:blipFill>
        <p:spPr>
          <a:xfrm>
            <a:off x="244445" y="2127412"/>
            <a:ext cx="7215223" cy="3740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7789762" y="2349661"/>
            <a:ext cx="400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ก่อนที่จะเริ่มทำโจทย์ ก็ต้องทำการเข้าสู่ระบบก่อน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777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เข้าสู่ระบบ</a:t>
            </a:r>
            <a:r>
              <a:rPr lang="en-US" sz="7200" dirty="0"/>
              <a:t>/</a:t>
            </a:r>
            <a:r>
              <a:rPr lang="th-TH" sz="7200" dirty="0"/>
              <a:t>สมัคร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5173884" y="2349661"/>
            <a:ext cx="662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เวลาเข้าสู่ระบบให้กรอก </a:t>
            </a:r>
            <a:r>
              <a:rPr lang="en-US" sz="2800" dirty="0"/>
              <a:t>Username </a:t>
            </a:r>
            <a:r>
              <a:rPr lang="th-TH" sz="2800" dirty="0"/>
              <a:t>กับ </a:t>
            </a:r>
            <a:r>
              <a:rPr lang="en-US" sz="2800" dirty="0"/>
              <a:t>Password </a:t>
            </a:r>
            <a:r>
              <a:rPr lang="th-TH" sz="2800" dirty="0"/>
              <a:t>ตามที่เราสมัครไว้</a:t>
            </a:r>
          </a:p>
          <a:p>
            <a:pPr algn="thaiDist"/>
            <a:endParaRPr lang="th-TH" sz="2800" dirty="0"/>
          </a:p>
          <a:p>
            <a:pPr algn="thaiDist"/>
            <a:r>
              <a:rPr lang="th-TH" sz="2800" dirty="0"/>
              <a:t>หากยังไม่มี สมัคร </a:t>
            </a:r>
            <a:r>
              <a:rPr lang="th-TH" sz="2800" dirty="0" err="1"/>
              <a:t>ซะ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8E13-6264-4F76-A939-BDC2A81B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6" y="2179236"/>
            <a:ext cx="3705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เข้าสู่ระบบ</a:t>
            </a:r>
            <a:r>
              <a:rPr lang="en-US" sz="7200" dirty="0"/>
              <a:t>/</a:t>
            </a:r>
            <a:r>
              <a:rPr lang="th-TH" sz="7200" dirty="0"/>
              <a:t>สมัคร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3472405" y="2349661"/>
            <a:ext cx="87195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การสมัครนั้นง่ายกว่า</a:t>
            </a:r>
            <a:r>
              <a:rPr lang="th-TH" sz="2800" b="1" i="1" dirty="0"/>
              <a:t>สมัครคนละครึ่งเยอะ</a:t>
            </a:r>
          </a:p>
          <a:p>
            <a:pPr algn="thaiDist"/>
            <a:endParaRPr lang="th-TH" sz="2800" dirty="0"/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sz="2800" dirty="0"/>
              <a:t> </a:t>
            </a:r>
            <a:r>
              <a:rPr lang="th-TH" sz="2800" dirty="0"/>
              <a:t>ก็คือชื่อที่เราจะใช้เข้าสู่ระบบ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sz="2800" dirty="0"/>
              <a:t> </a:t>
            </a:r>
            <a:r>
              <a:rPr lang="th-TH" sz="2800" dirty="0"/>
              <a:t>ก็คือ.....ตามนั้นแหละ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800" dirty="0"/>
              <a:t> </a:t>
            </a:r>
            <a:r>
              <a:rPr lang="th-TH" sz="2800" dirty="0"/>
              <a:t>ก็คือ อีเมลที่สามารถติดต่อได้ โดยจะใช้อีเมลอะไรก็ได้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 Name </a:t>
            </a:r>
            <a:r>
              <a:rPr lang="th-TH" sz="2800" dirty="0"/>
              <a:t>คือชื่อที่จะแสดงในเว็ป</a:t>
            </a:r>
          </a:p>
          <a:p>
            <a:pPr algn="thaiDist"/>
            <a:endParaRPr lang="th-TH" sz="2800" dirty="0"/>
          </a:p>
          <a:p>
            <a:pPr algn="thaiDist"/>
            <a:r>
              <a:rPr lang="th-TH" sz="2800" dirty="0"/>
              <a:t>เมื่อกรอกเสร็จแล้วก็กด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</a:t>
            </a:r>
            <a:r>
              <a:rPr lang="en-US" sz="2800" dirty="0"/>
              <a:t> </a:t>
            </a:r>
            <a:r>
              <a:rPr lang="th-TH" sz="2800" dirty="0"/>
              <a:t>แรงๆเลย</a:t>
            </a:r>
            <a:r>
              <a:rPr lang="th-TH" sz="2800" dirty="0" err="1"/>
              <a:t>ยย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B890F-5A80-4BC8-A738-D84594FA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8" y="2349661"/>
            <a:ext cx="2547845" cy="40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1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3A2-B72A-4B4F-9FD4-7108B2849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5" t="-252" r="56730" b="52987"/>
          <a:stretch/>
        </p:blipFill>
        <p:spPr>
          <a:xfrm>
            <a:off x="244445" y="2127412"/>
            <a:ext cx="7215223" cy="3740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7789762" y="2349661"/>
            <a:ext cx="4004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เมื่อเข้าสู่ระบบแล้ว</a:t>
            </a:r>
          </a:p>
          <a:p>
            <a:pPr algn="thaiDist"/>
            <a:r>
              <a:rPr lang="th-TH" sz="2800" dirty="0"/>
              <a:t>ในมุมบนซ้ายจะมีเมนู </a:t>
            </a:r>
            <a:r>
              <a:rPr lang="en-US" sz="2800" dirty="0"/>
              <a:t>4 </a:t>
            </a:r>
            <a:r>
              <a:rPr lang="th-TH" sz="2800" dirty="0"/>
              <a:t>เมนู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9061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3">
      <a:majorFont>
        <a:latin typeface="Calibri Light"/>
        <a:ea typeface=""/>
        <a:cs typeface="FC Lamoon"/>
      </a:majorFont>
      <a:minorFont>
        <a:latin typeface="Calibri"/>
        <a:ea typeface=""/>
        <a:cs typeface="Chakra Petch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164</TotalTime>
  <Words>2962</Words>
  <Application>Microsoft Office PowerPoint</Application>
  <PresentationFormat>Widescreen</PresentationFormat>
  <Paragraphs>375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 Fira Code</vt:lpstr>
      <vt:lpstr>charter</vt:lpstr>
      <vt:lpstr>SFMono-Regular</vt:lpstr>
      <vt:lpstr>sohne</vt:lpstr>
      <vt:lpstr>Angsana New</vt:lpstr>
      <vt:lpstr>Arial</vt:lpstr>
      <vt:lpstr>Arial Black</vt:lpstr>
      <vt:lpstr>Calibri</vt:lpstr>
      <vt:lpstr>Calibri Light</vt:lpstr>
      <vt:lpstr>Consolas</vt:lpstr>
      <vt:lpstr>Segoe UI</vt:lpstr>
      <vt:lpstr>TH Sarabun New</vt:lpstr>
      <vt:lpstr>Times New Roman</vt:lpstr>
      <vt:lpstr>Berlin</vt:lpstr>
      <vt:lpstr>PowerPoint Presentation</vt:lpstr>
      <vt:lpstr>มันคืออะไร</vt:lpstr>
      <vt:lpstr>มันคืออะไร</vt:lpstr>
      <vt:lpstr>มันคืออะไร</vt:lpstr>
      <vt:lpstr>หน้าหลัก</vt:lpstr>
      <vt:lpstr>หน้าหลัก</vt:lpstr>
      <vt:lpstr>เข้าสู่ระบบ/สมัคร</vt:lpstr>
      <vt:lpstr>เข้าสู่ระบบ/สมัคร</vt:lpstr>
      <vt:lpstr>หน้าหลัก</vt:lpstr>
      <vt:lpstr>หน้าหลัก</vt:lpstr>
      <vt:lpstr>problem</vt:lpstr>
      <vt:lpstr>problem</vt:lpstr>
      <vt:lpstr>Rate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Submission</vt:lpstr>
      <vt:lpstr>Submission</vt:lpstr>
      <vt:lpstr>ผลตรวจ</vt:lpstr>
      <vt:lpstr>ผลตรวจ</vt:lpstr>
      <vt:lpstr>ผลตรวจ</vt:lpstr>
      <vt:lpstr>ผลตรวจ</vt:lpstr>
      <vt:lpstr>ผลตรวจ</vt:lpstr>
      <vt:lpstr>ผลตรวจ</vt:lpstr>
      <vt:lpstr>ผลตรวจ</vt:lpstr>
      <vt:lpstr>เทคนิค</vt:lpstr>
      <vt:lpstr>เทคนิค</vt:lpstr>
      <vt:lpstr>เทคนิค</vt:lpstr>
      <vt:lpstr>เทคนิค</vt:lpstr>
      <vt:lpstr>เทคนิค</vt:lpstr>
      <vt:lpstr>เทคนิค</vt:lpstr>
      <vt:lpstr>เทคนิค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Peeraphol Sudputong</dc:creator>
  <cp:lastModifiedBy>Peeraphol Sudputong</cp:lastModifiedBy>
  <cp:revision>27</cp:revision>
  <dcterms:created xsi:type="dcterms:W3CDTF">2021-01-23T06:29:10Z</dcterms:created>
  <dcterms:modified xsi:type="dcterms:W3CDTF">2021-01-27T11:21:21Z</dcterms:modified>
</cp:coreProperties>
</file>