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4" r:id="rId2"/>
    <p:sldId id="258" r:id="rId3"/>
    <p:sldId id="259" r:id="rId4"/>
    <p:sldId id="303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32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321" r:id="rId29"/>
    <p:sldId id="322" r:id="rId30"/>
    <p:sldId id="323" r:id="rId31"/>
    <p:sldId id="292" r:id="rId32"/>
    <p:sldId id="306" r:id="rId33"/>
    <p:sldId id="308" r:id="rId34"/>
    <p:sldId id="307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8" r:id="rId44"/>
    <p:sldId id="319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A9F4"/>
    <a:srgbClr val="801364"/>
    <a:srgbClr val="4D4D4D"/>
    <a:srgbClr val="E91E63"/>
    <a:srgbClr val="FF3547"/>
    <a:srgbClr val="F0B030"/>
    <a:srgbClr val="00C851"/>
    <a:srgbClr val="4285F4"/>
    <a:srgbClr val="9A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ca.grader.ga/problem/3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ca.grader.ga/problem/3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8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ca.grader.ga/problem/cre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556D-D241-4F44-8406-3B2E980CA28A}"/>
              </a:ext>
            </a:extLst>
          </p:cNvPr>
          <p:cNvSpPr/>
          <p:nvPr/>
        </p:nvSpPr>
        <p:spPr>
          <a:xfrm>
            <a:off x="0" y="0"/>
            <a:ext cx="12192000" cy="6837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ordArt 2">
            <a:extLst>
              <a:ext uri="{FF2B5EF4-FFF2-40B4-BE49-F238E27FC236}">
                <a16:creationId xmlns:a16="http://schemas.microsoft.com/office/drawing/2014/main" id="{4979CD8E-0E3A-4F25-B196-266A965175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5350" y="471955"/>
            <a:ext cx="3783663" cy="14841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วิธีการใช้</a:t>
            </a:r>
            <a:endParaRPr lang="en-US" sz="3600" kern="10" spc="0" dirty="0">
              <a:ln>
                <a:noFill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F171-3E21-4223-A0D6-69568E0EECFB}"/>
              </a:ext>
            </a:extLst>
          </p:cNvPr>
          <p:cNvSpPr txBox="1"/>
          <p:nvPr/>
        </p:nvSpPr>
        <p:spPr>
          <a:xfrm>
            <a:off x="2875085" y="2428077"/>
            <a:ext cx="674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013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lca.Grader.ga</a:t>
            </a: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59D9E317-80BF-4762-ABA1-4569BD2D4F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73244" y="5015267"/>
            <a:ext cx="5290493" cy="119403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 a PRO!</a:t>
            </a:r>
          </a:p>
        </p:txBody>
      </p:sp>
      <p:sp>
        <p:nvSpPr>
          <p:cNvPr id="2" name="WordArt 2">
            <a:extLst>
              <a:ext uri="{FF2B5EF4-FFF2-40B4-BE49-F238E27FC236}">
                <a16:creationId xmlns:a16="http://schemas.microsoft.com/office/drawing/2014/main" id="{F2F763B3-2D2F-4889-985B-6A7BEE15AA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7808" y="4901879"/>
            <a:ext cx="1431925" cy="14208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rtl="0">
              <a:buNone/>
            </a:pPr>
            <a:r>
              <a:rPr lang="th-TH" sz="3600" b="1" kern="10" spc="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เวอร์ชั่น 1.</a:t>
            </a:r>
            <a:r>
              <a:rPr 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endParaRPr lang="en-US" sz="3600" b="1" kern="10" spc="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7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6197369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หน้าตาของหน้า </a:t>
            </a:r>
            <a:r>
              <a:rPr lang="en-US" sz="2800" dirty="0"/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DB8A9-9824-478A-8D57-FAD37CCF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6" y="2581275"/>
            <a:ext cx="6787126" cy="3086787"/>
          </a:xfrm>
          <a:prstGeom prst="rect">
            <a:avLst/>
          </a:prstGeom>
        </p:spPr>
      </p:pic>
      <p:sp>
        <p:nvSpPr>
          <p:cNvPr id="7" name="Flowchart: Data 6">
            <a:hlinkClick r:id="rId3" action="ppaction://hlinksldjump"/>
            <a:extLst>
              <a:ext uri="{FF2B5EF4-FFF2-40B4-BE49-F238E27FC236}">
                <a16:creationId xmlns:a16="http://schemas.microsoft.com/office/drawing/2014/main" id="{972BF3D9-9DC8-4A45-9AAD-126BADD7CA5E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8" name="Flowchart: Data 7">
            <a:hlinkClick r:id="rId4" action="ppaction://hlinksldjump"/>
            <a:extLst>
              <a:ext uri="{FF2B5EF4-FFF2-40B4-BE49-F238E27FC236}">
                <a16:creationId xmlns:a16="http://schemas.microsoft.com/office/drawing/2014/main" id="{5EB5A7FA-1510-4267-8800-4ED9393F70E8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CC02A1-48CA-4521-B2C9-ACDA9C4DF868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9A5E7B-DC37-4DBD-BC03-F863FC7F94B3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6570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3049055"/>
            <a:ext cx="11260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ในโจทย์แต่ละข้อจะประกอบด้วย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ชื่อโจทย์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ผู้แต่ง </a:t>
            </a:r>
            <a:r>
              <a:rPr lang="th-TH" sz="2800" dirty="0"/>
              <a:t>และก็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ระดับความยาก(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Rate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h-TH" sz="2800" dirty="0"/>
              <a:t>ระดับความยากจะมีอยู่ 4</a:t>
            </a:r>
            <a:r>
              <a:rPr lang="en-US" sz="2800" dirty="0"/>
              <a:t> </a:t>
            </a:r>
            <a:r>
              <a:rPr lang="th-TH" sz="2800" dirty="0"/>
              <a:t>ระดับคือ</a:t>
            </a:r>
          </a:p>
          <a:p>
            <a:r>
              <a:rPr lang="en-US" sz="2800" dirty="0"/>
              <a:t>	Unrated, Easy, Normal, Hard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FE76-339E-41D7-878E-6AA09C721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59" b="41774"/>
          <a:stretch/>
        </p:blipFill>
        <p:spPr>
          <a:xfrm>
            <a:off x="864843" y="2362479"/>
            <a:ext cx="10273725" cy="292798"/>
          </a:xfrm>
          <a:prstGeom prst="rect">
            <a:avLst/>
          </a:prstGeom>
        </p:spPr>
      </p:pic>
      <p:sp>
        <p:nvSpPr>
          <p:cNvPr id="7" name="Flowchart: Data 6">
            <a:hlinkClick r:id="rId3" action="ppaction://hlinksldjump"/>
            <a:extLst>
              <a:ext uri="{FF2B5EF4-FFF2-40B4-BE49-F238E27FC236}">
                <a16:creationId xmlns:a16="http://schemas.microsoft.com/office/drawing/2014/main" id="{0B1783CC-20A5-491B-A832-06A347F432EE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8" name="Flowchart: Data 7">
            <a:hlinkClick r:id="rId4" action="ppaction://hlinksldjump"/>
            <a:extLst>
              <a:ext uri="{FF2B5EF4-FFF2-40B4-BE49-F238E27FC236}">
                <a16:creationId xmlns:a16="http://schemas.microsoft.com/office/drawing/2014/main" id="{76196BFE-8A1F-4C4B-AF89-3FB5DF0135F2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38D364-2768-4B96-8F41-785AA519789B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ED640E-E741-4F89-97D0-F21B7C6E84EC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643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5" y="2296701"/>
            <a:ext cx="11260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Unrated</a:t>
            </a:r>
            <a:r>
              <a:rPr lang="th-TH" sz="2800" dirty="0"/>
              <a:t>		คือ โจทย์ที่ยังไม่ทราบระดับความยาก</a:t>
            </a:r>
            <a:endParaRPr lang="en-US" sz="2800" dirty="0">
              <a:solidFill>
                <a:srgbClr val="00C851"/>
              </a:solidFill>
            </a:endParaRPr>
          </a:p>
          <a:p>
            <a:r>
              <a:rPr lang="en-US" sz="2800" dirty="0">
                <a:solidFill>
                  <a:srgbClr val="4285F4"/>
                </a:solidFill>
              </a:rPr>
              <a:t>Easy</a:t>
            </a:r>
            <a:r>
              <a:rPr lang="th-TH" sz="2800" dirty="0"/>
              <a:t>		</a:t>
            </a:r>
            <a:r>
              <a:rPr lang="en-US" sz="2800" dirty="0"/>
              <a:t>	</a:t>
            </a:r>
            <a:r>
              <a:rPr lang="th-TH" sz="2800" dirty="0"/>
              <a:t>คือ ระดับที่มีความยากที่พอได้ ควรที่จะทำได้</a:t>
            </a:r>
            <a:endParaRPr lang="en-US" sz="2800" dirty="0"/>
          </a:p>
          <a:p>
            <a:r>
              <a:rPr lang="en-US" sz="2800" dirty="0">
                <a:solidFill>
                  <a:srgbClr val="00C851"/>
                </a:solidFill>
              </a:rPr>
              <a:t>Normal</a:t>
            </a:r>
            <a:r>
              <a:rPr lang="th-TH" sz="2800" dirty="0"/>
              <a:t>	</a:t>
            </a:r>
            <a:r>
              <a:rPr lang="en-US" sz="2800" dirty="0"/>
              <a:t>	</a:t>
            </a:r>
            <a:r>
              <a:rPr lang="th-TH" sz="2800" dirty="0"/>
              <a:t>คือ ระดับที่ความยากขึ้นมา โดยต้องใช้หัวคิดมากขึ้น</a:t>
            </a:r>
            <a:endParaRPr lang="en-US" sz="2800" dirty="0"/>
          </a:p>
          <a:p>
            <a:r>
              <a:rPr lang="en-US" sz="2800" dirty="0">
                <a:solidFill>
                  <a:srgbClr val="F0B030"/>
                </a:solidFill>
              </a:rPr>
              <a:t>Hard</a:t>
            </a:r>
            <a:r>
              <a:rPr lang="th-TH" sz="2800" dirty="0"/>
              <a:t>		</a:t>
            </a:r>
            <a:r>
              <a:rPr lang="en-US" sz="2800" dirty="0"/>
              <a:t>	</a:t>
            </a:r>
            <a:r>
              <a:rPr lang="th-TH" sz="2800" dirty="0"/>
              <a:t>คือ ระดับที่โหด เหมียว</a:t>
            </a:r>
          </a:p>
          <a:p>
            <a:endParaRPr lang="th-TH" sz="2800" dirty="0"/>
          </a:p>
          <a:p>
            <a:r>
              <a:rPr lang="th-TH" sz="2800" dirty="0"/>
              <a:t>โดยระดับความยากจะขึ้นอยู่กับคนที่ทำโจทย์ข้อนี้ และสามารถโหวตระดับ</a:t>
            </a:r>
            <a:r>
              <a:rPr lang="th-TH" sz="2800" dirty="0" err="1"/>
              <a:t>ควา</a:t>
            </a:r>
            <a:r>
              <a:rPr lang="th-TH" sz="2800" dirty="0"/>
              <a:t>มากได้</a:t>
            </a:r>
            <a:endParaRPr lang="en-US" sz="2800" dirty="0"/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B7BB81FD-860E-43E1-9FDC-6FA0EC74D227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796863AE-F2D0-4252-A9A4-416835670476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5759CB-0EA5-4FFD-B0C2-74CF0153E385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4FC810-6C73-4A81-A45D-2849021368D4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7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3" y="5196831"/>
            <a:ext cx="11260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หากอยากลองทำโจทย์จากง่ายไปยาก ก็สามารถกดที่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Rate</a:t>
            </a:r>
            <a:r>
              <a:rPr lang="en-US" sz="2800" dirty="0"/>
              <a:t> </a:t>
            </a:r>
            <a:r>
              <a:rPr lang="th-TH" sz="2800" dirty="0"/>
              <a:t>ได้ มันจะทำการเรียงระดับความยากให้</a:t>
            </a:r>
          </a:p>
          <a:p>
            <a:r>
              <a:rPr lang="th-TH" sz="2800" dirty="0"/>
              <a:t>เมื่อพร้อมแล้วก็ กด เข้า ไป เลยย</a:t>
            </a:r>
            <a:r>
              <a:rPr lang="en-US" sz="2800" dirty="0"/>
              <a:t> </a:t>
            </a:r>
            <a:r>
              <a:rPr lang="th-TH" sz="2800" dirty="0"/>
              <a:t>(ขอยกตัวอย่าง </a:t>
            </a:r>
            <a:r>
              <a:rPr lang="th-TH" sz="2800" dirty="0">
                <a:hlinkClick r:id="rId2"/>
              </a:rPr>
              <a:t>ข้อที่ 3</a:t>
            </a:r>
            <a:r>
              <a:rPr lang="th-TH" sz="2800" dirty="0"/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E8F25-C11B-434F-8290-E6EACDD5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50" y="2193854"/>
            <a:ext cx="7851494" cy="2684996"/>
          </a:xfrm>
          <a:prstGeom prst="rect">
            <a:avLst/>
          </a:prstGeom>
        </p:spPr>
      </p:pic>
      <p:sp>
        <p:nvSpPr>
          <p:cNvPr id="5" name="Flowchart: Data 4">
            <a:hlinkClick r:id="rId4" action="ppaction://hlinksldjump"/>
            <a:extLst>
              <a:ext uri="{FF2B5EF4-FFF2-40B4-BE49-F238E27FC236}">
                <a16:creationId xmlns:a16="http://schemas.microsoft.com/office/drawing/2014/main" id="{8D05FB9F-D150-4DCF-8C44-064C763045CB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8" name="Flowchart: Data 7">
            <a:hlinkClick r:id="rId5" action="ppaction://hlinksldjump"/>
            <a:extLst>
              <a:ext uri="{FF2B5EF4-FFF2-40B4-BE49-F238E27FC236}">
                <a16:creationId xmlns:a16="http://schemas.microsoft.com/office/drawing/2014/main" id="{643F32A2-BD6C-4346-809C-BA9C299CCE76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CFCDC8-1299-4C17-A308-282CC82422E4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94BF80-8123-44A9-89AE-D9FBE64031D1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3781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465605" y="6197369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หน้าตาของ </a:t>
            </a:r>
            <a:r>
              <a:rPr lang="th-TH" sz="2800" dirty="0">
                <a:hlinkClick r:id="rId2"/>
              </a:rPr>
              <a:t>ข้อที่ 3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9D298-29F0-47A4-AB01-11B08F44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77" y="2387775"/>
            <a:ext cx="6505999" cy="3716997"/>
          </a:xfrm>
          <a:prstGeom prst="rect">
            <a:avLst/>
          </a:prstGeom>
        </p:spPr>
      </p:pic>
      <p:sp>
        <p:nvSpPr>
          <p:cNvPr id="6" name="Flowchart: Data 5">
            <a:hlinkClick r:id="rId4" action="ppaction://hlinksldjump"/>
            <a:extLst>
              <a:ext uri="{FF2B5EF4-FFF2-40B4-BE49-F238E27FC236}">
                <a16:creationId xmlns:a16="http://schemas.microsoft.com/office/drawing/2014/main" id="{50C439E8-DACD-48DA-82D1-6D24FDB2A9D0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5" action="ppaction://hlinksldjump"/>
            <a:extLst>
              <a:ext uri="{FF2B5EF4-FFF2-40B4-BE49-F238E27FC236}">
                <a16:creationId xmlns:a16="http://schemas.microsoft.com/office/drawing/2014/main" id="{1D0BC562-893F-4B57-B660-2E6861518201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672FDA-5F0D-40CC-8F15-018F4F86BE43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E2F77E-C9A8-4B21-B8A7-0FF84C5B5826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770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7544764" y="2126198"/>
            <a:ext cx="4562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ด้านซ้ายคือเอกสารของโจทย์นั้นๆ</a:t>
            </a:r>
          </a:p>
          <a:p>
            <a:endParaRPr lang="th-TH" sz="2800" dirty="0"/>
          </a:p>
          <a:p>
            <a:r>
              <a:rPr lang="th-TH" sz="2800" dirty="0"/>
              <a:t>ด้านขวาคือ ข้อมูลโจทย์ การโหวตระดับความยาก การส่งคำตอบ และประวัติการส่ง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CE934-E49D-4EC9-9C4E-DACAD9F0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7" y="2173350"/>
            <a:ext cx="6999337" cy="3998850"/>
          </a:xfrm>
          <a:prstGeom prst="rect">
            <a:avLst/>
          </a:prstGeom>
        </p:spPr>
      </p:pic>
      <p:sp>
        <p:nvSpPr>
          <p:cNvPr id="6" name="Flowchart: Data 5">
            <a:hlinkClick r:id="rId3" action="ppaction://hlinksldjump"/>
            <a:extLst>
              <a:ext uri="{FF2B5EF4-FFF2-40B4-BE49-F238E27FC236}">
                <a16:creationId xmlns:a16="http://schemas.microsoft.com/office/drawing/2014/main" id="{A42A81F4-6B2F-4D4D-86D3-6BFFCEE19A86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FF4225D3-6878-49FB-ADDD-0222DBB791DB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CEF44D-E91A-49BC-8815-EDF510463C89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F74729-C48E-4E60-A9CE-1A08297D71DA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0603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319778" y="2441781"/>
            <a:ext cx="5741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Difficulty </a:t>
            </a:r>
            <a:r>
              <a:rPr lang="th-TH" sz="2800" dirty="0"/>
              <a:t>คือ ระดับความยาก</a:t>
            </a:r>
          </a:p>
          <a:p>
            <a:r>
              <a:rPr lang="th-TH" sz="2800" dirty="0"/>
              <a:t>และก็สามารถ </a:t>
            </a:r>
            <a:r>
              <a:rPr lang="en-US" sz="2800" dirty="0"/>
              <a:t>Rate </a:t>
            </a:r>
            <a:r>
              <a:rPr lang="th-TH" sz="2800" dirty="0"/>
              <a:t>ความยากข้อนี้ได้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AD077-21E7-4903-A53B-AD564CDB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9" y="3016277"/>
            <a:ext cx="5699841" cy="1740511"/>
          </a:xfrm>
          <a:prstGeom prst="rect">
            <a:avLst/>
          </a:prstGeom>
        </p:spPr>
      </p:pic>
      <p:sp>
        <p:nvSpPr>
          <p:cNvPr id="6" name="Flowchart: Data 5">
            <a:hlinkClick r:id="rId3" action="ppaction://hlinksldjump"/>
            <a:extLst>
              <a:ext uri="{FF2B5EF4-FFF2-40B4-BE49-F238E27FC236}">
                <a16:creationId xmlns:a16="http://schemas.microsoft.com/office/drawing/2014/main" id="{13055932-1EF7-45B6-9489-887528496DCC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900CCEB3-63E7-4F99-85A7-81C5B3E23181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040C88-BC85-41BB-89DE-E90C3F8F3468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B95C80-E73D-4457-AD80-950553607423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910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319778" y="2441781"/>
            <a:ext cx="57410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เมื่อพร้อมแล้ว ก็อ่านเอกสาร</a:t>
            </a:r>
            <a:r>
              <a:rPr lang="th-TH" sz="2800" dirty="0" err="1">
                <a:solidFill>
                  <a:schemeClr val="tx1">
                    <a:lumMod val="95000"/>
                  </a:schemeClr>
                </a:solidFill>
              </a:rPr>
              <a:t>ซะ</a:t>
            </a:r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ในส่วนเอกสาร ก็จะมี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คำสั่ง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 หรือว่า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เรื่องราวกาวๆ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ที่ผู้แต่งอยากแต่ง</a:t>
            </a:r>
          </a:p>
          <a:p>
            <a:endParaRPr lang="th-TH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การอ่าน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ทุกบรรทัดก็อาจจะทำให้เข้าใจโจทย์มากขึ้น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CBD9-B4BF-484B-B86D-A549CE65EAA6}"/>
              </a:ext>
            </a:extLst>
          </p:cNvPr>
          <p:cNvSpPr txBox="1"/>
          <p:nvPr/>
        </p:nvSpPr>
        <p:spPr>
          <a:xfrm>
            <a:off x="465605" y="5804973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แต่สิ่งที่สำคัญคือ 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สิ่งที่โจทย์ถาม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800" dirty="0"/>
              <a:t>และ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Template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A8FE5-4411-494D-9F85-27867B9A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5" y="2235827"/>
            <a:ext cx="5105868" cy="3441822"/>
          </a:xfrm>
          <a:prstGeom prst="rect">
            <a:avLst/>
          </a:prstGeom>
        </p:spPr>
      </p:pic>
      <p:sp>
        <p:nvSpPr>
          <p:cNvPr id="6" name="Flowchart: Data 5">
            <a:hlinkClick r:id="rId3" action="ppaction://hlinksldjump"/>
            <a:extLst>
              <a:ext uri="{FF2B5EF4-FFF2-40B4-BE49-F238E27FC236}">
                <a16:creationId xmlns:a16="http://schemas.microsoft.com/office/drawing/2014/main" id="{35A510D4-2E59-49E1-A6C0-AA79808822EA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9" name="Flowchart: Data 8">
            <a:hlinkClick r:id="rId4" action="ppaction://hlinksldjump"/>
            <a:extLst>
              <a:ext uri="{FF2B5EF4-FFF2-40B4-BE49-F238E27FC236}">
                <a16:creationId xmlns:a16="http://schemas.microsoft.com/office/drawing/2014/main" id="{A349B001-B5F7-4911-9204-0DD8E751A333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D0E9ED-835B-495F-A92B-E518F92EA14B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1" name="Flowchart: Data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04746F-5B21-4737-A276-B49679345D77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286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5222630" y="2441781"/>
            <a:ext cx="683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อย่างกรณีข้อนี้ ให้สร้าง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สมการ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KVL</a:t>
            </a:r>
          </a:p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และหา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คำตอบ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Ix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Iy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Vr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7BB3-9DC5-41A4-8A0F-1FFC48622913}"/>
              </a:ext>
            </a:extLst>
          </p:cNvPr>
          <p:cNvSpPr txBox="1"/>
          <p:nvPr/>
        </p:nvSpPr>
        <p:spPr>
          <a:xfrm>
            <a:off x="334107" y="4888523"/>
            <a:ext cx="7280031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1. Write KVL equation over a loop showing in the diagram. </a:t>
            </a:r>
            <a:r>
              <a:rPr lang="en-US" sz="1400" b="1" i="1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(Write in term </a:t>
            </a:r>
            <a:r>
              <a:rPr lang="en-US" sz="1400" b="1" i="1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Ix</a:t>
            </a:r>
            <a:r>
              <a:rPr lang="en-US" sz="1400" b="1" i="1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)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2.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Ix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3.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Iy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4.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Vr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</p:txBody>
      </p:sp>
      <p:sp>
        <p:nvSpPr>
          <p:cNvPr id="7" name="Flowchart: Data 6">
            <a:hlinkClick r:id="rId2" action="ppaction://hlinksldjump"/>
            <a:extLst>
              <a:ext uri="{FF2B5EF4-FFF2-40B4-BE49-F238E27FC236}">
                <a16:creationId xmlns:a16="http://schemas.microsoft.com/office/drawing/2014/main" id="{D3FEC49A-88FE-4091-975E-A0278779CB13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9" name="Flowchart: Data 8">
            <a:hlinkClick r:id="rId3" action="ppaction://hlinksldjump"/>
            <a:extLst>
              <a:ext uri="{FF2B5EF4-FFF2-40B4-BE49-F238E27FC236}">
                <a16:creationId xmlns:a16="http://schemas.microsoft.com/office/drawing/2014/main" id="{F4B4A4D1-416D-4035-A0B8-AFF202D78EE1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DB0804-3279-4249-B641-CF0B94E5CA9E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1" name="Flowchart: Data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07E82A-784C-496B-9AF1-4B34E023B6BE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3F075-6AA3-47B5-ABC3-E960E2D4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64" y="2004508"/>
            <a:ext cx="3794661" cy="3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7BB3-9DC5-41A4-8A0F-1FFC48622913}"/>
              </a:ext>
            </a:extLst>
          </p:cNvPr>
          <p:cNvSpPr txBox="1"/>
          <p:nvPr/>
        </p:nvSpPr>
        <p:spPr>
          <a:xfrm>
            <a:off x="334107" y="4888523"/>
            <a:ext cx="10049607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1. Write KVL equation over a loop showing in the diagram. </a:t>
            </a:r>
            <a:r>
              <a:rPr lang="en-US" sz="1400" b="1" i="1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(Write in term </a:t>
            </a:r>
            <a:r>
              <a:rPr lang="en-US" sz="1400" b="1" i="1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Ix</a:t>
            </a:r>
            <a:r>
              <a:rPr lang="en-US" sz="1400" b="1" i="1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)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2.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Ix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3.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Iy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4. Find the </a:t>
            </a:r>
            <a:r>
              <a:rPr lang="en-US" sz="1400" dirty="0" err="1">
                <a:effectLst/>
                <a:latin typeface="Century Schoolbook" panose="02040604050505020304" pitchFamily="18" charset="0"/>
                <a:ea typeface="MS Gothic" panose="020B0609070205080204" pitchFamily="49" charset="-128"/>
                <a:cs typeface="TH Sarabun New" panose="020B0500040200020003" pitchFamily="34" charset="-34"/>
              </a:rPr>
              <a:t>Vr</a:t>
            </a:r>
            <a:endParaRPr lang="en-US" sz="14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8BC58-838C-411A-B60F-2F3C756FB039}"/>
              </a:ext>
            </a:extLst>
          </p:cNvPr>
          <p:cNvSpPr txBox="1"/>
          <p:nvPr/>
        </p:nvSpPr>
        <p:spPr>
          <a:xfrm>
            <a:off x="4941278" y="2441781"/>
            <a:ext cx="71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ตัวอย่างการส่ง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38FB-205E-494F-A2C9-A8CABDF63453}"/>
              </a:ext>
            </a:extLst>
          </p:cNvPr>
          <p:cNvSpPr txBox="1"/>
          <p:nvPr/>
        </p:nvSpPr>
        <p:spPr>
          <a:xfrm>
            <a:off x="5358910" y="2976148"/>
            <a:ext cx="6052626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 Fira Code"/>
              </a:rPr>
              <a:t>KVL : 12 * </a:t>
            </a:r>
            <a:r>
              <a:rPr lang="en-US" dirty="0" err="1">
                <a:latin typeface=" Fira Code"/>
              </a:rPr>
              <a:t>Ix</a:t>
            </a:r>
            <a:r>
              <a:rPr lang="en-US" dirty="0">
                <a:latin typeface=" Fira Code"/>
              </a:rPr>
              <a:t> = 7</a:t>
            </a:r>
          </a:p>
          <a:p>
            <a:r>
              <a:rPr lang="en-US" b="0" dirty="0" err="1">
                <a:effectLst/>
                <a:latin typeface=" Fira Code"/>
              </a:rPr>
              <a:t>Ix</a:t>
            </a:r>
            <a:r>
              <a:rPr lang="en-US" b="0" dirty="0">
                <a:effectLst/>
                <a:latin typeface=" Fira Code"/>
              </a:rPr>
              <a:t> = 3 A</a:t>
            </a:r>
          </a:p>
          <a:p>
            <a:r>
              <a:rPr lang="en-US" dirty="0" err="1">
                <a:latin typeface=" Fira Code"/>
              </a:rPr>
              <a:t>Iy</a:t>
            </a:r>
            <a:r>
              <a:rPr lang="en-US" dirty="0">
                <a:latin typeface=" Fira Code"/>
              </a:rPr>
              <a:t> = 2 A</a:t>
            </a:r>
          </a:p>
          <a:p>
            <a:r>
              <a:rPr lang="en-US" b="0" dirty="0" err="1">
                <a:effectLst/>
                <a:latin typeface=" Fira Code"/>
              </a:rPr>
              <a:t>V</a:t>
            </a:r>
            <a:r>
              <a:rPr lang="en-US" dirty="0" err="1">
                <a:latin typeface=" Fira Code"/>
              </a:rPr>
              <a:t>r</a:t>
            </a:r>
            <a:r>
              <a:rPr lang="en-US" dirty="0">
                <a:latin typeface=" Fira Code"/>
              </a:rPr>
              <a:t> = 1 V</a:t>
            </a:r>
            <a:endParaRPr lang="en-US" b="0" dirty="0">
              <a:effectLst/>
              <a:latin typeface=" Fira Cod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12F16-8478-419E-94E4-7C15A80820E9}"/>
              </a:ext>
            </a:extLst>
          </p:cNvPr>
          <p:cNvSpPr txBox="1"/>
          <p:nvPr/>
        </p:nvSpPr>
        <p:spPr>
          <a:xfrm>
            <a:off x="4941278" y="4187755"/>
            <a:ext cx="683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โดยรูปแบบการส่งแบบละเอียดสามารถ</a:t>
            </a:r>
            <a:r>
              <a:rPr lang="th-TH" sz="2800" dirty="0">
                <a:solidFill>
                  <a:schemeClr val="tx1">
                    <a:lumMod val="95000"/>
                  </a:schemeClr>
                </a:solidFill>
                <a:hlinkClick r:id="rId2" action="ppaction://hlinksldjump"/>
              </a:rPr>
              <a:t>ดูได้ที่นี่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lowchart: Data 7">
            <a:hlinkClick r:id="rId3" action="ppaction://hlinksldjump"/>
            <a:extLst>
              <a:ext uri="{FF2B5EF4-FFF2-40B4-BE49-F238E27FC236}">
                <a16:creationId xmlns:a16="http://schemas.microsoft.com/office/drawing/2014/main" id="{E6FF37F6-7125-4B7D-952D-1F56A9BFDB9B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1" name="Flowchart: Data 10">
            <a:hlinkClick r:id="rId4" action="ppaction://hlinksldjump"/>
            <a:extLst>
              <a:ext uri="{FF2B5EF4-FFF2-40B4-BE49-F238E27FC236}">
                <a16:creationId xmlns:a16="http://schemas.microsoft.com/office/drawing/2014/main" id="{A6BF4F60-10D8-4043-9AF4-057D054DE69D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2" name="Flowchart: Data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5CE34E-81FE-40A8-8B14-0969356ED53A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3" name="Flowchart: Dat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5D4961-85E3-4536-9C32-50E99E8914F8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2B60C-6D42-4426-9906-A61E29216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64" y="2004508"/>
            <a:ext cx="3794661" cy="3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สารบัญ</a:t>
            </a:r>
            <a:endParaRPr lang="en-US" sz="7200" dirty="0"/>
          </a:p>
        </p:txBody>
      </p:sp>
      <p:sp>
        <p:nvSpPr>
          <p:cNvPr id="3" name="WordArt 2">
            <a:extLst>
              <a:ext uri="{FF2B5EF4-FFF2-40B4-BE49-F238E27FC236}">
                <a16:creationId xmlns:a16="http://schemas.microsoft.com/office/drawing/2014/main" id="{BAF14CC7-3940-4E13-B1FC-4A4DDA8A61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5178" y="2398026"/>
            <a:ext cx="4734414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 rtl="0">
              <a:buNone/>
            </a:pPr>
            <a:r>
              <a:rPr lang="en-US" sz="2800" b="1" i="1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hakra Petch" panose="00000500000000000000" pitchFamily="2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lca.grader.ga</a:t>
            </a:r>
            <a:endParaRPr lang="en-US" sz="2800" b="1" i="1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flip="none"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hakra Petch" panose="00000500000000000000" pitchFamily="2" charset="-34"/>
            </a:endParaRPr>
          </a:p>
        </p:txBody>
      </p:sp>
      <p:sp>
        <p:nvSpPr>
          <p:cNvPr id="5" name="WordArt 3">
            <a:extLst>
              <a:ext uri="{FF2B5EF4-FFF2-40B4-BE49-F238E27FC236}">
                <a16:creationId xmlns:a16="http://schemas.microsoft.com/office/drawing/2014/main" id="{507AB081-9254-40F4-A612-0AD3778A05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5178" y="3155584"/>
            <a:ext cx="2462213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 rtl="0">
              <a:buNone/>
            </a:pPr>
            <a:r>
              <a:rPr lang="en-US" sz="2800" b="1" i="1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hakra Petch" panose="00000500000000000000" pitchFamily="2" charset="-34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en-US" sz="2800" b="1" i="1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flip="none"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hakra Petch" panose="00000500000000000000" pitchFamily="2" charset="-34"/>
            </a:endParaRPr>
          </a:p>
        </p:txBody>
      </p:sp>
      <p:sp>
        <p:nvSpPr>
          <p:cNvPr id="6" name="WordArt 4">
            <a:extLst>
              <a:ext uri="{FF2B5EF4-FFF2-40B4-BE49-F238E27FC236}">
                <a16:creationId xmlns:a16="http://schemas.microsoft.com/office/drawing/2014/main" id="{57B63754-E961-42B1-BF46-B272F37A38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5180" y="3990445"/>
            <a:ext cx="5094898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 rtl="0">
              <a:buNone/>
            </a:pPr>
            <a:r>
              <a:rPr lang="en-US" sz="2800" b="1" i="1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hakra Petch" panose="00000500000000000000" pitchFamily="2" charset="-3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Submission/Verdict</a:t>
            </a:r>
            <a:endParaRPr lang="en-US" sz="2800" b="1" i="1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flip="none"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hakra Petch" panose="00000500000000000000" pitchFamily="2" charset="-34"/>
            </a:endParaRPr>
          </a:p>
        </p:txBody>
      </p:sp>
      <p:sp>
        <p:nvSpPr>
          <p:cNvPr id="7" name="WordArt 5">
            <a:extLst>
              <a:ext uri="{FF2B5EF4-FFF2-40B4-BE49-F238E27FC236}">
                <a16:creationId xmlns:a16="http://schemas.microsoft.com/office/drawing/2014/main" id="{EBD06BC1-4DF1-491A-9F03-91152BC541A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5178" y="4825306"/>
            <a:ext cx="4420822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 rtl="0">
              <a:buNone/>
            </a:pPr>
            <a:r>
              <a:rPr lang="en-US" sz="2800" b="1" i="1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hakra Petch" panose="00000500000000000000" pitchFamily="2" charset="-34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Problem</a:t>
            </a:r>
            <a:endParaRPr lang="en-US" sz="2800" b="1" i="1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flip="none"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hakra Petch" panose="00000500000000000000" pitchFamily="2" charset="-34"/>
            </a:endParaRPr>
          </a:p>
        </p:txBody>
      </p:sp>
      <p:sp>
        <p:nvSpPr>
          <p:cNvPr id="8" name="WordArt 6">
            <a:extLst>
              <a:ext uri="{FF2B5EF4-FFF2-40B4-BE49-F238E27FC236}">
                <a16:creationId xmlns:a16="http://schemas.microsoft.com/office/drawing/2014/main" id="{99CB5910-32EC-4F13-BC5C-1BADE4218F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5179" y="5660167"/>
            <a:ext cx="4734414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 rtl="0">
              <a:buNone/>
            </a:pPr>
            <a:r>
              <a:rPr lang="en-US" sz="2800" b="1" i="1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flip="none"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hakra Petch" panose="00000500000000000000" pitchFamily="2" charset="-34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Answer Formatting</a:t>
            </a:r>
            <a:endParaRPr lang="en-US" sz="2800" b="1" i="1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flip="none"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hakra Petch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6FA52-C007-4839-A3E4-FE8B507977E3}"/>
              </a:ext>
            </a:extLst>
          </p:cNvPr>
          <p:cNvSpPr txBox="1"/>
          <p:nvPr/>
        </p:nvSpPr>
        <p:spPr>
          <a:xfrm>
            <a:off x="812205" y="2278388"/>
            <a:ext cx="7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  <a:hlinkClick r:id="rId2" action="ppaction://hlinksldjump"/>
              </a:rPr>
              <a:t>▶️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875FD-E46C-46C8-B9C1-04285F40FAD8}"/>
              </a:ext>
            </a:extLst>
          </p:cNvPr>
          <p:cNvSpPr txBox="1"/>
          <p:nvPr/>
        </p:nvSpPr>
        <p:spPr>
          <a:xfrm>
            <a:off x="812205" y="3095764"/>
            <a:ext cx="7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  <a:hlinkClick r:id="rId7" action="ppaction://hlinksldjump"/>
              </a:rPr>
              <a:t>▶️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53C1A-0B2A-4629-B543-A817E69CF154}"/>
              </a:ext>
            </a:extLst>
          </p:cNvPr>
          <p:cNvSpPr txBox="1"/>
          <p:nvPr/>
        </p:nvSpPr>
        <p:spPr>
          <a:xfrm>
            <a:off x="820997" y="3930625"/>
            <a:ext cx="7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  <a:hlinkClick r:id="rId4" action="ppaction://hlinksldjump"/>
              </a:rPr>
              <a:t>▶️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B1F77-6BCF-4F9A-A344-2E2538CA3C30}"/>
              </a:ext>
            </a:extLst>
          </p:cNvPr>
          <p:cNvSpPr txBox="1"/>
          <p:nvPr/>
        </p:nvSpPr>
        <p:spPr>
          <a:xfrm>
            <a:off x="820997" y="4765486"/>
            <a:ext cx="7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  <a:hlinkClick r:id="rId5" action="ppaction://hlinksldjump"/>
              </a:rPr>
              <a:t>▶️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C5018-24AD-42D3-88C7-99F2CB694605}"/>
              </a:ext>
            </a:extLst>
          </p:cNvPr>
          <p:cNvSpPr txBox="1"/>
          <p:nvPr/>
        </p:nvSpPr>
        <p:spPr>
          <a:xfrm>
            <a:off x="812204" y="5600347"/>
            <a:ext cx="7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  <a:hlinkClick r:id="rId6" action="ppaction://hlinksldjump"/>
              </a:rPr>
              <a:t>▶️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753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1554773" y="2265934"/>
            <a:ext cx="908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95000"/>
                  </a:schemeClr>
                </a:solidFill>
              </a:rPr>
              <a:t>แต่ถ้าเข้าใจโจทย์แล้วก็ลง มือ ทำ เลย</a:t>
            </a:r>
            <a:r>
              <a:rPr lang="th-TH" sz="2800" dirty="0" err="1">
                <a:solidFill>
                  <a:schemeClr val="tx1">
                    <a:lumMod val="95000"/>
                  </a:schemeClr>
                </a:solidFill>
              </a:rPr>
              <a:t>ยยยย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B5729-529C-45A5-9A9F-DA9092C4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21" y="3024554"/>
            <a:ext cx="4573357" cy="3569489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8269B40D-9BF8-4250-B7D8-2810F25A05BE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rId4" action="ppaction://hlinksldjump"/>
            <a:extLst>
              <a:ext uri="{FF2B5EF4-FFF2-40B4-BE49-F238E27FC236}">
                <a16:creationId xmlns:a16="http://schemas.microsoft.com/office/drawing/2014/main" id="{182A3F05-4702-4319-BBFD-5DCE3A41011F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8F31C4-0DDE-4131-831A-D02DC60CE3F5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8A7E7FB-C228-41F0-B82F-19BA740B8EF2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4990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928339" y="2265934"/>
            <a:ext cx="4747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เมื่อเขียนสำเร็จแล้ว</a:t>
            </a:r>
            <a:br>
              <a:rPr lang="th-TH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ลองทดสอบแล้ว</a:t>
            </a:r>
          </a:p>
          <a:p>
            <a:endParaRPr lang="th-TH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นำคำตอบไปใส่ในช่องข้อความ</a:t>
            </a:r>
          </a:p>
          <a:p>
            <a:endParaRPr lang="th-TH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แล้วก็กด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 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แล้วก็รอผลตรวจเลย</a:t>
            </a:r>
            <a:r>
              <a:rPr lang="th-TH" sz="2400" dirty="0" err="1">
                <a:solidFill>
                  <a:schemeClr val="tx1">
                    <a:lumMod val="95000"/>
                  </a:schemeClr>
                </a:solidFill>
              </a:rPr>
              <a:t>ยยยยย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575F0-32C8-438D-A972-3DE144FB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1" y="2265934"/>
            <a:ext cx="6181725" cy="4333875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6330096B-3273-4C44-B901-62DCB0430DEE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rId4" action="ppaction://hlinksldjump"/>
            <a:extLst>
              <a:ext uri="{FF2B5EF4-FFF2-40B4-BE49-F238E27FC236}">
                <a16:creationId xmlns:a16="http://schemas.microsoft.com/office/drawing/2014/main" id="{690A4346-E2BA-43EF-A636-C8CB6D76A043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31A6FE-0ED8-461E-B812-63BFF057F292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844B7C-A14C-4492-B4CD-6D167B8B35EC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1333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937131" y="2556080"/>
            <a:ext cx="4747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หากส่งแล้วก็สามารถเห็น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ผลตรวจ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</a:rPr>
              <a:t>ได้ และ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ก็คะแนนที่ได้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F91EF-2FF9-4095-821E-9FE54809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50" y="2971578"/>
            <a:ext cx="4905375" cy="2324100"/>
          </a:xfrm>
          <a:prstGeom prst="rect">
            <a:avLst/>
          </a:prstGeom>
        </p:spPr>
      </p:pic>
      <p:sp>
        <p:nvSpPr>
          <p:cNvPr id="11" name="Flowchart: Data 10">
            <a:hlinkClick r:id="rId3" action="ppaction://hlinksldjump"/>
            <a:extLst>
              <a:ext uri="{FF2B5EF4-FFF2-40B4-BE49-F238E27FC236}">
                <a16:creationId xmlns:a16="http://schemas.microsoft.com/office/drawing/2014/main" id="{0B49201D-F2CC-49F0-BF3B-42AAC02BB105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2" name="Flowchart: Data 11">
            <a:hlinkClick r:id="rId4" action="ppaction://hlinksldjump"/>
            <a:extLst>
              <a:ext uri="{FF2B5EF4-FFF2-40B4-BE49-F238E27FC236}">
                <a16:creationId xmlns:a16="http://schemas.microsoft.com/office/drawing/2014/main" id="{1DE3C074-9921-45BB-8588-0AF31ADA084C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3" name="Flowchart: Data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B40D6D-0456-4CF4-BE00-E08189648580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4" name="Flowchart: Data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459A1D-A8F2-4A25-A768-B18AC0704438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5485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ถ้า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อยากดูของข้ออื่น </a:t>
            </a:r>
            <a:r>
              <a:rPr lang="th-TH" sz="2400" dirty="0"/>
              <a:t>หรือ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อยากดูผลตรวจของเพื่อน</a:t>
            </a:r>
            <a:r>
              <a:rPr lang="th-TH" sz="2400" dirty="0"/>
              <a:t>ก็สามารถดูได้ที่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sz="2400" dirty="0"/>
              <a:t> </a:t>
            </a:r>
            <a:r>
              <a:rPr lang="th-TH" sz="2400" dirty="0"/>
              <a:t>ได้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50D77-50A9-4133-A2DB-FC208281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72"/>
          <a:stretch/>
        </p:blipFill>
        <p:spPr>
          <a:xfrm>
            <a:off x="1745272" y="2838745"/>
            <a:ext cx="8480945" cy="3386209"/>
          </a:xfrm>
          <a:prstGeom prst="rect">
            <a:avLst/>
          </a:prstGeom>
        </p:spPr>
      </p:pic>
      <p:sp>
        <p:nvSpPr>
          <p:cNvPr id="10" name="Flowchart: Data 9">
            <a:hlinkClick r:id="rId3" action="ppaction://hlinksldjump"/>
            <a:extLst>
              <a:ext uri="{FF2B5EF4-FFF2-40B4-BE49-F238E27FC236}">
                <a16:creationId xmlns:a16="http://schemas.microsoft.com/office/drawing/2014/main" id="{64CCDF80-8911-48D0-9C0B-BEA4E349D181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1" name="Flowchart: Data 10">
            <a:hlinkClick r:id="rId4" action="ppaction://hlinksldjump"/>
            <a:extLst>
              <a:ext uri="{FF2B5EF4-FFF2-40B4-BE49-F238E27FC236}">
                <a16:creationId xmlns:a16="http://schemas.microsoft.com/office/drawing/2014/main" id="{9031CA48-86CC-4000-93FE-37C5DA766095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2" name="Flowchart: Data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81439A-F33D-48BB-86F1-A40EFD249810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3" name="Flowchart: Dat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F69B52-3DE0-434F-880A-8220FBA8AC1E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78164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ผลตรวจนั้นคือสิ่งที่เกิดขึ้นต่อการตรวจโค้ดเรา โดยจะเกิดสองแบบหลักคือ แบบข้อความ และแบบสัญลักษณ์</a:t>
            </a:r>
          </a:p>
          <a:p>
            <a:endParaRPr lang="th-TH" sz="2400" dirty="0"/>
          </a:p>
          <a:p>
            <a:r>
              <a:rPr lang="th-TH" sz="2400" dirty="0"/>
              <a:t>แบบข้อความจะหลักจะมีแค่ </a:t>
            </a:r>
            <a:r>
              <a:rPr lang="en-US" sz="2400" dirty="0"/>
              <a:t>3 </a:t>
            </a:r>
            <a:r>
              <a:rPr lang="th-TH" sz="2400" dirty="0"/>
              <a:t>แบบคือ </a:t>
            </a:r>
            <a:endParaRPr lang="en-US" sz="2400" dirty="0"/>
          </a:p>
          <a:p>
            <a:r>
              <a:rPr lang="en-US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JudgeError</a:t>
            </a:r>
            <a:r>
              <a:rPr lang="th-TH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 หรือ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FMono-Regular"/>
              </a:rPr>
              <a:t>Compile Failed </a:t>
            </a:r>
            <a:r>
              <a:rPr lang="th-TH" sz="2400" dirty="0">
                <a:latin typeface="SFMono-Regular"/>
              </a:rPr>
              <a:t>ก็คือตัวตรวจนั้นมีข้อผิดพลาด หากเกิดกรณีนี้ให้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แจ้งแอดม</a:t>
            </a:r>
            <a:r>
              <a:rPr lang="th-TH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ิน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โดยด่วน</a:t>
            </a:r>
            <a:r>
              <a:rPr lang="th-TH" sz="2400" dirty="0">
                <a:latin typeface="SFMono-Regular"/>
              </a:rPr>
              <a:t> เพราะคือ</a:t>
            </a:r>
            <a:r>
              <a:rPr lang="th-TH" sz="2400" b="1" i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ความผิดของฝั่งตรวจหรือเจ้าของโจทย์ </a:t>
            </a:r>
            <a:r>
              <a:rPr lang="en-US" sz="2400" dirty="0">
                <a:latin typeface="SFMono-Regular"/>
              </a:rPr>
              <a:t>:(</a:t>
            </a: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669B6048-62A0-473D-8ABB-EF2DBF3AA991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5F8E4123-BB44-49D8-A415-F4E9C7257061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476CE8-D2AC-4ECA-A36A-99335EDC3356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EA2974-8570-42F0-8AB7-ED3D19922A4A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286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แบบสัญลักษณ์ก็จะเป็นประมาณ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PPPPPP PPP-P </a:t>
            </a:r>
            <a:r>
              <a:rPr lang="th-TH" sz="2400" dirty="0"/>
              <a:t>หรือว่าอะไร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ทำนอง</a:t>
            </a:r>
            <a:r>
              <a:rPr lang="th-TH" sz="2400" dirty="0"/>
              <a:t>นี้</a:t>
            </a:r>
          </a:p>
          <a:p>
            <a:endParaRPr lang="th-TH" sz="2400" dirty="0"/>
          </a:p>
          <a:p>
            <a:r>
              <a:rPr lang="th-TH" sz="2400" dirty="0"/>
              <a:t>โดยในแต่ละข้อจะบททดสอบไม่มากก็น้อย ขอเรียก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แบบทดสอบแต่ละอัน</a:t>
            </a:r>
            <a:r>
              <a:rPr lang="th-TH" sz="2400" dirty="0"/>
              <a:t>ว่า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Test-Case</a:t>
            </a:r>
          </a:p>
          <a:p>
            <a:endParaRPr lang="en-US" sz="2400" dirty="0"/>
          </a:p>
          <a:p>
            <a:r>
              <a:rPr lang="th-TH" sz="2400" dirty="0"/>
              <a:t>“ในแต่ละ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Case </a:t>
            </a:r>
            <a:r>
              <a:rPr lang="th-TH" sz="2400" dirty="0"/>
              <a:t>จะได้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ผลตรวจ</a:t>
            </a:r>
            <a:r>
              <a:rPr lang="th-TH" sz="2400" dirty="0"/>
              <a:t>ต่างกันไป ขึ้นอยู่กับโปรแกรมที่ส่งมา</a:t>
            </a:r>
            <a:endParaRPr lang="en-US" sz="2400" dirty="0"/>
          </a:p>
          <a:p>
            <a:endParaRPr lang="en-US" sz="2400" dirty="0"/>
          </a:p>
          <a:p>
            <a:r>
              <a:rPr lang="th-TH" sz="2400" dirty="0"/>
              <a:t>โดยจะมีสัญลักษณ์ดังต่อไปนี้</a:t>
            </a:r>
            <a:endParaRPr lang="en-US" sz="2400" dirty="0"/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4EEB340E-CAEB-4FCC-A989-FF7354571C24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84A493FC-6F6F-4E6F-940E-B01E6D7A80FA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A90CD9-3EE2-4F6A-8547-03F021E54951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C4075D-4690-42A1-B890-724C7BCC48B1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0025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ผ่าน</a:t>
            </a:r>
            <a:r>
              <a:rPr lang="th-TH" sz="3200" dirty="0"/>
              <a:t> นั้นคือโปรแกรม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ทำงานถูกต้อง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Wrong answer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คือโปรแกรม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ทำงานได้ </a:t>
            </a:r>
            <a:r>
              <a:rPr lang="th-TH" sz="3200" dirty="0"/>
              <a:t>แต่คำตอบ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ไม่ถูกต้อง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th-TH" sz="3200" dirty="0"/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Run-Time Error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3200" dirty="0"/>
              <a:t>คือ ไม่พบตัวแปร(ไม่ได้คะแนน)</a:t>
            </a:r>
          </a:p>
          <a:p>
            <a:endParaRPr lang="th-TH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! 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หรือ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  </a:t>
            </a:r>
            <a:r>
              <a:rPr lang="th-TH" sz="3200" dirty="0"/>
              <a:t>ก็คือ ตัวตรวจผิดพลาด ให้แจ้งแอดม</a:t>
            </a:r>
            <a:r>
              <a:rPr lang="th-TH" sz="3200" dirty="0" err="1"/>
              <a:t>ิน</a:t>
            </a:r>
            <a:r>
              <a:rPr lang="th-TH" sz="3200" dirty="0"/>
              <a:t>โดยด่วน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CA47A058-F492-4CFD-87A6-4ADDC0E360EC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EF4EFF40-564D-455A-A02F-954EB34D3FD4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038189-2237-4AD4-91AD-4111B21D88B7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034DF2-4E05-41CA-9329-77316082CD20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6848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ผลตรวจ</a:t>
            </a:r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6BAD4-16CB-413B-AF9E-A58EEC7BD845}"/>
              </a:ext>
            </a:extLst>
          </p:cNvPr>
          <p:cNvSpPr txBox="1"/>
          <p:nvPr/>
        </p:nvSpPr>
        <p:spPr>
          <a:xfrm>
            <a:off x="680321" y="2105623"/>
            <a:ext cx="106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อย่างที่บอกไปว่าโจทย์แต่ละข้อจะมีบททดสอบไม่มากก็น้อย จึงต้องการรวมการตรวจแบบสัญลักษณ์ ออกมาประมาณนี้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F461-6822-4B0C-8DBF-239AA997F95D}"/>
              </a:ext>
            </a:extLst>
          </p:cNvPr>
          <p:cNvSpPr txBox="1"/>
          <p:nvPr/>
        </p:nvSpPr>
        <p:spPr>
          <a:xfrm>
            <a:off x="680320" y="3805975"/>
            <a:ext cx="106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PPPP </a:t>
            </a:r>
            <a:r>
              <a:rPr lang="th-TH" sz="2400" dirty="0"/>
              <a:t>ก็คือผ่านโจทย์ข้อนี้แล้ว นั้นคือ ผ่านทุกๆตัวทดสอบ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7ECDA-D1BF-4592-9A30-50E360310D84}"/>
              </a:ext>
            </a:extLst>
          </p:cNvPr>
          <p:cNvSpPr txBox="1"/>
          <p:nvPr/>
        </p:nvSpPr>
        <p:spPr>
          <a:xfrm>
            <a:off x="700645" y="5643118"/>
            <a:ext cx="106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กรณีนี้คือ </a:t>
            </a:r>
            <a:r>
              <a:rPr lang="en-US" sz="2400" dirty="0"/>
              <a:t>P-XP </a:t>
            </a:r>
            <a:r>
              <a:rPr lang="th-TH" sz="2400" dirty="0"/>
              <a:t>นั้นคือในบททดสอบที่ </a:t>
            </a:r>
            <a:r>
              <a:rPr lang="en-US" sz="2400" dirty="0"/>
              <a:t>2 </a:t>
            </a:r>
            <a:r>
              <a:rPr lang="th-TH" sz="2400" dirty="0"/>
              <a:t>นั้นตอบไม่ถูกต้อง</a:t>
            </a:r>
            <a:endParaRPr lang="en-US" sz="2400" dirty="0"/>
          </a:p>
          <a:p>
            <a:r>
              <a:rPr lang="th-TH" sz="2400" dirty="0"/>
              <a:t>บททดสอบที่ 3 รูปแบบไม่ถูกต้องหรือไม่พบตัวแปร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CB6BD-6594-4A1A-BD77-A574726E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3225425"/>
            <a:ext cx="1124902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9B22F7-2BB6-4D41-89BA-04ABB7C8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9" y="5010576"/>
            <a:ext cx="11037085" cy="264361"/>
          </a:xfrm>
          <a:prstGeom prst="rect">
            <a:avLst/>
          </a:prstGeom>
        </p:spPr>
      </p:pic>
      <p:sp>
        <p:nvSpPr>
          <p:cNvPr id="11" name="Flowchart: Data 10">
            <a:hlinkClick r:id="rId4" action="ppaction://hlinksldjump"/>
            <a:extLst>
              <a:ext uri="{FF2B5EF4-FFF2-40B4-BE49-F238E27FC236}">
                <a16:creationId xmlns:a16="http://schemas.microsoft.com/office/drawing/2014/main" id="{7A2A40EA-9577-4F55-9D19-1258483E4AF9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2" name="Flowchart: Data 11">
            <a:hlinkClick r:id="rId5" action="ppaction://hlinksldjump"/>
            <a:extLst>
              <a:ext uri="{FF2B5EF4-FFF2-40B4-BE49-F238E27FC236}">
                <a16:creationId xmlns:a16="http://schemas.microsoft.com/office/drawing/2014/main" id="{CAE405E0-51DB-4789-9325-9A64ED108632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4" name="Flowchart: Data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8FC782-5ACC-445F-A344-B541FAE92F41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5" name="Flowchart: Dat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1118BB-D7A7-4451-B97B-0A61C36D6680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5175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Create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65603" y="5196831"/>
            <a:ext cx="1126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หากต้องการสร้าง ข้อของตัวเองสามารถกด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+ ADD PROBLEM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594D9-2C08-4801-9DE3-1078417C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35" y="2261057"/>
            <a:ext cx="8469923" cy="2650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49D6D6-7D11-41C9-8D7D-EFC279D9CAFB}"/>
              </a:ext>
            </a:extLst>
          </p:cNvPr>
          <p:cNvSpPr/>
          <p:nvPr/>
        </p:nvSpPr>
        <p:spPr>
          <a:xfrm>
            <a:off x="1861035" y="2716822"/>
            <a:ext cx="1383327" cy="4308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0DB8F490-BC0E-4BEA-BD52-826C78E967AF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8" name="Flowchart: Data 7">
            <a:hlinkClick r:id="rId5" action="ppaction://hlinksldjump"/>
            <a:extLst>
              <a:ext uri="{FF2B5EF4-FFF2-40B4-BE49-F238E27FC236}">
                <a16:creationId xmlns:a16="http://schemas.microsoft.com/office/drawing/2014/main" id="{AD2C4B1E-F29A-4218-883F-051B71E24934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57CDF4-F256-404B-A856-9AEF9530A3DE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764377-DF4A-4294-9559-0133536BB345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84694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Create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8431823" y="2239735"/>
            <a:ext cx="3435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ก็จะให้กรอกข้อมูลต่างๆ</a:t>
            </a:r>
          </a:p>
          <a:p>
            <a:endParaRPr lang="th-TH" sz="2000" dirty="0"/>
          </a:p>
          <a:p>
            <a:r>
              <a:rPr lang="en-US" sz="2000" dirty="0"/>
              <a:t>Problem Name </a:t>
            </a:r>
            <a:r>
              <a:rPr lang="th-TH" sz="2000" dirty="0"/>
              <a:t>คือ ชื่อโจทย์</a:t>
            </a:r>
          </a:p>
          <a:p>
            <a:endParaRPr lang="th-TH" sz="2000" dirty="0"/>
          </a:p>
          <a:p>
            <a:r>
              <a:rPr lang="en-US" sz="2000" dirty="0"/>
              <a:t>Code Name </a:t>
            </a:r>
            <a:r>
              <a:rPr lang="th-TH" sz="2000" dirty="0"/>
              <a:t>คือรหัสโจทย์</a:t>
            </a:r>
            <a:r>
              <a:rPr lang="th-TH" sz="2000" dirty="0">
                <a:solidFill>
                  <a:srgbClr val="FF0000"/>
                </a:solidFill>
              </a:rPr>
              <a:t>(ห้ามซ้ำกับข้ออื่น)</a:t>
            </a:r>
          </a:p>
          <a:p>
            <a:endParaRPr lang="th-TH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9D6D6-7D11-41C9-8D7D-EFC279D9CAFB}"/>
              </a:ext>
            </a:extLst>
          </p:cNvPr>
          <p:cNvSpPr/>
          <p:nvPr/>
        </p:nvSpPr>
        <p:spPr>
          <a:xfrm>
            <a:off x="1861035" y="2716822"/>
            <a:ext cx="1383327" cy="4308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6660D-659F-4AB7-B893-630FC048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" y="2321169"/>
            <a:ext cx="8206927" cy="3896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8A4938-805C-4870-B4CE-F2272DE7D0D9}"/>
              </a:ext>
            </a:extLst>
          </p:cNvPr>
          <p:cNvSpPr/>
          <p:nvPr/>
        </p:nvSpPr>
        <p:spPr>
          <a:xfrm>
            <a:off x="6163408" y="2716822"/>
            <a:ext cx="896815" cy="131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hlinkClick r:id="rId3" action="ppaction://hlinksldjump"/>
            <a:extLst>
              <a:ext uri="{FF2B5EF4-FFF2-40B4-BE49-F238E27FC236}">
                <a16:creationId xmlns:a16="http://schemas.microsoft.com/office/drawing/2014/main" id="{D9842507-822B-45AA-AB9F-0C1E7E461F03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0" name="Flowchart: Data 9">
            <a:hlinkClick r:id="rId4" action="ppaction://hlinksldjump"/>
            <a:extLst>
              <a:ext uri="{FF2B5EF4-FFF2-40B4-BE49-F238E27FC236}">
                <a16:creationId xmlns:a16="http://schemas.microsoft.com/office/drawing/2014/main" id="{F39E8C0D-C6DF-470D-8D91-F9583BDD5E10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1" name="Flowchart: Data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429159-07BD-4014-A1F7-F300C5B04AE9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2" name="Flowchart: Dat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0DD77-CFEC-4953-8EF5-814A9A7D183D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301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มันคืออะไร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2CA-ADFC-4EA7-B2C1-5B0D67C5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6408" cy="4063927"/>
          </a:xfrm>
        </p:spPr>
        <p:txBody>
          <a:bodyPr>
            <a:normAutofit/>
          </a:bodyPr>
          <a:lstStyle/>
          <a:p>
            <a:pPr algn="thaiDist"/>
            <a:r>
              <a:rPr lang="th-TH" sz="3200" dirty="0"/>
              <a:t>มันก็คือเว็ปแมว ๆ ที่ใช้ในการ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ตรวจคำตอบ</a:t>
            </a:r>
            <a:r>
              <a:rPr lang="th-TH" sz="3200" dirty="0"/>
              <a:t>ที่เราเขียน คล้าย ๆ กับ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Autolab</a:t>
            </a:r>
            <a:r>
              <a:rPr lang="en-US" sz="3200" dirty="0"/>
              <a:t> </a:t>
            </a:r>
            <a:r>
              <a:rPr lang="th-TH" sz="3200" dirty="0"/>
              <a:t>นั้นแหละ </a:t>
            </a:r>
            <a:r>
              <a:rPr lang="en-US" sz="3200" dirty="0"/>
              <a:t>:)</a:t>
            </a:r>
            <a:endParaRPr lang="th-TH" sz="3200" dirty="0"/>
          </a:p>
          <a:p>
            <a:pPr algn="thaiDist"/>
            <a:endParaRPr lang="en-US" sz="3200" dirty="0"/>
          </a:p>
          <a:p>
            <a:pPr algn="thaiDist"/>
            <a:r>
              <a:rPr lang="th-TH" sz="3200" dirty="0"/>
              <a:t>ซึ่งมีไว้สำหรับฝึก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วิทยายุทธ์</a:t>
            </a:r>
            <a:r>
              <a:rPr lang="th-TH" sz="3200" dirty="0"/>
              <a:t>ในการที่จะคิดวิเคราะห์ และแก้โจทย์ต่าง ๆ เพื่อให้แข็งแกร่งมากขึ้น น น น น  น</a:t>
            </a:r>
          </a:p>
          <a:p>
            <a:pPr algn="thaiDist"/>
            <a:endParaRPr lang="th-TH" sz="3200" dirty="0"/>
          </a:p>
          <a:p>
            <a:pPr algn="thaiDist"/>
            <a:r>
              <a:rPr lang="th-TH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ปล.ยังอยู่ในระหว่างการพัฒนา ซึ่งอาจจะมีข้อผิดพลาดได้ ก็อย่าว่าน้องแรงน้า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lowchart: Data 4">
            <a:hlinkClick r:id="rId2" action="ppaction://hlinksldjump"/>
            <a:extLst>
              <a:ext uri="{FF2B5EF4-FFF2-40B4-BE49-F238E27FC236}">
                <a16:creationId xmlns:a16="http://schemas.microsoft.com/office/drawing/2014/main" id="{EFE8D625-9601-4FB0-902F-2C3635E86794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rId3" action="ppaction://hlinksldjump"/>
            <a:extLst>
              <a:ext uri="{FF2B5EF4-FFF2-40B4-BE49-F238E27FC236}">
                <a16:creationId xmlns:a16="http://schemas.microsoft.com/office/drawing/2014/main" id="{5179D8C6-71EC-4C68-B511-FB5307A83C1C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38E9C0-2D63-43AE-B17C-2427DDBEC0E1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3361D8-1DC6-4F2B-9E09-2D2F482E98B8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824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Create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8431823" y="2239735"/>
            <a:ext cx="3435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สามารถ</a:t>
            </a:r>
            <a:r>
              <a:rPr lang="th-TH" sz="2000" dirty="0" err="1"/>
              <a:t>อัพ</a:t>
            </a:r>
            <a:r>
              <a:rPr lang="th-TH" sz="2000" dirty="0"/>
              <a:t>โหลดโจทย์(</a:t>
            </a:r>
            <a:r>
              <a:rPr lang="en-US" sz="2000" dirty="0"/>
              <a:t>.pdf</a:t>
            </a:r>
            <a:r>
              <a:rPr lang="th-TH" sz="2000" dirty="0"/>
              <a:t>)</a:t>
            </a:r>
            <a:r>
              <a:rPr lang="en-US" sz="2000" dirty="0"/>
              <a:t> </a:t>
            </a:r>
            <a:r>
              <a:rPr lang="th-TH" sz="2000" dirty="0"/>
              <a:t>ได้</a:t>
            </a:r>
          </a:p>
          <a:p>
            <a:endParaRPr lang="th-TH" sz="2000" dirty="0"/>
          </a:p>
          <a:p>
            <a:r>
              <a:rPr lang="th-TH" sz="2000" dirty="0"/>
              <a:t>และ </a:t>
            </a:r>
            <a:r>
              <a:rPr lang="en-US" sz="2000" dirty="0"/>
              <a:t>Answer</a:t>
            </a:r>
            <a:r>
              <a:rPr lang="th-TH" sz="2000" dirty="0"/>
              <a:t> คือ คำตอบของข้อนี้</a:t>
            </a:r>
          </a:p>
          <a:p>
            <a:r>
              <a:rPr lang="th-TH" sz="2000" dirty="0"/>
              <a:t>โดยให้ใช้</a:t>
            </a:r>
            <a:r>
              <a:rPr lang="th-TH" sz="2000" dirty="0">
                <a:hlinkClick r:id="rId2" action="ppaction://hlinksldjump"/>
              </a:rPr>
              <a:t>รูปแบบเดียวกับการส่ง</a:t>
            </a:r>
            <a:endParaRPr lang="th-TH" sz="2000" dirty="0"/>
          </a:p>
          <a:p>
            <a:endParaRPr lang="th-TH" sz="2000" dirty="0"/>
          </a:p>
          <a:p>
            <a:endParaRPr lang="th-TH" sz="2000" dirty="0"/>
          </a:p>
          <a:p>
            <a:r>
              <a:rPr lang="th-TH" sz="2000" dirty="0"/>
              <a:t>เมื่อเสร็จแล้ว ให้กด </a:t>
            </a:r>
            <a:r>
              <a:rPr lang="en-US" sz="2000" dirty="0"/>
              <a:t>Save</a:t>
            </a:r>
            <a:endParaRPr lang="th-TH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9D6D6-7D11-41C9-8D7D-EFC279D9CAFB}"/>
              </a:ext>
            </a:extLst>
          </p:cNvPr>
          <p:cNvSpPr/>
          <p:nvPr/>
        </p:nvSpPr>
        <p:spPr>
          <a:xfrm>
            <a:off x="1861035" y="2716822"/>
            <a:ext cx="1383327" cy="4308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6660D-659F-4AB7-B893-630FC048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" y="2321169"/>
            <a:ext cx="8206927" cy="3896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8A4938-805C-4870-B4CE-F2272DE7D0D9}"/>
              </a:ext>
            </a:extLst>
          </p:cNvPr>
          <p:cNvSpPr/>
          <p:nvPr/>
        </p:nvSpPr>
        <p:spPr>
          <a:xfrm>
            <a:off x="6163408" y="2716822"/>
            <a:ext cx="896815" cy="131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hlinkClick r:id="rId4" action="ppaction://hlinksldjump"/>
            <a:extLst>
              <a:ext uri="{FF2B5EF4-FFF2-40B4-BE49-F238E27FC236}">
                <a16:creationId xmlns:a16="http://schemas.microsoft.com/office/drawing/2014/main" id="{0F10CFEC-B378-47F8-A5FD-6671BF51F0B1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0" name="Flowchart: Data 9">
            <a:hlinkClick r:id="rId2" action="ppaction://hlinksldjump"/>
            <a:extLst>
              <a:ext uri="{FF2B5EF4-FFF2-40B4-BE49-F238E27FC236}">
                <a16:creationId xmlns:a16="http://schemas.microsoft.com/office/drawing/2014/main" id="{DDD11296-4FD3-4B10-958D-85D90E3E2928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11" name="Flowchart: Data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F0108D-905C-4630-AC12-35156CD3BC80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2" name="Flowchart: Dat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7562D1-3973-4622-B4A0-1907F88D10B9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7167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คำตอบนั้นปัจจุบันลองรับได้ 2 ชนิดคือ</a:t>
            </a:r>
          </a:p>
          <a:p>
            <a:r>
              <a:rPr lang="th-TH" sz="3200" dirty="0"/>
              <a:t>	1. คำตอบที่เป็น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ตัวเลข</a:t>
            </a:r>
            <a:r>
              <a:rPr lang="th-TH" sz="3200" dirty="0"/>
              <a:t>(จำนวนจริงหรือเชิงซ้อน)</a:t>
            </a:r>
          </a:p>
          <a:p>
            <a:r>
              <a:rPr lang="th-TH" sz="3200" dirty="0"/>
              <a:t>	2. คำตอบที่เป็น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สมการ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0BA7222A-A979-464D-AB6F-FD5931DDFF08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65A244-D6F9-4719-A0D3-FBB61CC14699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41636E-D5A7-4755-A112-33E730635051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475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ตัวเลขสามารถเขียนได้เป็นรูปแบบดังนี้</a:t>
            </a:r>
          </a:p>
          <a:p>
            <a:r>
              <a:rPr lang="en-US" sz="3200" dirty="0"/>
              <a:t>&lt;</a:t>
            </a:r>
            <a:r>
              <a:rPr lang="th-TH" sz="3200" dirty="0"/>
              <a:t>ชื่อตัวแปร</a:t>
            </a:r>
            <a:r>
              <a:rPr lang="en-US" sz="3200" dirty="0"/>
              <a:t>&gt;</a:t>
            </a:r>
            <a:r>
              <a:rPr lang="th-TH" sz="3200" dirty="0"/>
              <a:t> </a:t>
            </a:r>
            <a:r>
              <a:rPr lang="en-US" sz="3200" dirty="0"/>
              <a:t>= &lt;</a:t>
            </a:r>
            <a:r>
              <a:rPr lang="th-TH" sz="3200" dirty="0"/>
              <a:t>จำนวน</a:t>
            </a:r>
            <a:r>
              <a:rPr lang="en-US" sz="3200" dirty="0"/>
              <a:t>&gt;</a:t>
            </a:r>
            <a:r>
              <a:rPr lang="th-TH" sz="3200" dirty="0"/>
              <a:t> </a:t>
            </a:r>
            <a:r>
              <a:rPr lang="en-US" sz="3200" dirty="0"/>
              <a:t>&lt;</a:t>
            </a:r>
            <a:r>
              <a:rPr lang="th-TH" sz="3200" dirty="0"/>
              <a:t>หน่วย</a:t>
            </a:r>
            <a:r>
              <a:rPr lang="en-US" sz="3200" dirty="0"/>
              <a:t>&gt;</a:t>
            </a:r>
            <a:endParaRPr lang="th-TH" sz="3200" dirty="0"/>
          </a:p>
          <a:p>
            <a:r>
              <a:rPr lang="th-TH" sz="3200" dirty="0"/>
              <a:t>โดยให้ </a:t>
            </a:r>
            <a:r>
              <a:rPr lang="th-TH" sz="32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เว้นออกจากกัน</a:t>
            </a:r>
          </a:p>
          <a:p>
            <a:endParaRPr lang="th-TH" sz="3200" dirty="0"/>
          </a:p>
          <a:p>
            <a:r>
              <a:rPr lang="th-TH" sz="3200" dirty="0"/>
              <a:t>เช่น</a:t>
            </a:r>
          </a:p>
          <a:p>
            <a:r>
              <a:rPr lang="en-US" sz="3200" dirty="0">
                <a:latin typeface=" Fira Code"/>
              </a:rPr>
              <a:t>I2 = 25.6 A</a:t>
            </a:r>
          </a:p>
          <a:p>
            <a:r>
              <a:rPr lang="en-US" sz="3200" dirty="0">
                <a:latin typeface=" Fira Code"/>
              </a:rPr>
              <a:t>V1 = -25.6 mV</a:t>
            </a:r>
          </a:p>
          <a:p>
            <a:r>
              <a:rPr lang="en-US" sz="3200" dirty="0">
                <a:latin typeface=" Fira Code"/>
              </a:rPr>
              <a:t>V2 = 6 + 3i kV</a:t>
            </a: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8B17B8A8-D5B4-4145-BCF6-E89C0CC9678B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66D187-7867-4F07-BB7C-1AF3167CE6B2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D9AF23-2D2D-4BB5-B271-79B480D795D5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75267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472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I2 = </a:t>
            </a:r>
            <a:r>
              <a:rPr lang="en-US" sz="1800" b="1" i="1" u="sng" dirty="0">
                <a:solidFill>
                  <a:srgbClr val="00B0F0"/>
                </a:solidFill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25.6</a:t>
            </a:r>
            <a:r>
              <a:rPr lang="en-US" sz="1800" dirty="0"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 A</a:t>
            </a:r>
            <a:endParaRPr lang="en-US" sz="1800" dirty="0"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หากตอบเป็น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จำนวนจริง </a:t>
            </a:r>
            <a:r>
              <a:rPr lang="th-TH" sz="2400" dirty="0"/>
              <a:t>สามารถเขียน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ตอบปกติ </a:t>
            </a:r>
            <a:r>
              <a:rPr lang="th-TH" sz="2400" dirty="0"/>
              <a:t>เช่น 3, 12.4, -13, - 11, -19.7,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หากตอบเป็น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ส่วนจินตภาพ</a:t>
            </a:r>
            <a:r>
              <a:rPr lang="th-TH" sz="2400" dirty="0"/>
              <a:t> สามารถเขียนตอบในรูป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หรือ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 </a:t>
            </a:r>
            <a:r>
              <a:rPr lang="th-TH" sz="2400" dirty="0"/>
              <a:t>เช่น 3</a:t>
            </a:r>
            <a:r>
              <a:rPr lang="en-US" sz="2400" dirty="0" err="1"/>
              <a:t>i</a:t>
            </a:r>
            <a:r>
              <a:rPr lang="en-US" sz="2400" dirty="0"/>
              <a:t>, 12.4j, -13 </a:t>
            </a:r>
            <a:r>
              <a:rPr lang="en-US" sz="2400" dirty="0" err="1"/>
              <a:t>i</a:t>
            </a:r>
            <a:r>
              <a:rPr lang="en-US" sz="2400" dirty="0"/>
              <a:t>, - 11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th-TH" sz="2400" dirty="0"/>
              <a:t>หากผสม สามารถเขียนได้ 3 รูป คือ 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sz="2400" dirty="0"/>
              <a:t>รูปทั่วไป เช่น </a:t>
            </a:r>
            <a:r>
              <a:rPr lang="th-TH" sz="2400" dirty="0">
                <a:latin typeface=" Fira Code"/>
              </a:rPr>
              <a:t>6 + 3</a:t>
            </a:r>
            <a:r>
              <a:rPr lang="en-US" sz="2400" dirty="0" err="1">
                <a:latin typeface=" Fira Code"/>
              </a:rPr>
              <a:t>i</a:t>
            </a:r>
            <a:r>
              <a:rPr lang="en-US" sz="2400" dirty="0">
                <a:latin typeface=" Fira Code"/>
              </a:rPr>
              <a:t>, -7 + 2i, - 8j + 1, -2i – 3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sz="2400" dirty="0"/>
              <a:t>รูปเชิง</a:t>
            </a:r>
            <a:r>
              <a:rPr lang="th-TH" sz="2400" dirty="0" err="1"/>
              <a:t>ขั่ว</a:t>
            </a:r>
            <a:r>
              <a:rPr lang="th-TH" sz="2400" dirty="0"/>
              <a:t> โดยจะเขียนในรูป &lt;</a:t>
            </a:r>
            <a:r>
              <a:rPr lang="th-TH" sz="2400" dirty="0" err="1"/>
              <a:t>สัมป</a:t>
            </a:r>
            <a:r>
              <a:rPr lang="th-TH" sz="2400" dirty="0"/>
              <a:t>ระ</a:t>
            </a:r>
            <a:r>
              <a:rPr lang="th-TH" sz="2400" dirty="0" err="1"/>
              <a:t>สิทธ์</a:t>
            </a:r>
            <a:r>
              <a:rPr lang="th-TH" sz="2400" dirty="0"/>
              <a:t>&gt;</a:t>
            </a:r>
            <a:r>
              <a:rPr lang="en-US" sz="2400" dirty="0"/>
              <a:t>cis(&lt;</a:t>
            </a:r>
            <a:r>
              <a:rPr lang="th-TH" sz="2400" dirty="0"/>
              <a:t>มุมเป็นองศา&gt;) </a:t>
            </a:r>
            <a:br>
              <a:rPr lang="en-US" sz="2400" dirty="0"/>
            </a:br>
            <a:r>
              <a:rPr lang="th-TH" sz="2400" dirty="0"/>
              <a:t>เช่น</a:t>
            </a:r>
            <a:r>
              <a:rPr lang="en-US" sz="2400" dirty="0"/>
              <a:t> </a:t>
            </a:r>
            <a:r>
              <a:rPr lang="th-TH" sz="2400" dirty="0">
                <a:latin typeface=" Fira Code"/>
              </a:rPr>
              <a:t>3 </a:t>
            </a:r>
            <a:r>
              <a:rPr lang="en-US" sz="2400" dirty="0">
                <a:latin typeface=" Fira Code"/>
              </a:rPr>
              <a:t>cis(30) </a:t>
            </a:r>
            <a:r>
              <a:rPr lang="th-TH" sz="2400" dirty="0"/>
              <a:t>คือ 3 (</a:t>
            </a:r>
            <a:r>
              <a:rPr lang="en-US" sz="2400" dirty="0"/>
              <a:t>cos 30 + </a:t>
            </a:r>
            <a:r>
              <a:rPr lang="en-US" sz="2400" dirty="0" err="1"/>
              <a:t>i</a:t>
            </a:r>
            <a:r>
              <a:rPr lang="en-US" sz="2400" dirty="0"/>
              <a:t> sin 30) , cis(45) 12 </a:t>
            </a:r>
            <a:r>
              <a:rPr lang="th-TH" sz="2400" dirty="0"/>
              <a:t>คือ 12(</a:t>
            </a:r>
            <a:r>
              <a:rPr lang="en-US" sz="2400" dirty="0"/>
              <a:t>cos 45 + </a:t>
            </a:r>
            <a:r>
              <a:rPr lang="en-US" sz="2400" dirty="0" err="1"/>
              <a:t>i</a:t>
            </a:r>
            <a:r>
              <a:rPr lang="en-US" sz="2400" dirty="0"/>
              <a:t> sin 45)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sz="2400" dirty="0"/>
              <a:t>รูป </a:t>
            </a:r>
            <a:r>
              <a:rPr lang="en-US" sz="2400" dirty="0"/>
              <a:t>python </a:t>
            </a:r>
            <a:r>
              <a:rPr lang="th-TH" sz="2400" dirty="0"/>
              <a:t>โดยจะเขียนในรูป </a:t>
            </a:r>
            <a:r>
              <a:rPr lang="en-US" sz="2400" dirty="0"/>
              <a:t>complex(&lt;</a:t>
            </a:r>
            <a:r>
              <a:rPr lang="th-TH" sz="2400" dirty="0"/>
              <a:t>ส่วนจริง&gt;,&lt;ส่วนจินตภาพ&gt;) </a:t>
            </a:r>
            <a:br>
              <a:rPr lang="en-US" sz="2400" dirty="0"/>
            </a:br>
            <a:r>
              <a:rPr lang="th-TH" sz="2400" dirty="0"/>
              <a:t>เช่น</a:t>
            </a:r>
            <a:r>
              <a:rPr lang="en-US" sz="2400" dirty="0"/>
              <a:t> </a:t>
            </a:r>
            <a:r>
              <a:rPr lang="en-US" sz="2400" dirty="0">
                <a:latin typeface=" Fira Code"/>
              </a:rPr>
              <a:t>complex(6, 3) </a:t>
            </a:r>
            <a:r>
              <a:rPr lang="th-TH" sz="2400" dirty="0"/>
              <a:t>คือ 6 + 3</a:t>
            </a:r>
            <a:r>
              <a:rPr lang="en-US" sz="2400" dirty="0" err="1"/>
              <a:t>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th-TH" sz="3200" dirty="0"/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23D6DBA1-5F9C-4B1B-AA1A-39CD35741151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6E4215-73E1-4E1A-BE48-B06EA1BCE7D5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D58FB2-9D7C-413D-9BEB-6B70CE66F4DE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95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90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I2 = 25.6 </a:t>
            </a:r>
            <a:r>
              <a:rPr lang="en-US" sz="1800" b="1" i="1" u="sng" dirty="0">
                <a:solidFill>
                  <a:srgbClr val="03A9F4"/>
                </a:solidFill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A</a:t>
            </a:r>
            <a:endParaRPr lang="en-US" sz="1800" b="1" i="1" u="sng" dirty="0">
              <a:solidFill>
                <a:srgbClr val="03A9F4"/>
              </a:solidFill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หน่วยที่ให้ใช้อนุญาตให้ใช้ 5 หน่วย ดังต่อไปนี้</a:t>
            </a:r>
            <a:endParaRPr lang="th-TH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206FE2-AAE7-4A36-BD48-C813E05D0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97429"/>
              </p:ext>
            </p:extLst>
          </p:nvPr>
        </p:nvGraphicFramePr>
        <p:xfrm>
          <a:off x="680321" y="3162248"/>
          <a:ext cx="10354026" cy="313304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50604">
                  <a:extLst>
                    <a:ext uri="{9D8B030D-6E8A-4147-A177-3AD203B41FA5}">
                      <a16:colId xmlns:a16="http://schemas.microsoft.com/office/drawing/2014/main" val="2949968228"/>
                    </a:ext>
                  </a:extLst>
                </a:gridCol>
                <a:gridCol w="3451711">
                  <a:extLst>
                    <a:ext uri="{9D8B030D-6E8A-4147-A177-3AD203B41FA5}">
                      <a16:colId xmlns:a16="http://schemas.microsoft.com/office/drawing/2014/main" val="50269116"/>
                    </a:ext>
                  </a:extLst>
                </a:gridCol>
                <a:gridCol w="3451711">
                  <a:extLst>
                    <a:ext uri="{9D8B030D-6E8A-4147-A177-3AD203B41FA5}">
                      <a16:colId xmlns:a16="http://schemas.microsoft.com/office/drawing/2014/main" val="281255749"/>
                    </a:ext>
                  </a:extLst>
                </a:gridCol>
              </a:tblGrid>
              <a:tr h="561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</a:rPr>
                        <a:t>หน่วยจาก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ชื่อ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สัญลักษณ์ตอนส่ง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7799247"/>
                  </a:ext>
                </a:extLst>
              </a:tr>
              <a:tr h="51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</a:rPr>
                        <a:t>การไหลของกระแส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Ampere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07833"/>
                  </a:ext>
                </a:extLst>
              </a:tr>
              <a:tr h="51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</a:rPr>
                        <a:t>ความต่างศักย์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Voltage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376176"/>
                  </a:ext>
                </a:extLst>
              </a:tr>
              <a:tr h="51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</a:rPr>
                        <a:t>ความต้านทาน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Ohm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1328805"/>
                  </a:ext>
                </a:extLst>
              </a:tr>
              <a:tr h="51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</a:rPr>
                        <a:t>ความจุตัวเก็บประจุ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Farad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447462"/>
                  </a:ext>
                </a:extLst>
              </a:tr>
              <a:tr h="514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</a:rPr>
                        <a:t>ค่าความเหนี่ยวนำ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Henry</a:t>
                      </a:r>
                      <a:endParaRPr lang="en-US" sz="20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5785356"/>
                  </a:ext>
                </a:extLst>
              </a:tr>
            </a:tbl>
          </a:graphicData>
        </a:graphic>
      </p:graphicFrame>
      <p:sp>
        <p:nvSpPr>
          <p:cNvPr id="5" name="Flowchart: Data 4">
            <a:hlinkClick r:id="rId2" action="ppaction://hlinksldjump"/>
            <a:extLst>
              <a:ext uri="{FF2B5EF4-FFF2-40B4-BE49-F238E27FC236}">
                <a16:creationId xmlns:a16="http://schemas.microsoft.com/office/drawing/2014/main" id="{88C3AA5D-CACC-436E-9947-8736336739F2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B69AB7-AC10-424B-8BFB-645E1A7ECA76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20E3B2-232F-4153-9336-9FEE33C95749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713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90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I2 = 25.6 </a:t>
            </a:r>
            <a:r>
              <a:rPr lang="en-US" sz="1800" b="1" i="1" u="sng" dirty="0">
                <a:solidFill>
                  <a:srgbClr val="03A9F4"/>
                </a:solidFill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A</a:t>
            </a:r>
            <a:endParaRPr lang="en-US" sz="1800" b="1" i="1" u="sng" dirty="0">
              <a:solidFill>
                <a:srgbClr val="03A9F4"/>
              </a:solidFill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คำอุปสรรค อนุญาตให้ใช้ได้ดังต่อไปนี้</a:t>
            </a:r>
            <a:endParaRPr lang="th-TH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53DBB6-D1EB-40E1-A052-02F411F7A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351"/>
              </p:ext>
            </p:extLst>
          </p:nvPr>
        </p:nvGraphicFramePr>
        <p:xfrm>
          <a:off x="680320" y="3014077"/>
          <a:ext cx="10758472" cy="351861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585390">
                  <a:extLst>
                    <a:ext uri="{9D8B030D-6E8A-4147-A177-3AD203B41FA5}">
                      <a16:colId xmlns:a16="http://schemas.microsoft.com/office/drawing/2014/main" val="2384630319"/>
                    </a:ext>
                  </a:extLst>
                </a:gridCol>
                <a:gridCol w="3586541">
                  <a:extLst>
                    <a:ext uri="{9D8B030D-6E8A-4147-A177-3AD203B41FA5}">
                      <a16:colId xmlns:a16="http://schemas.microsoft.com/office/drawing/2014/main" val="739547819"/>
                    </a:ext>
                  </a:extLst>
                </a:gridCol>
                <a:gridCol w="3586541">
                  <a:extLst>
                    <a:ext uri="{9D8B030D-6E8A-4147-A177-3AD203B41FA5}">
                      <a16:colId xmlns:a16="http://schemas.microsoft.com/office/drawing/2014/main" val="4170299942"/>
                    </a:ext>
                  </a:extLst>
                </a:gridCol>
              </a:tblGrid>
              <a:tr h="293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>
                          <a:effectLst/>
                        </a:rPr>
                        <a:t>พหุคุณ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>
                          <a:effectLst/>
                        </a:rPr>
                        <a:t>ชื่อ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>
                          <a:effectLst/>
                        </a:rPr>
                        <a:t>สัญลักษณ์ตอนส่ง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6912015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10</a:t>
                      </a:r>
                      <a:r>
                        <a:rPr lang="th-TH" sz="1200" baseline="30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3804085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Peta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9062593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Tera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416681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Giga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356546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Mega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4555232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Kilo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7462924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Mili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064946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774787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-9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Nano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958731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-12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277720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-15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Femto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5226962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-18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Atto</a:t>
                      </a:r>
                      <a:endParaRPr lang="en-US" sz="120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en-US" sz="12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158"/>
                  </a:ext>
                </a:extLst>
              </a:tr>
            </a:tbl>
          </a:graphicData>
        </a:graphic>
      </p:graphicFrame>
      <p:sp>
        <p:nvSpPr>
          <p:cNvPr id="5" name="Flowchart: Data 4">
            <a:hlinkClick r:id="rId2" action="ppaction://hlinksldjump"/>
            <a:extLst>
              <a:ext uri="{FF2B5EF4-FFF2-40B4-BE49-F238E27FC236}">
                <a16:creationId xmlns:a16="http://schemas.microsoft.com/office/drawing/2014/main" id="{D9D7B79C-3FD7-49EF-94C0-3BAF17476454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72C2CE-7FAE-4AEE-9E50-244C4D8B0640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BD3350-5EEC-4508-A9F7-6FB226101219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32014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23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I2 = 25.6 </a:t>
            </a:r>
            <a:r>
              <a:rPr lang="en-US" sz="1800" b="1" i="1" u="sng" dirty="0">
                <a:solidFill>
                  <a:srgbClr val="03A9F4"/>
                </a:solidFill>
                <a:effectLst/>
                <a:latin typeface="Fira Code" panose="020B0809050000020004" pitchFamily="49" charset="0"/>
                <a:ea typeface="MS Gothic" panose="020B0609070205080204" pitchFamily="49" charset="-128"/>
                <a:cs typeface="TH Sarabun New" panose="020B0500040200020003" pitchFamily="34" charset="-34"/>
              </a:rPr>
              <a:t>A</a:t>
            </a:r>
            <a:endParaRPr lang="en-US" sz="1800" b="1" i="1" u="sng" dirty="0">
              <a:solidFill>
                <a:srgbClr val="03A9F4"/>
              </a:solidFill>
              <a:effectLst/>
              <a:latin typeface="TH Sarabun New" panose="020B0500040200020003" pitchFamily="34" charset="-34"/>
              <a:ea typeface="MS Gothic" panose="020B0609070205080204" pitchFamily="49" charset="-128"/>
              <a:cs typeface="TH Sarabun New" panose="020B0500040200020003" pitchFamily="34" charset="-34"/>
            </a:endParaRPr>
          </a:p>
          <a:p>
            <a:r>
              <a:rPr lang="th-TH" sz="2400" dirty="0"/>
              <a:t>ให้ใช้สัญลักษณ์คำอุปสรรคติดกันกับหน่วย</a:t>
            </a:r>
          </a:p>
          <a:p>
            <a:r>
              <a:rPr lang="th-TH" sz="2400" dirty="0"/>
              <a:t>	เช่น</a:t>
            </a:r>
            <a:r>
              <a:rPr lang="en-US" sz="2400" dirty="0"/>
              <a:t> </a:t>
            </a:r>
            <a:r>
              <a:rPr lang="th-TH" sz="2400" dirty="0"/>
              <a:t>	1 </a:t>
            </a:r>
            <a:r>
              <a:rPr lang="en-US" sz="2400" dirty="0"/>
              <a:t>A  </a:t>
            </a:r>
            <a:r>
              <a:rPr lang="th-TH" sz="2400" dirty="0"/>
              <a:t>มีค่าเท่ากับ 0.001 </a:t>
            </a:r>
            <a:r>
              <a:rPr lang="en-US" sz="2400" dirty="0"/>
              <a:t>kA </a:t>
            </a:r>
            <a:r>
              <a:rPr lang="th-TH" sz="2400" dirty="0"/>
              <a:t>หรือ 1000 </a:t>
            </a:r>
            <a:r>
              <a:rPr lang="en-US" sz="2400" dirty="0"/>
              <a:t>mA</a:t>
            </a:r>
          </a:p>
          <a:p>
            <a:r>
              <a:rPr lang="en-US" sz="2400" dirty="0"/>
              <a:t>		       37 O </a:t>
            </a:r>
            <a:r>
              <a:rPr lang="th-TH" sz="2400" dirty="0"/>
              <a:t>มีค่าเท่ากับ 0.037 </a:t>
            </a:r>
            <a:r>
              <a:rPr lang="en-US" sz="2400" dirty="0" err="1"/>
              <a:t>kO</a:t>
            </a:r>
            <a:r>
              <a:rPr lang="en-US" sz="2400" dirty="0"/>
              <a:t> </a:t>
            </a:r>
            <a:r>
              <a:rPr lang="th-TH" sz="2400" dirty="0"/>
              <a:t>หรือ 37000 </a:t>
            </a:r>
            <a:r>
              <a:rPr lang="en-US" sz="2400" dirty="0" err="1"/>
              <a:t>mO</a:t>
            </a:r>
            <a:r>
              <a:rPr lang="en-US" sz="2400" dirty="0"/>
              <a:t> (</a:t>
            </a:r>
            <a:r>
              <a:rPr lang="th-TH" sz="2400" dirty="0"/>
              <a:t>คือ 37 </a:t>
            </a:r>
            <a:r>
              <a:rPr lang="en-US" sz="2400" dirty="0"/>
              <a:t>Ohm)</a:t>
            </a:r>
          </a:p>
          <a:p>
            <a:r>
              <a:rPr lang="en-US" sz="2400" dirty="0"/>
              <a:t>	</a:t>
            </a:r>
          </a:p>
          <a:p>
            <a:r>
              <a:rPr lang="th-TH" sz="2400" dirty="0"/>
              <a:t>สามารถตอบแบบไหนก็ได้ แล้วแต่ความสะดวก</a:t>
            </a: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9DB43019-4D78-4839-A61D-15CE0B3EE933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B0A0C1-F0A5-45AA-B80E-418B05E7C5DF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6215D4-AAFF-4992-9E92-550778713134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29734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63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effectLst/>
                <a:latin typeface=" Fira Code"/>
                <a:ea typeface="MS Gothic" panose="020B0609070205080204" pitchFamily="49" charset="-128"/>
              </a:rPr>
              <a:t>ตัวอย่างการส่งตัวเลขที่รับได้</a:t>
            </a:r>
            <a:endParaRPr lang="th-TH" sz="4000" dirty="0">
              <a:latin typeface=" Fira Cod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3ECC9-992A-49AC-8471-091F50B9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46885"/>
              </p:ext>
            </p:extLst>
          </p:nvPr>
        </p:nvGraphicFramePr>
        <p:xfrm>
          <a:off x="680321" y="2923815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691055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I2 = 25.6 A</a:t>
                      </a:r>
                      <a:endParaRPr lang="en-US" sz="1100" b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2533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2300DF-996D-4857-B7C6-ED3CC06D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7531"/>
              </p:ext>
            </p:extLst>
          </p:nvPr>
        </p:nvGraphicFramePr>
        <p:xfrm>
          <a:off x="680321" y="3895389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116732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I2 = -12.7 mA</a:t>
                      </a:r>
                      <a:endParaRPr lang="en-US" sz="1100" b="0" i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2997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634723-4864-42B2-83E3-68E39113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34470"/>
              </p:ext>
            </p:extLst>
          </p:nvPr>
        </p:nvGraphicFramePr>
        <p:xfrm>
          <a:off x="680321" y="4871689"/>
          <a:ext cx="5937250" cy="304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078264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I2 </a:t>
                      </a:r>
                      <a:r>
                        <a:rPr lang="th-TH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 </a:t>
                      </a: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=</a:t>
                      </a:r>
                      <a:r>
                        <a:rPr lang="th-TH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    </a:t>
                      </a: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11 </a:t>
                      </a:r>
                      <a:r>
                        <a:rPr lang="th-TH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  </a:t>
                      </a: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kA</a:t>
                      </a:r>
                      <a:r>
                        <a:rPr lang="th-TH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endParaRPr lang="en-US" sz="1100" b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17528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902C3F4-1100-4ED5-8DE4-AE03B337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30105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lowchart: Data 7">
            <a:hlinkClick r:id="rId2" action="ppaction://hlinksldjump"/>
            <a:extLst>
              <a:ext uri="{FF2B5EF4-FFF2-40B4-BE49-F238E27FC236}">
                <a16:creationId xmlns:a16="http://schemas.microsoft.com/office/drawing/2014/main" id="{F61C6C23-E085-4990-A926-43F7AD62AFCC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84E8F6-439F-4361-B49E-77DAFE91436F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272CB85-9ADB-4E51-B6B3-93BC6FA44906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55468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(ตัวเลข)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63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effectLst/>
                <a:latin typeface=" Fira Code"/>
                <a:ea typeface="MS Gothic" panose="020B0609070205080204" pitchFamily="49" charset="-128"/>
              </a:rPr>
              <a:t>ตัวอย่างการส่งตัวเลขที่รับ</a:t>
            </a:r>
            <a:r>
              <a:rPr lang="th-TH" sz="3200" dirty="0">
                <a:solidFill>
                  <a:srgbClr val="C00000"/>
                </a:solidFill>
                <a:effectLst/>
                <a:latin typeface=" Fira Code"/>
                <a:ea typeface="MS Gothic" panose="020B0609070205080204" pitchFamily="49" charset="-128"/>
              </a:rPr>
              <a:t>ไม่ได้</a:t>
            </a:r>
            <a:endParaRPr lang="th-TH" sz="4000" dirty="0">
              <a:solidFill>
                <a:srgbClr val="C00000"/>
              </a:solidFill>
              <a:latin typeface=" Fira Code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02C3F4-1100-4ED5-8DE4-AE03B337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30105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BA822D-F1D6-46B4-9B68-00DF939F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39298"/>
              </p:ext>
            </p:extLst>
          </p:nvPr>
        </p:nvGraphicFramePr>
        <p:xfrm>
          <a:off x="574022" y="3141271"/>
          <a:ext cx="5937250" cy="3154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2286693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th-TH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 = 25.6 A</a:t>
                      </a:r>
                      <a:r>
                        <a:rPr lang="th-TH" sz="18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510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A13AAC-A820-4188-B1AA-1ECE1BD2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02585"/>
              </p:ext>
            </p:extLst>
          </p:nvPr>
        </p:nvGraphicFramePr>
        <p:xfrm>
          <a:off x="574022" y="4346442"/>
          <a:ext cx="5937250" cy="3154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068779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I2 = 25.6 Amp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725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477C21-59C0-48AF-942A-98D9E9B18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4837"/>
              </p:ext>
            </p:extLst>
          </p:nvPr>
        </p:nvGraphicFramePr>
        <p:xfrm>
          <a:off x="574022" y="5708686"/>
          <a:ext cx="5937250" cy="3154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521826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I2 = 25.6 m A</a:t>
                      </a:r>
                      <a:endParaRPr lang="en-US" sz="1100" dirty="0">
                        <a:effectLst/>
                        <a:latin typeface="TH Sarabun New" panose="020B0500040200020003" pitchFamily="34" charset="-34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5807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B39891-A2BB-4A48-B69F-DE5907554430}"/>
              </a:ext>
            </a:extLst>
          </p:cNvPr>
          <p:cNvSpPr txBox="1"/>
          <p:nvPr/>
        </p:nvSpPr>
        <p:spPr>
          <a:xfrm>
            <a:off x="1120588" y="3467758"/>
            <a:ext cx="53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ชื่อตัวควรเขียนติดกัน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12A83-1456-4A93-80A9-41987F2A2E87}"/>
              </a:ext>
            </a:extLst>
          </p:cNvPr>
          <p:cNvSpPr txBox="1"/>
          <p:nvPr/>
        </p:nvSpPr>
        <p:spPr>
          <a:xfrm>
            <a:off x="1120588" y="4661910"/>
            <a:ext cx="53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ให้ใช้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 </a:t>
            </a:r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แทน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Amp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EEA5D-C55C-41EF-B20B-C7FD279BA020}"/>
              </a:ext>
            </a:extLst>
          </p:cNvPr>
          <p:cNvSpPr txBox="1"/>
          <p:nvPr/>
        </p:nvSpPr>
        <p:spPr>
          <a:xfrm>
            <a:off x="1120588" y="6059166"/>
            <a:ext cx="53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ควรเขียน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m A </a:t>
            </a:r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ติดกัน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owchart: Data 11">
            <a:hlinkClick r:id="rId2" action="ppaction://hlinksldjump"/>
            <a:extLst>
              <a:ext uri="{FF2B5EF4-FFF2-40B4-BE49-F238E27FC236}">
                <a16:creationId xmlns:a16="http://schemas.microsoft.com/office/drawing/2014/main" id="{57EF5E73-CDD5-4EC7-9B65-184D0477F496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5" name="Flowchart: Data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9D778E-864C-46F8-8E24-E6A6D067BB13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6" name="Flowchart: Data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FA440-8051-4C70-8B2C-532E3C73CE7E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42130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(สมการ)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สมการสามารถเขียนได้เป็นรูปแบบดังนี้</a:t>
            </a:r>
          </a:p>
          <a:p>
            <a:r>
              <a:rPr lang="en-US" sz="3200" dirty="0"/>
              <a:t>&lt;</a:t>
            </a:r>
            <a:r>
              <a:rPr lang="th-TH" sz="3200" dirty="0"/>
              <a:t>ชื่อสมการ</a:t>
            </a:r>
            <a:r>
              <a:rPr lang="en-US" sz="3200" dirty="0"/>
              <a:t>&gt;</a:t>
            </a:r>
            <a:r>
              <a:rPr lang="th-TH" sz="3200" dirty="0"/>
              <a:t> </a:t>
            </a:r>
            <a:r>
              <a:rPr lang="en-US" sz="3200" dirty="0"/>
              <a:t>: &lt;</a:t>
            </a:r>
            <a:r>
              <a:rPr lang="th-TH" sz="3200" dirty="0"/>
              <a:t>สมการ</a:t>
            </a:r>
            <a:r>
              <a:rPr lang="en-US" sz="3200" dirty="0"/>
              <a:t>&gt;</a:t>
            </a:r>
            <a:r>
              <a:rPr lang="th-TH" sz="3200" dirty="0"/>
              <a:t> </a:t>
            </a:r>
          </a:p>
          <a:p>
            <a:r>
              <a:rPr lang="th-TH" sz="3200" dirty="0"/>
              <a:t>โดยให้ </a:t>
            </a:r>
            <a:r>
              <a:rPr lang="th-TH" sz="32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เว้นออกจากกันเช่นกัน</a:t>
            </a:r>
          </a:p>
          <a:p>
            <a:endParaRPr lang="th-TH" sz="3200" dirty="0"/>
          </a:p>
          <a:p>
            <a:r>
              <a:rPr lang="th-TH" sz="3200" dirty="0"/>
              <a:t>เช่น</a:t>
            </a:r>
          </a:p>
          <a:p>
            <a:r>
              <a:rPr lang="en-US" sz="3200" dirty="0">
                <a:latin typeface=" Fira Code"/>
              </a:rPr>
              <a:t>KCL : Vx + </a:t>
            </a:r>
            <a:r>
              <a:rPr lang="en-US" sz="3200" dirty="0" err="1">
                <a:latin typeface=" Fira Code"/>
              </a:rPr>
              <a:t>Vy</a:t>
            </a:r>
            <a:r>
              <a:rPr lang="en-US" sz="3200" dirty="0">
                <a:latin typeface=" Fira Code"/>
              </a:rPr>
              <a:t> = 1</a:t>
            </a:r>
          </a:p>
          <a:p>
            <a:r>
              <a:rPr lang="en-US" sz="3200" dirty="0">
                <a:latin typeface=" Fira Code"/>
              </a:rPr>
              <a:t>KVL : -2 Vx = 1 - </a:t>
            </a:r>
            <a:r>
              <a:rPr lang="en-US" sz="3200" dirty="0" err="1">
                <a:latin typeface=" Fira Code"/>
              </a:rPr>
              <a:t>Vy</a:t>
            </a:r>
            <a:endParaRPr lang="en-US" sz="3200" dirty="0">
              <a:latin typeface=" Fira Code"/>
            </a:endParaRPr>
          </a:p>
          <a:p>
            <a:r>
              <a:rPr lang="en-US" sz="3200" dirty="0">
                <a:latin typeface=" Fira Code"/>
              </a:rPr>
              <a:t>R1 : </a:t>
            </a:r>
            <a:r>
              <a:rPr lang="en-US" sz="3200" dirty="0" err="1">
                <a:latin typeface=" Fira Code"/>
              </a:rPr>
              <a:t>Vy</a:t>
            </a:r>
            <a:r>
              <a:rPr lang="en-US" sz="3200" dirty="0">
                <a:latin typeface=" Fira Code"/>
              </a:rPr>
              <a:t> / 3 = 4 </a:t>
            </a:r>
            <a:r>
              <a:rPr lang="en-US" sz="3200" dirty="0" err="1">
                <a:latin typeface=" Fira Code"/>
              </a:rPr>
              <a:t>Iy</a:t>
            </a:r>
            <a:endParaRPr lang="en-US" sz="3200" dirty="0">
              <a:latin typeface=" Fira Code"/>
            </a:endParaRP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8240F23A-0071-4FEB-A3D6-B1BAF775AFD4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A0C932-F35C-42BB-8274-F4315618E696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4388D4-15EB-4D31-AC83-64013969345D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584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มันคืออะไร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2CA-ADFC-4EA7-B2C1-5B0D67C5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6408" cy="4063927"/>
          </a:xfrm>
        </p:spPr>
        <p:txBody>
          <a:bodyPr>
            <a:normAutofit/>
          </a:bodyPr>
          <a:lstStyle/>
          <a:p>
            <a:pPr algn="thaiDist">
              <a:lnSpc>
                <a:spcPct val="100000"/>
              </a:lnSpc>
            </a:pPr>
            <a:r>
              <a:rPr lang="th-TH" sz="3200" dirty="0"/>
              <a:t>โดยแรกเริ่มมาจากเว็ป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Grader.ga </a:t>
            </a:r>
            <a:r>
              <a:rPr lang="th-TH" sz="3200" dirty="0"/>
              <a:t>ที่เป็นเว็ปฝึกเขียน</a:t>
            </a:r>
            <a:r>
              <a:rPr lang="th-TH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โปรแกรม</a:t>
            </a:r>
            <a:r>
              <a:rPr lang="th-TH" sz="3200" dirty="0"/>
              <a:t> ด้วยระบบการตรวจที่สามารถออกแบบให้สามารถตรวจคำตอบได้ จึงสามารถนำโจทย์ในวิชา </a:t>
            </a:r>
            <a:r>
              <a:rPr lang="en-US" sz="3200" dirty="0"/>
              <a:t>LCA </a:t>
            </a:r>
            <a:r>
              <a:rPr lang="th-TH" sz="3200" dirty="0"/>
              <a:t>มาเพื่อฝึกฝนต่างๆ</a:t>
            </a:r>
          </a:p>
          <a:p>
            <a:pPr algn="thaiDist">
              <a:lnSpc>
                <a:spcPct val="100000"/>
              </a:lnSpc>
            </a:pPr>
            <a:endParaRPr lang="th-TH" sz="3200" dirty="0"/>
          </a:p>
          <a:p>
            <a:pPr algn="thaiDist">
              <a:lnSpc>
                <a:spcPct val="100000"/>
              </a:lnSpc>
            </a:pPr>
            <a:r>
              <a:rPr lang="th-TH" sz="3200" dirty="0"/>
              <a:t>แต่ปัจจุบันได้ทำการแยกออกเพื่อให้สามารถใช้งานได้สะดวก</a:t>
            </a:r>
            <a:br>
              <a:rPr lang="th-TH" sz="3200" dirty="0"/>
            </a:br>
            <a:r>
              <a:rPr lang="th-TH" sz="3200" dirty="0"/>
              <a:t>มากขึ้น</a:t>
            </a:r>
            <a:endParaRPr lang="en-US" sz="3200" dirty="0"/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005973A6-43E8-4234-A612-244A3B0A1B95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91A2599F-E617-4FEC-B223-2EE65249F252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E91CA9-A547-4F68-B927-ADB6A69A3DD7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751C7E-2B10-4C27-8435-A25AF79A9A56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20029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(สมการ)</a:t>
            </a:r>
            <a:endParaRPr 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01CD0-6DCD-460B-B0A3-5E0B5DDB4B4B}"/>
              </a:ext>
            </a:extLst>
          </p:cNvPr>
          <p:cNvSpPr txBox="1"/>
          <p:nvPr/>
        </p:nvSpPr>
        <p:spPr>
          <a:xfrm>
            <a:off x="680321" y="2105623"/>
            <a:ext cx="106002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 Fira Code"/>
              </a:rPr>
              <a:t>เงื่อนไขการสร้างสมการมีดังนี้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 Fira Code"/>
              </a:rPr>
              <a:t>ต้องมี</a:t>
            </a:r>
            <a:r>
              <a:rPr lang="th-TH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 Fira Code"/>
              </a:rPr>
              <a:t>เท่ากับ (=) 1 ตัว (หรือไม่มีก็ได้)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 Fira Code"/>
              </a:rPr>
              <a:t>เครื่องหมายที่อนุญาตให้ใช้คือ </a:t>
            </a:r>
            <a:r>
              <a:rPr lang="th-TH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 Fira Code"/>
              </a:rPr>
              <a:t>+ - *(คูณ) /(หาร) </a:t>
            </a:r>
            <a:r>
              <a:rPr lang="th-TH" sz="2000" dirty="0">
                <a:latin typeface=" Fira Code"/>
              </a:rPr>
              <a:t>และ </a:t>
            </a:r>
            <a:r>
              <a:rPr lang="th-TH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 Fira Code"/>
              </a:rPr>
              <a:t>วงเล็บ</a:t>
            </a:r>
            <a:r>
              <a:rPr lang="th-TH" sz="2000" dirty="0">
                <a:latin typeface=" Fira Code"/>
              </a:rPr>
              <a:t>  เช่น 4 / 2 คือ 4 หาร 2    2 * </a:t>
            </a:r>
            <a:r>
              <a:rPr lang="en-US" sz="2000" dirty="0">
                <a:latin typeface=" Fira Code"/>
              </a:rPr>
              <a:t>x </a:t>
            </a:r>
            <a:r>
              <a:rPr lang="th-TH" sz="2000" dirty="0">
                <a:latin typeface=" Fira Code"/>
              </a:rPr>
              <a:t>คือ 2</a:t>
            </a:r>
            <a:r>
              <a:rPr lang="en-US" sz="2000" dirty="0">
                <a:latin typeface=" Fira Code"/>
              </a:rPr>
              <a:t>x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 Fira Code"/>
              </a:rPr>
              <a:t>ให้คำนึงถึงลำดับความสำคัญของเครื่องหมายเสมอ </a:t>
            </a:r>
            <a:r>
              <a:rPr lang="th-TH" sz="2000" dirty="0">
                <a:latin typeface=" Fira Code"/>
              </a:rPr>
              <a:t>เช่น 3 + 4 * 2 มันจะทำการเอา 4 คูณ 2 ก่อน ค่อยนำมาบวก 3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 Fira Code"/>
              </a:rPr>
              <a:t>ตัวเลข ตัวแปร และ เครื่องหมาย </a:t>
            </a:r>
            <a:r>
              <a:rPr lang="th-TH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 Fira Code"/>
              </a:rPr>
              <a:t>ให้เว้นออกจากกันเสมอ </a:t>
            </a:r>
            <a:r>
              <a:rPr lang="th-TH" sz="2000" dirty="0">
                <a:latin typeface=" Fira Code"/>
              </a:rPr>
              <a:t>เช่น – 3 + </a:t>
            </a:r>
            <a:r>
              <a:rPr lang="en-US" sz="2000" dirty="0">
                <a:latin typeface=" Fira Code"/>
              </a:rPr>
              <a:t>Vx = </a:t>
            </a:r>
            <a:r>
              <a:rPr lang="en-US" sz="2000" dirty="0" err="1">
                <a:latin typeface=" Fira Code"/>
              </a:rPr>
              <a:t>Vy</a:t>
            </a:r>
            <a:endParaRPr lang="th-TH" sz="2000" dirty="0">
              <a:latin typeface=" Fira Code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 Fira Code"/>
              </a:rPr>
              <a:t>อนุญาตให้เขียนตัวแปร และ ตัวเลข ต่อกัน โดยจะถือว่าเป็น การคูณกัน เช่น 4</a:t>
            </a:r>
            <a:r>
              <a:rPr lang="en-US" sz="2000" dirty="0">
                <a:latin typeface=" Fira Code"/>
              </a:rPr>
              <a:t>Vx = 7 </a:t>
            </a:r>
            <a:br>
              <a:rPr lang="th-TH" sz="2000" dirty="0">
                <a:latin typeface=" Fira Code"/>
              </a:rPr>
            </a:br>
            <a:r>
              <a:rPr lang="th-TH" sz="2000" dirty="0">
                <a:latin typeface=" Fira Code"/>
              </a:rPr>
              <a:t>มีความหมายเดียวกับ 4 * </a:t>
            </a:r>
            <a:r>
              <a:rPr lang="en-US" sz="2000" dirty="0">
                <a:latin typeface=" Fira Code"/>
              </a:rPr>
              <a:t>Vx = 7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 Fira Code"/>
              </a:rPr>
              <a:t>สมการสามารถเขียนแบบไหนก็ได้ เรียงลำดับแบบไหนก็ได้ จะเอาไว้ฝั่งซ้ายหรือฝั่งขวาก็ได้ตามความสะดวก แต่ ต้องมีตัวแปรทุกตัวแปรที่สมการกำหนดไว้ และต้องเป็นสมการที่ถูกต้อง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 Fira Code"/>
            </a:endParaRP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9A62F14F-4B14-45FF-9367-CEC488C532A9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5" name="Flowchart: Data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4421FD-82EE-4800-BFDD-3F3F44649077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6" name="Flowchart: Data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01D02E-7A34-4981-B1ED-D8E9E56367EE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4310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(สมการ)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D844-C004-4AA7-9575-94B4B36FDAB3}"/>
              </a:ext>
            </a:extLst>
          </p:cNvPr>
          <p:cNvSpPr txBox="1"/>
          <p:nvPr/>
        </p:nvSpPr>
        <p:spPr>
          <a:xfrm>
            <a:off x="680321" y="2105623"/>
            <a:ext cx="10600209" cy="63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effectLst/>
                <a:latin typeface=" Fira Code"/>
                <a:ea typeface="MS Gothic" panose="020B0609070205080204" pitchFamily="49" charset="-128"/>
              </a:rPr>
              <a:t>ตัวอย่างการส่งสมการที่รับได้</a:t>
            </a:r>
            <a:endParaRPr lang="th-TH" sz="4000" dirty="0">
              <a:latin typeface=" Fira Code"/>
            </a:endParaRPr>
          </a:p>
        </p:txBody>
      </p:sp>
      <p:sp>
        <p:nvSpPr>
          <p:cNvPr id="3" name="WordArt 2">
            <a:extLst>
              <a:ext uri="{FF2B5EF4-FFF2-40B4-BE49-F238E27FC236}">
                <a16:creationId xmlns:a16="http://schemas.microsoft.com/office/drawing/2014/main" id="{F950E8D3-FA06-472C-B37B-AA5608CC44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83326" y="2816914"/>
            <a:ext cx="6804635" cy="6477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“สมการ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KVL </a:t>
            </a: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ให้เขียนในเทอมของ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Vx </a:t>
            </a: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และ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Vy”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D8B93-8ABB-46C4-B201-CF37F847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5542"/>
              </p:ext>
            </p:extLst>
          </p:nvPr>
        </p:nvGraphicFramePr>
        <p:xfrm>
          <a:off x="457481" y="3780083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00205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KVL : Vx + </a:t>
                      </a:r>
                      <a:r>
                        <a:rPr lang="en-US" sz="1800" b="0" dirty="0" err="1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Vy</a:t>
                      </a:r>
                      <a:r>
                        <a:rPr lang="en-US" sz="1800" b="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= 1</a:t>
                      </a:r>
                      <a:endParaRPr lang="en-US" sz="1100" b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770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29E15-025D-4833-9509-4B9B7AA8B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90688"/>
              </p:ext>
            </p:extLst>
          </p:nvPr>
        </p:nvGraphicFramePr>
        <p:xfrm>
          <a:off x="457481" y="4633667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779315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 Fira Code"/>
                        </a:rPr>
                        <a:t>KVL : - 2 Vx = 1 - </a:t>
                      </a:r>
                      <a:r>
                        <a:rPr lang="en-US" sz="1800" b="0" dirty="0" err="1">
                          <a:effectLst/>
                          <a:latin typeface=" Fira Code"/>
                        </a:rPr>
                        <a:t>Vy</a:t>
                      </a:r>
                      <a:endParaRPr lang="en-US" sz="1100" b="0" dirty="0">
                        <a:effectLst/>
                        <a:latin typeface=" Fira Code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3264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149AD1-EF21-48E7-8465-87D578416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13614"/>
              </p:ext>
            </p:extLst>
          </p:nvPr>
        </p:nvGraphicFramePr>
        <p:xfrm>
          <a:off x="457481" y="5471118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29471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 Fira Code"/>
                        </a:rPr>
                        <a:t>KVL : </a:t>
                      </a:r>
                      <a:r>
                        <a:rPr lang="en-US" sz="1800" b="0" dirty="0" err="1">
                          <a:effectLst/>
                          <a:latin typeface=" Fira Code"/>
                        </a:rPr>
                        <a:t>Vy</a:t>
                      </a:r>
                      <a:r>
                        <a:rPr lang="en-US" sz="1800" b="0" dirty="0">
                          <a:effectLst/>
                          <a:latin typeface=" Fira Code"/>
                        </a:rPr>
                        <a:t> / 2 = 3Vy</a:t>
                      </a:r>
                      <a:endParaRPr lang="en-US" sz="1100" b="0" dirty="0">
                        <a:effectLst/>
                        <a:latin typeface=" Fira Code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439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1BC7A4-F977-4174-9FB2-22A556F2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4804"/>
              </p:ext>
            </p:extLst>
          </p:nvPr>
        </p:nvGraphicFramePr>
        <p:xfrm>
          <a:off x="457481" y="6354144"/>
          <a:ext cx="5937250" cy="30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761615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 Fira Code"/>
                        </a:rPr>
                        <a:t>KVL : </a:t>
                      </a:r>
                      <a:r>
                        <a:rPr lang="en-US" sz="1800" b="0" dirty="0" err="1">
                          <a:effectLst/>
                          <a:latin typeface=" Fira Code"/>
                        </a:rPr>
                        <a:t>Vy</a:t>
                      </a:r>
                      <a:r>
                        <a:rPr lang="en-US" sz="1800" b="0" dirty="0">
                          <a:effectLst/>
                          <a:latin typeface=" Fira Code"/>
                        </a:rPr>
                        <a:t> + 2 * 3 = ( </a:t>
                      </a:r>
                      <a:r>
                        <a:rPr lang="en-US" sz="1800" b="0" dirty="0" err="1">
                          <a:effectLst/>
                          <a:latin typeface=" Fira Code"/>
                        </a:rPr>
                        <a:t>Vy</a:t>
                      </a:r>
                      <a:r>
                        <a:rPr lang="en-US" sz="1800" b="0" dirty="0">
                          <a:effectLst/>
                          <a:latin typeface=" Fira Code"/>
                        </a:rPr>
                        <a:t> – 3 ) * 5</a:t>
                      </a:r>
                      <a:endParaRPr lang="en-US" sz="1100" b="0" dirty="0">
                        <a:effectLst/>
                        <a:latin typeface=" Fira Code"/>
                        <a:ea typeface="MS Gothic" panose="020B0609070205080204" pitchFamily="49" charset="-128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796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2813034-94FC-4A19-90CA-599E79CA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397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Flowchart: Data 9">
            <a:hlinkClick r:id="rId2" action="ppaction://hlinksldjump"/>
            <a:extLst>
              <a:ext uri="{FF2B5EF4-FFF2-40B4-BE49-F238E27FC236}">
                <a16:creationId xmlns:a16="http://schemas.microsoft.com/office/drawing/2014/main" id="{8D9A5FFE-FD88-47EA-8CB2-DC2841559DE5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1" name="Flowchart: Data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BBFFCD-2C72-487F-B85E-9F93FB0383EB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2" name="Flowchart: Dat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2D79AA-5036-431A-BBDB-070530227F7E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46538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 (สมการ)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D844-C004-4AA7-9575-94B4B36FDAB3}"/>
              </a:ext>
            </a:extLst>
          </p:cNvPr>
          <p:cNvSpPr txBox="1"/>
          <p:nvPr/>
        </p:nvSpPr>
        <p:spPr>
          <a:xfrm>
            <a:off x="680321" y="2105623"/>
            <a:ext cx="10600209" cy="63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effectLst/>
                <a:latin typeface=" Fira Code"/>
                <a:ea typeface="MS Gothic" panose="020B0609070205080204" pitchFamily="49" charset="-128"/>
              </a:rPr>
              <a:t>ตัวอย่างการส่งสมการที่</a:t>
            </a:r>
            <a:r>
              <a:rPr lang="th-TH" sz="3200" dirty="0">
                <a:solidFill>
                  <a:srgbClr val="C00000"/>
                </a:solidFill>
                <a:effectLst/>
                <a:latin typeface=" Fira Code"/>
                <a:ea typeface="MS Gothic" panose="020B0609070205080204" pitchFamily="49" charset="-128"/>
              </a:rPr>
              <a:t>รับไม่ได้</a:t>
            </a:r>
            <a:endParaRPr lang="th-TH" sz="4000" dirty="0">
              <a:solidFill>
                <a:srgbClr val="C00000"/>
              </a:solidFill>
              <a:latin typeface=" Fira Code"/>
            </a:endParaRPr>
          </a:p>
        </p:txBody>
      </p:sp>
      <p:sp>
        <p:nvSpPr>
          <p:cNvPr id="3" name="WordArt 2">
            <a:extLst>
              <a:ext uri="{FF2B5EF4-FFF2-40B4-BE49-F238E27FC236}">
                <a16:creationId xmlns:a16="http://schemas.microsoft.com/office/drawing/2014/main" id="{F950E8D3-FA06-472C-B37B-AA5608CC44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83326" y="2816914"/>
            <a:ext cx="6804635" cy="6477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“สมการ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KVL </a:t>
            </a: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ให้เขียนในเทอมของ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Vx </a:t>
            </a:r>
            <a:r>
              <a:rPr lang="th-TH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</a:rPr>
              <a:t>และ </a:t>
            </a:r>
            <a:r>
              <a:rPr lang="en-US" sz="3600" kern="10" spc="0">
                <a:ln>
                  <a:noFill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Vy”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2813034-94FC-4A19-90CA-599E79CA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397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600398-ED6B-48FA-93B7-1FABFD0FF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31513"/>
              </p:ext>
            </p:extLst>
          </p:nvPr>
        </p:nvGraphicFramePr>
        <p:xfrm>
          <a:off x="860892" y="3855526"/>
          <a:ext cx="5937250" cy="30314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2618941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Vx + </a:t>
                      </a:r>
                      <a:r>
                        <a:rPr lang="en-US" sz="1800" b="0" dirty="0" err="1">
                          <a:effectLst/>
                        </a:rPr>
                        <a:t>Vy</a:t>
                      </a:r>
                      <a:r>
                        <a:rPr lang="en-US" sz="1800" b="0" dirty="0">
                          <a:effectLst/>
                        </a:rPr>
                        <a:t> = 1</a:t>
                      </a:r>
                      <a:endParaRPr lang="en-US" sz="1100" b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0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54622B-80CA-4E43-842B-DB04AD1B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70752"/>
              </p:ext>
            </p:extLst>
          </p:nvPr>
        </p:nvGraphicFramePr>
        <p:xfrm>
          <a:off x="860892" y="5134944"/>
          <a:ext cx="5937250" cy="30314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1520007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KVL : </a:t>
                      </a:r>
                      <a:r>
                        <a:rPr lang="en-US" sz="1800" b="0" dirty="0" err="1">
                          <a:effectLst/>
                        </a:rPr>
                        <a:t>Vy</a:t>
                      </a:r>
                      <a:r>
                        <a:rPr lang="en-US" sz="1800" b="0" dirty="0">
                          <a:effectLst/>
                        </a:rPr>
                        <a:t> + Ry = Vx</a:t>
                      </a:r>
                      <a:endParaRPr lang="en-US" sz="1100" b="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8099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B68D2F-9DAB-418D-8A80-2B30730CF16B}"/>
              </a:ext>
            </a:extLst>
          </p:cNvPr>
          <p:cNvSpPr txBox="1"/>
          <p:nvPr/>
        </p:nvSpPr>
        <p:spPr>
          <a:xfrm>
            <a:off x="1134175" y="4160707"/>
            <a:ext cx="53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ไม่มีชื่อสมการ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D8597-D385-4EC8-88EB-827829D9AB92}"/>
              </a:ext>
            </a:extLst>
          </p:cNvPr>
          <p:cNvSpPr txBox="1"/>
          <p:nvPr/>
        </p:nvSpPr>
        <p:spPr>
          <a:xfrm>
            <a:off x="1134175" y="5491032"/>
            <a:ext cx="53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Ry </a:t>
            </a:r>
            <a:r>
              <a:rPr kumimoji="0" lang="th-TH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MS Gothic" panose="020B0609070205080204" pitchFamily="49" charset="-128"/>
                <a:cs typeface="TH Sarabun New" panose="020B0500040200020003" pitchFamily="34" charset="-34"/>
              </a:rPr>
              <a:t>ไม่ได้กำหนดในเทอมนี้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owchart: Data 11">
            <a:hlinkClick r:id="rId2" action="ppaction://hlinksldjump"/>
            <a:extLst>
              <a:ext uri="{FF2B5EF4-FFF2-40B4-BE49-F238E27FC236}">
                <a16:creationId xmlns:a16="http://schemas.microsoft.com/office/drawing/2014/main" id="{E573CA39-9F1B-47F8-A1FC-48BD3C3A524E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15" name="Flowchart: Data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B6030A-A47F-4E0E-8FD0-D1009B1D7792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6" name="Flowchart: Data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3EC352-DE4B-44AF-B62E-B2A2898639CE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88229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D844-C004-4AA7-9575-94B4B36FDAB3}"/>
              </a:ext>
            </a:extLst>
          </p:cNvPr>
          <p:cNvSpPr txBox="1"/>
          <p:nvPr/>
        </p:nvSpPr>
        <p:spPr>
          <a:xfrm>
            <a:off x="680321" y="2105623"/>
            <a:ext cx="10600209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effectLst/>
                <a:latin typeface=" Fira Code"/>
                <a:ea typeface="MS Gothic" panose="020B0609070205080204" pitchFamily="49" charset="-128"/>
              </a:rPr>
              <a:t>โดยรวมแล้วโจทย์หนึ่งข้อสามารถมีคำตอบเท่าใดก็ได้ และผสมกันได้</a:t>
            </a:r>
            <a:endParaRPr lang="th-TH" sz="4000" dirty="0">
              <a:solidFill>
                <a:srgbClr val="C00000"/>
              </a:solidFill>
              <a:latin typeface=" Fira Code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2813034-94FC-4A19-90CA-599E79CA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397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78006F-32FF-4C61-B527-E1C5C6015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5930"/>
              </p:ext>
            </p:extLst>
          </p:nvPr>
        </p:nvGraphicFramePr>
        <p:xfrm>
          <a:off x="680320" y="3634522"/>
          <a:ext cx="10059397" cy="258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397">
                  <a:extLst>
                    <a:ext uri="{9D8B030D-6E8A-4147-A177-3AD203B41FA5}">
                      <a16:colId xmlns:a16="http://schemas.microsoft.com/office/drawing/2014/main" val="1219159038"/>
                    </a:ext>
                  </a:extLst>
                </a:gridCol>
              </a:tblGrid>
              <a:tr h="2586984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KVL : 2Vx + 3Vy = 7</a:t>
                      </a:r>
                    </a:p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KCL : Vx / 3 + ( </a:t>
                      </a:r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– </a:t>
                      </a:r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Vb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) / 4 = 5</a:t>
                      </a:r>
                    </a:p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Vx = 3 V</a:t>
                      </a:r>
                    </a:p>
                    <a:p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Vy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= 1 mV</a:t>
                      </a:r>
                    </a:p>
                    <a:p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Va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= 0.002 kV</a:t>
                      </a:r>
                    </a:p>
                    <a:p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Vb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= -0.004 kV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58424"/>
                  </a:ext>
                </a:extLst>
              </a:tr>
            </a:tbl>
          </a:graphicData>
        </a:graphic>
      </p:graphicFrame>
      <p:sp>
        <p:nvSpPr>
          <p:cNvPr id="6" name="Flowchart: Data 5">
            <a:hlinkClick r:id="rId2" action="ppaction://hlinksldjump"/>
            <a:extLst>
              <a:ext uri="{FF2B5EF4-FFF2-40B4-BE49-F238E27FC236}">
                <a16:creationId xmlns:a16="http://schemas.microsoft.com/office/drawing/2014/main" id="{64408818-2A5C-4507-90D7-435FACB949BF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8A3B3A-DD74-4394-91B7-976EB6F7E62D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13B5C2-3B16-48CD-A42A-9402A958D042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79208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รูปแบบของคำตอบ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D844-C004-4AA7-9575-94B4B36FDAB3}"/>
              </a:ext>
            </a:extLst>
          </p:cNvPr>
          <p:cNvSpPr txBox="1"/>
          <p:nvPr/>
        </p:nvSpPr>
        <p:spPr>
          <a:xfrm>
            <a:off x="680321" y="2105623"/>
            <a:ext cx="10600209" cy="189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latin typeface=" Fira Code"/>
              </a:rPr>
              <a:t>ในส่วนการตรวจ</a:t>
            </a:r>
            <a:br>
              <a:rPr lang="th-TH" sz="3200" dirty="0">
                <a:latin typeface=" Fira Code"/>
              </a:rPr>
            </a:br>
            <a:r>
              <a:rPr lang="th-TH" sz="3200" dirty="0">
                <a:latin typeface=" Fira Code"/>
              </a:rPr>
              <a:t>	หากเป็น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 Fira Code"/>
              </a:rPr>
              <a:t>ตัวเลข</a:t>
            </a:r>
            <a:r>
              <a:rPr lang="th-TH" sz="3200" dirty="0">
                <a:latin typeface=" Fira Code"/>
              </a:rPr>
              <a:t>จะตรวจความ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 Fira Code"/>
              </a:rPr>
              <a:t>คาดเคลื่อน +- 0.05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sz="3200" dirty="0">
                <a:latin typeface=" Fira Code"/>
              </a:rPr>
              <a:t>	หากเป็น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 Fira Code"/>
              </a:rPr>
              <a:t>สมการ</a:t>
            </a:r>
            <a:r>
              <a:rPr lang="th-TH" sz="3200" dirty="0">
                <a:latin typeface=" Fira Code"/>
              </a:rPr>
              <a:t> จะทำการ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 Fira Code"/>
              </a:rPr>
              <a:t>เทียบโดยตรง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2813034-94FC-4A19-90CA-599E79CA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397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lowchart: Data 4">
            <a:hlinkClick r:id="rId2" action="ppaction://hlinksldjump"/>
            <a:extLst>
              <a:ext uri="{FF2B5EF4-FFF2-40B4-BE49-F238E27FC236}">
                <a16:creationId xmlns:a16="http://schemas.microsoft.com/office/drawing/2014/main" id="{2F8CF3BC-5DA5-420D-896F-01F35AD4A422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6" name="Flowchart: Dat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C1C353-9D5A-468B-A808-81C217BC1A70}"/>
              </a:ext>
            </a:extLst>
          </p:cNvPr>
          <p:cNvSpPr/>
          <p:nvPr/>
        </p:nvSpPr>
        <p:spPr>
          <a:xfrm>
            <a:off x="8736623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7" name="Flowchart: Data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808198-72B3-47BF-AFAB-203F07895BA5}"/>
              </a:ext>
            </a:extLst>
          </p:cNvPr>
          <p:cNvSpPr/>
          <p:nvPr/>
        </p:nvSpPr>
        <p:spPr>
          <a:xfrm>
            <a:off x="7007469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01504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>
            <a:extLst>
              <a:ext uri="{FF2B5EF4-FFF2-40B4-BE49-F238E27FC236}">
                <a16:creationId xmlns:a16="http://schemas.microsoft.com/office/drawing/2014/main" id="{D2D41423-B54E-48D8-8539-B70813DE35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26814" y="1942146"/>
            <a:ext cx="3893186" cy="185769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จบแล้วว</a:t>
            </a:r>
            <a:endParaRPr lang="en-US" sz="3600" kern="10" spc="0">
              <a:ln w="12700">
                <a:solidFill>
                  <a:srgbClr val="000000"/>
                </a:solidFill>
                <a:round/>
                <a:headEnd/>
                <a:tailE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>
                    <a:alpha val="8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WordArt 3">
            <a:extLst>
              <a:ext uri="{FF2B5EF4-FFF2-40B4-BE49-F238E27FC236}">
                <a16:creationId xmlns:a16="http://schemas.microsoft.com/office/drawing/2014/main" id="{A42AB476-A0FE-4E94-81F0-94ED71A1A2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419600" y="4155775"/>
            <a:ext cx="2946400" cy="763253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rtl="0">
              <a:buNone/>
            </a:pPr>
            <a:r>
              <a:rPr lang="th-TH" sz="3600" kern="10" spc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ขอให้โชคดี</a:t>
            </a:r>
            <a:endParaRPr lang="en-US" sz="3600" kern="10" spc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Flowchart: Data 3">
            <a:hlinkClick r:id="rId2" action="ppaction://hlinksldjump"/>
            <a:extLst>
              <a:ext uri="{FF2B5EF4-FFF2-40B4-BE49-F238E27FC236}">
                <a16:creationId xmlns:a16="http://schemas.microsoft.com/office/drawing/2014/main" id="{5D9C373F-E794-48B7-B583-958BE59FAFB7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428263" y="6076709"/>
            <a:ext cx="1148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/>
              <a:t>นี่คือหน้าเว็ปอันสวยงามม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F166A-75B8-4CE7-AC0B-D79513A3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67" y="2202038"/>
            <a:ext cx="7760677" cy="3677418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B9F005E6-067B-4957-853C-6B1D37F2F31A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BC76A0CD-430C-419E-AB94-98DC57482BA2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77D536-9D63-4D37-BA92-5CF145A0D984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CFB22E-0790-4E00-8F29-06968BD9FA83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361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7789762" y="2349661"/>
            <a:ext cx="400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ก่อนที่จะเริ่มทำโจทย์ ก็ต้องทำการเข้าสู่ระบบก่อน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8D57B-8C95-4045-BB2A-D9DBB38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56" y="2349661"/>
            <a:ext cx="5153025" cy="3876675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DB47D48A-9014-4989-B2C5-EFB9511BEBC4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3EE59557-65E4-4EB5-8D3A-DE0057DA2D4E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CD5ED-03F9-4436-A769-98946FF6B615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6807B-CAC7-4A9D-ABB6-861792A7B782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7777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เข้าสู่ระบบ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5173884" y="2349661"/>
            <a:ext cx="662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เวลาเข้าสู่ระบบให้กรอก </a:t>
            </a:r>
            <a:r>
              <a:rPr lang="en-US" sz="2800" dirty="0"/>
              <a:t>Email </a:t>
            </a:r>
            <a:r>
              <a:rPr lang="th-TH" sz="2800" dirty="0"/>
              <a:t>กับ </a:t>
            </a:r>
            <a:r>
              <a:rPr lang="en-US" sz="2800" dirty="0"/>
              <a:t>Password</a:t>
            </a:r>
            <a:endParaRPr lang="th-TH" sz="2800" dirty="0"/>
          </a:p>
          <a:p>
            <a:pPr algn="thaiDist"/>
            <a:endParaRPr lang="th-TH" sz="2800" dirty="0"/>
          </a:p>
          <a:p>
            <a:pPr algn="thaiDist"/>
            <a:r>
              <a:rPr lang="th-TH" sz="2800" dirty="0"/>
              <a:t>โดย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sz="2800" dirty="0"/>
              <a:t> </a:t>
            </a:r>
            <a:r>
              <a:rPr lang="th-TH" sz="2800" dirty="0"/>
              <a:t>ก็คือ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</a:t>
            </a:r>
          </a:p>
          <a:p>
            <a:pPr algn="thaiDist"/>
            <a:r>
              <a:rPr lang="th-TH" sz="2800" dirty="0"/>
              <a:t>ส่วน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sz="2800" dirty="0"/>
              <a:t> </a:t>
            </a:r>
            <a:r>
              <a:rPr lang="th-TH" sz="2800" dirty="0"/>
              <a:t>ก็คือ 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รหัสนักศึกษา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th-TH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มีขีด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th-TH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102EA-7B66-42F4-AEEA-4C883B9B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94779"/>
            <a:ext cx="3895725" cy="4086225"/>
          </a:xfrm>
          <a:prstGeom prst="rect">
            <a:avLst/>
          </a:prstGeom>
        </p:spPr>
      </p:pic>
      <p:sp>
        <p:nvSpPr>
          <p:cNvPr id="7" name="Flowchart: Data 6">
            <a:hlinkClick r:id="rId3" action="ppaction://hlinksldjump"/>
            <a:extLst>
              <a:ext uri="{FF2B5EF4-FFF2-40B4-BE49-F238E27FC236}">
                <a16:creationId xmlns:a16="http://schemas.microsoft.com/office/drawing/2014/main" id="{4DAEE76E-0B1A-4862-A233-A4EB657440F5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8" name="Flowchart: Data 7">
            <a:hlinkClick r:id="rId4" action="ppaction://hlinksldjump"/>
            <a:extLst>
              <a:ext uri="{FF2B5EF4-FFF2-40B4-BE49-F238E27FC236}">
                <a16:creationId xmlns:a16="http://schemas.microsoft.com/office/drawing/2014/main" id="{1A57E835-5693-46D3-BF0F-81888FC7FA21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EC7A54-A48A-4075-B92F-E43A0B509B32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10" name="Flowchart: Data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7D09B1F-7994-48F4-AA5A-4017D1D72E7D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571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7789762" y="2349661"/>
            <a:ext cx="4004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/>
              <a:t>เมื่อเข้าสู่ระบบแล้ว</a:t>
            </a:r>
          </a:p>
          <a:p>
            <a:pPr algn="thaiDist"/>
            <a:r>
              <a:rPr lang="th-TH" sz="2800" dirty="0"/>
              <a:t>ในมุมบนซ้ายจะมีเมนู </a:t>
            </a:r>
            <a:r>
              <a:rPr lang="en-US" sz="2800" dirty="0"/>
              <a:t>4 </a:t>
            </a:r>
            <a:r>
              <a:rPr lang="th-TH" sz="2800" dirty="0"/>
              <a:t>เมนู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7E0B7-0062-474B-A3B7-D3BB3760F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12"/>
          <a:stretch/>
        </p:blipFill>
        <p:spPr>
          <a:xfrm>
            <a:off x="319087" y="2240573"/>
            <a:ext cx="6890605" cy="4381500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4997B452-9C78-4BA4-9B3F-C6600305B440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B3073F8E-E5A0-4562-AE02-5B7B73F85A1F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A44E27-800F-4D3A-93DB-72ADA4000CDD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1E624D-9FD9-4A81-8AFF-CB36916BDD45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9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28FF-7856-4C3D-934B-334A851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7200" dirty="0"/>
              <a:t>หน้าหลัก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2E24-FD1D-4A17-B213-FA65912795EC}"/>
              </a:ext>
            </a:extLst>
          </p:cNvPr>
          <p:cNvSpPr txBox="1"/>
          <p:nvPr/>
        </p:nvSpPr>
        <p:spPr>
          <a:xfrm>
            <a:off x="244445" y="2951946"/>
            <a:ext cx="11260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r>
              <a:rPr lang="en-US" sz="2800" dirty="0"/>
              <a:t> </a:t>
            </a:r>
            <a:r>
              <a:rPr lang="th-TH" sz="2800" dirty="0"/>
              <a:t>ก็คือกลับมาหน้าหลัก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2800" dirty="0"/>
              <a:t> </a:t>
            </a:r>
            <a:r>
              <a:rPr lang="th-TH" sz="2800" dirty="0"/>
              <a:t>ก็คือแบบฝึกหัดข้อต่าง ๆ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sz="2800" dirty="0"/>
              <a:t> </a:t>
            </a:r>
            <a:r>
              <a:rPr lang="th-TH" sz="2800" dirty="0"/>
              <a:t>ก็คือดูว่าผลตรวจนั้นที่ส่งไปนั้นเป็นอย่างไรบ้าง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Contest</a:t>
            </a:r>
            <a:r>
              <a:rPr lang="en-US" sz="2800" dirty="0"/>
              <a:t> </a:t>
            </a:r>
            <a:r>
              <a:rPr lang="th-TH" sz="2800" dirty="0"/>
              <a:t>ก็คือการแข่งที่จะใช้จัดเพื่อฝึกฝนวิทยายุทธ์</a:t>
            </a:r>
            <a:r>
              <a:rPr lang="en-US" sz="2800" dirty="0"/>
              <a:t>?</a:t>
            </a:r>
            <a:endParaRPr lang="th-TH" sz="2800" dirty="0"/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Editorial</a:t>
            </a:r>
            <a:r>
              <a:rPr lang="en-US" sz="2800" dirty="0"/>
              <a:t> </a:t>
            </a:r>
            <a:r>
              <a:rPr lang="th-TH" sz="2800" dirty="0"/>
              <a:t>ง่ายๆก็คือเฉลยหรือเนื้อหาต่างๆ</a:t>
            </a:r>
          </a:p>
          <a:p>
            <a:pPr algn="thaiDist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Donation</a:t>
            </a:r>
            <a:r>
              <a:rPr lang="en-US" sz="2800" dirty="0"/>
              <a:t> </a:t>
            </a:r>
            <a:r>
              <a:rPr lang="th-TH" sz="2800" dirty="0"/>
              <a:t>ก็ตามนั้นแหละ อิอิ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07AFC-A134-453C-9BBC-09214F248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84" b="86399"/>
          <a:stretch/>
        </p:blipFill>
        <p:spPr>
          <a:xfrm>
            <a:off x="443757" y="2240573"/>
            <a:ext cx="5431082" cy="595916"/>
          </a:xfrm>
          <a:prstGeom prst="rect">
            <a:avLst/>
          </a:prstGeom>
        </p:spPr>
      </p:pic>
      <p:sp>
        <p:nvSpPr>
          <p:cNvPr id="5" name="Flowchart: Data 4">
            <a:hlinkClick r:id="rId3" action="ppaction://hlinksldjump"/>
            <a:extLst>
              <a:ext uri="{FF2B5EF4-FFF2-40B4-BE49-F238E27FC236}">
                <a16:creationId xmlns:a16="http://schemas.microsoft.com/office/drawing/2014/main" id="{A6345B90-3433-4964-AA1E-C220F0A7109A}"/>
              </a:ext>
            </a:extLst>
          </p:cNvPr>
          <p:cNvSpPr/>
          <p:nvPr/>
        </p:nvSpPr>
        <p:spPr>
          <a:xfrm>
            <a:off x="10462846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🏠Home</a:t>
            </a:r>
            <a:endParaRPr lang="en-US" dirty="0"/>
          </a:p>
        </p:txBody>
      </p:sp>
      <p:sp>
        <p:nvSpPr>
          <p:cNvPr id="7" name="Flowchart: Data 6">
            <a:hlinkClick r:id="rId4" action="ppaction://hlinksldjump"/>
            <a:extLst>
              <a:ext uri="{FF2B5EF4-FFF2-40B4-BE49-F238E27FC236}">
                <a16:creationId xmlns:a16="http://schemas.microsoft.com/office/drawing/2014/main" id="{B80EBC92-250E-4B66-B254-C7A02F6D1876}"/>
              </a:ext>
            </a:extLst>
          </p:cNvPr>
          <p:cNvSpPr/>
          <p:nvPr/>
        </p:nvSpPr>
        <p:spPr>
          <a:xfrm>
            <a:off x="8733692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⏩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Topic</a:t>
            </a:r>
            <a:endParaRPr lang="en-US" sz="1300" dirty="0"/>
          </a:p>
        </p:txBody>
      </p:sp>
      <p:sp>
        <p:nvSpPr>
          <p:cNvPr id="8" name="Flowchart: Data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A5E943-740E-4A4B-A0F2-88220316E17C}"/>
              </a:ext>
            </a:extLst>
          </p:cNvPr>
          <p:cNvSpPr/>
          <p:nvPr/>
        </p:nvSpPr>
        <p:spPr>
          <a:xfrm>
            <a:off x="7004538" y="0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▶️</a:t>
            </a:r>
            <a:r>
              <a:rPr lang="en-US" sz="13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Next </a:t>
            </a:r>
            <a:r>
              <a:rPr lang="en-US" sz="13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  <p:sp>
        <p:nvSpPr>
          <p:cNvPr id="9" name="Flowchart: Data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1FB0AD-40D2-42AB-B5D7-FC5BB5C662A1}"/>
              </a:ext>
            </a:extLst>
          </p:cNvPr>
          <p:cNvSpPr/>
          <p:nvPr/>
        </p:nvSpPr>
        <p:spPr>
          <a:xfrm>
            <a:off x="5275384" y="-1"/>
            <a:ext cx="2162908" cy="5890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◀️</a:t>
            </a:r>
            <a:r>
              <a:rPr lang="en-US" sz="1100" dirty="0">
                <a:solidFill>
                  <a:srgbClr val="333333"/>
                </a:solidFill>
                <a:latin typeface="Segoe UI Emoji" panose="020B0502040204020203" pitchFamily="34" charset="0"/>
              </a:rPr>
              <a:t>Previous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Silde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46087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Calibri Light"/>
        <a:ea typeface=""/>
        <a:cs typeface="FC Lamoon"/>
      </a:majorFont>
      <a:minorFont>
        <a:latin typeface="Calibri"/>
        <a:ea typeface=""/>
        <a:cs typeface="Chakra Petch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303</TotalTime>
  <Words>2372</Words>
  <Application>Microsoft Office PowerPoint</Application>
  <PresentationFormat>Widescreen</PresentationFormat>
  <Paragraphs>452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 Fira Code</vt:lpstr>
      <vt:lpstr>SFMono-Regular</vt:lpstr>
      <vt:lpstr>Angsana New</vt:lpstr>
      <vt:lpstr>Arial</vt:lpstr>
      <vt:lpstr>Arial Black</vt:lpstr>
      <vt:lpstr>Calibri</vt:lpstr>
      <vt:lpstr>Calibri Light</vt:lpstr>
      <vt:lpstr>Century Schoolbook</vt:lpstr>
      <vt:lpstr>Comic Sans MS</vt:lpstr>
      <vt:lpstr>Fira Code</vt:lpstr>
      <vt:lpstr>Segoe UI</vt:lpstr>
      <vt:lpstr>Segoe UI Emoji</vt:lpstr>
      <vt:lpstr>TH Sarabun New</vt:lpstr>
      <vt:lpstr>Times New Roman</vt:lpstr>
      <vt:lpstr>Berlin</vt:lpstr>
      <vt:lpstr>PowerPoint Presentation</vt:lpstr>
      <vt:lpstr>สารบัญ</vt:lpstr>
      <vt:lpstr>มันคืออะไร</vt:lpstr>
      <vt:lpstr>มันคืออะไร</vt:lpstr>
      <vt:lpstr>หน้าหลัก</vt:lpstr>
      <vt:lpstr>หน้าหลัก</vt:lpstr>
      <vt:lpstr>เข้าสู่ระบบ</vt:lpstr>
      <vt:lpstr>หน้าหลัก</vt:lpstr>
      <vt:lpstr>หน้าหลัก</vt:lpstr>
      <vt:lpstr>problem</vt:lpstr>
      <vt:lpstr>problem</vt:lpstr>
      <vt:lpstr>Rate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Submission</vt:lpstr>
      <vt:lpstr>Submission</vt:lpstr>
      <vt:lpstr>ผลตรวจ</vt:lpstr>
      <vt:lpstr>ผลตรวจ</vt:lpstr>
      <vt:lpstr>ผลตรวจ</vt:lpstr>
      <vt:lpstr>ผลตรวจ</vt:lpstr>
      <vt:lpstr>Create Problem</vt:lpstr>
      <vt:lpstr>Create Problem</vt:lpstr>
      <vt:lpstr>Create Problem</vt:lpstr>
      <vt:lpstr>รูปแบบของคำตอบ</vt:lpstr>
      <vt:lpstr>รูปแบบของคำตอบ (ตัวเลข)</vt:lpstr>
      <vt:lpstr>รูปแบบของคำตอบ (ตัวเลข)</vt:lpstr>
      <vt:lpstr>รูปแบบของคำตอบ (ตัวเลข)</vt:lpstr>
      <vt:lpstr>รูปแบบของคำตอบ (ตัวเลข)</vt:lpstr>
      <vt:lpstr>รูปแบบของคำตอบ (ตัวเลข)</vt:lpstr>
      <vt:lpstr>รูปแบบของคำตอบ (ตัวเลข)</vt:lpstr>
      <vt:lpstr>รูปแบบของคำตอบ (ตัวเลข)</vt:lpstr>
      <vt:lpstr>รูปแบบของคำตอบ (สมการ)</vt:lpstr>
      <vt:lpstr>รูปแบบของคำตอบ (สมการ)</vt:lpstr>
      <vt:lpstr>รูปแบบของคำตอบ (สมการ)</vt:lpstr>
      <vt:lpstr>รูปแบบของคำตอบ (สมการ)</vt:lpstr>
      <vt:lpstr>รูปแบบของคำตอบ</vt:lpstr>
      <vt:lpstr>รูปแบบของคำตอบ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Peeraphol Sudputong</dc:creator>
  <cp:lastModifiedBy>Peeraphol Sudputong</cp:lastModifiedBy>
  <cp:revision>44</cp:revision>
  <dcterms:created xsi:type="dcterms:W3CDTF">2021-01-23T06:29:10Z</dcterms:created>
  <dcterms:modified xsi:type="dcterms:W3CDTF">2021-03-11T04:51:58Z</dcterms:modified>
</cp:coreProperties>
</file>