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256" r:id="rId2"/>
    <p:sldId id="269" r:id="rId3"/>
    <p:sldId id="257" r:id="rId4"/>
    <p:sldId id="298" r:id="rId5"/>
    <p:sldId id="299" r:id="rId6"/>
    <p:sldId id="300" r:id="rId7"/>
    <p:sldId id="262" r:id="rId8"/>
    <p:sldId id="263" r:id="rId9"/>
    <p:sldId id="264" r:id="rId10"/>
    <p:sldId id="259" r:id="rId11"/>
    <p:sldId id="265" r:id="rId12"/>
    <p:sldId id="284" r:id="rId13"/>
    <p:sldId id="287" r:id="rId14"/>
    <p:sldId id="286" r:id="rId15"/>
    <p:sldId id="260" r:id="rId16"/>
    <p:sldId id="271" r:id="rId17"/>
    <p:sldId id="272" r:id="rId18"/>
    <p:sldId id="288" r:id="rId19"/>
    <p:sldId id="289" r:id="rId20"/>
    <p:sldId id="261" r:id="rId21"/>
    <p:sldId id="290" r:id="rId22"/>
    <p:sldId id="291" r:id="rId23"/>
    <p:sldId id="258" r:id="rId24"/>
  </p:sldIdLst>
  <p:sldSz cx="12192000" cy="6858000"/>
  <p:notesSz cx="6858000" cy="9144000"/>
  <p:embeddedFontLst>
    <p:embeddedFont>
      <p:font typeface="Calibri" panose="020F0502020204030204" pitchFamily="34" charset="0"/>
      <p:regular r:id="rId27"/>
      <p:bold r:id="rId28"/>
      <p:italic r:id="rId29"/>
      <p:boldItalic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D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667F1D-E946-4273-B4AC-15D4329649A0}" v="217" dt="2023-05-24T06:49:15.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2023/5/23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defRPr>
            </a:lvl1pPr>
          </a:lstStyle>
          <a:p>
            <a:fld id="{A98A9E76-36B9-45CB-B133-CD1952BD35DD}" type="datetimeFigureOut">
              <a:rPr lang="zh-CN" altLang="en-US" smtClean="0"/>
              <a:t>2023/5/23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defRPr>
            </a:lvl1pPr>
          </a:lstStyle>
          <a:p>
            <a:fld id="{AC058167-D213-4B7E-BB1B-2A5B379CF38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mn-cs"/>
      </a:defRPr>
    </a:lvl1pPr>
    <a:lvl2pPr marL="457200" algn="l" defTabSz="914400" rtl="0" eaLnBrk="1" latinLnBrk="0" hangingPunct="1">
      <a:defRPr sz="1200" kern="1200">
        <a:solidFill>
          <a:schemeClr val="tx1"/>
        </a:solidFill>
        <a:latin typeface="+mn-lt"/>
        <a:ea typeface="Calibri" panose="020F0502020204030204" charset="0"/>
        <a:cs typeface="+mn-cs"/>
      </a:defRPr>
    </a:lvl2pPr>
    <a:lvl3pPr marL="914400" algn="l" defTabSz="914400" rtl="0" eaLnBrk="1" latinLnBrk="0" hangingPunct="1">
      <a:defRPr sz="1200" kern="1200">
        <a:solidFill>
          <a:schemeClr val="tx1"/>
        </a:solidFill>
        <a:latin typeface="+mn-lt"/>
        <a:ea typeface="Calibri" panose="020F0502020204030204" charset="0"/>
        <a:cs typeface="+mn-cs"/>
      </a:defRPr>
    </a:lvl3pPr>
    <a:lvl4pPr marL="1371600" algn="l" defTabSz="914400" rtl="0" eaLnBrk="1" latinLnBrk="0" hangingPunct="1">
      <a:defRPr sz="1200" kern="1200">
        <a:solidFill>
          <a:schemeClr val="tx1"/>
        </a:solidFill>
        <a:latin typeface="+mn-lt"/>
        <a:ea typeface="Calibri" panose="020F0502020204030204" charset="0"/>
        <a:cs typeface="+mn-cs"/>
      </a:defRPr>
    </a:lvl4pPr>
    <a:lvl5pPr marL="1828800" algn="l" defTabSz="914400" rtl="0" eaLnBrk="1" latinLnBrk="0" hangingPunct="1">
      <a:defRPr sz="1200" kern="1200">
        <a:solidFill>
          <a:schemeClr val="tx1"/>
        </a:solidFill>
        <a:latin typeface="+mn-lt"/>
        <a:ea typeface="Calibri" panose="020F050202020403020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058167-D213-4B7E-BB1B-2A5B379CF381}"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85E44E4-74A4-4A86-800D-1C381477169B}"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4AA330-F0FD-43B8-9DFB-A3696D951C2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charset="0"/>
              </a:defRPr>
            </a:lvl1pPr>
          </a:lstStyle>
          <a:p>
            <a:fld id="{585E44E4-74A4-4A86-800D-1C381477169B}" type="datetimeFigureOut">
              <a:rPr lang="zh-CN" altLang="en-US" smtClean="0"/>
              <a:t>2023/5/23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charset="0"/>
              </a:defRPr>
            </a:lvl1pPr>
          </a:lstStyle>
          <a:p>
            <a:fld id="{214AA330-F0FD-43B8-9DFB-A3696D951C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080533" y="3496310"/>
            <a:ext cx="6250940" cy="922020"/>
          </a:xfrm>
          <a:prstGeom prst="rect">
            <a:avLst/>
          </a:prstGeom>
          <a:noFill/>
        </p:spPr>
        <p:txBody>
          <a:bodyPr wrap="square" rtlCol="0">
            <a:spAutoFit/>
          </a:bodyPr>
          <a:lstStyle/>
          <a:p>
            <a:pPr algn="ctr"/>
            <a:r>
              <a:rPr lang="en-US" altLang="zh-CN" sz="5400" dirty="0">
                <a:ln w="28575">
                  <a:noFill/>
                </a:ln>
                <a:solidFill>
                  <a:schemeClr val="tx1">
                    <a:lumMod val="85000"/>
                    <a:lumOff val="15000"/>
                  </a:schemeClr>
                </a:solidFill>
                <a:latin typeface="Calibri" panose="020F0502020204030204" charset="0"/>
                <a:ea typeface="Calibri" panose="020F0502020204030204" charset="0"/>
              </a:rPr>
              <a:t>Forecasting with ML.</a:t>
            </a:r>
          </a:p>
        </p:txBody>
      </p:sp>
      <p:sp>
        <p:nvSpPr>
          <p:cNvPr id="6" name="文本框 5"/>
          <p:cNvSpPr txBox="1"/>
          <p:nvPr/>
        </p:nvSpPr>
        <p:spPr>
          <a:xfrm>
            <a:off x="6605154" y="2671725"/>
            <a:ext cx="5196574" cy="460375"/>
          </a:xfrm>
          <a:prstGeom prst="rect">
            <a:avLst/>
          </a:prstGeom>
          <a:noFill/>
        </p:spPr>
        <p:txBody>
          <a:bodyPr wrap="square" rtlCol="0">
            <a:spAutoFit/>
          </a:bodyPr>
          <a:lstStyle/>
          <a:p>
            <a:pPr algn="ctr"/>
            <a:r>
              <a:rPr lang="en-US" altLang="zh-CN" sz="2400" b="1" dirty="0">
                <a:solidFill>
                  <a:schemeClr val="tx1">
                    <a:lumMod val="85000"/>
                    <a:lumOff val="15000"/>
                  </a:schemeClr>
                </a:solidFill>
                <a:latin typeface="Calibri" panose="020F0502020204030204" charset="0"/>
                <a:ea typeface="Calibri" panose="020F0502020204030204" charset="0"/>
              </a:rPr>
              <a:t>Let’s fly to the future with forecasting</a:t>
            </a:r>
            <a:r>
              <a:rPr lang="zh-CN" altLang="en-US" sz="2400" b="1" dirty="0">
                <a:solidFill>
                  <a:schemeClr val="tx1">
                    <a:lumMod val="85000"/>
                    <a:lumOff val="15000"/>
                  </a:schemeClr>
                </a:solidFill>
                <a:latin typeface="Calibri" panose="020F0502020204030204" charset="0"/>
                <a:ea typeface="Calibri" panose="020F0502020204030204" charset="0"/>
              </a:rPr>
              <a:t>. </a:t>
            </a:r>
          </a:p>
        </p:txBody>
      </p:sp>
      <p:sp>
        <p:nvSpPr>
          <p:cNvPr id="7" name="文本框 6"/>
          <p:cNvSpPr txBox="1"/>
          <p:nvPr/>
        </p:nvSpPr>
        <p:spPr>
          <a:xfrm>
            <a:off x="6650354" y="3190890"/>
            <a:ext cx="5111297" cy="252730"/>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The overall report regarding how we forecasted.</a:t>
            </a:r>
            <a:endParaRPr lang="zh-CN" altLang="en-US" sz="1050" dirty="0">
              <a:solidFill>
                <a:schemeClr val="bg1"/>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250"/>
                                        <p:tgtEl>
                                          <p:spTgt spid="6"/>
                                        </p:tgtEl>
                                      </p:cBhvr>
                                    </p:animEffect>
                                    <p:anim calcmode="lin" valueType="num">
                                      <p:cBhvr>
                                        <p:cTn id="13" dur="1250" fill="hold"/>
                                        <p:tgtEl>
                                          <p:spTgt spid="6"/>
                                        </p:tgtEl>
                                        <p:attrNameLst>
                                          <p:attrName>ppt_x</p:attrName>
                                        </p:attrNameLst>
                                      </p:cBhvr>
                                      <p:tavLst>
                                        <p:tav tm="0">
                                          <p:val>
                                            <p:strVal val="#ppt_x"/>
                                          </p:val>
                                        </p:tav>
                                        <p:tav tm="100000">
                                          <p:val>
                                            <p:strVal val="#ppt_x"/>
                                          </p:val>
                                        </p:tav>
                                      </p:tavLst>
                                    </p:anim>
                                    <p:anim calcmode="lin" valueType="num">
                                      <p:cBhvr>
                                        <p:cTn id="14" dur="12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250"/>
                                        <p:tgtEl>
                                          <p:spTgt spid="7"/>
                                        </p:tgtEl>
                                      </p:cBhvr>
                                    </p:animEffect>
                                    <p:anim calcmode="lin" valueType="num">
                                      <p:cBhvr>
                                        <p:cTn id="18" dur="1250" fill="hold"/>
                                        <p:tgtEl>
                                          <p:spTgt spid="7"/>
                                        </p:tgtEl>
                                        <p:attrNameLst>
                                          <p:attrName>ppt_x</p:attrName>
                                        </p:attrNameLst>
                                      </p:cBhvr>
                                      <p:tavLst>
                                        <p:tav tm="0">
                                          <p:val>
                                            <p:strVal val="#ppt_x"/>
                                          </p:val>
                                        </p:tav>
                                        <p:tav tm="100000">
                                          <p:val>
                                            <p:strVal val="#ppt_x"/>
                                          </p:val>
                                        </p:tav>
                                      </p:tavLst>
                                    </p:anim>
                                    <p:anim calcmode="lin" valueType="num">
                                      <p:cBhvr>
                                        <p:cTn id="19" dur="1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165215" y="3444875"/>
            <a:ext cx="6026785" cy="829945"/>
          </a:xfrm>
          <a:prstGeom prst="rect">
            <a:avLst/>
          </a:prstGeom>
          <a:noFill/>
        </p:spPr>
        <p:txBody>
          <a:bodyPr wrap="square" rtlCol="0">
            <a:spAutoFit/>
          </a:bodyPr>
          <a:lstStyle/>
          <a:p>
            <a:pPr algn="dist"/>
            <a:r>
              <a:rPr lang="en-US" altLang="zh-CN" sz="4800" dirty="0">
                <a:ln w="28575">
                  <a:noFill/>
                </a:ln>
                <a:solidFill>
                  <a:schemeClr val="tx1">
                    <a:lumMod val="85000"/>
                    <a:lumOff val="15000"/>
                  </a:schemeClr>
                </a:solidFill>
                <a:latin typeface="Calibri" panose="020F0502020204030204" charset="0"/>
                <a:ea typeface="Calibri" panose="020F0502020204030204" charset="0"/>
              </a:rPr>
              <a:t>Data Collection</a:t>
            </a:r>
          </a:p>
        </p:txBody>
      </p:sp>
      <p:sp>
        <p:nvSpPr>
          <p:cNvPr id="7" name="文本框 6"/>
          <p:cNvSpPr txBox="1"/>
          <p:nvPr/>
        </p:nvSpPr>
        <p:spPr>
          <a:xfrm>
            <a:off x="6650354" y="3190890"/>
            <a:ext cx="5111297" cy="253916"/>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Modern minimalist hand-painted cartoon work summary report</a:t>
            </a:r>
            <a:endParaRPr lang="zh-CN" altLang="en-US" sz="1050" dirty="0">
              <a:solidFill>
                <a:schemeClr val="bg1"/>
              </a:solidFill>
              <a:latin typeface="Calibri" panose="020F0502020204030204" charset="0"/>
              <a:ea typeface="Calibri" panose="020F0502020204030204" charset="0"/>
            </a:endParaRPr>
          </a:p>
        </p:txBody>
      </p:sp>
      <p:sp>
        <p:nvSpPr>
          <p:cNvPr id="8" name="文本框 7"/>
          <p:cNvSpPr txBox="1"/>
          <p:nvPr/>
        </p:nvSpPr>
        <p:spPr>
          <a:xfrm>
            <a:off x="6431115" y="1963839"/>
            <a:ext cx="5330536" cy="1106805"/>
          </a:xfrm>
          <a:prstGeom prst="rect">
            <a:avLst/>
          </a:prstGeom>
          <a:noFill/>
        </p:spPr>
        <p:txBody>
          <a:bodyPr wrap="square" rtlCol="0">
            <a:spAutoFit/>
          </a:bodyPr>
          <a:lstStyle/>
          <a:p>
            <a:pPr algn="ctr"/>
            <a:r>
              <a:rPr lang="en-US" altLang="zh-CN" sz="6600" dirty="0">
                <a:ln w="28575">
                  <a:noFill/>
                </a:ln>
                <a:solidFill>
                  <a:schemeClr val="tx1">
                    <a:lumMod val="85000"/>
                    <a:lumOff val="15000"/>
                  </a:schemeClr>
                </a:solidFill>
                <a:latin typeface="Calibri" panose="020F0502020204030204" charset="0"/>
                <a:ea typeface="Calibri" panose="020F0502020204030204" charset="0"/>
              </a:rPr>
              <a:t>03</a:t>
            </a:r>
            <a:endParaRPr lang="zh-CN" altLang="en-US" sz="66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2" name="矩形 1"/>
          <p:cNvSpPr/>
          <p:nvPr/>
        </p:nvSpPr>
        <p:spPr>
          <a:xfrm>
            <a:off x="230332" y="202623"/>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912678" y="1649134"/>
            <a:ext cx="4750268" cy="1876863"/>
            <a:chOff x="967170" y="2729201"/>
            <a:chExt cx="4343593" cy="1215175"/>
          </a:xfrm>
        </p:grpSpPr>
        <p:sp>
          <p:nvSpPr>
            <p:cNvPr id="10" name="文本框 9"/>
            <p:cNvSpPr txBox="1"/>
            <p:nvPr/>
          </p:nvSpPr>
          <p:spPr>
            <a:xfrm>
              <a:off x="967170" y="2729201"/>
              <a:ext cx="2524029" cy="377829"/>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Data Collection</a:t>
              </a:r>
              <a:r>
                <a:rPr lang="en-US" altLang="zh-CN" sz="2400" dirty="0">
                  <a:ln w="28575">
                    <a:noFill/>
                  </a:ln>
                  <a:solidFill>
                    <a:schemeClr val="tx1">
                      <a:lumMod val="75000"/>
                      <a:lumOff val="25000"/>
                    </a:schemeClr>
                  </a:solidFill>
                  <a:latin typeface="Calibri" panose="020F0502020204030204" charset="0"/>
                  <a:ea typeface="Calibri" panose="020F0502020204030204" charset="0"/>
                </a:rPr>
                <a:t> </a:t>
              </a:r>
              <a:endParaRPr lang="zh-CN" altLang="en-US" sz="2400" dirty="0">
                <a:ln w="28575">
                  <a:noFill/>
                </a:ln>
                <a:solidFill>
                  <a:schemeClr val="tx1">
                    <a:lumMod val="75000"/>
                    <a:lumOff val="25000"/>
                  </a:schemeClr>
                </a:solidFill>
                <a:latin typeface="Calibri" panose="020F0502020204030204" charset="0"/>
                <a:ea typeface="Calibri" panose="020F0502020204030204" charset="0"/>
              </a:endParaRPr>
            </a:p>
          </p:txBody>
        </p:sp>
        <p:sp>
          <p:nvSpPr>
            <p:cNvPr id="11" name="文本框 10"/>
            <p:cNvSpPr txBox="1"/>
            <p:nvPr/>
          </p:nvSpPr>
          <p:spPr>
            <a:xfrm>
              <a:off x="984308" y="3148016"/>
              <a:ext cx="4326455" cy="796360"/>
            </a:xfrm>
            <a:prstGeom prst="rect">
              <a:avLst/>
            </a:prstGeom>
            <a:noFill/>
          </p:spPr>
          <p:txBody>
            <a:bodyPr vert="horz" wrap="square" rtlCol="0">
              <a:spAutoFit/>
            </a:bodyPr>
            <a:lstStyle/>
            <a:p>
              <a:r>
                <a:rPr lang="en-US" altLang="zh-CN" sz="2000" dirty="0">
                  <a:ln w="28575">
                    <a:noFill/>
                  </a:ln>
                  <a:solidFill>
                    <a:schemeClr val="tx1">
                      <a:lumMod val="85000"/>
                      <a:lumOff val="15000"/>
                    </a:schemeClr>
                  </a:solidFill>
                  <a:latin typeface="Calibri" panose="020F0502020204030204" charset="0"/>
                  <a:ea typeface="Calibri" panose="020F0502020204030204" charset="0"/>
                </a:rPr>
                <a:t>- Review of relevant examples</a:t>
              </a:r>
              <a:br>
                <a:rPr lang="en-US" altLang="zh-CN" sz="2000" dirty="0">
                  <a:ln w="28575">
                    <a:noFill/>
                  </a:ln>
                  <a:solidFill>
                    <a:schemeClr val="tx1">
                      <a:lumMod val="85000"/>
                      <a:lumOff val="15000"/>
                    </a:schemeClr>
                  </a:solidFill>
                  <a:latin typeface="Calibri" panose="020F0502020204030204" charset="0"/>
                  <a:ea typeface="Calibri" panose="020F0502020204030204" charset="0"/>
                </a:rPr>
              </a:br>
              <a:r>
                <a:rPr lang="en-US" altLang="zh-CN" sz="2000" dirty="0">
                  <a:ln w="28575">
                    <a:noFill/>
                  </a:ln>
                  <a:solidFill>
                    <a:schemeClr val="tx1">
                      <a:lumMod val="85000"/>
                      <a:lumOff val="15000"/>
                    </a:schemeClr>
                  </a:solidFill>
                  <a:latin typeface="Calibri" panose="020F0502020204030204" charset="0"/>
                  <a:ea typeface="Calibri" panose="020F0502020204030204" charset="0"/>
                </a:rPr>
                <a:t>- Checking the codes for sure</a:t>
              </a:r>
              <a:br>
                <a:rPr lang="en-US" altLang="zh-CN" sz="2000" dirty="0">
                  <a:ln w="28575">
                    <a:noFill/>
                  </a:ln>
                  <a:solidFill>
                    <a:schemeClr val="tx1">
                      <a:lumMod val="85000"/>
                      <a:lumOff val="15000"/>
                    </a:schemeClr>
                  </a:solidFill>
                  <a:latin typeface="Calibri" panose="020F0502020204030204" charset="0"/>
                  <a:ea typeface="Calibri" panose="020F0502020204030204" charset="0"/>
                </a:rPr>
              </a:br>
              <a:r>
                <a:rPr lang="en-US" altLang="zh-CN" sz="2000" dirty="0">
                  <a:ln w="28575">
                    <a:noFill/>
                  </a:ln>
                  <a:solidFill>
                    <a:schemeClr val="tx1">
                      <a:lumMod val="85000"/>
                      <a:lumOff val="15000"/>
                    </a:schemeClr>
                  </a:solidFill>
                  <a:latin typeface="Calibri" panose="020F0502020204030204" charset="0"/>
                  <a:ea typeface="Calibri" panose="020F0502020204030204" charset="0"/>
                </a:rPr>
                <a:t>- Help of AI for Forecasting</a:t>
              </a:r>
              <a:br>
                <a:rPr lang="en-US" altLang="zh-CN" sz="1400" dirty="0">
                  <a:ln w="28575">
                    <a:noFill/>
                  </a:ln>
                  <a:solidFill>
                    <a:schemeClr val="tx1">
                      <a:lumMod val="85000"/>
                      <a:lumOff val="15000"/>
                    </a:schemeClr>
                  </a:solidFill>
                  <a:latin typeface="Calibri" panose="020F0502020204030204" charset="0"/>
                  <a:ea typeface="Calibri" panose="020F0502020204030204" charset="0"/>
                </a:rPr>
              </a:br>
              <a:endParaRPr lang="zh-CN" altLang="en-US" sz="1400" dirty="0">
                <a:ln w="28575">
                  <a:noFill/>
                </a:ln>
                <a:solidFill>
                  <a:schemeClr val="tx1">
                    <a:lumMod val="85000"/>
                    <a:lumOff val="15000"/>
                  </a:schemeClr>
                </a:solidFill>
                <a:latin typeface="Calibri" panose="020F0502020204030204" charset="0"/>
                <a:ea typeface="Calibri" panose="020F0502020204030204" charset="0"/>
              </a:endParaRPr>
            </a:p>
          </p:txBody>
        </p:sp>
      </p:grpSp>
      <p:pic>
        <p:nvPicPr>
          <p:cNvPr id="4" name="Content Placeholder 3"/>
          <p:cNvPicPr>
            <a:picLocks noGrp="1" noChangeAspect="1"/>
          </p:cNvPicPr>
          <p:nvPr>
            <p:ph idx="1"/>
          </p:nvPr>
        </p:nvPicPr>
        <p:blipFill>
          <a:blip r:embed="rId3"/>
          <a:stretch>
            <a:fillRect/>
          </a:stretch>
        </p:blipFill>
        <p:spPr>
          <a:xfrm>
            <a:off x="5193030" y="1088390"/>
            <a:ext cx="6160770" cy="4351655"/>
          </a:xfrm>
          <a:prstGeom prst="rect">
            <a:avLst/>
          </a:prstGeom>
        </p:spPr>
      </p:pic>
      <p:sp>
        <p:nvSpPr>
          <p:cNvPr id="8" name="文本框 10"/>
          <p:cNvSpPr txBox="1"/>
          <p:nvPr/>
        </p:nvSpPr>
        <p:spPr>
          <a:xfrm>
            <a:off x="931421" y="3865088"/>
            <a:ext cx="4731525" cy="1229995"/>
          </a:xfrm>
          <a:prstGeom prst="rect">
            <a:avLst/>
          </a:prstGeom>
          <a:noFill/>
        </p:spPr>
        <p:txBody>
          <a:bodyPr vert="horz" wrap="square" rtlCol="0">
            <a:spAutoFit/>
          </a:bodyPr>
          <a:lstStyle/>
          <a:p>
            <a:r>
              <a:rPr lang="en-US" altLang="zh-CN" sz="2000" dirty="0">
                <a:ln w="28575">
                  <a:noFill/>
                </a:ln>
                <a:solidFill>
                  <a:schemeClr val="tx1">
                    <a:lumMod val="85000"/>
                    <a:lumOff val="15000"/>
                  </a:schemeClr>
                </a:solidFill>
                <a:latin typeface="Calibri" panose="020F0502020204030204" charset="0"/>
                <a:ea typeface="Calibri" panose="020F0502020204030204" charset="0"/>
              </a:rPr>
              <a:t>- Free datasets of famous companies.</a:t>
            </a:r>
            <a:br>
              <a:rPr lang="en-US" altLang="zh-CN" sz="2000" dirty="0">
                <a:ln w="28575">
                  <a:noFill/>
                </a:ln>
                <a:solidFill>
                  <a:schemeClr val="tx1">
                    <a:lumMod val="85000"/>
                    <a:lumOff val="15000"/>
                  </a:schemeClr>
                </a:solidFill>
                <a:latin typeface="Calibri" panose="020F0502020204030204" charset="0"/>
                <a:ea typeface="Calibri" panose="020F0502020204030204" charset="0"/>
              </a:rPr>
            </a:br>
            <a:r>
              <a:rPr lang="en-US" altLang="zh-CN" sz="2000" dirty="0">
                <a:ln w="28575">
                  <a:noFill/>
                </a:ln>
                <a:solidFill>
                  <a:schemeClr val="tx1">
                    <a:lumMod val="85000"/>
                    <a:lumOff val="15000"/>
                  </a:schemeClr>
                </a:solidFill>
                <a:latin typeface="Calibri" panose="020F0502020204030204" charset="0"/>
                <a:ea typeface="Calibri" panose="020F0502020204030204" charset="0"/>
              </a:rPr>
              <a:t>- Easy access</a:t>
            </a:r>
            <a:br>
              <a:rPr lang="en-US" altLang="zh-CN" sz="2000" dirty="0">
                <a:ln w="28575">
                  <a:noFill/>
                </a:ln>
                <a:solidFill>
                  <a:schemeClr val="tx1">
                    <a:lumMod val="85000"/>
                    <a:lumOff val="15000"/>
                  </a:schemeClr>
                </a:solidFill>
                <a:latin typeface="Calibri" panose="020F0502020204030204" charset="0"/>
                <a:ea typeface="Calibri" panose="020F0502020204030204" charset="0"/>
              </a:rPr>
            </a:br>
            <a:r>
              <a:rPr lang="en-US" altLang="zh-CN" sz="2000" dirty="0">
                <a:ln w="28575">
                  <a:noFill/>
                </a:ln>
                <a:solidFill>
                  <a:schemeClr val="tx1">
                    <a:lumMod val="85000"/>
                    <a:lumOff val="15000"/>
                  </a:schemeClr>
                </a:solidFill>
                <a:latin typeface="Calibri" panose="020F0502020204030204" charset="0"/>
                <a:ea typeface="Calibri" panose="020F0502020204030204" charset="0"/>
              </a:rPr>
              <a:t>- All stored in a csv files.</a:t>
            </a:r>
            <a:br>
              <a:rPr lang="en-US" altLang="zh-CN" sz="1400" dirty="0">
                <a:ln w="28575">
                  <a:noFill/>
                </a:ln>
                <a:solidFill>
                  <a:schemeClr val="tx1">
                    <a:lumMod val="85000"/>
                    <a:lumOff val="15000"/>
                  </a:schemeClr>
                </a:solidFill>
                <a:latin typeface="Calibri" panose="020F0502020204030204" charset="0"/>
                <a:ea typeface="Calibri" panose="020F0502020204030204" charset="0"/>
              </a:rPr>
            </a:br>
            <a:endParaRPr lang="zh-CN" altLang="en-US" sz="14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Data</a:t>
            </a:r>
          </a:p>
        </p:txBody>
      </p:sp>
      <p:sp>
        <p:nvSpPr>
          <p:cNvPr id="4" name="矩形 1"/>
          <p:cNvSpPr/>
          <p:nvPr/>
        </p:nvSpPr>
        <p:spPr>
          <a:xfrm>
            <a:off x="230101"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4395" y="365125"/>
            <a:ext cx="3355340"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The data we chose.</a:t>
            </a:r>
            <a:endParaRPr lang="zh-CN" altLang="en-US" sz="2400" dirty="0">
              <a:ln w="28575">
                <a:noFill/>
              </a:ln>
              <a:solidFill>
                <a:schemeClr val="tx1">
                  <a:lumMod val="75000"/>
                  <a:lumOff val="25000"/>
                </a:schemeClr>
              </a:solidFill>
              <a:latin typeface="Calibri" panose="020F0502020204030204" charset="0"/>
              <a:ea typeface="Calibri" panose="020F0502020204030204" charset="0"/>
            </a:endParaRPr>
          </a:p>
        </p:txBody>
      </p:sp>
      <p:pic>
        <p:nvPicPr>
          <p:cNvPr id="5" name="Content Placeholder 4"/>
          <p:cNvPicPr>
            <a:picLocks noGrp="1" noChangeAspect="1"/>
          </p:cNvPicPr>
          <p:nvPr>
            <p:ph idx="1"/>
          </p:nvPr>
        </p:nvPicPr>
        <p:blipFill>
          <a:blip r:embed="rId2"/>
          <a:stretch>
            <a:fillRect/>
          </a:stretch>
        </p:blipFill>
        <p:spPr>
          <a:xfrm>
            <a:off x="1340485" y="1196975"/>
            <a:ext cx="8809355" cy="4832350"/>
          </a:xfrm>
          <a:prstGeom prst="rect">
            <a:avLst/>
          </a:prstGeom>
        </p:spPr>
      </p:pic>
      <p:pic>
        <p:nvPicPr>
          <p:cNvPr id="6" name="Picture 5"/>
          <p:cNvPicPr>
            <a:picLocks noChangeAspect="1"/>
          </p:cNvPicPr>
          <p:nvPr/>
        </p:nvPicPr>
        <p:blipFill>
          <a:blip r:embed="rId3"/>
          <a:stretch>
            <a:fillRect/>
          </a:stretch>
        </p:blipFill>
        <p:spPr>
          <a:xfrm>
            <a:off x="2403475" y="3729355"/>
            <a:ext cx="852805" cy="233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485" y="2103755"/>
            <a:ext cx="5501640" cy="4632325"/>
          </a:xfrm>
          <a:prstGeom prst="rect">
            <a:avLst/>
          </a:prstGeom>
        </p:spPr>
      </p:pic>
      <p:pic>
        <p:nvPicPr>
          <p:cNvPr id="8" name="Picture 7"/>
          <p:cNvPicPr>
            <a:picLocks noChangeAspect="1"/>
          </p:cNvPicPr>
          <p:nvPr/>
        </p:nvPicPr>
        <p:blipFill>
          <a:blip r:embed="rId3"/>
          <a:stretch>
            <a:fillRect/>
          </a:stretch>
        </p:blipFill>
        <p:spPr>
          <a:xfrm>
            <a:off x="5893435" y="2254885"/>
            <a:ext cx="5760720" cy="3857625"/>
          </a:xfrm>
          <a:prstGeom prst="rect">
            <a:avLst/>
          </a:prstGeom>
        </p:spPr>
      </p:pic>
      <p:pic>
        <p:nvPicPr>
          <p:cNvPr id="10" name="Content Placeholder 9"/>
          <p:cNvPicPr>
            <a:picLocks noGrp="1" noChangeAspect="1"/>
          </p:cNvPicPr>
          <p:nvPr>
            <p:ph idx="1"/>
          </p:nvPr>
        </p:nvPicPr>
        <p:blipFill>
          <a:blip r:embed="rId4"/>
          <a:stretch>
            <a:fillRect/>
          </a:stretch>
        </p:blipFill>
        <p:spPr>
          <a:xfrm>
            <a:off x="505460" y="511175"/>
            <a:ext cx="10911205" cy="1282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矩形 1"/>
          <p:cNvSpPr/>
          <p:nvPr/>
        </p:nvSpPr>
        <p:spPr>
          <a:xfrm>
            <a:off x="230101"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2"/>
          <a:stretch>
            <a:fillRect/>
          </a:stretch>
        </p:blipFill>
        <p:spPr>
          <a:xfrm>
            <a:off x="535940" y="1386205"/>
            <a:ext cx="4606925" cy="1160780"/>
          </a:xfrm>
          <a:prstGeom prst="rect">
            <a:avLst/>
          </a:prstGeom>
        </p:spPr>
      </p:pic>
      <p:sp>
        <p:nvSpPr>
          <p:cNvPr id="9" name="Text Box 8"/>
          <p:cNvSpPr txBox="1"/>
          <p:nvPr/>
        </p:nvSpPr>
        <p:spPr>
          <a:xfrm>
            <a:off x="805815" y="614045"/>
            <a:ext cx="3686175" cy="460375"/>
          </a:xfrm>
          <a:prstGeom prst="rect">
            <a:avLst/>
          </a:prstGeom>
          <a:noFill/>
        </p:spPr>
        <p:txBody>
          <a:bodyPr wrap="square" rtlCol="0">
            <a:spAutoFit/>
          </a:bodyPr>
          <a:lstStyle/>
          <a:p>
            <a:pPr marL="285750" indent="-285750">
              <a:buFont typeface="Arial" panose="020B0604020202020204" pitchFamily="34" charset="0"/>
              <a:buChar char="•"/>
            </a:pPr>
            <a:r>
              <a:rPr lang="en-US" sz="2400"/>
              <a:t>Checking the data.</a:t>
            </a:r>
          </a:p>
        </p:txBody>
      </p:sp>
      <p:pic>
        <p:nvPicPr>
          <p:cNvPr id="10" name="Picture 9"/>
          <p:cNvPicPr>
            <a:picLocks noChangeAspect="1"/>
          </p:cNvPicPr>
          <p:nvPr/>
        </p:nvPicPr>
        <p:blipFill>
          <a:blip r:embed="rId3"/>
          <a:stretch>
            <a:fillRect/>
          </a:stretch>
        </p:blipFill>
        <p:spPr>
          <a:xfrm>
            <a:off x="1306830" y="3915410"/>
            <a:ext cx="2172970" cy="2528570"/>
          </a:xfrm>
          <a:prstGeom prst="rect">
            <a:avLst/>
          </a:prstGeom>
        </p:spPr>
      </p:pic>
      <p:pic>
        <p:nvPicPr>
          <p:cNvPr id="12" name="Picture 11"/>
          <p:cNvPicPr>
            <a:picLocks noChangeAspect="1"/>
          </p:cNvPicPr>
          <p:nvPr/>
        </p:nvPicPr>
        <p:blipFill>
          <a:blip r:embed="rId4"/>
          <a:stretch>
            <a:fillRect/>
          </a:stretch>
        </p:blipFill>
        <p:spPr>
          <a:xfrm>
            <a:off x="7081520" y="1386205"/>
            <a:ext cx="4621530" cy="3058160"/>
          </a:xfrm>
          <a:prstGeom prst="rect">
            <a:avLst/>
          </a:prstGeom>
        </p:spPr>
      </p:pic>
      <p:sp>
        <p:nvSpPr>
          <p:cNvPr id="15" name="Down Arrow 14"/>
          <p:cNvSpPr/>
          <p:nvPr/>
        </p:nvSpPr>
        <p:spPr>
          <a:xfrm>
            <a:off x="2218690" y="2694305"/>
            <a:ext cx="166370" cy="982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5180000">
            <a:off x="5207635" y="1724025"/>
            <a:ext cx="146050" cy="3650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463146" y="3429000"/>
            <a:ext cx="5330536" cy="1106805"/>
          </a:xfrm>
          <a:prstGeom prst="rect">
            <a:avLst/>
          </a:prstGeom>
          <a:noFill/>
        </p:spPr>
        <p:txBody>
          <a:bodyPr wrap="square" rtlCol="0">
            <a:spAutoFit/>
          </a:bodyPr>
          <a:lstStyle/>
          <a:p>
            <a:pPr algn="dist"/>
            <a:r>
              <a:rPr lang="en-US" altLang="zh-CN" sz="6600" dirty="0">
                <a:ln w="28575">
                  <a:noFill/>
                </a:ln>
                <a:solidFill>
                  <a:schemeClr val="tx1">
                    <a:lumMod val="85000"/>
                    <a:lumOff val="15000"/>
                  </a:schemeClr>
                </a:solidFill>
                <a:latin typeface="Calibri" panose="020F0502020204030204" charset="0"/>
                <a:ea typeface="Calibri" panose="020F0502020204030204" charset="0"/>
              </a:rPr>
              <a:t>Data analisis.</a:t>
            </a:r>
          </a:p>
        </p:txBody>
      </p:sp>
      <p:sp>
        <p:nvSpPr>
          <p:cNvPr id="7" name="文本框 6"/>
          <p:cNvSpPr txBox="1"/>
          <p:nvPr/>
        </p:nvSpPr>
        <p:spPr>
          <a:xfrm>
            <a:off x="6650354" y="3190890"/>
            <a:ext cx="5111297" cy="253916"/>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Modern minimalist hand-painted cartoon work summary report</a:t>
            </a:r>
            <a:endParaRPr lang="zh-CN" altLang="en-US" sz="1050" dirty="0">
              <a:solidFill>
                <a:schemeClr val="bg1"/>
              </a:solidFill>
              <a:latin typeface="Calibri" panose="020F0502020204030204" charset="0"/>
              <a:ea typeface="Calibri" panose="020F0502020204030204" charset="0"/>
            </a:endParaRPr>
          </a:p>
        </p:txBody>
      </p:sp>
      <p:sp>
        <p:nvSpPr>
          <p:cNvPr id="8" name="文本框 7"/>
          <p:cNvSpPr txBox="1"/>
          <p:nvPr/>
        </p:nvSpPr>
        <p:spPr>
          <a:xfrm>
            <a:off x="6431115" y="1963839"/>
            <a:ext cx="5330536" cy="1106805"/>
          </a:xfrm>
          <a:prstGeom prst="rect">
            <a:avLst/>
          </a:prstGeom>
          <a:noFill/>
        </p:spPr>
        <p:txBody>
          <a:bodyPr wrap="square" rtlCol="0">
            <a:spAutoFit/>
          </a:bodyPr>
          <a:lstStyle/>
          <a:p>
            <a:pPr algn="ctr"/>
            <a:r>
              <a:rPr lang="en-US" altLang="zh-CN" sz="6600" dirty="0">
                <a:ln w="28575">
                  <a:noFill/>
                </a:ln>
                <a:solidFill>
                  <a:schemeClr val="tx1">
                    <a:lumMod val="85000"/>
                    <a:lumOff val="15000"/>
                  </a:schemeClr>
                </a:solidFill>
                <a:latin typeface="Calibri" panose="020F0502020204030204" charset="0"/>
                <a:ea typeface="Calibri" panose="020F0502020204030204" charset="0"/>
              </a:rPr>
              <a:t>04</a:t>
            </a:r>
            <a:endParaRPr lang="zh-CN" altLang="en-US" sz="66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Analisis of the data.</a:t>
            </a:r>
          </a:p>
        </p:txBody>
      </p:sp>
      <p:pic>
        <p:nvPicPr>
          <p:cNvPr id="4" name="Content Placeholder 3"/>
          <p:cNvPicPr>
            <a:picLocks noGrp="1" noChangeAspect="1"/>
          </p:cNvPicPr>
          <p:nvPr>
            <p:ph idx="1"/>
          </p:nvPr>
        </p:nvPicPr>
        <p:blipFill>
          <a:blip r:embed="rId2"/>
          <a:srcRect l="459"/>
          <a:stretch>
            <a:fillRect/>
          </a:stretch>
        </p:blipFill>
        <p:spPr>
          <a:xfrm>
            <a:off x="838200" y="1911985"/>
            <a:ext cx="6882765" cy="4351655"/>
          </a:xfrm>
          <a:prstGeom prst="rect">
            <a:avLst/>
          </a:prstGeom>
        </p:spPr>
      </p:pic>
      <p:sp>
        <p:nvSpPr>
          <p:cNvPr id="7" name="Text Box 6"/>
          <p:cNvSpPr txBox="1"/>
          <p:nvPr/>
        </p:nvSpPr>
        <p:spPr>
          <a:xfrm>
            <a:off x="8552815" y="1838960"/>
            <a:ext cx="2489200" cy="3692525"/>
          </a:xfrm>
          <a:prstGeom prst="rect">
            <a:avLst/>
          </a:prstGeom>
          <a:noFill/>
        </p:spPr>
        <p:txBody>
          <a:bodyPr wrap="square" rtlCol="0">
            <a:spAutoFit/>
          </a:bodyPr>
          <a:lstStyle/>
          <a:p>
            <a:r>
              <a:rPr lang="en-US"/>
              <a:t>-Whic genders are busy with which stores.</a:t>
            </a:r>
          </a:p>
          <a:p>
            <a:endParaRPr lang="en-US"/>
          </a:p>
          <a:p>
            <a:r>
              <a:rPr lang="en-US"/>
              <a:t>-A bar plot is ploted using a code.</a:t>
            </a:r>
          </a:p>
          <a:p>
            <a:endParaRPr lang="en-US"/>
          </a:p>
          <a:p>
            <a:r>
              <a:rPr lang="en-US"/>
              <a:t>-The most man are busy with food and beverage, home and lifestyle.</a:t>
            </a:r>
          </a:p>
          <a:p>
            <a:endParaRPr lang="en-US"/>
          </a:p>
          <a:p>
            <a:r>
              <a:rPr lang="en-US"/>
              <a:t>-The most women are on sports and travel, health and beauty stores.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318135"/>
            <a:ext cx="10515600" cy="707390"/>
          </a:xfrm>
        </p:spPr>
        <p:txBody>
          <a:bodyPr>
            <a:normAutofit fontScale="90000"/>
          </a:bodyPr>
          <a:lstStyle/>
          <a:p>
            <a:br>
              <a:rPr lang="en-US" sz="3200" dirty="0">
                <a:highlight>
                  <a:srgbClr val="C0C0C0"/>
                </a:highlight>
              </a:rPr>
            </a:br>
            <a:r>
              <a:rPr lang="en-US" sz="2400" dirty="0"/>
              <a:t>Weekly total sales analisis</a:t>
            </a:r>
            <a:r>
              <a:rPr lang="en-US" sz="2400" dirty="0">
                <a:solidFill>
                  <a:schemeClr val="tx1"/>
                </a:solidFill>
              </a:rPr>
              <a:t>.</a:t>
            </a:r>
          </a:p>
        </p:txBody>
      </p:sp>
      <p:pic>
        <p:nvPicPr>
          <p:cNvPr id="3" name="Content Placeholder 2"/>
          <p:cNvPicPr>
            <a:picLocks noGrp="1" noChangeAspect="1"/>
          </p:cNvPicPr>
          <p:nvPr>
            <p:ph idx="1"/>
          </p:nvPr>
        </p:nvPicPr>
        <p:blipFill>
          <a:blip r:embed="rId2"/>
          <a:stretch>
            <a:fillRect/>
          </a:stretch>
        </p:blipFill>
        <p:spPr>
          <a:xfrm>
            <a:off x="273685" y="1573530"/>
            <a:ext cx="7541260" cy="3932555"/>
          </a:xfrm>
          <a:prstGeom prst="rect">
            <a:avLst/>
          </a:prstGeom>
        </p:spPr>
      </p:pic>
      <p:sp>
        <p:nvSpPr>
          <p:cNvPr id="4" name="Text Box 3"/>
          <p:cNvSpPr txBox="1"/>
          <p:nvPr/>
        </p:nvSpPr>
        <p:spPr>
          <a:xfrm>
            <a:off x="8202930" y="1444625"/>
            <a:ext cx="3752850" cy="3969385"/>
          </a:xfrm>
          <a:prstGeom prst="rect">
            <a:avLst/>
          </a:prstGeom>
          <a:noFill/>
        </p:spPr>
        <p:txBody>
          <a:bodyPr wrap="square" rtlCol="0" anchor="t">
            <a:spAutoFit/>
          </a:bodyPr>
          <a:lstStyle/>
          <a:p>
            <a:r>
              <a:rPr lang="en-US"/>
              <a:t>-Weekly Total Sales plot help us identify any trends or patterns in the sales data. </a:t>
            </a:r>
          </a:p>
          <a:p>
            <a:endParaRPr lang="en-US"/>
          </a:p>
          <a:p>
            <a:r>
              <a:rPr lang="en-US"/>
              <a:t>-For example, if we see an increasing trend in sales over time for a particular city, we may want to investigate why this is happening and try to capitalize on it.</a:t>
            </a:r>
          </a:p>
          <a:p>
            <a:endParaRPr lang="en-US"/>
          </a:p>
          <a:p>
            <a:r>
              <a:rPr lang="en-US"/>
              <a:t> -Conversely, if we see a decreasing trend in sales over time, we may want to investigate what is causing this and try to make changes to improve sale.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6870"/>
            <a:ext cx="10515600" cy="803910"/>
          </a:xfrm>
        </p:spPr>
        <p:txBody>
          <a:bodyPr/>
          <a:lstStyle/>
          <a:p>
            <a:r>
              <a:rPr lang="en-US" sz="2800"/>
              <a:t>Comparision of sales</a:t>
            </a:r>
            <a:r>
              <a:rPr lang="en-US" sz="4000"/>
              <a:t> </a:t>
            </a:r>
            <a:r>
              <a:rPr lang="en-US" sz="2800"/>
              <a:t>income by monthe and city.</a:t>
            </a:r>
          </a:p>
        </p:txBody>
      </p:sp>
      <p:pic>
        <p:nvPicPr>
          <p:cNvPr id="4" name="Picture 3"/>
          <p:cNvPicPr>
            <a:picLocks noChangeAspect="1"/>
          </p:cNvPicPr>
          <p:nvPr/>
        </p:nvPicPr>
        <p:blipFill>
          <a:blip r:embed="rId2"/>
          <a:srcRect l="697"/>
          <a:stretch>
            <a:fillRect/>
          </a:stretch>
        </p:blipFill>
        <p:spPr>
          <a:xfrm>
            <a:off x="384810" y="1986280"/>
            <a:ext cx="8202930" cy="3867150"/>
          </a:xfrm>
          <a:prstGeom prst="rect">
            <a:avLst/>
          </a:prstGeom>
        </p:spPr>
      </p:pic>
      <p:sp>
        <p:nvSpPr>
          <p:cNvPr id="6" name="Text Box 5"/>
          <p:cNvSpPr txBox="1"/>
          <p:nvPr/>
        </p:nvSpPr>
        <p:spPr>
          <a:xfrm>
            <a:off x="9004935" y="2425700"/>
            <a:ext cx="2663190" cy="2861310"/>
          </a:xfrm>
          <a:prstGeom prst="rect">
            <a:avLst/>
          </a:prstGeom>
          <a:noFill/>
        </p:spPr>
        <p:txBody>
          <a:bodyPr wrap="square" rtlCol="0">
            <a:spAutoFit/>
          </a:bodyPr>
          <a:lstStyle/>
          <a:p>
            <a:r>
              <a:rPr lang="en-US"/>
              <a:t>-All cities had most sales in the first month.</a:t>
            </a:r>
          </a:p>
          <a:p>
            <a:endParaRPr lang="en-US"/>
          </a:p>
          <a:p>
            <a:r>
              <a:rPr lang="en-US"/>
              <a:t>-And Naypyitaw got most sales.</a:t>
            </a:r>
          </a:p>
          <a:p>
            <a:endParaRPr lang="en-US"/>
          </a:p>
          <a:p>
            <a:r>
              <a:rPr lang="en-US"/>
              <a:t>-Sales droped in the second month and grew up in the third month again.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3445" y="206375"/>
            <a:ext cx="10515600" cy="1325563"/>
          </a:xfrm>
        </p:spPr>
        <p:txBody>
          <a:bodyPr>
            <a:noAutofit/>
          </a:bodyPr>
          <a:lstStyle/>
          <a:p>
            <a:r>
              <a:rPr lang="en-US" sz="3600"/>
              <a:t>Calculating most contributing factors. CORRELATIONS.</a:t>
            </a:r>
          </a:p>
        </p:txBody>
      </p:sp>
      <p:pic>
        <p:nvPicPr>
          <p:cNvPr id="4" name="Content Placeholder 3"/>
          <p:cNvPicPr>
            <a:picLocks noGrp="1" noChangeAspect="1"/>
          </p:cNvPicPr>
          <p:nvPr>
            <p:ph idx="1"/>
          </p:nvPr>
        </p:nvPicPr>
        <p:blipFill>
          <a:blip r:embed="rId2"/>
          <a:stretch>
            <a:fillRect/>
          </a:stretch>
        </p:blipFill>
        <p:spPr>
          <a:xfrm>
            <a:off x="645795" y="2465705"/>
            <a:ext cx="2133600" cy="2800350"/>
          </a:xfrm>
          <a:prstGeom prst="rect">
            <a:avLst/>
          </a:prstGeom>
        </p:spPr>
      </p:pic>
      <p:pic>
        <p:nvPicPr>
          <p:cNvPr id="5" name="Picture 4"/>
          <p:cNvPicPr>
            <a:picLocks noChangeAspect="1"/>
          </p:cNvPicPr>
          <p:nvPr/>
        </p:nvPicPr>
        <p:blipFill>
          <a:blip r:embed="rId3"/>
          <a:stretch>
            <a:fillRect/>
          </a:stretch>
        </p:blipFill>
        <p:spPr>
          <a:xfrm>
            <a:off x="5409565" y="1618615"/>
            <a:ext cx="5782310" cy="4767580"/>
          </a:xfrm>
          <a:prstGeom prst="rect">
            <a:avLst/>
          </a:prstGeom>
        </p:spPr>
      </p:pic>
      <p:sp>
        <p:nvSpPr>
          <p:cNvPr id="6" name="Right Arrow 5"/>
          <p:cNvSpPr/>
          <p:nvPr/>
        </p:nvSpPr>
        <p:spPr>
          <a:xfrm>
            <a:off x="3138805" y="3567430"/>
            <a:ext cx="1823085" cy="586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1"/>
          <p:cNvSpPr/>
          <p:nvPr/>
        </p:nvSpPr>
        <p:spPr>
          <a:xfrm>
            <a:off x="238991" y="18703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96000" y="1067498"/>
            <a:ext cx="5111297" cy="276999"/>
          </a:xfrm>
          <a:prstGeom prst="rect">
            <a:avLst/>
          </a:prstGeom>
          <a:solidFill>
            <a:srgbClr val="9FD0F9"/>
          </a:solidFill>
        </p:spPr>
        <p:txBody>
          <a:bodyPr wrap="square" lIns="91440" tIns="45720" rIns="91440" bIns="45720" rtlCol="0" anchor="t">
            <a:spAutoFit/>
          </a:bodyPr>
          <a:lstStyle/>
          <a:p>
            <a:r>
              <a:rPr lang="en-US" altLang="zh-CN" sz="1200" b="1" dirty="0">
                <a:solidFill>
                  <a:schemeClr val="bg1"/>
                </a:solidFill>
                <a:latin typeface="Calibri"/>
                <a:ea typeface="Calibri" panose="020F0502020204030204" charset="0"/>
                <a:cs typeface="Calibri"/>
              </a:rPr>
              <a:t>Team 5 (NEPUZB) members: </a:t>
            </a:r>
            <a:endParaRPr lang="zh-CN" altLang="en-US" sz="1200" b="1" dirty="0">
              <a:solidFill>
                <a:schemeClr val="bg1"/>
              </a:solidFill>
              <a:latin typeface="Calibri"/>
              <a:ea typeface="Calibri" panose="020F0502020204030204" charset="0"/>
            </a:endParaRPr>
          </a:p>
        </p:txBody>
      </p:sp>
      <p:grpSp>
        <p:nvGrpSpPr>
          <p:cNvPr id="4" name="组合 3"/>
          <p:cNvGrpSpPr/>
          <p:nvPr/>
        </p:nvGrpSpPr>
        <p:grpSpPr>
          <a:xfrm>
            <a:off x="6098312" y="3363686"/>
            <a:ext cx="4326455" cy="561256"/>
            <a:chOff x="984308" y="2839490"/>
            <a:chExt cx="4326455" cy="561256"/>
          </a:xfrm>
        </p:grpSpPr>
        <p:sp>
          <p:nvSpPr>
            <p:cNvPr id="5" name="文本框 4"/>
            <p:cNvSpPr txBox="1"/>
            <p:nvPr/>
          </p:nvSpPr>
          <p:spPr>
            <a:xfrm>
              <a:off x="987223" y="2839490"/>
              <a:ext cx="4107076" cy="461665"/>
            </a:xfrm>
            <a:prstGeom prst="rect">
              <a:avLst/>
            </a:prstGeom>
            <a:noFill/>
          </p:spPr>
          <p:txBody>
            <a:bodyPr vert="horz" wrap="square" lIns="91440" tIns="45720" rIns="91440" bIns="45720" rtlCol="0" anchor="t">
              <a:spAutoFit/>
            </a:bodyPr>
            <a:lstStyle/>
            <a:p>
              <a:r>
                <a:rPr lang="zh-CN" altLang="en-US" sz="2400">
                  <a:ln w="28575">
                    <a:noFill/>
                  </a:ln>
                  <a:solidFill>
                    <a:schemeClr val="tx1">
                      <a:lumMod val="75000"/>
                      <a:lumOff val="25000"/>
                    </a:schemeClr>
                  </a:solidFill>
                  <a:latin typeface="Calibri"/>
                  <a:ea typeface="Calibri" panose="020F0502020204030204" charset="0"/>
                  <a:cs typeface="Calibri"/>
                </a:rPr>
                <a:t>3.Abdulaziz 12194899</a:t>
              </a:r>
              <a:endParaRPr lang="zh-CN" altLang="en-US" sz="2400" dirty="0">
                <a:ln w="28575">
                  <a:noFill/>
                </a:ln>
                <a:solidFill>
                  <a:schemeClr val="tx1">
                    <a:lumMod val="75000"/>
                    <a:lumOff val="25000"/>
                  </a:schemeClr>
                </a:solidFill>
                <a:latin typeface="Calibri"/>
                <a:ea typeface="Calibri" panose="020F0502020204030204" charset="0"/>
              </a:endParaRPr>
            </a:p>
          </p:txBody>
        </p:sp>
        <p:sp>
          <p:nvSpPr>
            <p:cNvPr id="6" name="文本框 5"/>
            <p:cNvSpPr txBox="1"/>
            <p:nvPr/>
          </p:nvSpPr>
          <p:spPr>
            <a:xfrm>
              <a:off x="984308" y="3148016"/>
              <a:ext cx="4326455" cy="252730"/>
            </a:xfrm>
            <a:prstGeom prst="rect">
              <a:avLst/>
            </a:prstGeom>
            <a:noFill/>
          </p:spPr>
          <p:txBody>
            <a:bodyPr vert="horz" wrap="square" rtlCol="0">
              <a:spAutoFit/>
            </a:bodyPr>
            <a:lstStyle/>
            <a:p>
              <a:endParaRPr lang="zh-CN" altLang="en-US" sz="1050" dirty="0">
                <a:ln w="28575">
                  <a:noFill/>
                </a:ln>
                <a:solidFill>
                  <a:schemeClr val="tx1">
                    <a:lumMod val="85000"/>
                    <a:lumOff val="15000"/>
                  </a:schemeClr>
                </a:solidFill>
                <a:latin typeface="Calibri" panose="020F0502020204030204" charset="0"/>
                <a:ea typeface="Calibri" panose="020F0502020204030204" charset="0"/>
              </a:endParaRPr>
            </a:p>
          </p:txBody>
        </p:sp>
      </p:grpSp>
      <p:grpSp>
        <p:nvGrpSpPr>
          <p:cNvPr id="9" name="组合 8"/>
          <p:cNvGrpSpPr/>
          <p:nvPr/>
        </p:nvGrpSpPr>
        <p:grpSpPr>
          <a:xfrm>
            <a:off x="6101227" y="1851797"/>
            <a:ext cx="5663986" cy="531177"/>
            <a:chOff x="937091" y="2869569"/>
            <a:chExt cx="5663986" cy="531177"/>
          </a:xfrm>
        </p:grpSpPr>
        <p:sp>
          <p:nvSpPr>
            <p:cNvPr id="10" name="文本框 9"/>
            <p:cNvSpPr txBox="1"/>
            <p:nvPr/>
          </p:nvSpPr>
          <p:spPr>
            <a:xfrm>
              <a:off x="937091" y="2869569"/>
              <a:ext cx="5663986" cy="461665"/>
            </a:xfrm>
            <a:prstGeom prst="rect">
              <a:avLst/>
            </a:prstGeom>
            <a:noFill/>
          </p:spPr>
          <p:txBody>
            <a:bodyPr vert="horz" wrap="none" lIns="91440" tIns="45720" rIns="91440" bIns="45720" rtlCol="0" anchor="t">
              <a:spAutoFit/>
            </a:bodyPr>
            <a:lstStyle/>
            <a:p>
              <a:r>
                <a:rPr lang="en-US" altLang="zh-CN" sz="2400" dirty="0">
                  <a:ln w="28575">
                    <a:noFill/>
                  </a:ln>
                  <a:solidFill>
                    <a:schemeClr val="tx1">
                      <a:lumMod val="75000"/>
                      <a:lumOff val="25000"/>
                    </a:schemeClr>
                  </a:solidFill>
                  <a:latin typeface="Calibri"/>
                  <a:ea typeface="Calibri" panose="020F0502020204030204" charset="0"/>
                  <a:cs typeface="Calibri"/>
                </a:rPr>
                <a:t>1.Izzatullokh </a:t>
              </a:r>
              <a:r>
                <a:rPr lang="en-US" altLang="zh-CN" sz="2400" dirty="0" err="1">
                  <a:ln w="28575">
                    <a:noFill/>
                  </a:ln>
                  <a:solidFill>
                    <a:schemeClr val="tx1">
                      <a:lumMod val="75000"/>
                      <a:lumOff val="25000"/>
                    </a:schemeClr>
                  </a:solidFill>
                  <a:latin typeface="Calibri"/>
                  <a:ea typeface="Calibri" panose="020F0502020204030204" charset="0"/>
                  <a:cs typeface="Calibri"/>
                </a:rPr>
                <a:t>Makhammadjonov</a:t>
              </a:r>
              <a:r>
                <a:rPr lang="en-US" altLang="zh-CN" sz="2400" dirty="0">
                  <a:ln w="28575">
                    <a:noFill/>
                  </a:ln>
                  <a:solidFill>
                    <a:schemeClr val="tx1">
                      <a:lumMod val="75000"/>
                      <a:lumOff val="25000"/>
                    </a:schemeClr>
                  </a:solidFill>
                  <a:latin typeface="Calibri"/>
                  <a:ea typeface="Calibri" panose="020F0502020204030204" charset="0"/>
                  <a:cs typeface="Calibri"/>
                </a:rPr>
                <a:t> 12194921  </a:t>
              </a:r>
              <a:endParaRPr lang="zh-CN" altLang="en-US" sz="2400" dirty="0">
                <a:ln w="28575">
                  <a:noFill/>
                </a:ln>
                <a:solidFill>
                  <a:schemeClr val="tx1">
                    <a:lumMod val="75000"/>
                    <a:lumOff val="25000"/>
                  </a:schemeClr>
                </a:solidFill>
                <a:latin typeface="Calibri"/>
                <a:ea typeface="Calibri" panose="020F0502020204030204" charset="0"/>
              </a:endParaRPr>
            </a:p>
          </p:txBody>
        </p:sp>
        <p:sp>
          <p:nvSpPr>
            <p:cNvPr id="11" name="文本框 10"/>
            <p:cNvSpPr txBox="1"/>
            <p:nvPr/>
          </p:nvSpPr>
          <p:spPr>
            <a:xfrm>
              <a:off x="984308" y="3148016"/>
              <a:ext cx="4326455" cy="252730"/>
            </a:xfrm>
            <a:prstGeom prst="rect">
              <a:avLst/>
            </a:prstGeom>
            <a:noFill/>
          </p:spPr>
          <p:txBody>
            <a:bodyPr vert="horz" wrap="square" rtlCol="0">
              <a:spAutoFit/>
            </a:bodyPr>
            <a:lstStyle/>
            <a:p>
              <a:endParaRPr lang="zh-CN" altLang="en-US" sz="1050" dirty="0">
                <a:ln w="28575">
                  <a:noFill/>
                </a:ln>
                <a:solidFill>
                  <a:schemeClr val="tx1">
                    <a:lumMod val="85000"/>
                    <a:lumOff val="15000"/>
                  </a:schemeClr>
                </a:solidFill>
                <a:latin typeface="Calibri" panose="020F0502020204030204" charset="0"/>
                <a:ea typeface="Calibri" panose="020F0502020204030204" charset="0"/>
              </a:endParaRPr>
            </a:p>
          </p:txBody>
        </p:sp>
      </p:grpSp>
      <p:grpSp>
        <p:nvGrpSpPr>
          <p:cNvPr id="13" name="组合 12"/>
          <p:cNvGrpSpPr/>
          <p:nvPr/>
        </p:nvGrpSpPr>
        <p:grpSpPr>
          <a:xfrm>
            <a:off x="6099359" y="2527957"/>
            <a:ext cx="4457393" cy="607606"/>
            <a:chOff x="967170" y="2729201"/>
            <a:chExt cx="4448258" cy="671545"/>
          </a:xfrm>
        </p:grpSpPr>
        <p:sp>
          <p:nvSpPr>
            <p:cNvPr id="14" name="文本框 13"/>
            <p:cNvSpPr txBox="1"/>
            <p:nvPr/>
          </p:nvSpPr>
          <p:spPr>
            <a:xfrm>
              <a:off x="967170" y="2729201"/>
              <a:ext cx="4448258" cy="510247"/>
            </a:xfrm>
            <a:prstGeom prst="rect">
              <a:avLst/>
            </a:prstGeom>
            <a:noFill/>
          </p:spPr>
          <p:txBody>
            <a:bodyPr vert="horz" wrap="square" lIns="91440" tIns="45720" rIns="91440" bIns="45720" rtlCol="0" anchor="t">
              <a:spAutoFit/>
            </a:bodyPr>
            <a:lstStyle/>
            <a:p>
              <a:r>
                <a:rPr lang="zh-CN" altLang="en-US" sz="2400">
                  <a:ln w="28575">
                    <a:noFill/>
                  </a:ln>
                  <a:solidFill>
                    <a:schemeClr val="tx1">
                      <a:lumMod val="75000"/>
                      <a:lumOff val="25000"/>
                    </a:schemeClr>
                  </a:solidFill>
                  <a:latin typeface="Calibri"/>
                  <a:ea typeface="Calibri" panose="020F0502020204030204" charset="0"/>
                  <a:cs typeface="Calibri"/>
                </a:rPr>
                <a:t>2.Pusparaj Bhujel 12194857</a:t>
              </a:r>
            </a:p>
          </p:txBody>
        </p:sp>
        <p:sp>
          <p:nvSpPr>
            <p:cNvPr id="15" name="文本框 14"/>
            <p:cNvSpPr txBox="1"/>
            <p:nvPr/>
          </p:nvSpPr>
          <p:spPr>
            <a:xfrm>
              <a:off x="984309" y="3148016"/>
              <a:ext cx="4427684" cy="252730"/>
            </a:xfrm>
            <a:prstGeom prst="rect">
              <a:avLst/>
            </a:prstGeom>
            <a:noFill/>
          </p:spPr>
          <p:txBody>
            <a:bodyPr vert="horz" wrap="square" rtlCol="0">
              <a:spAutoFit/>
            </a:bodyPr>
            <a:lstStyle/>
            <a:p>
              <a:endParaRPr lang="zh-CN" altLang="en-US" sz="1050" dirty="0">
                <a:ln w="28575">
                  <a:noFill/>
                </a:ln>
                <a:solidFill>
                  <a:schemeClr val="tx1">
                    <a:lumMod val="85000"/>
                    <a:lumOff val="15000"/>
                  </a:schemeClr>
                </a:solidFill>
                <a:latin typeface="Calibri" panose="020F0502020204030204" charset="0"/>
                <a:ea typeface="Calibri" panose="020F0502020204030204" charset="0"/>
              </a:endParaRPr>
            </a:p>
          </p:txBody>
        </p:sp>
      </p:gr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b="14306"/>
          <a:stretch>
            <a:fillRect/>
          </a:stretch>
        </p:blipFill>
        <p:spPr>
          <a:xfrm>
            <a:off x="734951" y="1132022"/>
            <a:ext cx="5010583" cy="4293757"/>
          </a:xfrm>
          <a:prstGeom prst="rect">
            <a:avLst/>
          </a:prstGeom>
        </p:spPr>
      </p:pic>
      <p:sp>
        <p:nvSpPr>
          <p:cNvPr id="3" name="TextBox 2">
            <a:extLst>
              <a:ext uri="{FF2B5EF4-FFF2-40B4-BE49-F238E27FC236}">
                <a16:creationId xmlns:a16="http://schemas.microsoft.com/office/drawing/2014/main" id="{EBE4C13D-F70A-50E2-13D2-8E6977206BBB}"/>
              </a:ext>
            </a:extLst>
          </p:cNvPr>
          <p:cNvSpPr txBox="1"/>
          <p:nvPr/>
        </p:nvSpPr>
        <p:spPr>
          <a:xfrm>
            <a:off x="6096001" y="4080710"/>
            <a:ext cx="50993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4. Sujan Bhujel 12194856</a:t>
            </a:r>
            <a:endParaRPr lang="en-US" dirty="0">
              <a:cs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anim calcmode="lin" valueType="num">
                                      <p:cBhvr>
                                        <p:cTn id="8" dur="1250" fill="hold"/>
                                        <p:tgtEl>
                                          <p:spTgt spid="7"/>
                                        </p:tgtEl>
                                        <p:attrNameLst>
                                          <p:attrName>ppt_x</p:attrName>
                                        </p:attrNameLst>
                                      </p:cBhvr>
                                      <p:tavLst>
                                        <p:tav tm="0">
                                          <p:val>
                                            <p:strVal val="#ppt_x"/>
                                          </p:val>
                                        </p:tav>
                                        <p:tav tm="100000">
                                          <p:val>
                                            <p:strVal val="#ppt_x"/>
                                          </p:val>
                                        </p:tav>
                                      </p:tavLst>
                                    </p:anim>
                                    <p:anim calcmode="lin" valueType="num">
                                      <p:cBhvr>
                                        <p:cTn id="9" dur="125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225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325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4250"/>
                            </p:stCondLst>
                            <p:childTnLst>
                              <p:par>
                                <p:cTn id="23" presetID="42"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463146" y="3429000"/>
            <a:ext cx="5330536" cy="1106805"/>
          </a:xfrm>
          <a:prstGeom prst="rect">
            <a:avLst/>
          </a:prstGeom>
          <a:noFill/>
        </p:spPr>
        <p:txBody>
          <a:bodyPr wrap="square" rtlCol="0">
            <a:spAutoFit/>
          </a:bodyPr>
          <a:lstStyle/>
          <a:p>
            <a:pPr algn="dist"/>
            <a:r>
              <a:rPr lang="en-US" altLang="zh-CN" sz="6600" dirty="0">
                <a:ln w="28575">
                  <a:noFill/>
                </a:ln>
                <a:solidFill>
                  <a:schemeClr val="tx1">
                    <a:lumMod val="85000"/>
                    <a:lumOff val="15000"/>
                  </a:schemeClr>
                </a:solidFill>
                <a:latin typeface="Calibri" panose="020F0502020204030204" charset="0"/>
                <a:ea typeface="Calibri" panose="020F0502020204030204" charset="0"/>
              </a:rPr>
              <a:t>Testing.</a:t>
            </a:r>
          </a:p>
        </p:txBody>
      </p:sp>
      <p:sp>
        <p:nvSpPr>
          <p:cNvPr id="7" name="文本框 6"/>
          <p:cNvSpPr txBox="1"/>
          <p:nvPr/>
        </p:nvSpPr>
        <p:spPr>
          <a:xfrm>
            <a:off x="6650354" y="3190890"/>
            <a:ext cx="5111297" cy="253916"/>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Modern minimalist hand-painted cartoon work summary report</a:t>
            </a:r>
            <a:endParaRPr lang="zh-CN" altLang="en-US" sz="1050" dirty="0">
              <a:solidFill>
                <a:schemeClr val="bg1"/>
              </a:solidFill>
              <a:latin typeface="Calibri" panose="020F0502020204030204" charset="0"/>
              <a:ea typeface="Calibri" panose="020F0502020204030204" charset="0"/>
            </a:endParaRPr>
          </a:p>
        </p:txBody>
      </p:sp>
      <p:sp>
        <p:nvSpPr>
          <p:cNvPr id="8" name="文本框 7"/>
          <p:cNvSpPr txBox="1"/>
          <p:nvPr/>
        </p:nvSpPr>
        <p:spPr>
          <a:xfrm>
            <a:off x="6431115" y="1963839"/>
            <a:ext cx="5330536" cy="1106805"/>
          </a:xfrm>
          <a:prstGeom prst="rect">
            <a:avLst/>
          </a:prstGeom>
          <a:noFill/>
        </p:spPr>
        <p:txBody>
          <a:bodyPr wrap="square" rtlCol="0">
            <a:spAutoFit/>
          </a:bodyPr>
          <a:lstStyle/>
          <a:p>
            <a:pPr algn="ctr"/>
            <a:r>
              <a:rPr lang="en-US" altLang="zh-CN" sz="6600" dirty="0">
                <a:ln w="28575">
                  <a:noFill/>
                </a:ln>
                <a:solidFill>
                  <a:schemeClr val="tx1">
                    <a:lumMod val="85000"/>
                    <a:lumOff val="15000"/>
                  </a:schemeClr>
                </a:solidFill>
                <a:latin typeface="Calibri" panose="020F0502020204030204" charset="0"/>
                <a:ea typeface="Calibri" panose="020F0502020204030204" charset="0"/>
              </a:rPr>
              <a:t>05</a:t>
            </a:r>
            <a:endParaRPr lang="zh-CN" altLang="en-US" sz="66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55915" cy="873760"/>
          </a:xfrm>
        </p:spPr>
        <p:txBody>
          <a:bodyPr/>
          <a:lstStyle/>
          <a:p>
            <a:r>
              <a:rPr lang="en-US" sz="3200"/>
              <a:t>Using Mean </a:t>
            </a:r>
            <a:r>
              <a:rPr lang="en-US" sz="3200">
                <a:sym typeface="+mn-ea"/>
              </a:rPr>
              <a:t>Absolute </a:t>
            </a:r>
            <a:r>
              <a:rPr lang="en-US" sz="3200"/>
              <a:t>Error to evaluate the loss.</a:t>
            </a:r>
          </a:p>
        </p:txBody>
      </p:sp>
      <p:pic>
        <p:nvPicPr>
          <p:cNvPr id="4" name="Picture 3"/>
          <p:cNvPicPr>
            <a:picLocks noChangeAspect="1"/>
          </p:cNvPicPr>
          <p:nvPr/>
        </p:nvPicPr>
        <p:blipFill>
          <a:blip r:embed="rId2"/>
          <a:srcRect l="886"/>
          <a:stretch>
            <a:fillRect/>
          </a:stretch>
        </p:blipFill>
        <p:spPr>
          <a:xfrm>
            <a:off x="684530" y="1571625"/>
            <a:ext cx="4474845" cy="4705350"/>
          </a:xfrm>
          <a:prstGeom prst="rect">
            <a:avLst/>
          </a:prstGeom>
        </p:spPr>
      </p:pic>
      <p:sp>
        <p:nvSpPr>
          <p:cNvPr id="5" name="Text Box 4"/>
          <p:cNvSpPr txBox="1"/>
          <p:nvPr/>
        </p:nvSpPr>
        <p:spPr>
          <a:xfrm>
            <a:off x="6246495" y="1903095"/>
            <a:ext cx="5017770" cy="3415030"/>
          </a:xfrm>
          <a:prstGeom prst="rect">
            <a:avLst/>
          </a:prstGeom>
          <a:noFill/>
        </p:spPr>
        <p:txBody>
          <a:bodyPr wrap="square" rtlCol="0">
            <a:spAutoFit/>
          </a:bodyPr>
          <a:lstStyle/>
          <a:p>
            <a:pPr marL="285750" indent="-285750">
              <a:buFont typeface="Arial" panose="020B0604020202020204" pitchFamily="34" charset="0"/>
              <a:buChar char="•"/>
            </a:pPr>
            <a:r>
              <a:rPr lang="en-US"/>
              <a:t>We used 6 powerfull algorithms from Machine Learning and Deep Learning.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models used in our analysis include Linear Regression, Decision Tree, Random Forest, Support Vector Regression (SVR), K-Nearest Neighbors (KNN), and Neural Network (MLPRegressor).</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We the calculated MAE for evaluation.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We choose the one with less error.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9785" y="1464945"/>
            <a:ext cx="9432290" cy="4728210"/>
          </a:xfrm>
          <a:prstGeom prst="rect">
            <a:avLst/>
          </a:prstGeom>
        </p:spPr>
      </p:pic>
      <p:sp>
        <p:nvSpPr>
          <p:cNvPr id="6" name="Text Box 5"/>
          <p:cNvSpPr txBox="1"/>
          <p:nvPr/>
        </p:nvSpPr>
        <p:spPr>
          <a:xfrm>
            <a:off x="1212215" y="594360"/>
            <a:ext cx="8957310" cy="460375"/>
          </a:xfrm>
          <a:prstGeom prst="rect">
            <a:avLst/>
          </a:prstGeom>
          <a:noFill/>
        </p:spPr>
        <p:txBody>
          <a:bodyPr wrap="square" rtlCol="0">
            <a:spAutoFit/>
          </a:bodyPr>
          <a:lstStyle/>
          <a:p>
            <a:r>
              <a:rPr lang="en-US" sz="2400"/>
              <a:t>Linear Regression is having the best performance here. We choose it.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253596" y="2667000"/>
            <a:ext cx="5330536" cy="1106805"/>
          </a:xfrm>
          <a:prstGeom prst="rect">
            <a:avLst/>
          </a:prstGeom>
          <a:noFill/>
        </p:spPr>
        <p:txBody>
          <a:bodyPr wrap="square" rtlCol="0">
            <a:spAutoFit/>
          </a:bodyPr>
          <a:lstStyle/>
          <a:p>
            <a:pPr algn="dist"/>
            <a:r>
              <a:rPr lang="en-US" altLang="zh-CN" sz="6600" dirty="0">
                <a:ln w="28575">
                  <a:noFill/>
                </a:ln>
                <a:solidFill>
                  <a:schemeClr val="tx1">
                    <a:lumMod val="85000"/>
                    <a:lumOff val="15000"/>
                  </a:schemeClr>
                </a:solidFill>
                <a:latin typeface="Calibri" panose="020F0502020204030204" charset="0"/>
                <a:ea typeface="Calibri" panose="020F0502020204030204" charset="0"/>
              </a:rPr>
              <a:t>THANK YOU</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1"/>
          <p:cNvSpPr/>
          <p:nvPr/>
        </p:nvSpPr>
        <p:spPr>
          <a:xfrm>
            <a:off x="230101"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框 4"/>
          <p:cNvSpPr txBox="1"/>
          <p:nvPr/>
        </p:nvSpPr>
        <p:spPr>
          <a:xfrm>
            <a:off x="6413269" y="3302693"/>
            <a:ext cx="5330536" cy="829945"/>
          </a:xfrm>
          <a:prstGeom prst="rect">
            <a:avLst/>
          </a:prstGeom>
          <a:noFill/>
        </p:spPr>
        <p:txBody>
          <a:bodyPr wrap="square" rtlCol="0">
            <a:spAutoFit/>
          </a:bodyPr>
          <a:lstStyle/>
          <a:p>
            <a:pPr algn="dist"/>
            <a:r>
              <a:rPr lang="en-US" altLang="zh-CN" sz="4800" dirty="0">
                <a:ln w="28575">
                  <a:noFill/>
                </a:ln>
                <a:solidFill>
                  <a:schemeClr val="tx1">
                    <a:lumMod val="85000"/>
                    <a:lumOff val="15000"/>
                  </a:schemeClr>
                </a:solidFill>
                <a:latin typeface="Calibri" panose="020F0502020204030204" charset="0"/>
                <a:ea typeface="Calibri" panose="020F0502020204030204" charset="0"/>
              </a:rPr>
              <a:t>CONTENTS</a:t>
            </a:r>
            <a:endParaRPr lang="en-US" altLang="zh-CN" sz="8000" dirty="0">
              <a:ln w="28575">
                <a:noFill/>
              </a:ln>
              <a:solidFill>
                <a:schemeClr val="tx1">
                  <a:lumMod val="85000"/>
                  <a:lumOff val="15000"/>
                </a:schemeClr>
              </a:solidFill>
              <a:latin typeface="Calibri" panose="020F0502020204030204" charset="0"/>
              <a:ea typeface="Calibri" panose="020F0502020204030204" charset="0"/>
            </a:endParaRPr>
          </a:p>
        </p:txBody>
      </p:sp>
      <p:sp>
        <p:nvSpPr>
          <p:cNvPr id="7" name="文本框 6"/>
          <p:cNvSpPr txBox="1"/>
          <p:nvPr/>
        </p:nvSpPr>
        <p:spPr>
          <a:xfrm>
            <a:off x="7606665" y="2750185"/>
            <a:ext cx="2508250" cy="306705"/>
          </a:xfrm>
          <a:prstGeom prst="rect">
            <a:avLst/>
          </a:prstGeom>
          <a:solidFill>
            <a:srgbClr val="9FD0F9"/>
          </a:solidFill>
        </p:spPr>
        <p:txBody>
          <a:bodyPr wrap="square" rtlCol="0">
            <a:spAutoFit/>
          </a:bodyPr>
          <a:lstStyle/>
          <a:p>
            <a:pPr algn="dist"/>
            <a:r>
              <a:rPr lang="en-US" altLang="zh-CN" sz="1400" dirty="0">
                <a:solidFill>
                  <a:schemeClr val="bg1"/>
                </a:solidFill>
                <a:latin typeface="Calibri" panose="020F0502020204030204" charset="0"/>
                <a:ea typeface="Calibri" panose="020F0502020204030204" charset="0"/>
              </a:rPr>
              <a:t>How it all goes</a:t>
            </a:r>
          </a:p>
        </p:txBody>
      </p:sp>
      <p:grpSp>
        <p:nvGrpSpPr>
          <p:cNvPr id="9" name="组合 8"/>
          <p:cNvGrpSpPr/>
          <p:nvPr/>
        </p:nvGrpSpPr>
        <p:grpSpPr>
          <a:xfrm>
            <a:off x="1232522" y="4132855"/>
            <a:ext cx="4861669" cy="791112"/>
            <a:chOff x="555774" y="3313214"/>
            <a:chExt cx="4861669" cy="791112"/>
          </a:xfrm>
        </p:grpSpPr>
        <p:sp>
          <p:nvSpPr>
            <p:cNvPr id="10" name="文本框 9"/>
            <p:cNvSpPr txBox="1"/>
            <p:nvPr/>
          </p:nvSpPr>
          <p:spPr>
            <a:xfrm>
              <a:off x="1073850" y="3378806"/>
              <a:ext cx="1526540"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Analisis.</a:t>
              </a:r>
            </a:p>
          </p:txBody>
        </p:sp>
        <p:sp>
          <p:nvSpPr>
            <p:cNvPr id="11" name="文本框 10"/>
            <p:cNvSpPr txBox="1"/>
            <p:nvPr/>
          </p:nvSpPr>
          <p:spPr>
            <a:xfrm>
              <a:off x="1090988" y="3797621"/>
              <a:ext cx="4326455" cy="306705"/>
            </a:xfrm>
            <a:prstGeom prst="rect">
              <a:avLst/>
            </a:prstGeom>
            <a:noFill/>
          </p:spPr>
          <p:txBody>
            <a:bodyPr vert="horz" wrap="square" rtlCol="0">
              <a:spAutoFit/>
            </a:bodyPr>
            <a:lstStyle/>
            <a:p>
              <a:r>
                <a:rPr lang="en-US" altLang="zh-CN" sz="1400" dirty="0">
                  <a:ln w="28575">
                    <a:noFill/>
                  </a:ln>
                  <a:solidFill>
                    <a:schemeClr val="tx1">
                      <a:lumMod val="85000"/>
                      <a:lumOff val="15000"/>
                    </a:schemeClr>
                  </a:solidFill>
                  <a:latin typeface="Calibri" panose="020F0502020204030204" charset="0"/>
                  <a:ea typeface="Calibri" panose="020F0502020204030204" charset="0"/>
                </a:rPr>
                <a:t>To analize the data.</a:t>
              </a:r>
              <a:r>
                <a:rPr lang="zh-CN" altLang="en-US" sz="1400" dirty="0">
                  <a:ln w="28575">
                    <a:noFill/>
                  </a:ln>
                  <a:solidFill>
                    <a:schemeClr val="tx1">
                      <a:lumMod val="85000"/>
                      <a:lumOff val="15000"/>
                    </a:schemeClr>
                  </a:solidFill>
                  <a:latin typeface="Calibri" panose="020F0502020204030204" charset="0"/>
                  <a:ea typeface="Calibri" panose="020F0502020204030204" charset="0"/>
                </a:rPr>
                <a:t>. </a:t>
              </a:r>
            </a:p>
          </p:txBody>
        </p:sp>
        <p:sp>
          <p:nvSpPr>
            <p:cNvPr id="12" name="文本框 11"/>
            <p:cNvSpPr txBox="1"/>
            <p:nvPr/>
          </p:nvSpPr>
          <p:spPr>
            <a:xfrm>
              <a:off x="555774" y="3313214"/>
              <a:ext cx="607060" cy="768350"/>
            </a:xfrm>
            <a:prstGeom prst="rect">
              <a:avLst/>
            </a:prstGeom>
            <a:noFill/>
          </p:spPr>
          <p:txBody>
            <a:bodyPr vert="horz" wrap="none" rtlCol="0">
              <a:spAutoFit/>
            </a:bodyPr>
            <a:lstStyle/>
            <a:p>
              <a:pPr algn="ctr"/>
              <a:r>
                <a:rPr lang="en-US" altLang="zh-CN" sz="4400" dirty="0">
                  <a:ln w="28575">
                    <a:noFill/>
                  </a:ln>
                  <a:solidFill>
                    <a:schemeClr val="tx1">
                      <a:lumMod val="75000"/>
                      <a:lumOff val="25000"/>
                    </a:schemeClr>
                  </a:solidFill>
                  <a:latin typeface="Calibri" panose="020F0502020204030204" charset="0"/>
                  <a:ea typeface="Calibri" panose="020F0502020204030204" charset="0"/>
                </a:rPr>
                <a:t>4.</a:t>
              </a:r>
            </a:p>
          </p:txBody>
        </p:sp>
      </p:grpSp>
      <p:grpSp>
        <p:nvGrpSpPr>
          <p:cNvPr id="13" name="组合 12"/>
          <p:cNvGrpSpPr/>
          <p:nvPr/>
        </p:nvGrpSpPr>
        <p:grpSpPr>
          <a:xfrm>
            <a:off x="1232798" y="5092681"/>
            <a:ext cx="4962897" cy="791112"/>
            <a:chOff x="555776" y="3238284"/>
            <a:chExt cx="4962897" cy="791112"/>
          </a:xfrm>
        </p:grpSpPr>
        <p:sp>
          <p:nvSpPr>
            <p:cNvPr id="14" name="文本框 13"/>
            <p:cNvSpPr txBox="1"/>
            <p:nvPr/>
          </p:nvSpPr>
          <p:spPr>
            <a:xfrm>
              <a:off x="1073850" y="3303876"/>
              <a:ext cx="1437005"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Testing.</a:t>
              </a:r>
            </a:p>
          </p:txBody>
        </p:sp>
        <p:sp>
          <p:nvSpPr>
            <p:cNvPr id="15" name="文本框 14"/>
            <p:cNvSpPr txBox="1"/>
            <p:nvPr/>
          </p:nvSpPr>
          <p:spPr>
            <a:xfrm>
              <a:off x="1090989" y="3722691"/>
              <a:ext cx="4427684" cy="306705"/>
            </a:xfrm>
            <a:prstGeom prst="rect">
              <a:avLst/>
            </a:prstGeom>
            <a:noFill/>
          </p:spPr>
          <p:txBody>
            <a:bodyPr vert="horz" wrap="square" rtlCol="0">
              <a:spAutoFit/>
            </a:bodyPr>
            <a:lstStyle/>
            <a:p>
              <a:r>
                <a:rPr lang="en-US" altLang="zh-CN" sz="1400" dirty="0">
                  <a:ln w="28575">
                    <a:noFill/>
                  </a:ln>
                  <a:solidFill>
                    <a:schemeClr val="tx1">
                      <a:lumMod val="85000"/>
                      <a:lumOff val="15000"/>
                    </a:schemeClr>
                  </a:solidFill>
                  <a:latin typeface="Calibri" panose="020F0502020204030204" charset="0"/>
                  <a:ea typeface="Calibri" panose="020F0502020204030204" charset="0"/>
                </a:rPr>
                <a:t>We will test our model with new data</a:t>
              </a:r>
              <a:r>
                <a:rPr lang="zh-CN" altLang="en-US" sz="1400" dirty="0">
                  <a:ln w="28575">
                    <a:noFill/>
                  </a:ln>
                  <a:solidFill>
                    <a:schemeClr val="tx1">
                      <a:lumMod val="85000"/>
                      <a:lumOff val="15000"/>
                    </a:schemeClr>
                  </a:solidFill>
                  <a:latin typeface="Calibri" panose="020F0502020204030204" charset="0"/>
                  <a:ea typeface="Calibri" panose="020F0502020204030204" charset="0"/>
                </a:rPr>
                <a:t>. </a:t>
              </a:r>
            </a:p>
          </p:txBody>
        </p:sp>
        <p:sp>
          <p:nvSpPr>
            <p:cNvPr id="16" name="文本框 15"/>
            <p:cNvSpPr txBox="1"/>
            <p:nvPr/>
          </p:nvSpPr>
          <p:spPr>
            <a:xfrm>
              <a:off x="555776" y="3238284"/>
              <a:ext cx="607060" cy="768350"/>
            </a:xfrm>
            <a:prstGeom prst="rect">
              <a:avLst/>
            </a:prstGeom>
            <a:noFill/>
          </p:spPr>
          <p:txBody>
            <a:bodyPr vert="horz" wrap="none" rtlCol="0">
              <a:spAutoFit/>
            </a:bodyPr>
            <a:lstStyle/>
            <a:p>
              <a:pPr algn="ctr"/>
              <a:r>
                <a:rPr lang="en-US" altLang="zh-CN" sz="4400" dirty="0">
                  <a:ln w="28575">
                    <a:noFill/>
                  </a:ln>
                  <a:solidFill>
                    <a:schemeClr val="tx1">
                      <a:lumMod val="75000"/>
                      <a:lumOff val="25000"/>
                    </a:schemeClr>
                  </a:solidFill>
                  <a:latin typeface="Calibri" panose="020F0502020204030204" charset="0"/>
                  <a:ea typeface="Calibri" panose="020F0502020204030204" charset="0"/>
                </a:rPr>
                <a:t>5.</a:t>
              </a:r>
            </a:p>
          </p:txBody>
        </p:sp>
      </p:grpSp>
      <p:grpSp>
        <p:nvGrpSpPr>
          <p:cNvPr id="17" name="组合 16"/>
          <p:cNvGrpSpPr/>
          <p:nvPr/>
        </p:nvGrpSpPr>
        <p:grpSpPr>
          <a:xfrm>
            <a:off x="1232523" y="1327705"/>
            <a:ext cx="4861668" cy="791112"/>
            <a:chOff x="449095" y="2663609"/>
            <a:chExt cx="4861668" cy="791112"/>
          </a:xfrm>
        </p:grpSpPr>
        <p:sp>
          <p:nvSpPr>
            <p:cNvPr id="18" name="文本框 17"/>
            <p:cNvSpPr txBox="1"/>
            <p:nvPr/>
          </p:nvSpPr>
          <p:spPr>
            <a:xfrm>
              <a:off x="967170" y="2729201"/>
              <a:ext cx="3208020"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About forecasting.</a:t>
              </a:r>
            </a:p>
          </p:txBody>
        </p:sp>
        <p:sp>
          <p:nvSpPr>
            <p:cNvPr id="19" name="文本框 18"/>
            <p:cNvSpPr txBox="1"/>
            <p:nvPr/>
          </p:nvSpPr>
          <p:spPr>
            <a:xfrm>
              <a:off x="984308" y="3148016"/>
              <a:ext cx="4326455" cy="306705"/>
            </a:xfrm>
            <a:prstGeom prst="rect">
              <a:avLst/>
            </a:prstGeom>
            <a:noFill/>
          </p:spPr>
          <p:txBody>
            <a:bodyPr vert="horz" wrap="square" rtlCol="0">
              <a:spAutoFit/>
            </a:bodyPr>
            <a:lstStyle/>
            <a:p>
              <a:r>
                <a:rPr lang="en-US" sz="1400" dirty="0">
                  <a:ln w="28575">
                    <a:noFill/>
                  </a:ln>
                  <a:solidFill>
                    <a:schemeClr val="tx1">
                      <a:lumMod val="85000"/>
                      <a:lumOff val="15000"/>
                    </a:schemeClr>
                  </a:solidFill>
                  <a:latin typeface="Calibri" panose="020F0502020204030204" charset="0"/>
                  <a:ea typeface="Calibri" panose="020F0502020204030204" charset="0"/>
                </a:rPr>
                <a:t>General information.</a:t>
              </a:r>
              <a:r>
                <a:rPr lang="zh-CN" altLang="en-US" sz="1400" dirty="0">
                  <a:ln w="28575">
                    <a:noFill/>
                  </a:ln>
                  <a:solidFill>
                    <a:schemeClr val="tx1">
                      <a:lumMod val="85000"/>
                      <a:lumOff val="15000"/>
                    </a:schemeClr>
                  </a:solidFill>
                  <a:latin typeface="Calibri" panose="020F0502020204030204" charset="0"/>
                  <a:ea typeface="Calibri" panose="020F0502020204030204" charset="0"/>
                </a:rPr>
                <a:t> </a:t>
              </a:r>
            </a:p>
          </p:txBody>
        </p:sp>
        <p:sp>
          <p:nvSpPr>
            <p:cNvPr id="20" name="文本框 19"/>
            <p:cNvSpPr txBox="1"/>
            <p:nvPr/>
          </p:nvSpPr>
          <p:spPr>
            <a:xfrm>
              <a:off x="449095" y="2663609"/>
              <a:ext cx="607060" cy="768350"/>
            </a:xfrm>
            <a:prstGeom prst="rect">
              <a:avLst/>
            </a:prstGeom>
            <a:noFill/>
          </p:spPr>
          <p:txBody>
            <a:bodyPr vert="horz" wrap="none" rtlCol="0">
              <a:spAutoFit/>
            </a:bodyPr>
            <a:lstStyle/>
            <a:p>
              <a:pPr algn="ctr"/>
              <a:r>
                <a:rPr lang="en-US" altLang="zh-CN" sz="4400" dirty="0">
                  <a:ln w="28575">
                    <a:noFill/>
                  </a:ln>
                  <a:solidFill>
                    <a:schemeClr val="tx1">
                      <a:lumMod val="75000"/>
                      <a:lumOff val="25000"/>
                    </a:schemeClr>
                  </a:solidFill>
                  <a:latin typeface="Calibri" panose="020F0502020204030204" charset="0"/>
                  <a:ea typeface="Calibri" panose="020F0502020204030204" charset="0"/>
                </a:rPr>
                <a:t>1.</a:t>
              </a:r>
            </a:p>
          </p:txBody>
        </p:sp>
      </p:grpSp>
      <p:grpSp>
        <p:nvGrpSpPr>
          <p:cNvPr id="21" name="组合 20"/>
          <p:cNvGrpSpPr/>
          <p:nvPr/>
        </p:nvGrpSpPr>
        <p:grpSpPr>
          <a:xfrm>
            <a:off x="1232796" y="3128906"/>
            <a:ext cx="4962899" cy="791112"/>
            <a:chOff x="548789" y="3485299"/>
            <a:chExt cx="4962899" cy="791112"/>
          </a:xfrm>
        </p:grpSpPr>
        <p:sp>
          <p:nvSpPr>
            <p:cNvPr id="22" name="文本框 21"/>
            <p:cNvSpPr txBox="1"/>
            <p:nvPr/>
          </p:nvSpPr>
          <p:spPr>
            <a:xfrm>
              <a:off x="1066865" y="3550891"/>
              <a:ext cx="2745740"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Data collection.</a:t>
              </a:r>
            </a:p>
          </p:txBody>
        </p:sp>
        <p:sp>
          <p:nvSpPr>
            <p:cNvPr id="23" name="文本框 22"/>
            <p:cNvSpPr txBox="1"/>
            <p:nvPr/>
          </p:nvSpPr>
          <p:spPr>
            <a:xfrm>
              <a:off x="1084004" y="3969706"/>
              <a:ext cx="4427684" cy="306705"/>
            </a:xfrm>
            <a:prstGeom prst="rect">
              <a:avLst/>
            </a:prstGeom>
            <a:noFill/>
          </p:spPr>
          <p:txBody>
            <a:bodyPr vert="horz" wrap="square" rtlCol="0">
              <a:spAutoFit/>
            </a:bodyPr>
            <a:lstStyle/>
            <a:p>
              <a:r>
                <a:rPr lang="en-US" altLang="zh-CN" sz="1400" dirty="0">
                  <a:ln w="28575">
                    <a:noFill/>
                  </a:ln>
                  <a:solidFill>
                    <a:schemeClr val="tx1">
                      <a:lumMod val="85000"/>
                      <a:lumOff val="15000"/>
                    </a:schemeClr>
                  </a:solidFill>
                  <a:latin typeface="Calibri" panose="020F0502020204030204" charset="0"/>
                  <a:ea typeface="Calibri" panose="020F0502020204030204" charset="0"/>
                </a:rPr>
                <a:t>How data is taken and why it is needed</a:t>
              </a:r>
              <a:r>
                <a:rPr lang="zh-CN" altLang="en-US" sz="1400" dirty="0">
                  <a:ln w="28575">
                    <a:noFill/>
                  </a:ln>
                  <a:solidFill>
                    <a:schemeClr val="tx1">
                      <a:lumMod val="85000"/>
                      <a:lumOff val="15000"/>
                    </a:schemeClr>
                  </a:solidFill>
                  <a:latin typeface="Calibri" panose="020F0502020204030204" charset="0"/>
                  <a:ea typeface="Calibri" panose="020F0502020204030204" charset="0"/>
                </a:rPr>
                <a:t>. </a:t>
              </a:r>
            </a:p>
          </p:txBody>
        </p:sp>
        <p:sp>
          <p:nvSpPr>
            <p:cNvPr id="24" name="文本框 23"/>
            <p:cNvSpPr txBox="1"/>
            <p:nvPr/>
          </p:nvSpPr>
          <p:spPr>
            <a:xfrm>
              <a:off x="548789" y="3485299"/>
              <a:ext cx="607060" cy="768350"/>
            </a:xfrm>
            <a:prstGeom prst="rect">
              <a:avLst/>
            </a:prstGeom>
            <a:noFill/>
          </p:spPr>
          <p:txBody>
            <a:bodyPr vert="horz" wrap="none" rtlCol="0">
              <a:spAutoFit/>
            </a:bodyPr>
            <a:lstStyle/>
            <a:p>
              <a:pPr algn="ctr"/>
              <a:r>
                <a:rPr lang="en-US" altLang="zh-CN" sz="4400" dirty="0">
                  <a:ln w="28575">
                    <a:noFill/>
                  </a:ln>
                  <a:solidFill>
                    <a:schemeClr val="tx1">
                      <a:lumMod val="75000"/>
                      <a:lumOff val="25000"/>
                    </a:schemeClr>
                  </a:solidFill>
                  <a:latin typeface="Calibri" panose="020F0502020204030204" charset="0"/>
                  <a:ea typeface="Calibri" panose="020F0502020204030204" charset="0"/>
                </a:rPr>
                <a:t>3.</a:t>
              </a:r>
            </a:p>
          </p:txBody>
        </p:sp>
      </p:grpSp>
      <p:sp>
        <p:nvSpPr>
          <p:cNvPr id="3" name="文本框 13"/>
          <p:cNvSpPr txBox="1"/>
          <p:nvPr/>
        </p:nvSpPr>
        <p:spPr>
          <a:xfrm>
            <a:off x="1733727" y="2282358"/>
            <a:ext cx="3974465" cy="583565"/>
          </a:xfrm>
          <a:prstGeom prst="rect">
            <a:avLst/>
          </a:prstGeom>
          <a:noFill/>
        </p:spPr>
        <p:txBody>
          <a:bodyPr vert="horz" wrap="none" rtlCol="0">
            <a:spAutoFit/>
          </a:bodyPr>
          <a:lstStyle/>
          <a:p>
            <a:r>
              <a:rPr lang="en-US" altLang="zh-CN" sz="3200" dirty="0">
                <a:ln w="28575">
                  <a:noFill/>
                </a:ln>
                <a:solidFill>
                  <a:schemeClr val="tx1">
                    <a:lumMod val="75000"/>
                    <a:lumOff val="25000"/>
                  </a:schemeClr>
                </a:solidFill>
                <a:latin typeface="Calibri" panose="020F0502020204030204" charset="0"/>
                <a:ea typeface="Calibri" panose="020F0502020204030204" charset="0"/>
              </a:rPr>
              <a:t>About project in paper.</a:t>
            </a:r>
          </a:p>
        </p:txBody>
      </p:sp>
      <p:sp>
        <p:nvSpPr>
          <p:cNvPr id="4" name="文本框 14"/>
          <p:cNvSpPr txBox="1"/>
          <p:nvPr/>
        </p:nvSpPr>
        <p:spPr>
          <a:xfrm>
            <a:off x="1750866" y="2750068"/>
            <a:ext cx="4427684" cy="306705"/>
          </a:xfrm>
          <a:prstGeom prst="rect">
            <a:avLst/>
          </a:prstGeom>
          <a:noFill/>
        </p:spPr>
        <p:txBody>
          <a:bodyPr vert="horz" wrap="square" rtlCol="0">
            <a:spAutoFit/>
          </a:bodyPr>
          <a:lstStyle/>
          <a:p>
            <a:r>
              <a:rPr lang="en-US" altLang="zh-CN" sz="1400" dirty="0">
                <a:ln w="28575">
                  <a:noFill/>
                </a:ln>
                <a:solidFill>
                  <a:schemeClr val="tx1">
                    <a:lumMod val="85000"/>
                    <a:lumOff val="15000"/>
                  </a:schemeClr>
                </a:solidFill>
                <a:latin typeface="Calibri" panose="020F0502020204030204" charset="0"/>
                <a:ea typeface="Calibri" panose="020F0502020204030204" charset="0"/>
              </a:rPr>
              <a:t>How actually it works</a:t>
            </a:r>
            <a:r>
              <a:rPr lang="zh-CN" altLang="en-US" sz="1400" dirty="0">
                <a:ln w="28575">
                  <a:noFill/>
                </a:ln>
                <a:solidFill>
                  <a:schemeClr val="tx1">
                    <a:lumMod val="85000"/>
                    <a:lumOff val="15000"/>
                  </a:schemeClr>
                </a:solidFill>
                <a:latin typeface="Calibri" panose="020F0502020204030204" charset="0"/>
                <a:ea typeface="Calibri" panose="020F0502020204030204" charset="0"/>
              </a:rPr>
              <a:t>. </a:t>
            </a:r>
          </a:p>
        </p:txBody>
      </p:sp>
      <p:sp>
        <p:nvSpPr>
          <p:cNvPr id="6" name="文本框 15"/>
          <p:cNvSpPr txBox="1"/>
          <p:nvPr/>
        </p:nvSpPr>
        <p:spPr>
          <a:xfrm>
            <a:off x="1215653" y="2216766"/>
            <a:ext cx="607060" cy="768350"/>
          </a:xfrm>
          <a:prstGeom prst="rect">
            <a:avLst/>
          </a:prstGeom>
          <a:noFill/>
        </p:spPr>
        <p:txBody>
          <a:bodyPr vert="horz" wrap="none" rtlCol="0">
            <a:spAutoFit/>
          </a:bodyPr>
          <a:lstStyle/>
          <a:p>
            <a:pPr algn="ctr"/>
            <a:r>
              <a:rPr lang="en-US" altLang="zh-CN" sz="4400" dirty="0">
                <a:ln w="28575">
                  <a:noFill/>
                </a:ln>
                <a:solidFill>
                  <a:schemeClr val="tx1">
                    <a:lumMod val="75000"/>
                    <a:lumOff val="25000"/>
                  </a:schemeClr>
                </a:solidFill>
                <a:latin typeface="Calibri" panose="020F0502020204030204" charset="0"/>
                <a:ea typeface="Calibri" panose="020F0502020204030204" charset="0"/>
              </a:rPr>
              <a:t>2.</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597" y="866921"/>
            <a:ext cx="6173175" cy="5215536"/>
          </a:xfrm>
          <a:prstGeom prst="rect">
            <a:avLst/>
          </a:prstGeom>
        </p:spPr>
      </p:pic>
      <p:sp>
        <p:nvSpPr>
          <p:cNvPr id="5" name="文本框 4"/>
          <p:cNvSpPr txBox="1"/>
          <p:nvPr/>
        </p:nvSpPr>
        <p:spPr>
          <a:xfrm>
            <a:off x="6355080" y="3429000"/>
            <a:ext cx="5438775" cy="1106805"/>
          </a:xfrm>
          <a:prstGeom prst="rect">
            <a:avLst/>
          </a:prstGeom>
          <a:noFill/>
        </p:spPr>
        <p:txBody>
          <a:bodyPr wrap="square" rtlCol="0">
            <a:spAutoFit/>
          </a:bodyPr>
          <a:lstStyle/>
          <a:p>
            <a:pPr algn="dist"/>
            <a:r>
              <a:rPr lang="en-US" altLang="zh-CN" sz="4800" dirty="0">
                <a:ln w="28575">
                  <a:noFill/>
                </a:ln>
                <a:solidFill>
                  <a:schemeClr val="tx1">
                    <a:lumMod val="85000"/>
                    <a:lumOff val="15000"/>
                  </a:schemeClr>
                </a:solidFill>
                <a:latin typeface="Calibri" panose="020F0502020204030204" charset="0"/>
                <a:ea typeface="Calibri" panose="020F0502020204030204" charset="0"/>
              </a:rPr>
              <a:t>Forecasting with ML.</a:t>
            </a:r>
            <a:r>
              <a:rPr lang="en-US" altLang="zh-CN" sz="6600" dirty="0">
                <a:ln w="28575">
                  <a:noFill/>
                </a:ln>
                <a:solidFill>
                  <a:schemeClr val="tx1">
                    <a:lumMod val="85000"/>
                    <a:lumOff val="15000"/>
                  </a:schemeClr>
                </a:solidFill>
                <a:latin typeface="Calibri" panose="020F0502020204030204" charset="0"/>
                <a:ea typeface="Calibri" panose="020F0502020204030204" charset="0"/>
              </a:rPr>
              <a:t> </a:t>
            </a:r>
          </a:p>
        </p:txBody>
      </p:sp>
      <p:sp>
        <p:nvSpPr>
          <p:cNvPr id="7" name="文本框 6"/>
          <p:cNvSpPr txBox="1"/>
          <p:nvPr/>
        </p:nvSpPr>
        <p:spPr>
          <a:xfrm>
            <a:off x="7385685" y="3302635"/>
            <a:ext cx="3130550" cy="252730"/>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What it really is</a:t>
            </a:r>
          </a:p>
        </p:txBody>
      </p:sp>
      <p:sp>
        <p:nvSpPr>
          <p:cNvPr id="8" name="文本框 7"/>
          <p:cNvSpPr txBox="1"/>
          <p:nvPr/>
        </p:nvSpPr>
        <p:spPr>
          <a:xfrm>
            <a:off x="6431115" y="1963839"/>
            <a:ext cx="5330536" cy="1106805"/>
          </a:xfrm>
          <a:prstGeom prst="rect">
            <a:avLst/>
          </a:prstGeom>
          <a:noFill/>
        </p:spPr>
        <p:txBody>
          <a:bodyPr wrap="square" rtlCol="0">
            <a:spAutoFit/>
          </a:bodyPr>
          <a:lstStyle/>
          <a:p>
            <a:pPr algn="ctr"/>
            <a:r>
              <a:rPr lang="en-US" altLang="zh-CN" sz="6600" dirty="0">
                <a:ln w="28575">
                  <a:noFill/>
                </a:ln>
                <a:solidFill>
                  <a:schemeClr val="tx1">
                    <a:lumMod val="85000"/>
                    <a:lumOff val="15000"/>
                  </a:schemeClr>
                </a:solidFill>
                <a:latin typeface="Calibri" panose="020F0502020204030204" charset="0"/>
                <a:ea typeface="Calibri" panose="020F0502020204030204" charset="0"/>
              </a:rPr>
              <a:t>01</a:t>
            </a:r>
            <a:endParaRPr lang="zh-CN" altLang="en-US" sz="66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Text Box 3"/>
          <p:cNvSpPr txBox="1"/>
          <p:nvPr/>
        </p:nvSpPr>
        <p:spPr>
          <a:xfrm>
            <a:off x="756920" y="2247265"/>
            <a:ext cx="5534660" cy="2861310"/>
          </a:xfrm>
          <a:prstGeom prst="rect">
            <a:avLst/>
          </a:prstGeom>
          <a:noFill/>
        </p:spPr>
        <p:txBody>
          <a:bodyPr wrap="square" rtlCol="0" anchor="t">
            <a:spAutoFit/>
          </a:bodyPr>
          <a:lstStyle/>
          <a:p>
            <a:r>
              <a:rPr lang="en-US"/>
              <a:t>-Forecasting is the process of predicting future outcomes based on historical data. In recent years, machine learning has emerged as a powerful tool for forecasting, allowing us to make more accurate and reliable predictions.</a:t>
            </a:r>
          </a:p>
          <a:p>
            <a:endParaRPr lang="en-US"/>
          </a:p>
          <a:p>
            <a:r>
              <a:rPr lang="en-US"/>
              <a:t>-Machine learning algorithms are designed to learn from data and identify patterns that can be used to make predictions. By training these algorithms on historical data, we can generate forecasts for future events.</a:t>
            </a:r>
          </a:p>
        </p:txBody>
      </p:sp>
      <p:sp>
        <p:nvSpPr>
          <p:cNvPr id="5" name="Text Box 4"/>
          <p:cNvSpPr txBox="1"/>
          <p:nvPr/>
        </p:nvSpPr>
        <p:spPr>
          <a:xfrm>
            <a:off x="1191260" y="882650"/>
            <a:ext cx="6634480" cy="583565"/>
          </a:xfrm>
          <a:prstGeom prst="rect">
            <a:avLst/>
          </a:prstGeom>
          <a:noFill/>
        </p:spPr>
        <p:txBody>
          <a:bodyPr wrap="none" rtlCol="0" anchor="t">
            <a:spAutoFit/>
            <a:scene3d>
              <a:camera prst="orthographicFront"/>
              <a:lightRig rig="threePt" dir="t"/>
            </a:scene3d>
          </a:bodyPr>
          <a:lstStyle/>
          <a:p>
            <a:r>
              <a:rPr lang="en-US" sz="3200">
                <a:effectLst>
                  <a:outerShdw blurRad="38100" dist="19050" dir="2700000" algn="tl" rotWithShape="0">
                    <a:schemeClr val="dk1">
                      <a:alpha val="40000"/>
                    </a:schemeClr>
                  </a:outerShdw>
                </a:effectLst>
                <a:sym typeface="+mn-ea"/>
              </a:rPr>
              <a:t>What is Machine Learning Forecasting?</a:t>
            </a:r>
          </a:p>
        </p:txBody>
      </p:sp>
      <p:pic>
        <p:nvPicPr>
          <p:cNvPr id="100" name="Content Placeholder 99"/>
          <p:cNvPicPr>
            <a:picLocks noGrp="1"/>
          </p:cNvPicPr>
          <p:nvPr>
            <p:ph idx="1"/>
          </p:nvPr>
        </p:nvPicPr>
        <p:blipFill>
          <a:blip r:embed="rId2"/>
          <a:stretch>
            <a:fillRect/>
          </a:stretch>
        </p:blipFill>
        <p:spPr>
          <a:xfrm>
            <a:off x="7033260" y="2069465"/>
            <a:ext cx="4671060" cy="416115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4" name="Text Box 3"/>
          <p:cNvSpPr txBox="1"/>
          <p:nvPr/>
        </p:nvSpPr>
        <p:spPr>
          <a:xfrm>
            <a:off x="1656080" y="713740"/>
            <a:ext cx="7355840" cy="521970"/>
          </a:xfrm>
          <a:prstGeom prst="rect">
            <a:avLst/>
          </a:prstGeom>
          <a:noFill/>
        </p:spPr>
        <p:txBody>
          <a:bodyPr wrap="square" rtlCol="0" anchor="t">
            <a:spAutoFit/>
          </a:bodyPr>
          <a:lstStyle/>
          <a:p>
            <a:r>
              <a:rPr lang="en-US" sz="2800">
                <a:effectLst>
                  <a:outerShdw blurRad="38100" dist="19050" dir="2700000" algn="tl" rotWithShape="0">
                    <a:schemeClr val="dk1">
                      <a:alpha val="40000"/>
                    </a:schemeClr>
                  </a:outerShdw>
                </a:effectLst>
              </a:rPr>
              <a:t>Applications of Machine Learning Forecasting</a:t>
            </a:r>
          </a:p>
        </p:txBody>
      </p:sp>
      <p:sp>
        <p:nvSpPr>
          <p:cNvPr id="5" name="Text Box 4"/>
          <p:cNvSpPr txBox="1"/>
          <p:nvPr/>
        </p:nvSpPr>
        <p:spPr>
          <a:xfrm>
            <a:off x="741680" y="1945640"/>
            <a:ext cx="4712335" cy="3415030"/>
          </a:xfrm>
          <a:prstGeom prst="rect">
            <a:avLst/>
          </a:prstGeom>
          <a:noFill/>
        </p:spPr>
        <p:txBody>
          <a:bodyPr wrap="square" rtlCol="0" anchor="t">
            <a:spAutoFit/>
          </a:bodyPr>
          <a:lstStyle/>
          <a:p>
            <a:r>
              <a:rPr lang="en-US"/>
              <a:t>-Despite the challenges and limitations, machine learning forecasting has many practical applications in various industries. For example, it can be used to predict sales trends, stock prices, and weather patterns.</a:t>
            </a:r>
          </a:p>
          <a:p>
            <a:endParaRPr lang="en-US"/>
          </a:p>
          <a:p>
            <a:r>
              <a:rPr lang="en-US"/>
              <a:t>-Machine learning forecasting can also be used for predictive maintenance, identifying when equipment is likely to fail and scheduling maintenance before a breakdown occurs. This can help to reduce downtime and increase efficiency.</a:t>
            </a:r>
          </a:p>
        </p:txBody>
      </p:sp>
      <p:pic>
        <p:nvPicPr>
          <p:cNvPr id="101" name="Picture 100"/>
          <p:cNvPicPr/>
          <p:nvPr/>
        </p:nvPicPr>
        <p:blipFill>
          <a:blip r:embed="rId2"/>
          <a:stretch>
            <a:fillRect/>
          </a:stretch>
        </p:blipFill>
        <p:spPr>
          <a:xfrm>
            <a:off x="6088380" y="2110740"/>
            <a:ext cx="5509895" cy="372618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327" y="866921"/>
            <a:ext cx="6173175" cy="5215536"/>
          </a:xfrm>
          <a:prstGeom prst="rect">
            <a:avLst/>
          </a:prstGeom>
        </p:spPr>
      </p:pic>
      <p:sp>
        <p:nvSpPr>
          <p:cNvPr id="5" name="文本框 4"/>
          <p:cNvSpPr txBox="1"/>
          <p:nvPr/>
        </p:nvSpPr>
        <p:spPr>
          <a:xfrm>
            <a:off x="6355080" y="3429000"/>
            <a:ext cx="5438775" cy="1106805"/>
          </a:xfrm>
          <a:prstGeom prst="rect">
            <a:avLst/>
          </a:prstGeom>
          <a:noFill/>
        </p:spPr>
        <p:txBody>
          <a:bodyPr wrap="square" rtlCol="0">
            <a:spAutoFit/>
          </a:bodyPr>
          <a:lstStyle/>
          <a:p>
            <a:pPr algn="dist"/>
            <a:r>
              <a:rPr lang="en-US" altLang="zh-CN" sz="4400" dirty="0">
                <a:ln w="28575">
                  <a:noFill/>
                </a:ln>
                <a:solidFill>
                  <a:schemeClr val="tx1">
                    <a:lumMod val="85000"/>
                    <a:lumOff val="15000"/>
                  </a:schemeClr>
                </a:solidFill>
                <a:latin typeface="Calibri" panose="020F0502020204030204" charset="0"/>
                <a:ea typeface="Calibri" panose="020F0502020204030204" charset="0"/>
              </a:rPr>
              <a:t>How it actually works.</a:t>
            </a:r>
            <a:r>
              <a:rPr lang="en-US" altLang="zh-CN" sz="6600" dirty="0">
                <a:ln w="28575">
                  <a:noFill/>
                </a:ln>
                <a:solidFill>
                  <a:schemeClr val="tx1">
                    <a:lumMod val="85000"/>
                    <a:lumOff val="15000"/>
                  </a:schemeClr>
                </a:solidFill>
                <a:latin typeface="Calibri" panose="020F0502020204030204" charset="0"/>
                <a:ea typeface="Calibri" panose="020F0502020204030204" charset="0"/>
              </a:rPr>
              <a:t> </a:t>
            </a:r>
          </a:p>
        </p:txBody>
      </p:sp>
      <p:sp>
        <p:nvSpPr>
          <p:cNvPr id="7" name="文本框 6"/>
          <p:cNvSpPr txBox="1"/>
          <p:nvPr/>
        </p:nvSpPr>
        <p:spPr>
          <a:xfrm>
            <a:off x="7385685" y="3302635"/>
            <a:ext cx="3130550" cy="252730"/>
          </a:xfrm>
          <a:prstGeom prst="rect">
            <a:avLst/>
          </a:prstGeom>
          <a:solidFill>
            <a:srgbClr val="9FD0F9"/>
          </a:solidFill>
        </p:spPr>
        <p:txBody>
          <a:bodyPr wrap="square" rtlCol="0">
            <a:spAutoFit/>
          </a:bodyPr>
          <a:lstStyle/>
          <a:p>
            <a:pPr algn="dist"/>
            <a:r>
              <a:rPr lang="en-US" altLang="zh-CN" sz="1050" dirty="0">
                <a:solidFill>
                  <a:schemeClr val="bg1"/>
                </a:solidFill>
                <a:latin typeface="Calibri" panose="020F0502020204030204" charset="0"/>
                <a:ea typeface="Calibri" panose="020F0502020204030204" charset="0"/>
              </a:rPr>
              <a:t>About the project</a:t>
            </a:r>
          </a:p>
        </p:txBody>
      </p:sp>
      <p:sp>
        <p:nvSpPr>
          <p:cNvPr id="8" name="文本框 7"/>
          <p:cNvSpPr txBox="1"/>
          <p:nvPr/>
        </p:nvSpPr>
        <p:spPr>
          <a:xfrm>
            <a:off x="6431115" y="1963839"/>
            <a:ext cx="5330536" cy="1106805"/>
          </a:xfrm>
          <a:prstGeom prst="rect">
            <a:avLst/>
          </a:prstGeom>
          <a:noFill/>
        </p:spPr>
        <p:txBody>
          <a:bodyPr wrap="square" rtlCol="0">
            <a:spAutoFit/>
          </a:bodyPr>
          <a:lstStyle/>
          <a:p>
            <a:pPr algn="ctr"/>
            <a:r>
              <a:rPr lang="en-US" altLang="zh-CN" sz="6600" dirty="0">
                <a:ln w="28575">
                  <a:noFill/>
                </a:ln>
                <a:solidFill>
                  <a:schemeClr val="tx1">
                    <a:lumMod val="85000"/>
                    <a:lumOff val="15000"/>
                  </a:schemeClr>
                </a:solidFill>
                <a:latin typeface="Calibri" panose="020F0502020204030204" charset="0"/>
                <a:ea typeface="Calibri" panose="020F0502020204030204" charset="0"/>
              </a:rPr>
              <a:t>02</a:t>
            </a:r>
            <a:endParaRPr lang="zh-CN" altLang="en-US" sz="6600" dirty="0">
              <a:ln w="28575">
                <a:noFill/>
              </a:ln>
              <a:solidFill>
                <a:schemeClr val="tx1">
                  <a:lumMod val="85000"/>
                  <a:lumOff val="15000"/>
                </a:schemeClr>
              </a:solidFill>
              <a:latin typeface="Calibri" panose="020F0502020204030204" charset="0"/>
              <a:ea typeface="Calibri" panose="020F050202020403020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250"/>
                                        <p:tgtEl>
                                          <p:spTgt spid="7"/>
                                        </p:tgtEl>
                                      </p:cBhvr>
                                    </p:animEffect>
                                    <p:anim calcmode="lin" valueType="num">
                                      <p:cBhvr>
                                        <p:cTn id="13" dur="1250" fill="hold"/>
                                        <p:tgtEl>
                                          <p:spTgt spid="7"/>
                                        </p:tgtEl>
                                        <p:attrNameLst>
                                          <p:attrName>ppt_x</p:attrName>
                                        </p:attrNameLst>
                                      </p:cBhvr>
                                      <p:tavLst>
                                        <p:tav tm="0">
                                          <p:val>
                                            <p:strVal val="#ppt_x"/>
                                          </p:val>
                                        </p:tav>
                                        <p:tav tm="100000">
                                          <p:val>
                                            <p:strVal val="#ppt_x"/>
                                          </p:val>
                                        </p:tav>
                                      </p:tavLst>
                                    </p:anim>
                                    <p:anim calcmode="lin" valueType="num">
                                      <p:cBhvr>
                                        <p:cTn id="14" dur="125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1"/>
          <p:cNvSpPr/>
          <p:nvPr/>
        </p:nvSpPr>
        <p:spPr>
          <a:xfrm>
            <a:off x="238991"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3887788" y="459105"/>
            <a:ext cx="3221355" cy="645160"/>
          </a:xfrm>
          <a:prstGeom prst="rect">
            <a:avLst/>
          </a:prstGeom>
          <a:noFill/>
        </p:spPr>
        <p:txBody>
          <a:bodyPr vert="horz" wrap="none" rtlCol="0">
            <a:spAutoFit/>
          </a:bodyPr>
          <a:lstStyle/>
          <a:p>
            <a:pPr algn="ctr"/>
            <a:r>
              <a:rPr lang="en-US" altLang="zh-CN" sz="3600" dirty="0">
                <a:ln w="28575">
                  <a:noFill/>
                </a:ln>
                <a:solidFill>
                  <a:schemeClr val="tx1">
                    <a:lumMod val="75000"/>
                    <a:lumOff val="25000"/>
                  </a:schemeClr>
                </a:solidFill>
                <a:latin typeface="Calibri" panose="020F0502020204030204" charset="0"/>
                <a:ea typeface="Calibri" panose="020F0502020204030204" charset="0"/>
              </a:rPr>
              <a:t>Rating methods.</a:t>
            </a:r>
          </a:p>
        </p:txBody>
      </p:sp>
      <p:pic>
        <p:nvPicPr>
          <p:cNvPr id="4" name="Picture 3"/>
          <p:cNvPicPr>
            <a:picLocks noChangeAspect="1"/>
          </p:cNvPicPr>
          <p:nvPr/>
        </p:nvPicPr>
        <p:blipFill>
          <a:blip r:embed="rId3"/>
          <a:stretch>
            <a:fillRect/>
          </a:stretch>
        </p:blipFill>
        <p:spPr>
          <a:xfrm>
            <a:off x="6879590" y="1607185"/>
            <a:ext cx="4481830" cy="2506980"/>
          </a:xfrm>
          <a:prstGeom prst="rect">
            <a:avLst/>
          </a:prstGeom>
        </p:spPr>
      </p:pic>
      <p:pic>
        <p:nvPicPr>
          <p:cNvPr id="5" name="Picture 4"/>
          <p:cNvPicPr>
            <a:picLocks noChangeAspect="1"/>
          </p:cNvPicPr>
          <p:nvPr/>
        </p:nvPicPr>
        <p:blipFill>
          <a:blip r:embed="rId4"/>
          <a:stretch>
            <a:fillRect/>
          </a:stretch>
        </p:blipFill>
        <p:spPr>
          <a:xfrm>
            <a:off x="971550" y="1609090"/>
            <a:ext cx="4400550" cy="2505075"/>
          </a:xfrm>
          <a:prstGeom prst="rect">
            <a:avLst/>
          </a:prstGeom>
        </p:spPr>
      </p:pic>
      <p:sp>
        <p:nvSpPr>
          <p:cNvPr id="6" name="Text Box 5"/>
          <p:cNvSpPr txBox="1"/>
          <p:nvPr/>
        </p:nvSpPr>
        <p:spPr>
          <a:xfrm>
            <a:off x="1220470" y="4712970"/>
            <a:ext cx="9693910" cy="1198880"/>
          </a:xfrm>
          <a:prstGeom prst="rect">
            <a:avLst/>
          </a:prstGeom>
          <a:noFill/>
        </p:spPr>
        <p:txBody>
          <a:bodyPr wrap="square" rtlCol="0">
            <a:spAutoFit/>
          </a:bodyPr>
          <a:lstStyle/>
          <a:p>
            <a:r>
              <a:rPr lang="en-US"/>
              <a:t>-Many companies use rating methods to improve their products and services in supermarkets. By collecting feedback from customers through rating systems, companies can identify areas of their products that need improvement and make necessary changes to satisfy customer needs and preferences.</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矩形 1"/>
          <p:cNvSpPr/>
          <p:nvPr/>
        </p:nvSpPr>
        <p:spPr>
          <a:xfrm>
            <a:off x="230736" y="202277"/>
            <a:ext cx="11731336" cy="6452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07540" y="695325"/>
            <a:ext cx="8020050" cy="521970"/>
          </a:xfrm>
          <a:prstGeom prst="rect">
            <a:avLst/>
          </a:prstGeom>
          <a:noFill/>
        </p:spPr>
        <p:txBody>
          <a:bodyPr vert="horz" wrap="square" rtlCol="0">
            <a:spAutoFit/>
          </a:bodyPr>
          <a:lstStyle/>
          <a:p>
            <a:pPr algn="ctr"/>
            <a:r>
              <a:rPr lang="en-US" altLang="zh-CN" sz="2800" dirty="0">
                <a:ln w="28575">
                  <a:noFill/>
                </a:ln>
                <a:solidFill>
                  <a:schemeClr val="tx1">
                    <a:lumMod val="75000"/>
                    <a:lumOff val="25000"/>
                  </a:schemeClr>
                </a:solidFill>
                <a:latin typeface="Calibri" panose="020F0502020204030204" charset="0"/>
                <a:ea typeface="Calibri" panose="020F0502020204030204" charset="0"/>
              </a:rPr>
              <a:t>Forecasting the ratings of products in supermarkets.</a:t>
            </a:r>
          </a:p>
        </p:txBody>
      </p:sp>
      <p:sp>
        <p:nvSpPr>
          <p:cNvPr id="6" name="文本框 5"/>
          <p:cNvSpPr txBox="1"/>
          <p:nvPr/>
        </p:nvSpPr>
        <p:spPr>
          <a:xfrm>
            <a:off x="686435" y="1891030"/>
            <a:ext cx="5095875" cy="3415030"/>
          </a:xfrm>
          <a:prstGeom prst="rect">
            <a:avLst/>
          </a:prstGeom>
          <a:noFill/>
        </p:spPr>
        <p:txBody>
          <a:bodyPr vert="horz" wrap="square" rtlCol="0">
            <a:spAutoFit/>
          </a:bodyPr>
          <a:lstStyle/>
          <a:p>
            <a:pPr marL="171450" indent="-171450" algn="l">
              <a:buFont typeface="Arial" panose="020B0604020202020204" pitchFamily="34" charset="0"/>
              <a:buChar char="•"/>
            </a:pPr>
            <a:r>
              <a:rPr lang="zh-CN" altLang="en-US" dirty="0">
                <a:ln w="28575">
                  <a:noFill/>
                </a:ln>
                <a:solidFill>
                  <a:schemeClr val="tx1">
                    <a:lumMod val="85000"/>
                    <a:lumOff val="15000"/>
                  </a:schemeClr>
                </a:solidFill>
                <a:latin typeface="Calibri" panose="020F0502020204030204" charset="0"/>
                <a:ea typeface="Calibri" panose="020F0502020204030204" charset="0"/>
              </a:rPr>
              <a:t> The project aims to determine which segment of the market is receiving more ratings and how it is related to other factors.</a:t>
            </a:r>
          </a:p>
          <a:p>
            <a:pPr indent="0" algn="l">
              <a:buFont typeface="Arial" panose="020B0604020202020204" pitchFamily="34" charset="0"/>
              <a:buNone/>
            </a:pPr>
            <a:endParaRPr lang="zh-CN" altLang="en-US" dirty="0">
              <a:ln w="28575">
                <a:noFill/>
              </a:ln>
              <a:solidFill>
                <a:schemeClr val="tx1">
                  <a:lumMod val="85000"/>
                  <a:lumOff val="15000"/>
                </a:schemeClr>
              </a:solidFill>
              <a:latin typeface="Calibri" panose="020F0502020204030204" charset="0"/>
              <a:ea typeface="Calibri" panose="020F0502020204030204" charset="0"/>
            </a:endParaRPr>
          </a:p>
          <a:p>
            <a:pPr marL="171450" indent="-171450" algn="l">
              <a:buFont typeface="Arial" panose="020B0604020202020204" pitchFamily="34" charset="0"/>
              <a:buChar char="•"/>
            </a:pPr>
            <a:r>
              <a:rPr lang="en-US" altLang="zh-CN" dirty="0">
                <a:ln w="28575">
                  <a:noFill/>
                </a:ln>
                <a:solidFill>
                  <a:schemeClr val="tx1">
                    <a:lumMod val="85000"/>
                    <a:lumOff val="15000"/>
                  </a:schemeClr>
                </a:solidFill>
                <a:latin typeface="Calibri" panose="020F0502020204030204" charset="0"/>
                <a:ea typeface="Calibri" panose="020F0502020204030204" charset="0"/>
              </a:rPr>
              <a:t>P</a:t>
            </a:r>
            <a:r>
              <a:rPr lang="zh-CN" altLang="en-US" dirty="0">
                <a:ln w="28575">
                  <a:noFill/>
                </a:ln>
                <a:solidFill>
                  <a:schemeClr val="tx1">
                    <a:lumMod val="85000"/>
                    <a:lumOff val="15000"/>
                  </a:schemeClr>
                </a:solidFill>
                <a:latin typeface="Calibri" panose="020F0502020204030204" charset="0"/>
                <a:ea typeface="Calibri" panose="020F0502020204030204" charset="0"/>
              </a:rPr>
              <a:t>redict</a:t>
            </a:r>
            <a:r>
              <a:rPr lang="en-US" altLang="zh-CN" dirty="0">
                <a:ln w="28575">
                  <a:noFill/>
                </a:ln>
                <a:solidFill>
                  <a:schemeClr val="tx1">
                    <a:lumMod val="85000"/>
                    <a:lumOff val="15000"/>
                  </a:schemeClr>
                </a:solidFill>
                <a:latin typeface="Calibri" panose="020F0502020204030204" charset="0"/>
                <a:ea typeface="Calibri" panose="020F0502020204030204" charset="0"/>
              </a:rPr>
              <a:t>ing </a:t>
            </a:r>
            <a:r>
              <a:rPr lang="zh-CN" altLang="en-US" dirty="0">
                <a:ln w="28575">
                  <a:noFill/>
                </a:ln>
                <a:solidFill>
                  <a:schemeClr val="tx1">
                    <a:lumMod val="85000"/>
                    <a:lumOff val="15000"/>
                  </a:schemeClr>
                </a:solidFill>
                <a:latin typeface="Calibri" panose="020F0502020204030204" charset="0"/>
                <a:ea typeface="Calibri" panose="020F0502020204030204" charset="0"/>
              </a:rPr>
              <a:t>product ratings and identify the market segment that receives the highest ratings.</a:t>
            </a:r>
          </a:p>
          <a:p>
            <a:pPr marL="171450" indent="-171450" algn="l">
              <a:buFont typeface="Arial" panose="020B0604020202020204" pitchFamily="34" charset="0"/>
              <a:buChar char="•"/>
            </a:pPr>
            <a:endParaRPr lang="zh-CN" altLang="en-US" dirty="0">
              <a:ln w="28575">
                <a:noFill/>
              </a:ln>
              <a:solidFill>
                <a:schemeClr val="tx1">
                  <a:lumMod val="85000"/>
                  <a:lumOff val="15000"/>
                </a:schemeClr>
              </a:solidFill>
              <a:latin typeface="Calibri" panose="020F0502020204030204" charset="0"/>
              <a:ea typeface="Calibri" panose="020F0502020204030204" charset="0"/>
            </a:endParaRPr>
          </a:p>
          <a:p>
            <a:pPr marL="171450" indent="-171450" algn="l">
              <a:buFont typeface="Arial" panose="020B0604020202020204" pitchFamily="34" charset="0"/>
              <a:buChar char="•"/>
            </a:pPr>
            <a:r>
              <a:rPr lang="zh-CN" altLang="en-US" dirty="0">
                <a:ln w="28575">
                  <a:noFill/>
                </a:ln>
                <a:solidFill>
                  <a:schemeClr val="tx1">
                    <a:lumMod val="85000"/>
                    <a:lumOff val="15000"/>
                  </a:schemeClr>
                </a:solidFill>
                <a:latin typeface="Calibri" panose="020F0502020204030204" charset="0"/>
                <a:ea typeface="Calibri" panose="020F0502020204030204" charset="0"/>
              </a:rPr>
              <a:t> The project has potential applications in helping supermarket branches improve their product offerings and marketing strategies to increase customer satisfaction and sales.</a:t>
            </a:r>
          </a:p>
          <a:p>
            <a:pPr algn="ctr"/>
            <a:endParaRPr lang="zh-CN" altLang="en-US" dirty="0">
              <a:ln w="28575">
                <a:noFill/>
              </a:ln>
              <a:solidFill>
                <a:schemeClr val="tx1">
                  <a:lumMod val="85000"/>
                  <a:lumOff val="15000"/>
                </a:schemeClr>
              </a:solidFill>
              <a:latin typeface="Calibri" panose="020F0502020204030204" charset="0"/>
              <a:ea typeface="Calibri" panose="020F0502020204030204" charset="0"/>
            </a:endParaRPr>
          </a:p>
        </p:txBody>
      </p:sp>
      <p:pic>
        <p:nvPicPr>
          <p:cNvPr id="4" name="Picture 3"/>
          <p:cNvPicPr>
            <a:picLocks noChangeAspect="1"/>
          </p:cNvPicPr>
          <p:nvPr/>
        </p:nvPicPr>
        <p:blipFill>
          <a:blip r:embed="rId3"/>
          <a:stretch>
            <a:fillRect/>
          </a:stretch>
        </p:blipFill>
        <p:spPr>
          <a:xfrm>
            <a:off x="6800850" y="1337310"/>
            <a:ext cx="3524250" cy="2365375"/>
          </a:xfrm>
          <a:prstGeom prst="rect">
            <a:avLst/>
          </a:prstGeom>
        </p:spPr>
      </p:pic>
      <p:pic>
        <p:nvPicPr>
          <p:cNvPr id="8" name="Picture 7"/>
          <p:cNvPicPr>
            <a:picLocks noChangeAspect="1"/>
          </p:cNvPicPr>
          <p:nvPr/>
        </p:nvPicPr>
        <p:blipFill>
          <a:blip r:embed="rId4"/>
          <a:stretch>
            <a:fillRect/>
          </a:stretch>
        </p:blipFill>
        <p:spPr>
          <a:xfrm>
            <a:off x="6704330" y="3997325"/>
            <a:ext cx="3857625" cy="2202180"/>
          </a:xfrm>
          <a:prstGeom prst="rect">
            <a:avLst/>
          </a:prstGeom>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4064</Words>
  <Application>Microsoft Office PowerPoint</Application>
  <PresentationFormat>Widescreen</PresentationFormat>
  <Paragraphs>163</Paragraphs>
  <Slides>23</Slides>
  <Notes>11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Data</vt:lpstr>
      <vt:lpstr>PowerPoint Presentation</vt:lpstr>
      <vt:lpstr>PowerPoint Presentation</vt:lpstr>
      <vt:lpstr>PowerPoint Presentation</vt:lpstr>
      <vt:lpstr>Analisis of the data.</vt:lpstr>
      <vt:lpstr> Weekly total sales analisis.</vt:lpstr>
      <vt:lpstr>Comparision of sales income by monthe and city.</vt:lpstr>
      <vt:lpstr>Calculating most contributing factors. CORRELATIONS.</vt:lpstr>
      <vt:lpstr>PowerPoint Presentation</vt:lpstr>
      <vt:lpstr>Using Mean Absolute Error to evaluate the loss.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Muhammadyusuf</cp:lastModifiedBy>
  <cp:revision>65</cp:revision>
  <dcterms:created xsi:type="dcterms:W3CDTF">2019-04-22T04:44:00Z</dcterms:created>
  <dcterms:modified xsi:type="dcterms:W3CDTF">2023-05-24T06:50:21Z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0EAF802BBCC547858AA9529CE9BC91C8</vt:lpwstr>
  </property>
</Properties>
</file>