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rbel" panose="020B0503020204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hjUy5g10KVnPwz8muHpZkRyvfR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33478A-BCF0-4626-A6F2-1ADFC8F358A6}">
  <a:tblStyle styleId="{AA33478A-BCF0-4626-A6F2-1ADFC8F358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o de Título">
  <p:cSld name="Diapositivo de Títul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5616" y="2708920"/>
            <a:ext cx="7580946" cy="345638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1"/>
          <p:cNvSpPr txBox="1">
            <a:spLocks noGrp="1"/>
          </p:cNvSpPr>
          <p:nvPr>
            <p:ph type="subTitle" idx="1"/>
          </p:nvPr>
        </p:nvSpPr>
        <p:spPr>
          <a:xfrm>
            <a:off x="2555776" y="2780929"/>
            <a:ext cx="612068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  <a:defRPr sz="32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1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ctrTitle"/>
          </p:nvPr>
        </p:nvSpPr>
        <p:spPr>
          <a:xfrm>
            <a:off x="1115616" y="1196752"/>
            <a:ext cx="7577814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5400"/>
              <a:buFont typeface="Corbel"/>
              <a:buNone/>
              <a:defRPr sz="5400" b="0">
                <a:solidFill>
                  <a:srgbClr val="373E4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body" idx="2"/>
          </p:nvPr>
        </p:nvSpPr>
        <p:spPr>
          <a:xfrm>
            <a:off x="4644008" y="5301208"/>
            <a:ext cx="4032250" cy="86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None/>
              <a:defRPr sz="2800"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24" name="Google Shape;2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182245"/>
            <a:ext cx="6516217" cy="67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">
  <p:cSld name="Título e Text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e Texto">
  <p:cSld name="1_Título e Tex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ítulo e Texto">
  <p:cSld name="2_Título e Texto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0"/>
          <p:cNvPicPr preferRelativeResize="0"/>
          <p:nvPr/>
        </p:nvPicPr>
        <p:blipFill rotWithShape="1">
          <a:blip r:embed="rId6">
            <a:alphaModFix/>
          </a:blip>
          <a:srcRect l="16573" b="80589"/>
          <a:stretch/>
        </p:blipFill>
        <p:spPr>
          <a:xfrm>
            <a:off x="-1" y="0"/>
            <a:ext cx="9144001" cy="1196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0"/>
          <p:cNvPicPr preferRelativeResize="0"/>
          <p:nvPr/>
        </p:nvPicPr>
        <p:blipFill rotWithShape="1">
          <a:blip r:embed="rId6">
            <a:alphaModFix/>
          </a:blip>
          <a:srcRect l="16573" t="19410"/>
          <a:stretch/>
        </p:blipFill>
        <p:spPr>
          <a:xfrm>
            <a:off x="0" y="1196752"/>
            <a:ext cx="9144001" cy="566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0"/>
          <p:cNvSpPr/>
          <p:nvPr/>
        </p:nvSpPr>
        <p:spPr>
          <a:xfrm>
            <a:off x="0" y="1196752"/>
            <a:ext cx="9144000" cy="5661248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" name="Google Shape;13;p20"/>
          <p:cNvSpPr txBox="1"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800"/>
              <a:buFont typeface="Corbel"/>
              <a:buChar char="•"/>
              <a:defRPr sz="2800" b="0" i="0" u="none" strike="noStrike" cap="none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81000" algn="l" rtl="0">
              <a:spcBef>
                <a:spcPts val="0"/>
              </a:spcBef>
              <a:spcAft>
                <a:spcPts val="0"/>
              </a:spcAft>
              <a:buClr>
                <a:srgbClr val="00A2D3"/>
              </a:buClr>
              <a:buSzPts val="2400"/>
              <a:buFont typeface="Corbel"/>
              <a:buChar char="–"/>
              <a:defRPr sz="2400" b="0" i="0" u="none" strike="noStrike" cap="none">
                <a:solidFill>
                  <a:srgbClr val="00A2D3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spcBef>
                <a:spcPts val="0"/>
              </a:spcBef>
              <a:spcAft>
                <a:spcPts val="0"/>
              </a:spcAft>
              <a:buClr>
                <a:srgbClr val="373E48"/>
              </a:buClr>
              <a:buSzPts val="2400"/>
              <a:buFont typeface="Corbel"/>
              <a:buChar char="•"/>
              <a:defRPr sz="2400" b="0" i="0" u="none" strike="noStrike" cap="none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rbel"/>
              <a:buChar char="–"/>
              <a:defRPr sz="2000" b="0" i="0" u="none" strike="noStrike" cap="none"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rbel"/>
              <a:buChar char="»"/>
              <a:defRPr sz="2000" b="0" i="0" u="none" strike="noStrike" cap="none"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  <a:defRPr sz="2000" b="0" i="0" u="none" strike="noStrike" cap="none"/>
            </a:lvl6pPr>
            <a:lvl7pPr marL="3200400" marR="0" lvl="6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  <a:defRPr sz="2000" b="0" i="0" u="none" strike="noStrike" cap="none"/>
            </a:lvl7pPr>
            <a:lvl8pPr marL="3657600" marR="0" lvl="7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  <a:defRPr sz="2000" b="0" i="0" u="none" strike="noStrike" cap="none"/>
            </a:lvl8pPr>
            <a:lvl9pPr marL="4114800" marR="0" lvl="8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  <a:defRPr sz="2000" b="0" i="0" u="none" strike="noStrike" cap="none"/>
            </a:lvl9pPr>
          </a:lstStyle>
          <a:p>
            <a:endParaRPr/>
          </a:p>
        </p:txBody>
      </p:sp>
      <p:sp>
        <p:nvSpPr>
          <p:cNvPr id="15" name="Google Shape;15;p20"/>
          <p:cNvSpPr txBox="1"/>
          <p:nvPr/>
        </p:nvSpPr>
        <p:spPr>
          <a:xfrm>
            <a:off x="0" y="116632"/>
            <a:ext cx="2555776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373E48"/>
                </a:solidFill>
                <a:latin typeface="Corbel"/>
                <a:ea typeface="Corbel"/>
                <a:cs typeface="Corbel"/>
                <a:sym typeface="Corbel"/>
              </a:rPr>
              <a:t>ESRG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00A2D3"/>
                </a:solidFill>
                <a:latin typeface="Corbel"/>
                <a:ea typeface="Corbel"/>
                <a:cs typeface="Corbel"/>
                <a:sym typeface="Corbel"/>
              </a:rPr>
              <a:t>Embedded Systems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00A2D3"/>
                </a:solidFill>
                <a:latin typeface="Corbel"/>
                <a:ea typeface="Corbel"/>
                <a:cs typeface="Corbel"/>
                <a:sym typeface="Corbel"/>
              </a:rPr>
              <a:t>Research Group</a:t>
            </a:r>
            <a:endParaRPr/>
          </a:p>
        </p:txBody>
      </p:sp>
      <p:pic>
        <p:nvPicPr>
          <p:cNvPr id="16" name="Google Shape;16;p20"/>
          <p:cNvPicPr preferRelativeResize="0"/>
          <p:nvPr/>
        </p:nvPicPr>
        <p:blipFill rotWithShape="1">
          <a:blip r:embed="rId7">
            <a:alphaModFix/>
          </a:blip>
          <a:srcRect l="3813" r="37961" b="1448"/>
          <a:stretch/>
        </p:blipFill>
        <p:spPr>
          <a:xfrm>
            <a:off x="0" y="1196752"/>
            <a:ext cx="1115616" cy="566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0"/>
          <p:cNvSpPr txBox="1">
            <a:spLocks noGrp="1"/>
          </p:cNvSpPr>
          <p:nvPr>
            <p:ph type="sldNum" idx="12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subTitle" idx="1"/>
          </p:nvPr>
        </p:nvSpPr>
        <p:spPr>
          <a:xfrm>
            <a:off x="1115616" y="2708921"/>
            <a:ext cx="4104456" cy="648072"/>
          </a:xfrm>
          <a:prstGeom prst="rect">
            <a:avLst/>
          </a:prstGeom>
          <a:solidFill>
            <a:srgbClr val="373E48">
              <a:alpha val="4588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 sz="3600"/>
              <a:t>Embedded Systems</a:t>
            </a:r>
            <a:endParaRPr sz="36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endParaRPr sz="3600"/>
          </a:p>
        </p:txBody>
      </p:sp>
      <p:sp>
        <p:nvSpPr>
          <p:cNvPr id="39" name="Google Shape;39;p1"/>
          <p:cNvSpPr txBox="1">
            <a:spLocks noGrp="1"/>
          </p:cNvSpPr>
          <p:nvPr>
            <p:ph type="ctrTitle"/>
          </p:nvPr>
        </p:nvSpPr>
        <p:spPr>
          <a:xfrm>
            <a:off x="1107129" y="3835854"/>
            <a:ext cx="7577814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</a:pPr>
            <a:r>
              <a:rPr lang="en-US" sz="4000" b="1" i="1" dirty="0" err="1">
                <a:solidFill>
                  <a:schemeClr val="lt1"/>
                </a:solidFill>
              </a:rPr>
              <a:t>VeSPA</a:t>
            </a:r>
            <a:endParaRPr sz="4000" b="1" i="1" dirty="0">
              <a:solidFill>
                <a:schemeClr val="lt1"/>
              </a:solidFill>
            </a:endParaRPr>
          </a:p>
        </p:txBody>
      </p:sp>
      <p:sp>
        <p:nvSpPr>
          <p:cNvPr id="40" name="Google Shape;40;p1"/>
          <p:cNvSpPr txBox="1">
            <a:spLocks noGrp="1"/>
          </p:cNvSpPr>
          <p:nvPr>
            <p:ph type="body" idx="2"/>
          </p:nvPr>
        </p:nvSpPr>
        <p:spPr>
          <a:xfrm>
            <a:off x="1115616" y="5301208"/>
            <a:ext cx="7632848" cy="865187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lang="en-US" sz="1800" b="1" dirty="0">
                <a:solidFill>
                  <a:schemeClr val="dk1"/>
                </a:solidFill>
              </a:rPr>
              <a:t>André Costa – A9208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lang="en-US" sz="1800" b="1" dirty="0">
                <a:solidFill>
                  <a:schemeClr val="dk1"/>
                </a:solidFill>
              </a:rPr>
              <a:t>Francisco Costa – PG53819 </a:t>
            </a:r>
            <a:endParaRPr sz="1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EF25A49-D51D-95C9-B322-5A96B0B6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Instructions</a:t>
            </a:r>
          </a:p>
        </p:txBody>
      </p:sp>
      <p:pic>
        <p:nvPicPr>
          <p:cNvPr id="5" name="Imagem 4" descr="Uma imagem com texto, captura de ecrã, número, Paralelo&#10;&#10;Descrição gerada automaticamente">
            <a:extLst>
              <a:ext uri="{FF2B5EF4-FFF2-40B4-BE49-F238E27FC236}">
                <a16:creationId xmlns:a16="http://schemas.microsoft.com/office/drawing/2014/main" id="{6075546C-26A2-1ED3-6B07-79B96BF0B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549" y="1581712"/>
            <a:ext cx="2741035" cy="4475867"/>
          </a:xfrm>
          <a:prstGeom prst="rect">
            <a:avLst/>
          </a:prstGeom>
        </p:spPr>
      </p:pic>
      <p:pic>
        <p:nvPicPr>
          <p:cNvPr id="7" name="Imagem 6" descr="Uma imagem com texto, captura de ecrã, número, Paralelo&#10;&#10;Descrição gerada automaticamente">
            <a:extLst>
              <a:ext uri="{FF2B5EF4-FFF2-40B4-BE49-F238E27FC236}">
                <a16:creationId xmlns:a16="http://schemas.microsoft.com/office/drawing/2014/main" id="{C1B99A03-8B90-6367-3C98-706839F6E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638" y="2371721"/>
            <a:ext cx="2446232" cy="2918713"/>
          </a:xfrm>
          <a:prstGeom prst="rect">
            <a:avLst/>
          </a:prstGeom>
        </p:spPr>
      </p:pic>
      <p:pic>
        <p:nvPicPr>
          <p:cNvPr id="9" name="Imagem 8" descr="Uma imagem com texto, captura de ecrã, número, file&#10;&#10;Descrição gerada automaticamente">
            <a:extLst>
              <a:ext uri="{FF2B5EF4-FFF2-40B4-BE49-F238E27FC236}">
                <a16:creationId xmlns:a16="http://schemas.microsoft.com/office/drawing/2014/main" id="{DE21840C-8373-AF92-E1FC-DB070DFBD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924" y="2371721"/>
            <a:ext cx="2423370" cy="1447925"/>
          </a:xfrm>
          <a:prstGeom prst="rect">
            <a:avLst/>
          </a:prstGeom>
        </p:spPr>
      </p:pic>
      <p:pic>
        <p:nvPicPr>
          <p:cNvPr id="11" name="Imagem 10" descr="Uma imagem com texto, captura de ecrã, file, Tipo de letra&#10;&#10;Descrição gerada automaticamente">
            <a:extLst>
              <a:ext uri="{FF2B5EF4-FFF2-40B4-BE49-F238E27FC236}">
                <a16:creationId xmlns:a16="http://schemas.microsoft.com/office/drawing/2014/main" id="{38E50518-81B6-108C-60B4-825D248857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545" y="4132094"/>
            <a:ext cx="2415749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7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8BC522F-756A-D670-873E-FCE250CE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7350" y="110975"/>
            <a:ext cx="4680520" cy="1196752"/>
          </a:xfrm>
        </p:spPr>
        <p:txBody>
          <a:bodyPr/>
          <a:lstStyle/>
          <a:p>
            <a:r>
              <a:rPr lang="en-US"/>
              <a:t>Datapath</a:t>
            </a:r>
          </a:p>
        </p:txBody>
      </p:sp>
      <p:pic>
        <p:nvPicPr>
          <p:cNvPr id="5" name="Imagem 4" descr="Uma imagem com texto, diagrama, Esquema, captura de ecrã&#10;&#10;Descrição gerada automaticamente">
            <a:extLst>
              <a:ext uri="{FF2B5EF4-FFF2-40B4-BE49-F238E27FC236}">
                <a16:creationId xmlns:a16="http://schemas.microsoft.com/office/drawing/2014/main" id="{EC7C106A-B09B-18B3-3940-ED5CFD1A1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905392"/>
            <a:ext cx="7734300" cy="424325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92CD991-C6AF-12F3-A1F7-C75F6934DB6B}"/>
              </a:ext>
            </a:extLst>
          </p:cNvPr>
          <p:cNvSpPr txBox="1"/>
          <p:nvPr/>
        </p:nvSpPr>
        <p:spPr>
          <a:xfrm>
            <a:off x="7791721" y="6148647"/>
            <a:ext cx="826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Fetch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CEDA0E-69EE-CCAB-062C-67C3595A8F8E}"/>
              </a:ext>
            </a:extLst>
          </p:cNvPr>
          <p:cNvSpPr txBox="1"/>
          <p:nvPr/>
        </p:nvSpPr>
        <p:spPr>
          <a:xfrm>
            <a:off x="5767610" y="6148648"/>
            <a:ext cx="826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Decode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0967CB-468C-866F-C73C-FD389E4DBF0B}"/>
              </a:ext>
            </a:extLst>
          </p:cNvPr>
          <p:cNvSpPr txBox="1"/>
          <p:nvPr/>
        </p:nvSpPr>
        <p:spPr>
          <a:xfrm>
            <a:off x="2700155" y="6148649"/>
            <a:ext cx="826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4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D1E22B6-3311-1780-574D-87C2B4DF6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785" y="0"/>
            <a:ext cx="4680520" cy="1196752"/>
          </a:xfrm>
        </p:spPr>
        <p:txBody>
          <a:bodyPr/>
          <a:lstStyle/>
          <a:p>
            <a:r>
              <a:rPr lang="en-US"/>
              <a:t>Control Unit</a:t>
            </a:r>
          </a:p>
        </p:txBody>
      </p:sp>
      <p:pic>
        <p:nvPicPr>
          <p:cNvPr id="9" name="Imagem 8" descr="Uma imagem com esboço, desenho, Desenho de linha, branco&#10;&#10;Descrição gerada automaticamente">
            <a:extLst>
              <a:ext uri="{FF2B5EF4-FFF2-40B4-BE49-F238E27FC236}">
                <a16:creationId xmlns:a16="http://schemas.microsoft.com/office/drawing/2014/main" id="{63D1E6B3-8BA3-C150-E998-08664F649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909" y="1319016"/>
            <a:ext cx="6348312" cy="549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7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D1E22B6-3311-1780-574D-87C2B4DF6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785" y="0"/>
            <a:ext cx="4680520" cy="1196752"/>
          </a:xfrm>
        </p:spPr>
        <p:txBody>
          <a:bodyPr/>
          <a:lstStyle/>
          <a:p>
            <a:r>
              <a:rPr lang="en-US"/>
              <a:t>Control Unit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012D58A-0E8D-A183-52EF-9097B7CD306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695" y="3904898"/>
            <a:ext cx="8020529" cy="284370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24B86BC-74B5-4153-19F9-09E60405193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8110" y="1196752"/>
            <a:ext cx="1739063" cy="259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68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8D4BEB7-4B20-06C0-15FA-F14504CD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1305" y="0"/>
            <a:ext cx="3761390" cy="1196752"/>
          </a:xfrm>
        </p:spPr>
        <p:txBody>
          <a:bodyPr>
            <a:normAutofit/>
          </a:bodyPr>
          <a:lstStyle/>
          <a:p>
            <a:r>
              <a:rPr lang="pt-PT" dirty="0"/>
              <a:t>ALU </a:t>
            </a:r>
            <a:r>
              <a:rPr lang="en-US" dirty="0"/>
              <a:t>Testbench</a:t>
            </a:r>
          </a:p>
        </p:txBody>
      </p:sp>
      <p:pic>
        <p:nvPicPr>
          <p:cNvPr id="5" name="Imagem 4" descr="Uma imagem com captura de ecrã, texto, Tipo de letra, file&#10;&#10;Descrição gerada automaticamente">
            <a:extLst>
              <a:ext uri="{FF2B5EF4-FFF2-40B4-BE49-F238E27FC236}">
                <a16:creationId xmlns:a16="http://schemas.microsoft.com/office/drawing/2014/main" id="{867D2B25-DA90-FE09-62EC-8C5A6560D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774" y="3083411"/>
            <a:ext cx="7791855" cy="124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5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55BD37B-F3C9-DC89-CF29-F22A9082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  <a:r>
              <a:rPr lang="pt-PT" dirty="0"/>
              <a:t> testbench</a:t>
            </a:r>
            <a:endParaRPr lang="en-US" dirty="0"/>
          </a:p>
        </p:txBody>
      </p:sp>
      <p:pic>
        <p:nvPicPr>
          <p:cNvPr id="5" name="Imagem 4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76C017C2-8692-5D45-7ECF-2413F80D5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127" y="2981903"/>
            <a:ext cx="7569111" cy="161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52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3F43353-F0F5-FD2D-F438-97A49B00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 and IR testbench</a:t>
            </a:r>
          </a:p>
        </p:txBody>
      </p:sp>
      <p:pic>
        <p:nvPicPr>
          <p:cNvPr id="5" name="Imagem 4" descr="Uma imagem com captura de ecrã, Software de multimédia&#10;&#10;Descrição gerada automaticamente">
            <a:extLst>
              <a:ext uri="{FF2B5EF4-FFF2-40B4-BE49-F238E27FC236}">
                <a16:creationId xmlns:a16="http://schemas.microsoft.com/office/drawing/2014/main" id="{7CAC7687-B869-67FC-ACAB-6D9905AA9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034" y="2778200"/>
            <a:ext cx="7848680" cy="163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6921373-9293-CF0A-4983-01494B31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Top Level</a:t>
            </a:r>
            <a:endParaRPr lang="en-US" dirty="0"/>
          </a:p>
        </p:txBody>
      </p:sp>
      <p:pic>
        <p:nvPicPr>
          <p:cNvPr id="5" name="Imagem 4" descr="Uma imagem com texto, captura de ecrã, eletrónica, ecrã&#10;&#10;Descrição gerada automaticamente">
            <a:extLst>
              <a:ext uri="{FF2B5EF4-FFF2-40B4-BE49-F238E27FC236}">
                <a16:creationId xmlns:a16="http://schemas.microsoft.com/office/drawing/2014/main" id="{9D72E535-DBEA-715C-CB95-DC0F8A14F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413" y="1274324"/>
            <a:ext cx="5340485" cy="2782110"/>
          </a:xfrm>
          <a:prstGeom prst="rect">
            <a:avLst/>
          </a:prstGeom>
        </p:spPr>
      </p:pic>
      <p:pic>
        <p:nvPicPr>
          <p:cNvPr id="7" name="Imagem 6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82F4304F-8C0C-0141-F80B-8530382CC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69" y="4134005"/>
            <a:ext cx="2266234" cy="2646174"/>
          </a:xfrm>
          <a:prstGeom prst="rect">
            <a:avLst/>
          </a:prstGeom>
        </p:spPr>
      </p:pic>
      <p:pic>
        <p:nvPicPr>
          <p:cNvPr id="9" name="Imagem 8" descr="Uma imagem com texto, captura de ecrã, Tipo de letra, design&#10;&#10;Descrição gerada automaticamente">
            <a:extLst>
              <a:ext uri="{FF2B5EF4-FFF2-40B4-BE49-F238E27FC236}">
                <a16:creationId xmlns:a16="http://schemas.microsoft.com/office/drawing/2014/main" id="{EE1EC607-DB1D-E032-B558-E8304A041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420" y="2043058"/>
            <a:ext cx="2410333" cy="43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28913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rgbClr val="000000"/>
      </a:dk1>
      <a:lt1>
        <a:srgbClr val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30</Words>
  <Application>Microsoft Office PowerPoint</Application>
  <PresentationFormat>Apresentação no Ecrã (4:3)</PresentationFormat>
  <Paragraphs>15</Paragraphs>
  <Slides>9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Corbel</vt:lpstr>
      <vt:lpstr>Calibri</vt:lpstr>
      <vt:lpstr>Arial</vt:lpstr>
      <vt:lpstr>DesignTemplate</vt:lpstr>
      <vt:lpstr>VeSPA</vt:lpstr>
      <vt:lpstr>Instructions</vt:lpstr>
      <vt:lpstr>Datapath</vt:lpstr>
      <vt:lpstr>Control Unit</vt:lpstr>
      <vt:lpstr>Control Unit</vt:lpstr>
      <vt:lpstr>ALU Testbench</vt:lpstr>
      <vt:lpstr>Memory testbench</vt:lpstr>
      <vt:lpstr>PC and IR testbench</vt:lpstr>
      <vt:lpstr>Top Level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VeSPA</dc:title>
  <cp:lastModifiedBy>Francisco Costa</cp:lastModifiedBy>
  <cp:revision>2</cp:revision>
  <dcterms:created xsi:type="dcterms:W3CDTF">2012-04-27T13:45:19Z</dcterms:created>
  <dcterms:modified xsi:type="dcterms:W3CDTF">2023-11-06T00:07:28Z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