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4:00:21.94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4:00:30.6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470 0 24575,'-5'5'0,"-1"-1"0,0 0 0,0-1 0,0 1 0,-1-1 0,1 0 0,-11 2 0,-21 11 0,-26 13 0,45-21 0,0 1 0,-26 15 0,22-10 0,-40 17 0,1 0 0,42-23 0,12-5 0,1 0 0,0 0 0,0 1 0,-9 6 0,15-10 0,0 1 0,0 0 0,0-1 0,0 1 0,1 0 0,-1 0 0,0 0 0,0 0 0,1-1 0,-1 1 0,0 0 0,1 0 0,-1 0 0,1 0 0,0 1 0,-1-1 0,1 0 0,0 0 0,-1 0 0,1 0 0,0 0 0,0 0 0,0 1 0,0-1 0,0 0 0,0 0 0,0 0 0,1 0 0,-1 0 0,0 0 0,1 1 0,-1-1 0,1 0 0,-1 0 0,1 1 0,1 0 0,0 0 0,0 1 0,1-1 0,-1 0 0,0 0 0,1-1 0,-1 1 0,1-1 0,0 1 0,-1-1 0,1 0 0,0 0 0,0 0 0,0 0 0,0 0 0,0-1 0,0 1 0,0-1 0,0 0 0,0 0 0,0 0 0,4-1 0,9 0 0,0-1 0,28-8 0,41-16 0,-51 14 0,53-11 0,-59 17 0,36-13 0,-46 12 0,1 1 0,0 1 0,0 1 0,1 1 0,19-2 0,-27 5 0,80 2 0,-92-2 0,1 0 0,0 0 0,0 0 0,0 0 0,0 0 0,0 0 0,-1 0 0,1 0 0,0 1 0,0-1 0,0 0 0,0 1 0,-1-1 0,1 0 0,0 1 0,0-1 0,-1 1 0,1-1 0,0 1 0,-1-1 0,1 1 0,-1 0 0,1-1 0,0 1 0,-1 0 0,1 1 0,-1-1 0,0 0 0,0 0 0,-1 0 0,1 0 0,0 0 0,-1 0 0,1 0 0,-1 0 0,1 0 0,-1 0 0,1 0 0,-1 0 0,0 0 0,0 0 0,1 0 0,-1 0 0,-1 0 0,-10 9 0,1-2 0,-18 11 0,21-14 0,-56 39 0,39-26 0,0 0 0,-2-1 0,0-2 0,0-1 0,-58 21 0,41-28-1365,23-6-5461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4:00:57.0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241 216 24575,'-11'1'0,"0"0"0,0 1 0,0 0 0,-11 4 0,11-3 0,0 0 0,0-1 0,-12 1 0,75-30 0,85-43 0,-94 45 0,83-34 0,-96 47 0,0 2 0,1 1 0,1 1 0,-1 2 0,1 1 0,52-1 0,-63 5 0,1 1 0,0 1 0,0 1 0,0 1 0,-1 1 0,1 1 0,-1 1 0,31 13 0,-51-18 0,-1-1 0,1 0 0,0 0 0,-1 1 0,1-1 0,-1 0 0,1 1 0,-1-1 0,1 1 0,0-1 0,-1 0 0,0 1 0,1-1 0,-1 1 0,1 0 0,-1-1 0,0 1 0,1-1 0,-1 1 0,0 0 0,0-1 0,1 1 0,-1-1 0,0 1 0,0 0 0,0-1 0,0 1 0,0 0 0,0-1 0,0 1 0,0 0 0,0-1 0,0 1 0,0 0 0,0-1 0,0 1 0,-1 0 0,1-1 0,0 1 0,-1 0 0,1-1 0,0 1 0,-1-1 0,1 1 0,0-1 0,-1 1 0,1-1 0,-2 2 0,-30 24 0,23-20 0,-16 13 0,-1 0 0,-1-2 0,-39 19 0,30-18 0,-48 35 0,53-33 0,-64 33 0,-137 72 0,220-116 0,12-2 0,2-6 0,0 0 0,0 0 0,0-1 0,0 1 0,0 0 0,0-1 0,0 0 0,0 1 0,0-1 0,4 0 0,58-2 0,-41-1 0,0-2 0,42-15 0,18-4 0,-53 16 0,58-23 0,-69 23 0,1 0 0,0 2 0,1 0 0,-1 1 0,1 1 0,32-2 0,-32 5 0,-6 0 0,0 1 0,29 4 0,-43-4 0,-1 0 0,1 0 0,-1 0 0,1 0 0,-1 0 0,1 0 0,-1 0 0,0 0 0,1 0 0,-1 0 0,1 1 0,-1-1 0,1 0 0,-1 0 0,0 1 0,1-1 0,-1 0 0,1 0 0,-1 1 0,0-1 0,1 0 0,-1 1 0,0-1 0,0 1 0,1-1 0,-1 0 0,0 1 0,0-1 0,0 1 0,1-1 0,-1 0 0,0 1 0,0-1 0,0 1 0,0-1 0,0 1 0,0-1 0,0 1 0,0-1 0,0 1 0,0-1 0,0 1 0,0-1 0,0 0 0,-1 1 0,1-1 0,0 1 0,0-1 0,0 1 0,0-1 0,-1 0 0,1 1 0,0-1 0,-1 0 0,1 1 0,0-1 0,-1 0 0,1 1 0,0-1 0,-1 0 0,1 1 0,-1-1 0,1 0 0,-1 0 0,-26 20 0,-13 2 0,-67 47 0,87-55 0,-43 21 0,46-27 0,0 1 0,1 0 0,0 1 0,-26 23 0,32-23 0,0 0 0,-1 0 0,0-1 0,-1 0 0,1-1 0,-2 0 0,1-1 0,-1-1 0,0 0 0,-21 7 0,151-14 0,-33 1 0,-72 0 0,-21 0 0,-34-1 0,-1 3 0,0 1 0,1 2 0,-82 21 0,62-7 0,-102 35 0,154-50 0,1-1 0,0 0 0,-1 0 0,1-1 0,-1 0 0,-21 0 0,30-2 0,0 0 0,0-1 0,0 1 0,0 0 0,0-1 0,0 1 0,0-1 0,0 0 0,0 0 0,0 0 0,0 0 0,0 0 0,1 0 0,-1 0 0,0 0 0,1-1 0,-3-1 0,3 1 0,0-1 0,0 1 0,0 0 0,0-1 0,0 1 0,0-1 0,1 1 0,-1-1 0,1 1 0,-1-1 0,1 1 0,0-1 0,0 1 0,0-1 0,1 1 0,-1-1 0,2-4 0,0-1 0,1 0 0,0 0 0,0 0 0,1 1 0,5-10 0,-4 10 0,-1 0 0,-1-1 0,1 1 0,-1-1 0,0 0 0,1-10 0,-1-38 261,-3 48-397,0 0 1,0 0-1,0 0 1,1 0-1,0 0 1,0 0-1,1 1 1,0-1-1,0 0 1,1 1-1,6-13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4:00:21.94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4:00:30.6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470 0 24575,'-5'5'0,"-1"-1"0,0 0 0,0-1 0,0 1 0,-1-1 0,1 0 0,-11 2 0,-21 11 0,-26 13 0,45-21 0,0 1 0,-26 15 0,22-10 0,-40 17 0,1 0 0,42-23 0,12-5 0,1 0 0,0 0 0,0 1 0,-9 6 0,15-10 0,0 1 0,0 0 0,0-1 0,0 1 0,1 0 0,-1 0 0,0 0 0,0 0 0,1-1 0,-1 1 0,0 0 0,1 0 0,-1 0 0,1 0 0,0 1 0,-1-1 0,1 0 0,0 0 0,-1 0 0,1 0 0,0 0 0,0 0 0,0 1 0,0-1 0,0 0 0,0 0 0,0 0 0,1 0 0,-1 0 0,0 0 0,1 1 0,-1-1 0,1 0 0,-1 0 0,1 1 0,1 0 0,0 0 0,0 1 0,1-1 0,-1 0 0,0 0 0,1-1 0,-1 1 0,1-1 0,0 1 0,-1-1 0,1 0 0,0 0 0,0 0 0,0 0 0,0 0 0,0-1 0,0 1 0,0-1 0,0 0 0,0 0 0,0 0 0,4-1 0,9 0 0,0-1 0,28-8 0,41-16 0,-51 14 0,53-11 0,-59 17 0,36-13 0,-46 12 0,1 1 0,0 1 0,0 1 0,1 1 0,19-2 0,-27 5 0,80 2 0,-92-2 0,1 0 0,0 0 0,0 0 0,0 0 0,0 0 0,0 0 0,-1 0 0,1 0 0,0 1 0,0-1 0,0 0 0,0 1 0,-1-1 0,1 0 0,0 1 0,0-1 0,-1 1 0,1-1 0,0 1 0,-1-1 0,1 1 0,-1 0 0,1-1 0,0 1 0,-1 0 0,1 1 0,-1-1 0,0 0 0,0 0 0,-1 0 0,1 0 0,0 0 0,-1 0 0,1 0 0,-1 0 0,1 0 0,-1 0 0,1 0 0,-1 0 0,0 0 0,0 0 0,1 0 0,-1 0 0,-1 0 0,-10 9 0,1-2 0,-18 11 0,21-14 0,-56 39 0,39-26 0,0 0 0,-2-1 0,0-2 0,0-1 0,-58 21 0,41-28-1365,23-6-5461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4:00:57.0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241 216 24575,'-11'1'0,"0"0"0,0 1 0,0 0 0,-11 4 0,11-3 0,0 0 0,0-1 0,-12 1 0,75-30 0,85-43 0,-94 45 0,83-34 0,-96 47 0,0 2 0,1 1 0,1 1 0,-1 2 0,1 1 0,52-1 0,-63 5 0,1 1 0,0 1 0,0 1 0,0 1 0,-1 1 0,1 1 0,-1 1 0,31 13 0,-51-18 0,-1-1 0,1 0 0,0 0 0,-1 1 0,1-1 0,-1 0 0,1 1 0,-1-1 0,1 1 0,0-1 0,-1 0 0,0 1 0,1-1 0,-1 1 0,1 0 0,-1-1 0,0 1 0,1-1 0,-1 1 0,0 0 0,0-1 0,1 1 0,-1-1 0,0 1 0,0 0 0,0-1 0,0 1 0,0 0 0,0-1 0,0 1 0,0 0 0,0-1 0,0 1 0,0 0 0,0-1 0,0 1 0,-1 0 0,1-1 0,0 1 0,-1 0 0,1-1 0,0 1 0,-1-1 0,1 1 0,0-1 0,-1 1 0,1-1 0,-2 2 0,-30 24 0,23-20 0,-16 13 0,-1 0 0,-1-2 0,-39 19 0,30-18 0,-48 35 0,53-33 0,-64 33 0,-137 72 0,220-116 0,12-2 0,2-6 0,0 0 0,0 0 0,0-1 0,0 1 0,0 0 0,0-1 0,0 0 0,0 1 0,0-1 0,4 0 0,58-2 0,-41-1 0,0-2 0,42-15 0,18-4 0,-53 16 0,58-23 0,-69 23 0,1 0 0,0 2 0,1 0 0,-1 1 0,1 1 0,32-2 0,-32 5 0,-6 0 0,0 1 0,29 4 0,-43-4 0,-1 0 0,1 0 0,-1 0 0,1 0 0,-1 0 0,1 0 0,-1 0 0,0 0 0,1 0 0,-1 0 0,1 1 0,-1-1 0,1 0 0,-1 0 0,0 1 0,1-1 0,-1 0 0,1 0 0,-1 1 0,0-1 0,1 0 0,-1 1 0,0-1 0,0 1 0,1-1 0,-1 0 0,0 1 0,0-1 0,0 1 0,1-1 0,-1 0 0,0 1 0,0-1 0,0 1 0,0-1 0,0 1 0,0-1 0,0 1 0,0-1 0,0 1 0,0-1 0,0 1 0,0-1 0,0 0 0,-1 1 0,1-1 0,0 1 0,0-1 0,0 1 0,0-1 0,-1 0 0,1 1 0,0-1 0,-1 0 0,1 1 0,0-1 0,-1 0 0,1 1 0,0-1 0,-1 0 0,1 1 0,-1-1 0,1 0 0,-1 0 0,-26 20 0,-13 2 0,-67 47 0,87-55 0,-43 21 0,46-27 0,0 1 0,1 0 0,0 1 0,-26 23 0,32-23 0,0 0 0,-1 0 0,0-1 0,-1 0 0,1-1 0,-2 0 0,1-1 0,-1-1 0,0 0 0,-21 7 0,151-14 0,-33 1 0,-72 0 0,-21 0 0,-34-1 0,-1 3 0,0 1 0,1 2 0,-82 21 0,62-7 0,-102 35 0,154-50 0,1-1 0,0 0 0,-1 0 0,1-1 0,-1 0 0,-21 0 0,30-2 0,0 0 0,0-1 0,0 1 0,0 0 0,0-1 0,0 1 0,0-1 0,0 0 0,0 0 0,0 0 0,0 0 0,0 0 0,1 0 0,-1 0 0,0 0 0,1-1 0,-3-1 0,3 1 0,0-1 0,0 1 0,0 0 0,0-1 0,0 1 0,0-1 0,1 1 0,-1-1 0,1 1 0,-1-1 0,1 1 0,0-1 0,0 1 0,0-1 0,1 1 0,-1-1 0,2-4 0,0-1 0,1 0 0,0 0 0,0 0 0,1 1 0,5-10 0,-4 10 0,-1 0 0,-1-1 0,1 1 0,-1-1 0,0 0 0,1-10 0,-1-38 261,-3 48-397,0 0 1,0 0-1,0 0 1,1 0-1,0 0 1,0 0-1,1 1 1,0-1-1,0 0 1,1 1-1,6-13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7:17:43.5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17 24575,'116'-5'0,"-5"-6"-1365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66BCD-37D3-45DB-B93B-81483654F0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A303-5A2E-4565-BBD7-33101EC7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8C0-AFCE-C1FE-DBF6-A6B25CF2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8026B-A50E-5802-B066-82DA3465D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3D54-FB1F-A032-8D8F-BCC9C64D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800E-6B6E-4C68-A9E7-15D6581BB778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CB39-3F75-7B46-FF56-7DED7224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E46D-F96D-B471-A588-4873DEB4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EA8C-A84B-7095-F8C9-B6C99BD1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F8AB0-DBCF-0DCD-83B3-96F9F259F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3382-FFDE-C6FD-26A0-AF7F3D15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B01C-E1AC-4283-BBB2-345E6ED9107C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FA84-4823-1377-B715-CA54328A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C770-A6C1-625A-A7AA-F719DAEC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F9223-D88A-69F5-9B96-0980754A5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C9C89-E5B5-DE40-9E9C-B2899738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2B5C-5EB2-564A-C8D8-8E3C17EF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06AD-1A31-4BD5-968A-94EB38B07F72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9815-E4FD-BD3B-4669-32BBD659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B1B1E-B275-D907-28F1-2655A975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357D-69A3-8D9F-EE51-E8A9403D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A7D4-8B08-548D-7117-3F65AFAD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E7A4-851F-4E23-6BC2-39B248DE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4F8D-2C6B-4F29-97DC-1C70660FFCE4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20E2-C0A2-0ACD-FEDD-84741E9A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85C2-2871-48C2-007E-242C6AE9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4816-24F3-EABF-1FA7-8FC1B190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A125-2216-1CD9-B80A-936FB8FA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C5A7-281B-768E-A076-CC45C2F8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9D44-CA3B-46AF-8D6C-7B309EDF82B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E069-2C76-93D6-98F4-E3BAE689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052E-96BB-7D4F-DFB2-E903151B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D104-5005-CFD9-DCAA-E3BB36F9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F6BC6-3285-3C8E-C35F-46472892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CC8B-18D2-9BC1-EFF5-7D92F385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3276-0EB9-4618-9CFF-D2282205A59A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203D-3DFA-C1F4-0243-122F69C3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DB44-31B8-3D93-C97A-3DB27412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B11D-0ECB-43A1-64DD-4D6C7F18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BDF0-30DF-E8C0-EAEC-9490D0B9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513F-966E-4576-BCA1-0419B7FE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D1EC5-48AC-A1CA-2129-3BA38D36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4E6F-378F-49AB-85A1-547A9659395D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40BB3-209F-58AC-C418-BEE8A530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0C1A-D1F2-25B4-8DC8-66A14952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C82-417B-3D9C-C5D9-19D1D1EB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9831-7F53-9D83-E575-5377E67E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88831-9BA5-9FE1-8238-DED416B44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8B68-72D4-CB84-CCCF-06FC79921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16607-4B0D-FF30-A4CE-E7FA1F79E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81F34-5704-52C8-175A-28BFC0AE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45B-CA66-4DFE-92C7-2AB21F6B33B0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3F552-1F65-B75F-9A85-53B5195A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F625D-2B35-C429-8C79-ECDBF50C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3278-5A9E-5406-A8B0-9BD6C314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58BD5-B9A7-8259-EB35-F42D658B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D35-1137-41BC-AD8D-7F03DC99EEE8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8342B-5576-08B1-918D-69B2B5DD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12215-FFB9-FF13-F88C-01D03D4D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CF889-7BBC-0927-0D83-A7089ADC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60BA-EFF3-4805-A3EE-B18BB9ECC3F3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9CA50-B1FC-3F7B-3A60-81095964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F219-E291-B184-25F0-1591290F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7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798D-EC5D-B87C-2AC4-9D057FFD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0923-39A5-5891-EA67-62BADDBD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867FB-F890-0BE6-027E-11510796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E301-9DC9-429A-0DD1-28AC9CC6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E970-691C-480E-9ED6-253F39EC39BD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DCF0E-C278-42F7-8F7A-E6985C88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6F4F-1DB4-4D79-9A44-8B7DC04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F18C-D9D3-973E-EF91-4C46BB00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E238-0A64-81B3-CC30-8D137DAC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7CD5-7454-12B1-B30B-DAB82CF4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AAE8-F9CA-4269-8CBA-272C5C6B249D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BAE7-EA49-A376-A907-5A688DDA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743C-F5BE-E426-1E70-99EBB40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9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C6FE-FDAC-3F7E-F307-4B6A0DF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BC5E0-2F6B-22DE-CC9C-512D07CDF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88FA1-E57D-34F6-840B-0922322A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46EA4-96D6-019B-9518-92D8B0E7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EA8C-ADC4-4DB9-A2B4-40FB286383F8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28F0D-8AAE-6344-8664-6ADB57AB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A51D-1FB6-2735-A7BB-AAC67EB0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2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6262-54E6-F249-1C21-7DCFC5D9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77F91-F80F-378C-2799-8D0FD9C42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E73A-EF56-6239-2B89-6D0B8396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796B-3895-4E5A-9E5A-842A4415621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82AD-45BC-FABB-DAFA-E80DC50D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E80B-D544-09F0-DDBF-FD2BAC81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12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2C961-BCAE-6C07-C3CA-6B328E53B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39AE-EA7C-6C88-DCC6-E08999770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97BF-819F-39AF-2A7A-A5271593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EFC-C0B2-46E0-9CAB-8F37E1125D4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C953-DA07-5396-E998-0F949253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316D-2578-72AA-FA5F-87F1B07D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ED4B-5B8B-9D33-7FF1-9F77DC7D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80E3-1545-194C-4830-3B52E48A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EFA2-0A2A-6A4A-8EFA-1250B08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CEC5-929E-406B-9332-3B78AA218F18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8F4C-041D-F60E-BF08-50BDCE0E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F938-2963-DACD-350C-7E5D98C2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AE57-3A31-D356-8BB0-55861BAD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2C77-BA78-77CD-632A-A34597DF6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3DDA4-92C3-9014-6D0A-35742940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846A2-0BBF-F1D5-5F62-EF5B51DF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E59B-278F-48C9-BBE2-6C7CEA148AC5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4707-051F-A1FA-29ED-E69CC58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E50B-D455-680A-BEBF-F78229EA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BF55-0E01-7FE0-6D1E-2531C262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B0D1-02ED-408D-1A84-34E8A802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AA94D-4AAA-10B4-2FBB-CD1799DE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34523-81F9-F030-145E-966039FF4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ECDA1-6B4F-916B-B7E1-EEF6D27ED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00AD7-E62B-C9D7-5C98-DF675D37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DC6-F0C2-421E-B889-D832287200D1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BDC57-D368-990B-2707-DA293BB9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C948C-F89E-2B50-AD78-CF05B12B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5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50D6-0A6E-A595-0094-D2AFC720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59E34-9390-520D-59D0-E3764927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99C-0C36-4C09-8D1C-92A6CDE8BB11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E111D-789B-8176-5110-E1765F33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9B66A-220E-FC63-CA02-7C2F4394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C6E0E-6516-BB5B-DCB3-26B490A6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74EB-CD77-4D2D-AB8B-9F3FF37CA919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5F934-8708-1BBF-FC44-85FBC431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9EF63-0046-0275-F664-5E5213DC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194C-4635-E764-D082-D2C359A3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F259-A041-38C0-72C4-DBDB48E0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4B0EC-5435-FF5D-A803-CA43FDA5F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1327-54F7-CE49-BA03-9552EF6C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05DD-43DD-4D00-BDFF-1403A89CF47B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59448-53AA-1390-BAAA-2A42DD7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96C56-CA3C-3464-2D33-CB78D734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90F1-E324-9BEC-352D-783495B9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61A0E-54A5-5E57-EDBE-282CB8E15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B8116-1ECF-2F15-53FD-AB7CE7526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8F32-D4D1-5A6B-B40A-D703F610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0F1D-9087-458C-A1F1-9B9AA212FCD7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9ED38-BB6F-C69D-C5D2-EFF7CD34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B2E76-70ED-5D43-602B-2828E6B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9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E24A7-0186-975D-336F-63527076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E7E1-B978-05CF-B766-A647AF1D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7C89-406E-5518-821A-7838C35D8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D5579-EF90-4EAC-8422-3ACB43EF2D97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B7D5-FEE7-0625-1BF1-461700A0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65AC-6DAD-FA5B-C7E2-2A949B1A8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73A7A-7933-4405-8935-77428AB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A204D-FEA6-98D9-55FD-1FD21FC3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D5E13-E152-9D08-FA01-AA566194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7C8D-F723-337E-8DE3-C93743ACB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503BC-C18C-41F6-BDE9-FD6F7DBC56E5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CD9D-DABB-A9C7-5E4B-92E9B005D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9DC5-4C8A-1B7C-CA66-536AD6AE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0CDB4-9AD2-4A40-94E6-B67879D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2.xml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8.png"/><Relationship Id="rId5" Type="http://schemas.openxmlformats.org/officeDocument/2006/relationships/customXml" Target="../ink/ink5.xml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3B225-B48C-6959-700B-9FF1C88B9FA4}"/>
              </a:ext>
            </a:extLst>
          </p:cNvPr>
          <p:cNvSpPr txBox="1"/>
          <p:nvPr/>
        </p:nvSpPr>
        <p:spPr>
          <a:xfrm>
            <a:off x="801329" y="2263274"/>
            <a:ext cx="10589342" cy="144655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ProxSkip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Heavy Ball Momentum Enhances the Communication Acceleration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96797-6C54-9B74-16C6-875494095ACF}"/>
              </a:ext>
            </a:extLst>
          </p:cNvPr>
          <p:cNvSpPr txBox="1"/>
          <p:nvPr/>
        </p:nvSpPr>
        <p:spPr>
          <a:xfrm>
            <a:off x="4802649" y="3903405"/>
            <a:ext cx="6588022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Neranjan B. Senarath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Electrical, Computer, and Systems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28C89-5F74-711C-EF13-6F64D25C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DA1FD-E3B3-7674-2CE6-91498039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94712-74F5-8D44-A574-C6B1E47FC386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Guarantees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2B827-4102-67AD-5A04-3D6A1742A53B}"/>
              </a:ext>
            </a:extLst>
          </p:cNvPr>
          <p:cNvSpPr txBox="1"/>
          <p:nvPr/>
        </p:nvSpPr>
        <p:spPr>
          <a:xfrm>
            <a:off x="565679" y="1221669"/>
            <a:ext cx="11060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convergence bound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Lypnov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with momentum, for a properly selected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keeps update 𝑤𝑡  close to the ideal update 𝑤∗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8592AB-F206-F3A1-ADA2-92CCE0A8F4B3}"/>
              </a:ext>
            </a:extLst>
          </p:cNvPr>
          <p:cNvSpPr/>
          <p:nvPr/>
        </p:nvSpPr>
        <p:spPr>
          <a:xfrm>
            <a:off x="1074480" y="1779237"/>
            <a:ext cx="9101908" cy="202298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ACB13B-6613-1151-CEA2-37C0545B5EAC}"/>
              </a:ext>
            </a:extLst>
          </p:cNvPr>
          <p:cNvGrpSpPr/>
          <p:nvPr/>
        </p:nvGrpSpPr>
        <p:grpSpPr>
          <a:xfrm>
            <a:off x="1578848" y="2028664"/>
            <a:ext cx="8397968" cy="1524132"/>
            <a:chOff x="1897016" y="2756304"/>
            <a:chExt cx="8397968" cy="15241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C961E1-65B1-3B95-7C3B-0A67BC108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016" y="2756304"/>
              <a:ext cx="8397968" cy="10897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F47CF9-37F7-1679-D5A2-6F26395F1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875" y="3846058"/>
              <a:ext cx="6767146" cy="434378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7CCD59-0833-5DBA-739F-2E0732D7E574}"/>
              </a:ext>
            </a:extLst>
          </p:cNvPr>
          <p:cNvSpPr/>
          <p:nvPr/>
        </p:nvSpPr>
        <p:spPr>
          <a:xfrm>
            <a:off x="1237847" y="5080754"/>
            <a:ext cx="9265274" cy="13061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DCA52B-47C5-C6EE-61E6-0D1E67DDF804}"/>
              </a:ext>
            </a:extLst>
          </p:cNvPr>
          <p:cNvGrpSpPr/>
          <p:nvPr/>
        </p:nvGrpSpPr>
        <p:grpSpPr>
          <a:xfrm>
            <a:off x="1503232" y="5176125"/>
            <a:ext cx="8748518" cy="1044030"/>
            <a:chOff x="831866" y="4056764"/>
            <a:chExt cx="8748518" cy="10440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0B906E-183B-E1DA-691E-E41D5A789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866" y="4056764"/>
              <a:ext cx="8748518" cy="10440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3B6EBD-3C70-E859-8915-B758B13B623E}"/>
                    </a:ext>
                  </a:extLst>
                </p14:cNvPr>
                <p14:cNvContentPartPr/>
                <p14:nvPr/>
              </p14:nvContentPartPr>
              <p14:xfrm>
                <a:off x="7093965" y="4411590"/>
                <a:ext cx="82440" cy="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3B6EBD-3C70-E859-8915-B758B13B62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8325" y="4375950"/>
                  <a:ext cx="154080" cy="7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02946-9C59-40D1-360E-2D412703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4F936-399C-FAA1-E5FF-36D772BE3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C30159-8D6B-3D0C-4F34-6A776388A734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Guarantees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69728-74A0-6508-2055-C94EB47E5BFB}"/>
              </a:ext>
            </a:extLst>
          </p:cNvPr>
          <p:cNvSpPr txBox="1"/>
          <p:nvPr/>
        </p:nvSpPr>
        <p:spPr>
          <a:xfrm>
            <a:off x="565679" y="1221669"/>
            <a:ext cx="11060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HBM-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ProxSkip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converges linearly, and the rate is controlled by both the function’s curvature and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-skipping probability.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BA858E-49FB-40CC-C8F6-45B09C4674C7}"/>
              </a:ext>
            </a:extLst>
          </p:cNvPr>
          <p:cNvSpPr/>
          <p:nvPr/>
        </p:nvSpPr>
        <p:spPr>
          <a:xfrm>
            <a:off x="1055077" y="1711568"/>
            <a:ext cx="9292492" cy="17174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67B0D-A34D-AA7B-C14B-B230C5C7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12" y="1846320"/>
            <a:ext cx="8763759" cy="1447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1DE9A-11E4-77A2-1E9F-F50BEFF1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4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295D-0B9B-3ADC-233B-F125E6073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1532E-8951-E306-8411-8873FE3C05DD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7DE66-A3C9-02BB-3A40-712ADE3FB2FC}"/>
              </a:ext>
            </a:extLst>
          </p:cNvPr>
          <p:cNvSpPr txBox="1"/>
          <p:nvPr/>
        </p:nvSpPr>
        <p:spPr>
          <a:xfrm>
            <a:off x="565679" y="1221669"/>
            <a:ext cx="1106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E9DA9-7856-1179-3EAB-49E4AB817AC0}"/>
                  </a:ext>
                </a:extLst>
              </p:cNvPr>
              <p:cNvSpPr txBox="1"/>
              <p:nvPr/>
            </p:nvSpPr>
            <p:spPr>
              <a:xfrm>
                <a:off x="565677" y="1166790"/>
                <a:ext cx="1106064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we consider a classical logistic regression problem.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W8 dataset from the LIBSVM library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P=0.7,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=0.08,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10 clients.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E9DA9-7856-1179-3EAB-49E4AB81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77" y="1166790"/>
                <a:ext cx="11060641" cy="2585323"/>
              </a:xfrm>
              <a:prstGeom prst="rect">
                <a:avLst/>
              </a:prstGeom>
              <a:blipFill>
                <a:blip r:embed="rId2"/>
                <a:stretch>
                  <a:fillRect l="-386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01DDFE2-0851-86C2-E2C1-5185035A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88" y="1544834"/>
            <a:ext cx="4580017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B65C11-5172-D1A5-2688-C2562E90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8" y="3429000"/>
            <a:ext cx="5513495" cy="32583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961A5-6F72-D841-7B62-C32B06F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C27B9-3AAA-234C-6149-38352B29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CB1D8F-783C-C4D4-53F6-C354105545D3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7CDF6-1203-8620-345C-45726E39ACA6}"/>
              </a:ext>
            </a:extLst>
          </p:cNvPr>
          <p:cNvSpPr txBox="1"/>
          <p:nvPr/>
        </p:nvSpPr>
        <p:spPr>
          <a:xfrm>
            <a:off x="565679" y="1221669"/>
            <a:ext cx="1106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CAEE6-404F-8907-52AC-E136C29BB13D}"/>
              </a:ext>
            </a:extLst>
          </p:cNvPr>
          <p:cNvSpPr txBox="1"/>
          <p:nvPr/>
        </p:nvSpPr>
        <p:spPr>
          <a:xfrm>
            <a:off x="565677" y="1166790"/>
            <a:ext cx="110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momentum parameter for the convergence speed.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EFB604-64F7-52B9-FC20-684AC727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17" r="5931"/>
          <a:stretch/>
        </p:blipFill>
        <p:spPr>
          <a:xfrm>
            <a:off x="294969" y="1867292"/>
            <a:ext cx="5781367" cy="37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4B8BBF-A7CF-EF6E-82D3-72519659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9"/>
          <a:stretch/>
        </p:blipFill>
        <p:spPr>
          <a:xfrm>
            <a:off x="6113434" y="1867292"/>
            <a:ext cx="5844487" cy="377730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B0C4AA-76A6-30B7-E0EE-71114953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46A37-32F0-966D-0BE6-B40EFF39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7E2EBD-3061-20F3-6941-73D30E2C9E10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C8EFCE-E091-8ACD-B008-87ECEC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7AD9C-82F1-66A5-B3AF-186E08D821A1}"/>
              </a:ext>
            </a:extLst>
          </p:cNvPr>
          <p:cNvSpPr txBox="1"/>
          <p:nvPr/>
        </p:nvSpPr>
        <p:spPr>
          <a:xfrm>
            <a:off x="565677" y="1166790"/>
            <a:ext cx="110606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Chang, C.-C. and Lin, C.-J. (2011). Libsvm: A library for support vector machines. ACM Trans.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Technol., 2(3).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Haddadpour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and Mahdavi, M. (2019). On the convergence of local descent methods in federated learning.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arXiv:1910.14425.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Khaled, A., Mishchenko, K.,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Richtárik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(2019). First analysis of local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het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erogeneous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arXiv:1909.04715.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Koloskova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Loizou, N.,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Boreiri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Jaggi, M., and Stich, S. (2020). A unified theory of decentralized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changing topology and local updates. In International conference on machine learning, pages 5381–5393. PMLR.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W., Chen, L., Chen, Y., and Zhang, W. (2020). Accelerating federated learning via momentum gradient descent. IEEE Transactions on Parallel and Distributed Systems, 31(8):1754–1766.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Mishchenko, K., Malinovsky, G., Stich, S.,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Richtárik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(2022).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Proxskip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Yes! local gradient steps provably lead to communication acceleration! finally! In International Conference on Machine Learning, pages 15750–15769. PMLR</a:t>
            </a:r>
          </a:p>
        </p:txBody>
      </p:sp>
    </p:spTree>
    <p:extLst>
      <p:ext uri="{BB962C8B-B14F-4D97-AF65-F5344CB8AC3E}">
        <p14:creationId xmlns:p14="http://schemas.microsoft.com/office/powerpoint/2010/main" val="323862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CF98C-6D0A-1A53-9E12-6B6155D6FA71}"/>
              </a:ext>
            </a:extLst>
          </p:cNvPr>
          <p:cNvSpPr/>
          <p:nvPr/>
        </p:nvSpPr>
        <p:spPr>
          <a:xfrm>
            <a:off x="0" y="432295"/>
            <a:ext cx="2448232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763A2-FED5-8252-2D73-C01518400F12}"/>
              </a:ext>
            </a:extLst>
          </p:cNvPr>
          <p:cNvSpPr txBox="1"/>
          <p:nvPr/>
        </p:nvSpPr>
        <p:spPr>
          <a:xfrm>
            <a:off x="474134" y="1443841"/>
            <a:ext cx="72982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Gradient Descent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 Ball Momentum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HBM-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ProxSkip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Guarantees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0FB46-0410-6F0A-080D-60CF0198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12E15E-34B6-2BA9-84D1-C1C5CC7FB709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Gradient Descent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338D3-2651-5B15-BA4E-311ACB321C45}"/>
              </a:ext>
            </a:extLst>
          </p:cNvPr>
          <p:cNvGrpSpPr/>
          <p:nvPr/>
        </p:nvGrpSpPr>
        <p:grpSpPr>
          <a:xfrm>
            <a:off x="1147762" y="1792210"/>
            <a:ext cx="10296525" cy="1562100"/>
            <a:chOff x="1057275" y="1866900"/>
            <a:chExt cx="10296525" cy="1562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3A05531-249E-C39B-5877-308F6A9E406F}"/>
                    </a:ext>
                  </a:extLst>
                </p:cNvPr>
                <p:cNvSpPr/>
                <p:nvPr/>
              </p:nvSpPr>
              <p:spPr>
                <a:xfrm>
                  <a:off x="1057275" y="1866900"/>
                  <a:ext cx="10296525" cy="156210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a smooth differentiable function 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∪{∞}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proper closed convex regularize.</a:t>
                  </a: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3A05531-249E-C39B-5877-308F6A9E4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275" y="1866900"/>
                  <a:ext cx="10296525" cy="15621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348CE7-DC16-B4CC-EF11-97BC7DD41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817" y="2059274"/>
              <a:ext cx="2301439" cy="7011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5AC2372-8B2D-40E4-6E83-A4E2EC7070ED}"/>
              </a:ext>
            </a:extLst>
          </p:cNvPr>
          <p:cNvSpPr txBox="1"/>
          <p:nvPr/>
        </p:nvSpPr>
        <p:spPr>
          <a:xfrm>
            <a:off x="607484" y="1307394"/>
            <a:ext cx="11060641" cy="5270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mathematics, image  and signal processing, and machine learning.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gradient descent is the conventional method used solve above problem.</a:t>
            </a: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Proximity operator is defined as</a:t>
            </a: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10BC95-DDC0-9971-905D-C0C49B28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059" y="4722474"/>
            <a:ext cx="3939881" cy="480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C1A5F3-A81E-7AE8-509D-F4D5D7EA2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754" y="5762670"/>
            <a:ext cx="5281118" cy="8154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36FB6-7830-682F-C9E7-66150EA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83AB39-F142-F469-B86F-CFFD921C1150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Ball Momentum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ECE2E-3EF8-74A7-5773-24DBCE405ED7}"/>
              </a:ext>
            </a:extLst>
          </p:cNvPr>
          <p:cNvSpPr txBox="1"/>
          <p:nvPr/>
        </p:nvSpPr>
        <p:spPr>
          <a:xfrm>
            <a:off x="607484" y="1307394"/>
            <a:ext cx="110606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ball algorithm was first proposed in the 60s. 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combines the current gradient with a history of the previous step to accelerate the convergence of the algorithm.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equation with Heavy Ball Momentum is,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lvl="6"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β ∈ [0,1) is the momentum parameter. 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momentum term controls the oscillation, and low curvatures accelerate the convergence</a:t>
            </a: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FCAFE-25D3-FA11-3531-6E210E9C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2453575"/>
            <a:ext cx="6911939" cy="1493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3CB3A-A274-FC31-B480-91BE70528843}"/>
              </a:ext>
            </a:extLst>
          </p:cNvPr>
          <p:cNvSpPr txBox="1"/>
          <p:nvPr/>
        </p:nvSpPr>
        <p:spPr>
          <a:xfrm>
            <a:off x="3305175" y="3947224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Gradient Descent with and without momentum [5]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5250B-A864-DD83-3E8F-E2EED4FE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398" y="4764610"/>
            <a:ext cx="4282811" cy="4343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3559C0-B44C-F54A-7050-A2A78E8A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7FAAE-5ADB-95E9-AD01-DAC0FAB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56802-AC33-EDD0-1CDC-5A9DCA8FF46D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Federaed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FB346D-C0ED-905A-A1A0-54DBA07B39AA}"/>
                  </a:ext>
                </a:extLst>
              </p:cNvPr>
              <p:cNvSpPr txBox="1"/>
              <p:nvPr/>
            </p:nvSpPr>
            <p:spPr>
              <a:xfrm>
                <a:off x="565679" y="1221669"/>
                <a:ext cx="1106064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setting: Data is distributed across multiple clients.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 Minimize average loss across all clients.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client i holds its own local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data.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local copies of the model ​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​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​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,……., ​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Reformulate the problem with consensus constraint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FB346D-C0ED-905A-A1A0-54DBA07B3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79" y="1221669"/>
                <a:ext cx="11060641" cy="3416320"/>
              </a:xfrm>
              <a:prstGeom prst="rect">
                <a:avLst/>
              </a:prstGeom>
              <a:blipFill>
                <a:blip r:embed="rId2"/>
                <a:stretch>
                  <a:fillRect l="-386"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1B608-DFCC-B52B-C3CD-D3A0CB3A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91BA0-3B55-6EA3-8754-4C8DD7BA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7" y="2247087"/>
            <a:ext cx="2339543" cy="7087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24E6ECC-85A1-D226-1A38-3AA1E3279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75" y="4990674"/>
            <a:ext cx="3505504" cy="6248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4150D5-0B0B-7AF7-4AC2-BF990BB22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096" y="5742614"/>
            <a:ext cx="3825572" cy="61727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FB3D16B-5BF0-70CA-4A61-50F942D6CBB1}"/>
              </a:ext>
            </a:extLst>
          </p:cNvPr>
          <p:cNvGrpSpPr/>
          <p:nvPr/>
        </p:nvGrpSpPr>
        <p:grpSpPr>
          <a:xfrm>
            <a:off x="7812188" y="2512072"/>
            <a:ext cx="3766961" cy="2125917"/>
            <a:chOff x="7812188" y="2512072"/>
            <a:chExt cx="3766961" cy="21259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1B0DE5A-C7DE-5D1A-DE80-35A5CF742105}"/>
                </a:ext>
              </a:extLst>
            </p:cNvPr>
            <p:cNvGrpSpPr/>
            <p:nvPr/>
          </p:nvGrpSpPr>
          <p:grpSpPr>
            <a:xfrm>
              <a:off x="7812188" y="2512072"/>
              <a:ext cx="3766961" cy="2125917"/>
              <a:chOff x="6550090" y="3529993"/>
              <a:chExt cx="4870579" cy="298277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E65C06-7398-8247-C8C7-958AC6414DAB}"/>
                  </a:ext>
                </a:extLst>
              </p:cNvPr>
              <p:cNvSpPr/>
              <p:nvPr/>
            </p:nvSpPr>
            <p:spPr>
              <a:xfrm>
                <a:off x="6550090" y="3529993"/>
                <a:ext cx="4870579" cy="2982774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Server with solid fill">
                <a:extLst>
                  <a:ext uri="{FF2B5EF4-FFF2-40B4-BE49-F238E27FC236}">
                    <a16:creationId xmlns:a16="http://schemas.microsoft.com/office/drawing/2014/main" id="{4B17D205-7E42-EA78-4600-BC023AA66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03087" y="5723115"/>
                <a:ext cx="633235" cy="633235"/>
              </a:xfrm>
              <a:prstGeom prst="rect">
                <a:avLst/>
              </a:prstGeom>
            </p:spPr>
          </p:pic>
          <p:pic>
            <p:nvPicPr>
              <p:cNvPr id="12" name="Graphic 11" descr="Database with solid fill">
                <a:extLst>
                  <a:ext uri="{FF2B5EF4-FFF2-40B4-BE49-F238E27FC236}">
                    <a16:creationId xmlns:a16="http://schemas.microsoft.com/office/drawing/2014/main" id="{D88B89FC-935D-B415-620B-3EAAF143B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89175" y="4050889"/>
                <a:ext cx="504521" cy="504521"/>
              </a:xfrm>
              <a:prstGeom prst="rect">
                <a:avLst/>
              </a:prstGeom>
            </p:spPr>
          </p:pic>
          <p:pic>
            <p:nvPicPr>
              <p:cNvPr id="13" name="Graphic 12" descr="Database with solid fill">
                <a:extLst>
                  <a:ext uri="{FF2B5EF4-FFF2-40B4-BE49-F238E27FC236}">
                    <a16:creationId xmlns:a16="http://schemas.microsoft.com/office/drawing/2014/main" id="{006661E3-1B16-9E8A-3348-0CEA68F32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20001" y="4050888"/>
                <a:ext cx="504521" cy="504521"/>
              </a:xfrm>
              <a:prstGeom prst="rect">
                <a:avLst/>
              </a:prstGeom>
            </p:spPr>
          </p:pic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CE345684-2FF6-2D2C-7432-E0054F572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450827" y="4050888"/>
                <a:ext cx="504521" cy="504521"/>
              </a:xfrm>
              <a:prstGeom prst="rect">
                <a:avLst/>
              </a:prstGeom>
            </p:spPr>
          </p:pic>
          <p:pic>
            <p:nvPicPr>
              <p:cNvPr id="15" name="Graphic 14" descr="Database with solid fill">
                <a:extLst>
                  <a:ext uri="{FF2B5EF4-FFF2-40B4-BE49-F238E27FC236}">
                    <a16:creationId xmlns:a16="http://schemas.microsoft.com/office/drawing/2014/main" id="{48EE58FF-36AE-DD84-533A-E39221A66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500852" y="4050888"/>
                <a:ext cx="504521" cy="50452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356E4A-3D22-CD92-3C77-5602EEAAFF52}"/>
                  </a:ext>
                </a:extLst>
              </p:cNvPr>
              <p:cNvSpPr txBox="1"/>
              <p:nvPr/>
            </p:nvSpPr>
            <p:spPr>
              <a:xfrm>
                <a:off x="6696556" y="3797409"/>
                <a:ext cx="6543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5AA20-5BAA-8F3F-FA24-6489F57868F6}"/>
                  </a:ext>
                </a:extLst>
              </p:cNvPr>
              <p:cNvSpPr txBox="1"/>
              <p:nvPr/>
            </p:nvSpPr>
            <p:spPr>
              <a:xfrm>
                <a:off x="7470176" y="3797409"/>
                <a:ext cx="6335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FFFF61-36A6-3751-A755-97E42F7A9043}"/>
                  </a:ext>
                </a:extLst>
              </p:cNvPr>
              <p:cNvSpPr txBox="1"/>
              <p:nvPr/>
            </p:nvSpPr>
            <p:spPr>
              <a:xfrm>
                <a:off x="8388868" y="3797409"/>
                <a:ext cx="6335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7D45EA-8FE1-D79B-729B-D49AC0631E1D}"/>
                  </a:ext>
                </a:extLst>
              </p:cNvPr>
              <p:cNvSpPr txBox="1"/>
              <p:nvPr/>
            </p:nvSpPr>
            <p:spPr>
              <a:xfrm>
                <a:off x="10487786" y="3797409"/>
                <a:ext cx="6335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E57C43-D6D4-E6B2-22FB-BC5C8035EE06}"/>
                  </a:ext>
                </a:extLst>
              </p:cNvPr>
              <p:cNvSpPr txBox="1"/>
              <p:nvPr/>
            </p:nvSpPr>
            <p:spPr>
              <a:xfrm>
                <a:off x="8756362" y="6198562"/>
                <a:ext cx="5517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949F04-4508-CD69-3E6E-F94A0FFED2BA}"/>
                  </a:ext>
                </a:extLst>
              </p:cNvPr>
              <p:cNvSpPr txBox="1"/>
              <p:nvPr/>
            </p:nvSpPr>
            <p:spPr>
              <a:xfrm>
                <a:off x="6696556" y="449813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70CDF3-EF6C-66B1-970D-6F77D5FEDE77}"/>
                  </a:ext>
                </a:extLst>
              </p:cNvPr>
              <p:cNvSpPr txBox="1"/>
              <p:nvPr/>
            </p:nvSpPr>
            <p:spPr>
              <a:xfrm>
                <a:off x="7721418" y="449813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0612C2-0301-BA7A-54D6-F3A1B8EE3AA2}"/>
                  </a:ext>
                </a:extLst>
              </p:cNvPr>
              <p:cNvSpPr txBox="1"/>
              <p:nvPr/>
            </p:nvSpPr>
            <p:spPr>
              <a:xfrm>
                <a:off x="8560779" y="449813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4EA166-8F9C-E91D-9031-CA392F6A8702}"/>
                  </a:ext>
                </a:extLst>
              </p:cNvPr>
              <p:cNvSpPr txBox="1"/>
              <p:nvPr/>
            </p:nvSpPr>
            <p:spPr>
              <a:xfrm>
                <a:off x="10602269" y="449813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E30E485-B182-E9E5-3423-BE1658599E1C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 flipV="1">
                <a:off x="7041435" y="4555410"/>
                <a:ext cx="1874068" cy="12948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F9CF39B-73C0-E94D-5453-8C12F71A059B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 flipH="1" flipV="1">
                <a:off x="8023105" y="4628944"/>
                <a:ext cx="981670" cy="12213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BEBC2CD-D61E-0864-3E6C-4C7782597E73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flipV="1">
                <a:off x="9072405" y="4628944"/>
                <a:ext cx="1529864" cy="122497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D96ABE-D64D-E2AB-2C28-C2DB5A2DEC12}"/>
                  </a:ext>
                </a:extLst>
              </p:cNvPr>
              <p:cNvCxnSpPr>
                <a:stCxn id="21" idx="3"/>
              </p:cNvCxnSpPr>
              <p:nvPr/>
            </p:nvCxnSpPr>
            <p:spPr>
              <a:xfrm>
                <a:off x="6998242" y="4628944"/>
                <a:ext cx="1864223" cy="1224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89740B5-34BC-EFB0-93BA-B368E9439831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8862465" y="4628944"/>
                <a:ext cx="142310" cy="1224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EE670FE-00A1-C245-2628-3E87CF3706AA}"/>
                  </a:ext>
                </a:extLst>
              </p:cNvPr>
              <p:cNvCxnSpPr>
                <a:stCxn id="24" idx="2"/>
              </p:cNvCxnSpPr>
              <p:nvPr/>
            </p:nvCxnSpPr>
            <p:spPr>
              <a:xfrm flipH="1">
                <a:off x="9223248" y="4759749"/>
                <a:ext cx="1529864" cy="109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FFDC8B-58D5-10DA-9DD3-29BEB78044D4}"/>
                </a:ext>
              </a:extLst>
            </p:cNvPr>
            <p:cNvSpPr txBox="1"/>
            <p:nvPr/>
          </p:nvSpPr>
          <p:spPr>
            <a:xfrm>
              <a:off x="8179377" y="3388572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FB8597-8B7A-B1AE-3DB3-C91B6DA9CC60}"/>
                </a:ext>
              </a:extLst>
            </p:cNvPr>
            <p:cNvSpPr txBox="1"/>
            <p:nvPr/>
          </p:nvSpPr>
          <p:spPr>
            <a:xfrm>
              <a:off x="10188043" y="3423299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6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00AD-5FB2-47A6-921B-5E01FE32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685790-1753-A9E5-AD0C-25AB83658B4A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HBM-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ProxSkip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BEAAE-E988-BAF3-5E70-558F791EB2AF}"/>
              </a:ext>
            </a:extLst>
          </p:cNvPr>
          <p:cNvSpPr txBox="1"/>
          <p:nvPr/>
        </p:nvSpPr>
        <p:spPr>
          <a:xfrm>
            <a:off x="565679" y="1221669"/>
            <a:ext cx="11060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ProxSkip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developed to enhance the communication rate by skipping proximity operator.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7F125-D888-7BE4-4D3B-E39091E6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182640"/>
            <a:ext cx="7277417" cy="36251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07FB3-45C9-3D82-532A-CA011285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AF1C0-53E1-2F25-D870-1ECEBBB6D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C8DAC-B4E2-AD6C-A771-661EF8188969}"/>
              </a:ext>
            </a:extLst>
          </p:cNvPr>
          <p:cNvSpPr/>
          <p:nvPr/>
        </p:nvSpPr>
        <p:spPr>
          <a:xfrm>
            <a:off x="0" y="441820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Guarantees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D187A7-BC86-82E0-8384-D59DD83E3038}"/>
                  </a:ext>
                </a:extLst>
              </p:cNvPr>
              <p:cNvSpPr txBox="1"/>
              <p:nvPr/>
            </p:nvSpPr>
            <p:spPr>
              <a:xfrm>
                <a:off x="565677" y="1166790"/>
                <a:ext cx="11060641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main key assumptions are in here.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assumption indicate the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unique minimizer.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D187A7-BC86-82E0-8384-D59DD83E3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77" y="1166790"/>
                <a:ext cx="11060641" cy="4801314"/>
              </a:xfrm>
              <a:prstGeom prst="rect">
                <a:avLst/>
              </a:prstGeom>
              <a:blipFill>
                <a:blip r:embed="rId2"/>
                <a:stretch>
                  <a:fillRect l="-386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B3341EA-6DA2-16C1-2D6C-138CA3A3AE35}"/>
              </a:ext>
            </a:extLst>
          </p:cNvPr>
          <p:cNvGrpSpPr/>
          <p:nvPr/>
        </p:nvGrpSpPr>
        <p:grpSpPr>
          <a:xfrm>
            <a:off x="2476500" y="1833540"/>
            <a:ext cx="8001925" cy="2023546"/>
            <a:chOff x="1694522" y="2005529"/>
            <a:chExt cx="8802953" cy="24008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CA7E96-9D2E-63D5-2665-11F1D9177307}"/>
                </a:ext>
              </a:extLst>
            </p:cNvPr>
            <p:cNvSpPr/>
            <p:nvPr/>
          </p:nvSpPr>
          <p:spPr>
            <a:xfrm>
              <a:off x="1694522" y="2005529"/>
              <a:ext cx="8802953" cy="24008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C37034-F24B-D31A-2B8B-746027F2F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6886" y="2115286"/>
              <a:ext cx="5561028" cy="2181337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C5F9C1-15D9-C304-BC1D-841EA042C8B6}"/>
              </a:ext>
            </a:extLst>
          </p:cNvPr>
          <p:cNvSpPr/>
          <p:nvPr/>
        </p:nvSpPr>
        <p:spPr>
          <a:xfrm>
            <a:off x="2476500" y="4210050"/>
            <a:ext cx="8001925" cy="8001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D6CF39-0578-DF86-D7E4-5F8530B5E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465" y="4410416"/>
            <a:ext cx="4649360" cy="3993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575E7F-890B-954F-3A98-34FACF2C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A2DD-92E1-C3AC-DCCC-A63FAB62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6AD63-2E51-0627-9B9E-3A60CAEE1E6C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Guarantees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CBE0F-9CC9-49A5-4FC5-5758721392FA}"/>
              </a:ext>
            </a:extLst>
          </p:cNvPr>
          <p:cNvSpPr txBox="1"/>
          <p:nvPr/>
        </p:nvSpPr>
        <p:spPr>
          <a:xfrm>
            <a:off x="565679" y="1221669"/>
            <a:ext cx="11060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proper closed and convex proximal operator is firmly non-expansive if for any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Rd</a:t>
            </a:r>
          </a:p>
          <a:p>
            <a:pPr>
              <a:buClr>
                <a:srgbClr val="C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155A07-F811-54AB-1728-6FF26D8E1F9C}"/>
              </a:ext>
            </a:extLst>
          </p:cNvPr>
          <p:cNvSpPr/>
          <p:nvPr/>
        </p:nvSpPr>
        <p:spPr>
          <a:xfrm>
            <a:off x="1085850" y="1183569"/>
            <a:ext cx="10448925" cy="17406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B0E96-1EC1-5478-C64C-69F770A5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68" y="1420862"/>
            <a:ext cx="9769687" cy="1104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9DDCE2-9566-C5A0-9D3B-5BBB775CE4EE}"/>
                  </a:ext>
                </a:extLst>
              </p14:cNvPr>
              <p14:cNvContentPartPr/>
              <p14:nvPr/>
            </p14:nvContentPartPr>
            <p14:xfrm>
              <a:off x="3057585" y="554343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9DDCE2-9566-C5A0-9D3B-5BBB775CE4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1465" y="55373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582DFA-7CCA-60F7-9AD8-09B8456B0886}"/>
                  </a:ext>
                </a:extLst>
              </p14:cNvPr>
              <p14:cNvContentPartPr/>
              <p14:nvPr/>
            </p14:nvContentPartPr>
            <p14:xfrm>
              <a:off x="8574585" y="2295510"/>
              <a:ext cx="253080" cy="14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582DFA-7CCA-60F7-9AD8-09B8456B08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8465" y="2289390"/>
                <a:ext cx="265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66F052-7F71-0613-27E0-6738A64F9707}"/>
                  </a:ext>
                </a:extLst>
              </p14:cNvPr>
              <p14:cNvContentPartPr/>
              <p14:nvPr/>
            </p14:nvContentPartPr>
            <p14:xfrm>
              <a:off x="8542905" y="2217750"/>
              <a:ext cx="354960" cy="295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66F052-7F71-0613-27E0-6738A64F97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79905" y="2155110"/>
                <a:ext cx="480600" cy="420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E7CA59-D214-928A-F441-E67ECE5AC005}"/>
              </a:ext>
            </a:extLst>
          </p:cNvPr>
          <p:cNvSpPr/>
          <p:nvPr/>
        </p:nvSpPr>
        <p:spPr>
          <a:xfrm>
            <a:off x="1085850" y="3714750"/>
            <a:ext cx="10539750" cy="9144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F90A06-A5BA-80B2-A6D7-23751EC01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9530" y="3856924"/>
            <a:ext cx="7132938" cy="6096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5BD14-11D1-D28A-AEC6-EAA16EAA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0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813CE-0DAC-93FB-8C53-0BD87DF1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D764B-1C99-8CE4-948B-80CE48229677}"/>
              </a:ext>
            </a:extLst>
          </p:cNvPr>
          <p:cNvSpPr/>
          <p:nvPr/>
        </p:nvSpPr>
        <p:spPr>
          <a:xfrm>
            <a:off x="0" y="432295"/>
            <a:ext cx="4095750" cy="532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Guarantees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D0413-5EF1-6985-3967-7789EA964062}"/>
                  </a:ext>
                </a:extLst>
              </p:cNvPr>
              <p:cNvSpPr txBox="1"/>
              <p:nvPr/>
            </p:nvSpPr>
            <p:spPr>
              <a:xfrm>
                <a:off x="565679" y="1221669"/>
                <a:ext cx="11060641" cy="514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fi-FI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3.3 in Mishchenko et al. (2022)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proposed a novel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Lypnov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which accelerate the convergence.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control variate used to stabilize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ProxSkipping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D0413-5EF1-6985-3967-7789EA964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79" y="1221669"/>
                <a:ext cx="11060641" cy="5145126"/>
              </a:xfrm>
              <a:prstGeom prst="rect">
                <a:avLst/>
              </a:prstGeom>
              <a:blipFill>
                <a:blip r:embed="rId2"/>
                <a:stretch>
                  <a:fillRect l="-496" t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535DDB-CC7F-8BF4-77B9-CB0EAA721D11}"/>
                  </a:ext>
                </a:extLst>
              </p14:cNvPr>
              <p14:cNvContentPartPr/>
              <p14:nvPr/>
            </p14:nvContentPartPr>
            <p14:xfrm>
              <a:off x="3057585" y="554343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535DDB-CC7F-8BF4-77B9-CB0EAA721D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1465" y="55373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7D3E90-FA11-7F69-6502-D9BE79B69F02}"/>
                  </a:ext>
                </a:extLst>
              </p14:cNvPr>
              <p14:cNvContentPartPr/>
              <p14:nvPr/>
            </p14:nvContentPartPr>
            <p14:xfrm>
              <a:off x="8574585" y="2295510"/>
              <a:ext cx="253080" cy="14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7D3E90-FA11-7F69-6502-D9BE79B69F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8465" y="2289390"/>
                <a:ext cx="265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5E8B82-45D2-71C4-8FED-8CF3337A944B}"/>
                  </a:ext>
                </a:extLst>
              </p14:cNvPr>
              <p14:cNvContentPartPr/>
              <p14:nvPr/>
            </p14:nvContentPartPr>
            <p14:xfrm>
              <a:off x="8542905" y="2217750"/>
              <a:ext cx="354960" cy="295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5E8B82-45D2-71C4-8FED-8CF3337A94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79905" y="2154750"/>
                <a:ext cx="480600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2FB53D6-123A-90E1-9568-BC7B60745EEA}"/>
              </a:ext>
            </a:extLst>
          </p:cNvPr>
          <p:cNvGrpSpPr/>
          <p:nvPr/>
        </p:nvGrpSpPr>
        <p:grpSpPr>
          <a:xfrm>
            <a:off x="1498546" y="1741273"/>
            <a:ext cx="9975955" cy="1661469"/>
            <a:chOff x="1108021" y="2978295"/>
            <a:chExt cx="9975955" cy="166146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35620E4-0DDE-B983-5A87-0898CD897EE1}"/>
                </a:ext>
              </a:extLst>
            </p:cNvPr>
            <p:cNvSpPr/>
            <p:nvPr/>
          </p:nvSpPr>
          <p:spPr>
            <a:xfrm>
              <a:off x="1108021" y="2978295"/>
              <a:ext cx="9975955" cy="16614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565B7C1-84FE-7200-6912-E1C1370EE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20807" y="3142221"/>
              <a:ext cx="8550381" cy="133361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E4E0FF-A2E8-BDB5-0F2F-3E964C017647}"/>
              </a:ext>
            </a:extLst>
          </p:cNvPr>
          <p:cNvSpPr txBox="1"/>
          <p:nvPr/>
        </p:nvSpPr>
        <p:spPr>
          <a:xfrm>
            <a:off x="5286608" y="1859831"/>
            <a:ext cx="4389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B0A55F-EFBE-2715-BFE6-378D19DAF388}"/>
              </a:ext>
            </a:extLst>
          </p:cNvPr>
          <p:cNvSpPr/>
          <p:nvPr/>
        </p:nvSpPr>
        <p:spPr>
          <a:xfrm>
            <a:off x="565679" y="4579847"/>
            <a:ext cx="4385187" cy="8554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3DD3DC-7E85-3C99-9DEA-FCAEA0EC44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8416" y="4702724"/>
            <a:ext cx="3139712" cy="60965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75DB42-F674-2144-2811-7B6EF979F48A}"/>
              </a:ext>
            </a:extLst>
          </p:cNvPr>
          <p:cNvSpPr/>
          <p:nvPr/>
        </p:nvSpPr>
        <p:spPr>
          <a:xfrm>
            <a:off x="6133215" y="4603025"/>
            <a:ext cx="5530321" cy="8268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ABA1DB-BCDE-4326-FADC-8988FDE050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6957" y="4719188"/>
            <a:ext cx="5067739" cy="655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FE2622-3C4B-B282-7E15-2F0FBE71DD9D}"/>
              </a:ext>
            </a:extLst>
          </p:cNvPr>
          <p:cNvSpPr txBox="1"/>
          <p:nvPr/>
        </p:nvSpPr>
        <p:spPr>
          <a:xfrm>
            <a:off x="1641987" y="4076028"/>
            <a:ext cx="73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Old                                                                                                   New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886864-926F-6794-174A-FF7EAA12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3A7A-7933-4405-8935-77428ABAA6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720</Words>
  <Application>Microsoft Office PowerPoint</Application>
  <PresentationFormat>Widescreen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Senarath, Hembadeniye Mudiyanselage</dc:creator>
  <cp:lastModifiedBy>Senarath, Hembadeniye Mudiyanselage</cp:lastModifiedBy>
  <cp:revision>4</cp:revision>
  <dcterms:created xsi:type="dcterms:W3CDTF">2025-04-08T16:34:43Z</dcterms:created>
  <dcterms:modified xsi:type="dcterms:W3CDTF">2025-04-14T22:51:31Z</dcterms:modified>
</cp:coreProperties>
</file>