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71" r:id="rId4"/>
    <p:sldId id="259" r:id="rId5"/>
    <p:sldId id="260" r:id="rId6"/>
    <p:sldId id="261" r:id="rId7"/>
    <p:sldId id="262" r:id="rId8"/>
    <p:sldId id="263" r:id="rId9"/>
    <p:sldId id="264" r:id="rId10"/>
    <p:sldId id="273" r:id="rId11"/>
    <p:sldId id="274" r:id="rId12"/>
    <p:sldId id="265" r:id="rId13"/>
    <p:sldId id="275" r:id="rId14"/>
    <p:sldId id="270" r:id="rId15"/>
    <p:sldId id="276" r:id="rId16"/>
    <p:sldId id="277" r:id="rId17"/>
    <p:sldId id="268" r:id="rId18"/>
    <p:sldId id="272" r:id="rId19"/>
    <p:sldId id="27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E111F9-6B32-40D5-A01F-1CB70F19A7C4}" v="3" dt="2025-02-12T17:50:16.9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6" d="100"/>
          <a:sy n="76" d="100"/>
        </p:scale>
        <p:origin x="26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CEB9774-068B-4E21-A225-B176F282C4DE}"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4252913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CEB9774-068B-4E21-A225-B176F282C4DE}"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122603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CEB9774-068B-4E21-A225-B176F282C4DE}"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147946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CEB9774-068B-4E21-A225-B176F282C4DE}"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283404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EB9774-068B-4E21-A225-B176F282C4DE}" type="datetimeFigureOut">
              <a:rPr lang="en-GB" smtClean="0"/>
              <a:t>12/02/2025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363838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CEB9774-068B-4E21-A225-B176F282C4DE}" type="datetimeFigureOut">
              <a:rPr lang="en-GB" smtClean="0"/>
              <a:t>12/02/2025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2458134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CEB9774-068B-4E21-A225-B176F282C4DE}" type="datetimeFigureOut">
              <a:rPr lang="en-GB" smtClean="0"/>
              <a:t>12/02/2025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39848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CEB9774-068B-4E21-A225-B176F282C4DE}" type="datetimeFigureOut">
              <a:rPr lang="en-GB" smtClean="0"/>
              <a:t>12/02/2025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403589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EB9774-068B-4E21-A225-B176F282C4DE}" type="datetimeFigureOut">
              <a:rPr lang="en-GB" smtClean="0"/>
              <a:t>12/02/2025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209511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EB9774-068B-4E21-A225-B176F282C4DE}" type="datetimeFigureOut">
              <a:rPr lang="en-GB" smtClean="0"/>
              <a:t>12/02/2025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18394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EB9774-068B-4E21-A225-B176F282C4DE}" type="datetimeFigureOut">
              <a:rPr lang="en-GB" smtClean="0"/>
              <a:t>12/02/2025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4255748-BA38-4A16-91AB-D36C7E18FF4A}" type="slidenum">
              <a:rPr lang="en-GB" smtClean="0"/>
              <a:t>‹#›</a:t>
            </a:fld>
            <a:endParaRPr lang="en-GB"/>
          </a:p>
        </p:txBody>
      </p:sp>
    </p:spTree>
    <p:extLst>
      <p:ext uri="{BB962C8B-B14F-4D97-AF65-F5344CB8AC3E}">
        <p14:creationId xmlns:p14="http://schemas.microsoft.com/office/powerpoint/2010/main" val="225257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EB9774-068B-4E21-A225-B176F282C4DE}" type="datetimeFigureOut">
              <a:rPr lang="en-GB" smtClean="0"/>
              <a:t>12/02/2025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55748-BA38-4A16-91AB-D36C7E18FF4A}" type="slidenum">
              <a:rPr lang="en-GB" smtClean="0"/>
              <a:t>‹#›</a:t>
            </a:fld>
            <a:endParaRPr lang="en-GB"/>
          </a:p>
        </p:txBody>
      </p:sp>
    </p:spTree>
    <p:extLst>
      <p:ext uri="{BB962C8B-B14F-4D97-AF65-F5344CB8AC3E}">
        <p14:creationId xmlns:p14="http://schemas.microsoft.com/office/powerpoint/2010/main" val="256917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7COM1025 Coursework</a:t>
            </a:r>
            <a:endParaRPr lang="en-GB" dirty="0"/>
          </a:p>
        </p:txBody>
      </p:sp>
      <p:sp>
        <p:nvSpPr>
          <p:cNvPr id="3" name="Subtitle 2"/>
          <p:cNvSpPr>
            <a:spLocks noGrp="1"/>
          </p:cNvSpPr>
          <p:nvPr>
            <p:ph type="subTitle" idx="1"/>
          </p:nvPr>
        </p:nvSpPr>
        <p:spPr>
          <a:xfrm>
            <a:off x="1524000" y="3929203"/>
            <a:ext cx="9144000" cy="1655762"/>
          </a:xfrm>
        </p:spPr>
        <p:txBody>
          <a:bodyPr>
            <a:normAutofit lnSpcReduction="10000"/>
          </a:bodyPr>
          <a:lstStyle/>
          <a:p>
            <a:r>
              <a:rPr lang="en-GB" dirty="0"/>
              <a:t>Dr Hui Cheng</a:t>
            </a:r>
          </a:p>
          <a:p>
            <a:r>
              <a:rPr lang="en-GB" dirty="0"/>
              <a:t>School of Physics, Engineering and Computer Science</a:t>
            </a:r>
          </a:p>
          <a:p>
            <a:r>
              <a:rPr lang="en-GB" dirty="0"/>
              <a:t>University of Hertfordshire</a:t>
            </a:r>
          </a:p>
          <a:p>
            <a:r>
              <a:rPr lang="en-GB" dirty="0"/>
              <a:t>02/</a:t>
            </a:r>
            <a:r>
              <a:rPr lang="en-GB" altLang="zh-CN" dirty="0"/>
              <a:t>2025</a:t>
            </a:r>
            <a:endParaRPr lang="en-GB" dirty="0"/>
          </a:p>
        </p:txBody>
      </p:sp>
    </p:spTree>
    <p:extLst>
      <p:ext uri="{BB962C8B-B14F-4D97-AF65-F5344CB8AC3E}">
        <p14:creationId xmlns:p14="http://schemas.microsoft.com/office/powerpoint/2010/main" val="3662488123"/>
      </p:ext>
    </p:extLst>
  </p:cSld>
  <p:clrMapOvr>
    <a:masterClrMapping/>
  </p:clrMapOvr>
  <mc:AlternateContent xmlns:mc="http://schemas.openxmlformats.org/markup-compatibility/2006" xmlns:p14="http://schemas.microsoft.com/office/powerpoint/2010/main">
    <mc:Choice Requires="p14">
      <p:transition spd="slow" p14:dur="2000" advTm="15544"/>
    </mc:Choice>
    <mc:Fallback xmlns="">
      <p:transition spd="slow" advTm="1554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Book a treatment appointment</a:t>
            </a:r>
          </a:p>
        </p:txBody>
      </p:sp>
      <p:sp>
        <p:nvSpPr>
          <p:cNvPr id="3" name="Content Placeholder 2"/>
          <p:cNvSpPr>
            <a:spLocks noGrp="1"/>
          </p:cNvSpPr>
          <p:nvPr>
            <p:ph idx="1"/>
          </p:nvPr>
        </p:nvSpPr>
        <p:spPr/>
        <p:txBody>
          <a:bodyPr>
            <a:normAutofit/>
          </a:bodyPr>
          <a:lstStyle/>
          <a:p>
            <a:r>
              <a:rPr lang="en-GB" dirty="0"/>
              <a:t>A patient can book any available appointment on the 4-week timetable of any physiotherapist.</a:t>
            </a:r>
          </a:p>
          <a:p>
            <a:r>
              <a:rPr lang="en-GB" dirty="0"/>
              <a:t>All the appointments are 1 to 1. If an appointment has been booked, another patient cannot book it again.</a:t>
            </a:r>
          </a:p>
          <a:p>
            <a:r>
              <a:rPr lang="en-GB" dirty="0"/>
              <a:t>A patient cannot book two appointments running at the same time (</a:t>
            </a:r>
            <a:r>
              <a:rPr lang="en-GB" sz="2800" dirty="0"/>
              <a:t>for testing, in your timetable, you need to set up at least two appointments running at the same time by different physiotherapists</a:t>
            </a:r>
            <a:r>
              <a:rPr lang="en-GB" dirty="0"/>
              <a:t>)</a:t>
            </a:r>
          </a:p>
          <a:p>
            <a:endParaRPr lang="en-GB" dirty="0"/>
          </a:p>
        </p:txBody>
      </p:sp>
    </p:spTree>
    <p:extLst>
      <p:ext uri="{BB962C8B-B14F-4D97-AF65-F5344CB8AC3E}">
        <p14:creationId xmlns:p14="http://schemas.microsoft.com/office/powerpoint/2010/main" val="3617120929"/>
      </p:ext>
    </p:extLst>
  </p:cSld>
  <p:clrMapOvr>
    <a:masterClrMapping/>
  </p:clrMapOvr>
  <mc:AlternateContent xmlns:mc="http://schemas.openxmlformats.org/markup-compatibility/2006" xmlns:p14="http://schemas.microsoft.com/office/powerpoint/2010/main">
    <mc:Choice Requires="p14">
      <p:transition spd="slow" p14:dur="2000" advTm="68714"/>
    </mc:Choice>
    <mc:Fallback xmlns="">
      <p:transition spd="slow" advTm="6871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36BD-44B9-4031-8661-E2B5F168676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873570C5-F33D-4171-9B53-4F153401B229}"/>
              </a:ext>
            </a:extLst>
          </p:cNvPr>
          <p:cNvSpPr>
            <a:spLocks noGrp="1"/>
          </p:cNvSpPr>
          <p:nvPr>
            <p:ph idx="1"/>
          </p:nvPr>
        </p:nvSpPr>
        <p:spPr>
          <a:xfrm>
            <a:off x="838200" y="1548788"/>
            <a:ext cx="10761617" cy="4531632"/>
          </a:xfrm>
        </p:spPr>
        <p:txBody>
          <a:bodyPr>
            <a:normAutofit/>
          </a:bodyPr>
          <a:lstStyle/>
          <a:p>
            <a:r>
              <a:rPr lang="en-GB" dirty="0"/>
              <a:t>The system will prompt the patient to select a way to view the timetable. There are two ways:</a:t>
            </a:r>
          </a:p>
          <a:p>
            <a:pPr lvl="1"/>
            <a:r>
              <a:rPr lang="en-GB" dirty="0"/>
              <a:t>by specifying the expertise. For example, if a patient has chosen Rehabilitation, then all the available treatment appointments belonging to this expertise will be displayed.</a:t>
            </a:r>
          </a:p>
          <a:p>
            <a:pPr lvl="1"/>
            <a:r>
              <a:rPr lang="en-GB" dirty="0"/>
              <a:t>by specifying the physiotherapist’s name. For example, if a patient has chosen Helen (assuming Helen is a physiotherapist in BPC), then all the treatment appointments offered by Helen will be displayed.</a:t>
            </a:r>
          </a:p>
          <a:p>
            <a:pPr lvl="1"/>
            <a:r>
              <a:rPr lang="en-GB" dirty="0"/>
              <a:t>The patient will then book an appointment.</a:t>
            </a:r>
          </a:p>
          <a:p>
            <a:pPr lvl="1"/>
            <a:r>
              <a:rPr lang="en-GB" dirty="0"/>
              <a:t>No repeated booking (i.e., a patient cannot book the same appointment twice)</a:t>
            </a:r>
          </a:p>
        </p:txBody>
      </p:sp>
    </p:spTree>
    <p:extLst>
      <p:ext uri="{BB962C8B-B14F-4D97-AF65-F5344CB8AC3E}">
        <p14:creationId xmlns:p14="http://schemas.microsoft.com/office/powerpoint/2010/main" val="3269051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Change/Cancel a booking</a:t>
            </a:r>
          </a:p>
        </p:txBody>
      </p:sp>
      <p:sp>
        <p:nvSpPr>
          <p:cNvPr id="3" name="Content Placeholder 2"/>
          <p:cNvSpPr>
            <a:spLocks noGrp="1"/>
          </p:cNvSpPr>
          <p:nvPr>
            <p:ph idx="1"/>
          </p:nvPr>
        </p:nvSpPr>
        <p:spPr>
          <a:xfrm>
            <a:off x="838200" y="1690688"/>
            <a:ext cx="10515600" cy="4351338"/>
          </a:xfrm>
        </p:spPr>
        <p:txBody>
          <a:bodyPr>
            <a:normAutofit/>
          </a:bodyPr>
          <a:lstStyle/>
          <a:p>
            <a:r>
              <a:rPr lang="en-GB" dirty="0"/>
              <a:t>Change a booking: cancel and release the appointment + re-booking</a:t>
            </a:r>
          </a:p>
          <a:p>
            <a:r>
              <a:rPr lang="en-GB" dirty="0"/>
              <a:t>Cancel a booking: cancel and release the appointment</a:t>
            </a:r>
          </a:p>
          <a:p>
            <a:r>
              <a:rPr lang="en-GB" dirty="0"/>
              <a:t>A booking ID is recommended to be used for each booking in your implementation.</a:t>
            </a:r>
          </a:p>
        </p:txBody>
      </p:sp>
    </p:spTree>
    <p:extLst>
      <p:ext uri="{BB962C8B-B14F-4D97-AF65-F5344CB8AC3E}">
        <p14:creationId xmlns:p14="http://schemas.microsoft.com/office/powerpoint/2010/main" val="1063890807"/>
      </p:ext>
    </p:extLst>
  </p:cSld>
  <p:clrMapOvr>
    <a:masterClrMapping/>
  </p:clrMapOvr>
  <mc:AlternateContent xmlns:mc="http://schemas.openxmlformats.org/markup-compatibility/2006" xmlns:p14="http://schemas.microsoft.com/office/powerpoint/2010/main">
    <mc:Choice Requires="p14">
      <p:transition spd="slow" p14:dur="2000" advTm="93934"/>
    </mc:Choice>
    <mc:Fallback xmlns="">
      <p:transition spd="slow" advTm="9393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0D9F-DD4E-44A6-95C4-61D184246B7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EF3259A-33F3-412A-BDDB-51F894F78DF6}"/>
              </a:ext>
            </a:extLst>
          </p:cNvPr>
          <p:cNvSpPr>
            <a:spLocks noGrp="1"/>
          </p:cNvSpPr>
          <p:nvPr>
            <p:ph idx="1"/>
          </p:nvPr>
        </p:nvSpPr>
        <p:spPr/>
        <p:txBody>
          <a:bodyPr>
            <a:normAutofit/>
          </a:bodyPr>
          <a:lstStyle/>
          <a:p>
            <a:r>
              <a:rPr lang="en-GB" dirty="0"/>
              <a:t>The system will prompt the patient to specify which booking they want to make a change (maybe through a booking ID) </a:t>
            </a:r>
          </a:p>
          <a:p>
            <a:pPr lvl="1"/>
            <a:r>
              <a:rPr lang="en-GB" dirty="0"/>
              <a:t>The patient will select a new appointment. The program will do the same checking on the duplicates and time conflicts. </a:t>
            </a:r>
          </a:p>
          <a:p>
            <a:pPr lvl="2"/>
            <a:r>
              <a:rPr lang="en-GB" dirty="0"/>
              <a:t>If no violation, the change is successful. Note that this is a booking change so the same booking ID will be kept.</a:t>
            </a:r>
          </a:p>
          <a:p>
            <a:pPr lvl="2"/>
            <a:r>
              <a:rPr lang="en-GB" dirty="0"/>
              <a:t>If there is a violation, the change is unsuccessful. The patient needs to select another new appointment or the program returns to the main interface.</a:t>
            </a:r>
          </a:p>
          <a:p>
            <a:pPr lvl="1"/>
            <a:r>
              <a:rPr lang="en-GB" dirty="0"/>
              <a:t>Cancelling a booking can be incorporated into this functionality. The booking ID of a cancelled booking will not be reused.</a:t>
            </a:r>
          </a:p>
          <a:p>
            <a:pPr lvl="1"/>
            <a:r>
              <a:rPr lang="en-GB" dirty="0"/>
              <a:t>Do not forget to release the previously booked appointment if the change/cancelling is successful.</a:t>
            </a:r>
          </a:p>
        </p:txBody>
      </p:sp>
    </p:spTree>
    <p:extLst>
      <p:ext uri="{BB962C8B-B14F-4D97-AF65-F5344CB8AC3E}">
        <p14:creationId xmlns:p14="http://schemas.microsoft.com/office/powerpoint/2010/main" val="52667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136BD-44B9-4031-8661-E2B5F168676F}"/>
              </a:ext>
            </a:extLst>
          </p:cNvPr>
          <p:cNvSpPr>
            <a:spLocks noGrp="1"/>
          </p:cNvSpPr>
          <p:nvPr>
            <p:ph type="title"/>
          </p:nvPr>
        </p:nvSpPr>
        <p:spPr/>
        <p:txBody>
          <a:bodyPr/>
          <a:lstStyle/>
          <a:p>
            <a:r>
              <a:rPr lang="en-GB" dirty="0"/>
              <a:t>Attend an appointment</a:t>
            </a:r>
          </a:p>
        </p:txBody>
      </p:sp>
      <p:sp>
        <p:nvSpPr>
          <p:cNvPr id="4" name="Content Placeholder 2">
            <a:extLst>
              <a:ext uri="{FF2B5EF4-FFF2-40B4-BE49-F238E27FC236}">
                <a16:creationId xmlns:a16="http://schemas.microsoft.com/office/drawing/2014/main" id="{873570C5-F33D-4171-9B53-4F153401B229}"/>
              </a:ext>
            </a:extLst>
          </p:cNvPr>
          <p:cNvSpPr>
            <a:spLocks noGrp="1"/>
          </p:cNvSpPr>
          <p:nvPr>
            <p:ph idx="1"/>
          </p:nvPr>
        </p:nvSpPr>
        <p:spPr>
          <a:xfrm>
            <a:off x="838200" y="1825625"/>
            <a:ext cx="10515600" cy="4351338"/>
          </a:xfrm>
        </p:spPr>
        <p:txBody>
          <a:bodyPr>
            <a:normAutofit/>
          </a:bodyPr>
          <a:lstStyle/>
          <a:p>
            <a:r>
              <a:rPr lang="en-GB" dirty="0"/>
              <a:t>Attend an appointment: selecting this functionality means that the appointment will be attended by the patient.</a:t>
            </a:r>
          </a:p>
          <a:p>
            <a:r>
              <a:rPr lang="en-GB" dirty="0"/>
              <a:t>Ideally, each booking will have a status. When it is booked (before attending), the status is "booked". When it is attended, the status is changed to "attended". When it is cancelled, the status is “cancelled”. </a:t>
            </a:r>
          </a:p>
        </p:txBody>
      </p:sp>
    </p:spTree>
    <p:extLst>
      <p:ext uri="{BB962C8B-B14F-4D97-AF65-F5344CB8AC3E}">
        <p14:creationId xmlns:p14="http://schemas.microsoft.com/office/powerpoint/2010/main" val="1778586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627C-260E-442E-AB7F-38578EE6FE49}"/>
              </a:ext>
            </a:extLst>
          </p:cNvPr>
          <p:cNvSpPr>
            <a:spLocks noGrp="1"/>
          </p:cNvSpPr>
          <p:nvPr>
            <p:ph type="title"/>
          </p:nvPr>
        </p:nvSpPr>
        <p:spPr/>
        <p:txBody>
          <a:bodyPr/>
          <a:lstStyle/>
          <a:p>
            <a:r>
              <a:rPr lang="en-GB" dirty="0"/>
              <a:t>Print the report</a:t>
            </a:r>
          </a:p>
        </p:txBody>
      </p:sp>
      <p:sp>
        <p:nvSpPr>
          <p:cNvPr id="4" name="Content Placeholder 2">
            <a:extLst>
              <a:ext uri="{FF2B5EF4-FFF2-40B4-BE49-F238E27FC236}">
                <a16:creationId xmlns:a16="http://schemas.microsoft.com/office/drawing/2014/main" id="{C6268A62-E456-40F2-8F89-29EEB0E38D8C}"/>
              </a:ext>
            </a:extLst>
          </p:cNvPr>
          <p:cNvSpPr>
            <a:spLocks noGrp="1"/>
          </p:cNvSpPr>
          <p:nvPr>
            <p:ph idx="1"/>
          </p:nvPr>
        </p:nvSpPr>
        <p:spPr>
          <a:xfrm>
            <a:off x="838200" y="1579789"/>
            <a:ext cx="10515600" cy="5123090"/>
          </a:xfrm>
        </p:spPr>
        <p:txBody>
          <a:bodyPr>
            <a:normAutofit/>
          </a:bodyPr>
          <a:lstStyle/>
          <a:p>
            <a:r>
              <a:rPr lang="en-GB" dirty="0"/>
              <a:t>This report will list the information for each physiotherapist in the term of 4 weeks:</a:t>
            </a:r>
          </a:p>
          <a:p>
            <a:pPr lvl="1"/>
            <a:r>
              <a:rPr lang="en-GB" dirty="0"/>
              <a:t>all treatment appointments, i.e., physiotherapist name, treatment name, patient name, time, and appointment status (booked, cancelled, or attended).</a:t>
            </a:r>
          </a:p>
          <a:p>
            <a:pPr lvl="1"/>
            <a:r>
              <a:rPr lang="en-GB" dirty="0"/>
              <a:t>by physiotherapist: one by one </a:t>
            </a:r>
          </a:p>
          <a:p>
            <a:r>
              <a:rPr lang="en-GB" dirty="0"/>
              <a:t>The report also needs to print the name list of physiotherapists in descending order of the number of appointments being attended.</a:t>
            </a:r>
          </a:p>
          <a:p>
            <a:pPr lvl="1"/>
            <a:r>
              <a:rPr lang="en-GB" dirty="0"/>
              <a:t>to see which physiotherapist has seen the highest number of patients</a:t>
            </a:r>
          </a:p>
          <a:p>
            <a:pPr lvl="2"/>
            <a:endParaRPr lang="en-GB" dirty="0"/>
          </a:p>
        </p:txBody>
      </p:sp>
    </p:spTree>
    <p:extLst>
      <p:ext uri="{BB962C8B-B14F-4D97-AF65-F5344CB8AC3E}">
        <p14:creationId xmlns:p14="http://schemas.microsoft.com/office/powerpoint/2010/main" val="421189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23458-7CB7-D223-3DAE-A353936F4E5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E8BACB-8AA8-54D0-383A-1D3710EE8C35}"/>
              </a:ext>
            </a:extLst>
          </p:cNvPr>
          <p:cNvSpPr>
            <a:spLocks noGrp="1"/>
          </p:cNvSpPr>
          <p:nvPr>
            <p:ph idx="1"/>
          </p:nvPr>
        </p:nvSpPr>
        <p:spPr/>
        <p:txBody>
          <a:bodyPr/>
          <a:lstStyle/>
          <a:p>
            <a:r>
              <a:rPr lang="en-GB" dirty="0"/>
              <a:t>Add/remove a new patient</a:t>
            </a:r>
          </a:p>
          <a:p>
            <a:pPr lvl="1"/>
            <a:r>
              <a:rPr lang="en-GB" dirty="0"/>
              <a:t>unique ID</a:t>
            </a:r>
          </a:p>
        </p:txBody>
      </p:sp>
    </p:spTree>
    <p:extLst>
      <p:ext uri="{BB962C8B-B14F-4D97-AF65-F5344CB8AC3E}">
        <p14:creationId xmlns:p14="http://schemas.microsoft.com/office/powerpoint/2010/main" val="406820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Other points</a:t>
            </a:r>
          </a:p>
        </p:txBody>
      </p:sp>
      <p:sp>
        <p:nvSpPr>
          <p:cNvPr id="3" name="Content Placeholder 2"/>
          <p:cNvSpPr>
            <a:spLocks noGrp="1"/>
          </p:cNvSpPr>
          <p:nvPr>
            <p:ph idx="1"/>
          </p:nvPr>
        </p:nvSpPr>
        <p:spPr>
          <a:xfrm>
            <a:off x="838200" y="1476462"/>
            <a:ext cx="10515600" cy="5268287"/>
          </a:xfrm>
        </p:spPr>
        <p:txBody>
          <a:bodyPr>
            <a:normAutofit lnSpcReduction="10000"/>
          </a:bodyPr>
          <a:lstStyle/>
          <a:p>
            <a:r>
              <a:rPr lang="en-GB" dirty="0"/>
              <a:t>All the physiotherapists are pre-registered. Some patients are pre-registered.</a:t>
            </a:r>
          </a:p>
          <a:p>
            <a:r>
              <a:rPr lang="en-GB" dirty="0"/>
              <a:t>For pre-registered physiotherapists and patients, you can hard code the data into your program or you can read the data from an external text file.</a:t>
            </a:r>
          </a:p>
          <a:p>
            <a:r>
              <a:rPr lang="en-GB" dirty="0"/>
              <a:t>UML diagram is included in your report, not a separate file.</a:t>
            </a:r>
          </a:p>
          <a:p>
            <a:r>
              <a:rPr lang="en-GB" dirty="0"/>
              <a:t>In the report, provide some snapshots of your commit messages to show that you have used Version Control.</a:t>
            </a:r>
          </a:p>
          <a:p>
            <a:r>
              <a:rPr lang="en-GB" dirty="0"/>
              <a:t>For JUnit test, since there are only 10 marks assigned to it, you can just pick up about one key method (not getter or setter methods) from each Java class and then write the test cases for them. In total, you should have 5 test cases. To save time, you don't need to write test cases for every method in every Java class.</a:t>
            </a:r>
          </a:p>
          <a:p>
            <a:endParaRPr lang="en-GB" dirty="0"/>
          </a:p>
        </p:txBody>
      </p:sp>
    </p:spTree>
    <p:extLst>
      <p:ext uri="{BB962C8B-B14F-4D97-AF65-F5344CB8AC3E}">
        <p14:creationId xmlns:p14="http://schemas.microsoft.com/office/powerpoint/2010/main" val="2546386465"/>
      </p:ext>
    </p:extLst>
  </p:cSld>
  <p:clrMapOvr>
    <a:masterClrMapping/>
  </p:clrMapOvr>
  <mc:AlternateContent xmlns:mc="http://schemas.openxmlformats.org/markup-compatibility/2006" xmlns:p14="http://schemas.microsoft.com/office/powerpoint/2010/main">
    <mc:Choice Requires="p14">
      <p:transition spd="slow" p14:dur="2000" advTm="71727"/>
    </mc:Choice>
    <mc:Fallback xmlns="">
      <p:transition spd="slow" advTm="71727"/>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D1C8-B0B3-4C7B-9238-993B041FB9D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6581484-1D32-4A81-8E04-3FD106399EB8}"/>
              </a:ext>
            </a:extLst>
          </p:cNvPr>
          <p:cNvSpPr>
            <a:spLocks noGrp="1"/>
          </p:cNvSpPr>
          <p:nvPr>
            <p:ph idx="1"/>
          </p:nvPr>
        </p:nvSpPr>
        <p:spPr/>
        <p:txBody>
          <a:bodyPr/>
          <a:lstStyle/>
          <a:p>
            <a:r>
              <a:rPr lang="en-GB" dirty="0"/>
              <a:t>When closing the program, you don’t need to save any data you have created while running the program. All the bookings/changes you have made can go.</a:t>
            </a:r>
          </a:p>
          <a:p>
            <a:r>
              <a:rPr lang="en-GB" dirty="0"/>
              <a:t>No real time in this system: no past, no present, no future. So you don’t need to compare the time.</a:t>
            </a:r>
          </a:p>
          <a:p>
            <a:r>
              <a:rPr lang="en-GB" dirty="0"/>
              <a:t>An appointment, which has been booked, but not attended/cancelled, will still be shown as booked in the report. There is no missed category.</a:t>
            </a:r>
          </a:p>
        </p:txBody>
      </p:sp>
    </p:spTree>
    <p:extLst>
      <p:ext uri="{BB962C8B-B14F-4D97-AF65-F5344CB8AC3E}">
        <p14:creationId xmlns:p14="http://schemas.microsoft.com/office/powerpoint/2010/main" val="528046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DFE9F-3D49-D30A-0F80-5A47B48D4B21}"/>
              </a:ext>
            </a:extLst>
          </p:cNvPr>
          <p:cNvSpPr>
            <a:spLocks noGrp="1"/>
          </p:cNvSpPr>
          <p:nvPr>
            <p:ph type="title"/>
          </p:nvPr>
        </p:nvSpPr>
        <p:spPr/>
        <p:txBody>
          <a:bodyPr/>
          <a:lstStyle/>
          <a:p>
            <a:r>
              <a:rPr lang="en-GB" dirty="0"/>
              <a:t>Video Recording</a:t>
            </a:r>
          </a:p>
        </p:txBody>
      </p:sp>
      <p:sp>
        <p:nvSpPr>
          <p:cNvPr id="3" name="Content Placeholder 2">
            <a:extLst>
              <a:ext uri="{FF2B5EF4-FFF2-40B4-BE49-F238E27FC236}">
                <a16:creationId xmlns:a16="http://schemas.microsoft.com/office/drawing/2014/main" id="{2D3B7A1C-4AE1-EE6F-9AB8-A0471AF526CE}"/>
              </a:ext>
            </a:extLst>
          </p:cNvPr>
          <p:cNvSpPr>
            <a:spLocks noGrp="1"/>
          </p:cNvSpPr>
          <p:nvPr>
            <p:ph idx="1"/>
          </p:nvPr>
        </p:nvSpPr>
        <p:spPr/>
        <p:txBody>
          <a:bodyPr/>
          <a:lstStyle/>
          <a:p>
            <a:r>
              <a:rPr lang="en-GB" dirty="0"/>
              <a:t>Start recording from the time you start your program</a:t>
            </a:r>
          </a:p>
          <a:p>
            <a:r>
              <a:rPr lang="en-GB"/>
              <a:t>Just demonstrate </a:t>
            </a:r>
            <a:r>
              <a:rPr lang="en-GB" dirty="0"/>
              <a:t>all the functionalities including all the constraints checking.</a:t>
            </a:r>
          </a:p>
          <a:p>
            <a:pPr lvl="1"/>
            <a:r>
              <a:rPr lang="en-GB" dirty="0"/>
              <a:t>For example, check that duplicate booking is not allowed, that time conflict booking is not allowed, that ID number must be unique, etc.</a:t>
            </a:r>
          </a:p>
          <a:p>
            <a:r>
              <a:rPr lang="en-GB" dirty="0"/>
              <a:t>It is not a presentation, so do NOT introduce your design and implementation.</a:t>
            </a:r>
          </a:p>
        </p:txBody>
      </p:sp>
    </p:spTree>
    <p:extLst>
      <p:ext uri="{BB962C8B-B14F-4D97-AF65-F5344CB8AC3E}">
        <p14:creationId xmlns:p14="http://schemas.microsoft.com/office/powerpoint/2010/main" val="401930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7340"/>
          </a:xfrm>
        </p:spPr>
        <p:txBody>
          <a:bodyPr>
            <a:normAutofit fontScale="90000"/>
          </a:bodyPr>
          <a:lstStyle/>
          <a:p>
            <a:endParaRPr lang="en-GB" dirty="0"/>
          </a:p>
        </p:txBody>
      </p:sp>
      <p:sp>
        <p:nvSpPr>
          <p:cNvPr id="3" name="Content Placeholder 2"/>
          <p:cNvSpPr>
            <a:spLocks noGrp="1"/>
          </p:cNvSpPr>
          <p:nvPr>
            <p:ph idx="1"/>
          </p:nvPr>
        </p:nvSpPr>
        <p:spPr>
          <a:xfrm>
            <a:off x="838200" y="1351799"/>
            <a:ext cx="10515600" cy="4924309"/>
          </a:xfrm>
        </p:spPr>
        <p:txBody>
          <a:bodyPr>
            <a:normAutofit fontScale="92500" lnSpcReduction="10000"/>
          </a:bodyPr>
          <a:lstStyle/>
          <a:p>
            <a:r>
              <a:rPr lang="en-GB" dirty="0"/>
              <a:t>Implement a booking system for the Boost Physio Clinic (BPC)</a:t>
            </a:r>
          </a:p>
          <a:p>
            <a:pPr lvl="1"/>
            <a:r>
              <a:rPr lang="en-GB" dirty="0"/>
              <a:t>Personnel</a:t>
            </a:r>
          </a:p>
          <a:p>
            <a:pPr lvl="2"/>
            <a:r>
              <a:rPr lang="en-GB" dirty="0"/>
              <a:t>Physiotherapist</a:t>
            </a:r>
          </a:p>
          <a:p>
            <a:pPr lvl="3"/>
            <a:r>
              <a:rPr lang="en-GB" dirty="0"/>
              <a:t>maintained by the system</a:t>
            </a:r>
          </a:p>
          <a:p>
            <a:pPr lvl="3"/>
            <a:r>
              <a:rPr lang="en-GB" dirty="0"/>
              <a:t>a unique ID number, full name, address, and telephone number</a:t>
            </a:r>
          </a:p>
          <a:p>
            <a:pPr lvl="3"/>
            <a:r>
              <a:rPr lang="en-GB" dirty="0"/>
              <a:t>one or more areas of expertise, such as “Physiotherapy”, “Rehabilitation”, “Osteopathy”</a:t>
            </a:r>
          </a:p>
          <a:p>
            <a:pPr lvl="3"/>
            <a:r>
              <a:rPr lang="en-GB" dirty="0"/>
              <a:t>working timetable</a:t>
            </a:r>
          </a:p>
          <a:p>
            <a:pPr lvl="2"/>
            <a:r>
              <a:rPr lang="en-GB" dirty="0"/>
              <a:t>Patient</a:t>
            </a:r>
          </a:p>
          <a:p>
            <a:pPr lvl="3"/>
            <a:r>
              <a:rPr lang="en-GB" dirty="0"/>
              <a:t>maintained by the system</a:t>
            </a:r>
          </a:p>
          <a:p>
            <a:pPr lvl="3"/>
            <a:r>
              <a:rPr lang="en-GB" dirty="0"/>
              <a:t>a unique ID number, full name, address, and telephone number</a:t>
            </a:r>
          </a:p>
          <a:p>
            <a:pPr lvl="1"/>
            <a:r>
              <a:rPr lang="en-GB" dirty="0"/>
              <a:t>Treatment</a:t>
            </a:r>
          </a:p>
          <a:p>
            <a:pPr lvl="2"/>
            <a:r>
              <a:rPr lang="en-GB" dirty="0"/>
              <a:t>Name, </a:t>
            </a:r>
          </a:p>
          <a:p>
            <a:pPr lvl="3"/>
            <a:r>
              <a:rPr lang="en-GB" dirty="0"/>
              <a:t>such as “Neural mobilisation”, “Acupuncture”, “Massage”, “Mobilisation of the spine and joints”, “Pool rehabilitation”</a:t>
            </a:r>
          </a:p>
          <a:p>
            <a:pPr lvl="2"/>
            <a:r>
              <a:rPr lang="en-GB" dirty="0"/>
              <a:t>Date/Time, </a:t>
            </a:r>
            <a:r>
              <a:rPr lang="en-GB" sz="1800" dirty="0"/>
              <a:t>e.g., Thursday 1st May 2025, 10:00-11:00</a:t>
            </a:r>
          </a:p>
          <a:p>
            <a:pPr lvl="2"/>
            <a:r>
              <a:rPr lang="en-GB" dirty="0"/>
              <a:t>Physiotherapist</a:t>
            </a:r>
          </a:p>
        </p:txBody>
      </p:sp>
    </p:spTree>
    <p:extLst>
      <p:ext uri="{BB962C8B-B14F-4D97-AF65-F5344CB8AC3E}">
        <p14:creationId xmlns:p14="http://schemas.microsoft.com/office/powerpoint/2010/main" val="564034238"/>
      </p:ext>
    </p:extLst>
  </p:cSld>
  <p:clrMapOvr>
    <a:masterClrMapping/>
  </p:clrMapOvr>
  <mc:AlternateContent xmlns:mc="http://schemas.openxmlformats.org/markup-compatibility/2006" xmlns:p14="http://schemas.microsoft.com/office/powerpoint/2010/main">
    <mc:Choice Requires="p14">
      <p:transition spd="slow" p14:dur="2000" advTm="199226"/>
    </mc:Choice>
    <mc:Fallback xmlns="">
      <p:transition spd="slow" advTm="19922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7340"/>
          </a:xfrm>
        </p:spPr>
        <p:txBody>
          <a:bodyPr>
            <a:normAutofit fontScale="90000"/>
          </a:bodyPr>
          <a:lstStyle/>
          <a:p>
            <a:endParaRPr lang="en-GB" dirty="0"/>
          </a:p>
        </p:txBody>
      </p:sp>
      <p:sp>
        <p:nvSpPr>
          <p:cNvPr id="3" name="Content Placeholder 2"/>
          <p:cNvSpPr>
            <a:spLocks noGrp="1"/>
          </p:cNvSpPr>
          <p:nvPr>
            <p:ph idx="1"/>
          </p:nvPr>
        </p:nvSpPr>
        <p:spPr>
          <a:xfrm>
            <a:off x="838200" y="1351799"/>
            <a:ext cx="10515600" cy="4924309"/>
          </a:xfrm>
        </p:spPr>
        <p:txBody>
          <a:bodyPr>
            <a:normAutofit/>
          </a:bodyPr>
          <a:lstStyle/>
          <a:p>
            <a:pPr lvl="1"/>
            <a:r>
              <a:rPr lang="en-GB" sz="2800" dirty="0"/>
              <a:t>Treatment appointment booking</a:t>
            </a:r>
          </a:p>
          <a:p>
            <a:pPr lvl="2"/>
            <a:r>
              <a:rPr lang="en-GB" sz="2400" dirty="0"/>
              <a:t>Patients to look up and book treatment appointments</a:t>
            </a:r>
          </a:p>
          <a:p>
            <a:pPr lvl="2"/>
            <a:r>
              <a:rPr lang="en-GB" sz="2400" dirty="0"/>
              <a:t>Two ways to do it:</a:t>
            </a:r>
          </a:p>
          <a:p>
            <a:pPr lvl="3"/>
            <a:r>
              <a:rPr lang="en-GB" sz="2000" dirty="0"/>
              <a:t>One is to look up an area of expertise -&gt; see a list of available physiotherapists and their available treatments including the time, and then book the appointment</a:t>
            </a:r>
          </a:p>
          <a:p>
            <a:pPr lvl="3"/>
            <a:r>
              <a:rPr lang="en-GB" sz="2000" dirty="0"/>
              <a:t>The other is to directly look up a physiotherapist by their name -&gt; find all of his/her available treatments including the time -&gt; book the appointment</a:t>
            </a:r>
          </a:p>
          <a:p>
            <a:pPr lvl="2"/>
            <a:r>
              <a:rPr lang="en-GB" sz="2400" dirty="0"/>
              <a:t>A patient can change their appointment (i.e., cancelling it and booking a new appointment) or simply cancel it before it takes place.</a:t>
            </a:r>
          </a:p>
          <a:p>
            <a:pPr marL="914400" lvl="2" indent="0">
              <a:buNone/>
            </a:pPr>
            <a:endParaRPr lang="en-GB" dirty="0"/>
          </a:p>
        </p:txBody>
      </p:sp>
    </p:spTree>
    <p:extLst>
      <p:ext uri="{BB962C8B-B14F-4D97-AF65-F5344CB8AC3E}">
        <p14:creationId xmlns:p14="http://schemas.microsoft.com/office/powerpoint/2010/main" val="761123018"/>
      </p:ext>
    </p:extLst>
  </p:cSld>
  <p:clrMapOvr>
    <a:masterClrMapping/>
  </p:clrMapOvr>
  <mc:AlternateContent xmlns:mc="http://schemas.openxmlformats.org/markup-compatibility/2006" xmlns:p14="http://schemas.microsoft.com/office/powerpoint/2010/main">
    <mc:Choice Requires="p14">
      <p:transition spd="slow" p14:dur="2000" advTm="143265"/>
    </mc:Choice>
    <mc:Fallback xmlns="">
      <p:transition spd="slow" advTm="1432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7835"/>
          </a:xfrm>
        </p:spPr>
        <p:txBody>
          <a:bodyPr>
            <a:normAutofit fontScale="90000"/>
          </a:bodyPr>
          <a:lstStyle/>
          <a:p>
            <a:endParaRPr lang="en-GB" dirty="0"/>
          </a:p>
        </p:txBody>
      </p:sp>
      <p:sp>
        <p:nvSpPr>
          <p:cNvPr id="3" name="Content Placeholder 2"/>
          <p:cNvSpPr>
            <a:spLocks noGrp="1"/>
          </p:cNvSpPr>
          <p:nvPr>
            <p:ph idx="1"/>
          </p:nvPr>
        </p:nvSpPr>
        <p:spPr>
          <a:xfrm>
            <a:off x="838200" y="1306197"/>
            <a:ext cx="10515600" cy="4351338"/>
          </a:xfrm>
        </p:spPr>
        <p:txBody>
          <a:bodyPr>
            <a:normAutofit/>
          </a:bodyPr>
          <a:lstStyle/>
          <a:p>
            <a:r>
              <a:rPr lang="en-GB" dirty="0"/>
              <a:t>For simplicity, design the treatment timetable for all the physiotherapists for a single term of 4 weeks (within a month). </a:t>
            </a:r>
          </a:p>
          <a:p>
            <a:pPr lvl="1"/>
            <a:r>
              <a:rPr lang="en-GB" dirty="0"/>
              <a:t>For a physiotherapist, the treatment appointments offered by him/her during each week may be different. So the timetable is not repeated every week.</a:t>
            </a:r>
          </a:p>
          <a:p>
            <a:r>
              <a:rPr lang="en-GB" dirty="0"/>
              <a:t>At the end of the term, the clinic produces a report:</a:t>
            </a:r>
          </a:p>
          <a:p>
            <a:pPr lvl="1"/>
            <a:r>
              <a:rPr lang="en-GB" dirty="0"/>
              <a:t>listing all treatment appointments for each physiotherapist, i.e., physiotherapist name, treatment name, patient name, time, and appointment status (booked, cancelled, or attended);</a:t>
            </a:r>
          </a:p>
          <a:p>
            <a:pPr lvl="1"/>
            <a:r>
              <a:rPr lang="en-GB" dirty="0"/>
              <a:t>printing the name list of all the physiotherapists in descending order of the number of appointments being attended.</a:t>
            </a:r>
          </a:p>
        </p:txBody>
      </p:sp>
    </p:spTree>
    <p:extLst>
      <p:ext uri="{BB962C8B-B14F-4D97-AF65-F5344CB8AC3E}">
        <p14:creationId xmlns:p14="http://schemas.microsoft.com/office/powerpoint/2010/main" val="405115464"/>
      </p:ext>
    </p:extLst>
  </p:cSld>
  <p:clrMapOvr>
    <a:masterClrMapping/>
  </p:clrMapOvr>
  <mc:AlternateContent xmlns:mc="http://schemas.openxmlformats.org/markup-compatibility/2006" xmlns:p14="http://schemas.microsoft.com/office/powerpoint/2010/main">
    <mc:Choice Requires="p14">
      <p:transition spd="slow" p14:dur="2000" advTm="104256"/>
    </mc:Choice>
    <mc:Fallback xmlns="">
      <p:transition spd="slow" advTm="10425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0468"/>
          </a:xfrm>
        </p:spPr>
        <p:txBody>
          <a:bodyPr/>
          <a:lstStyle/>
          <a:p>
            <a:endParaRPr lang="en-GB" dirty="0"/>
          </a:p>
        </p:txBody>
      </p:sp>
      <p:sp>
        <p:nvSpPr>
          <p:cNvPr id="3" name="Content Placeholder 2"/>
          <p:cNvSpPr>
            <a:spLocks noGrp="1"/>
          </p:cNvSpPr>
          <p:nvPr>
            <p:ph idx="1"/>
          </p:nvPr>
        </p:nvSpPr>
        <p:spPr>
          <a:xfrm>
            <a:off x="838200" y="1351799"/>
            <a:ext cx="10515600" cy="5215255"/>
          </a:xfrm>
        </p:spPr>
        <p:txBody>
          <a:bodyPr>
            <a:normAutofit/>
          </a:bodyPr>
          <a:lstStyle/>
          <a:p>
            <a:r>
              <a:rPr lang="en-GB" dirty="0"/>
              <a:t>In your final program, set up 3-5 physiotherapists, 10-15 patients, and 4-week timetable of the treatments offered by each physiotherapist.</a:t>
            </a:r>
          </a:p>
          <a:p>
            <a:r>
              <a:rPr lang="en-GB" dirty="0"/>
              <a:t>These pre-registered data can be hardcoded or read from external text files.</a:t>
            </a:r>
          </a:p>
          <a:p>
            <a:r>
              <a:rPr lang="en-GB" dirty="0"/>
              <a:t>The program should provide functionality to add/remove patients.</a:t>
            </a:r>
          </a:p>
          <a:p>
            <a:r>
              <a:rPr lang="en-GB" dirty="0"/>
              <a:t>Note:</a:t>
            </a:r>
          </a:p>
          <a:p>
            <a:pPr lvl="1"/>
            <a:r>
              <a:rPr lang="en-GB" dirty="0"/>
              <a:t>you do not need any kind of external database for this program. The final program should be self-contained. The report can be printed to </a:t>
            </a:r>
            <a:r>
              <a:rPr lang="en-GB" dirty="0" err="1"/>
              <a:t>System.out</a:t>
            </a:r>
            <a:r>
              <a:rPr lang="en-GB" dirty="0"/>
              <a:t>, or output to a suitable GUI interface</a:t>
            </a:r>
          </a:p>
          <a:p>
            <a:pPr lvl="1"/>
            <a:r>
              <a:rPr lang="en-GB" dirty="0"/>
              <a:t>you also do not need any kind of security protocol. No login with password</a:t>
            </a:r>
          </a:p>
        </p:txBody>
      </p:sp>
    </p:spTree>
    <p:extLst>
      <p:ext uri="{BB962C8B-B14F-4D97-AF65-F5344CB8AC3E}">
        <p14:creationId xmlns:p14="http://schemas.microsoft.com/office/powerpoint/2010/main" val="1527110343"/>
      </p:ext>
    </p:extLst>
  </p:cSld>
  <p:clrMapOvr>
    <a:masterClrMapping/>
  </p:clrMapOvr>
  <mc:AlternateContent xmlns:mc="http://schemas.openxmlformats.org/markup-compatibility/2006" xmlns:p14="http://schemas.microsoft.com/office/powerpoint/2010/main">
    <mc:Choice Requires="p14">
      <p:transition spd="slow" p14:dur="2000" advTm="116003"/>
    </mc:Choice>
    <mc:Fallback xmlns="">
      <p:transition spd="slow" advTm="11600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E5B3-3455-4DEC-BE02-2FBB0E9988CF}"/>
              </a:ext>
            </a:extLst>
          </p:cNvPr>
          <p:cNvSpPr>
            <a:spLocks noGrp="1"/>
          </p:cNvSpPr>
          <p:nvPr>
            <p:ph type="title"/>
          </p:nvPr>
        </p:nvSpPr>
        <p:spPr>
          <a:xfrm>
            <a:off x="838200" y="365126"/>
            <a:ext cx="10122017" cy="964530"/>
          </a:xfrm>
        </p:spPr>
        <p:txBody>
          <a:bodyPr/>
          <a:lstStyle/>
          <a:p>
            <a:r>
              <a:rPr lang="en-GB" dirty="0"/>
              <a:t>Your tasks</a:t>
            </a:r>
          </a:p>
        </p:txBody>
      </p:sp>
      <p:sp>
        <p:nvSpPr>
          <p:cNvPr id="4" name="Content Placeholder 2">
            <a:extLst>
              <a:ext uri="{FF2B5EF4-FFF2-40B4-BE49-F238E27FC236}">
                <a16:creationId xmlns:a16="http://schemas.microsoft.com/office/drawing/2014/main" id="{6B07CDDA-8D27-4853-B760-4D28E694A7BC}"/>
              </a:ext>
            </a:extLst>
          </p:cNvPr>
          <p:cNvSpPr>
            <a:spLocks noGrp="1"/>
          </p:cNvSpPr>
          <p:nvPr>
            <p:ph idx="1"/>
          </p:nvPr>
        </p:nvSpPr>
        <p:spPr>
          <a:xfrm>
            <a:off x="838200" y="1431342"/>
            <a:ext cx="10515600" cy="4351338"/>
          </a:xfrm>
        </p:spPr>
        <p:txBody>
          <a:bodyPr>
            <a:normAutofit fontScale="77500" lnSpcReduction="20000"/>
          </a:bodyPr>
          <a:lstStyle/>
          <a:p>
            <a:pPr marL="0" indent="0">
              <a:buNone/>
            </a:pPr>
            <a:r>
              <a:rPr lang="en-GB" dirty="0"/>
              <a:t>	1.	Create a class diagram, highlighting the main Java classes in the system 			and their associations. Include the attributes and key methods.</a:t>
            </a:r>
          </a:p>
          <a:p>
            <a:pPr marL="0" indent="0">
              <a:buNone/>
            </a:pPr>
            <a:r>
              <a:rPr lang="en-GB" dirty="0"/>
              <a:t>	2.	Implement the system, using Junit tests to confirm the functionality. 			Record all the functionalities of your final program in a video.</a:t>
            </a:r>
          </a:p>
          <a:p>
            <a:pPr marL="0" indent="0">
              <a:buNone/>
            </a:pPr>
            <a:r>
              <a:rPr lang="en-GB" dirty="0"/>
              <a:t>	3.	Write a short report (ideally around 8 pages, but no page limit) describing 		your design and implementation.</a:t>
            </a:r>
          </a:p>
          <a:p>
            <a:pPr marL="0" indent="0">
              <a:buNone/>
            </a:pPr>
            <a:r>
              <a:rPr lang="en-GB" dirty="0"/>
              <a:t>	Discuss:</a:t>
            </a:r>
          </a:p>
          <a:p>
            <a:pPr marL="0" indent="0">
              <a:buNone/>
            </a:pPr>
            <a:r>
              <a:rPr lang="en-GB" dirty="0"/>
              <a:t>	a)	Any assumptions made about the system, in addition to the description in 		the coursework briefing sheet.</a:t>
            </a:r>
          </a:p>
          <a:p>
            <a:pPr marL="0" indent="0">
              <a:buNone/>
            </a:pPr>
            <a:r>
              <a:rPr lang="en-GB" dirty="0"/>
              <a:t>	b)	The overall structure and design of your system.</a:t>
            </a:r>
          </a:p>
          <a:p>
            <a:pPr marL="0" indent="0">
              <a:buNone/>
            </a:pPr>
            <a:r>
              <a:rPr lang="en-GB" dirty="0"/>
              <a:t>	c)	Any design patterns/design principles used.</a:t>
            </a:r>
          </a:p>
          <a:p>
            <a:pPr marL="0" indent="0">
              <a:buNone/>
            </a:pPr>
            <a:r>
              <a:rPr lang="en-GB" dirty="0"/>
              <a:t>	d)	The JUnit tests.</a:t>
            </a:r>
          </a:p>
          <a:p>
            <a:pPr marL="0" indent="0">
              <a:buNone/>
            </a:pPr>
            <a:r>
              <a:rPr lang="en-GB" dirty="0"/>
              <a:t>	e)	Any refactoring used during the development of the system.</a:t>
            </a:r>
          </a:p>
        </p:txBody>
      </p:sp>
      <p:sp>
        <p:nvSpPr>
          <p:cNvPr id="5" name="TextBox 4">
            <a:extLst>
              <a:ext uri="{FF2B5EF4-FFF2-40B4-BE49-F238E27FC236}">
                <a16:creationId xmlns:a16="http://schemas.microsoft.com/office/drawing/2014/main" id="{E1F70A77-A950-4544-9704-353629F21A5F}"/>
              </a:ext>
            </a:extLst>
          </p:cNvPr>
          <p:cNvSpPr txBox="1"/>
          <p:nvPr/>
        </p:nvSpPr>
        <p:spPr>
          <a:xfrm>
            <a:off x="687161" y="5884366"/>
            <a:ext cx="10666639"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lang="en-US" sz="2800" dirty="0">
                <a:solidFill>
                  <a:prstClr val="black"/>
                </a:solidFill>
                <a:latin typeface="Calibri" panose="020F0502020204030204"/>
              </a:rPr>
              <a:t>discussions, w</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 want to see your reflections on this small project.</a:t>
            </a: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9426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5D12-1EC8-4968-96AA-B75D1EE564DF}"/>
              </a:ext>
            </a:extLst>
          </p:cNvPr>
          <p:cNvSpPr>
            <a:spLocks noGrp="1"/>
          </p:cNvSpPr>
          <p:nvPr>
            <p:ph type="title"/>
          </p:nvPr>
        </p:nvSpPr>
        <p:spPr/>
        <p:txBody>
          <a:bodyPr/>
          <a:lstStyle/>
          <a:p>
            <a:endParaRPr lang="en-GB"/>
          </a:p>
        </p:txBody>
      </p:sp>
      <p:sp>
        <p:nvSpPr>
          <p:cNvPr id="4" name="Content Placeholder 2">
            <a:extLst>
              <a:ext uri="{FF2B5EF4-FFF2-40B4-BE49-F238E27FC236}">
                <a16:creationId xmlns:a16="http://schemas.microsoft.com/office/drawing/2014/main" id="{E9140189-E272-47CF-B17A-4151DFCA4EB8}"/>
              </a:ext>
            </a:extLst>
          </p:cNvPr>
          <p:cNvSpPr>
            <a:spLocks noGrp="1"/>
          </p:cNvSpPr>
          <p:nvPr>
            <p:ph idx="1"/>
          </p:nvPr>
        </p:nvSpPr>
        <p:spPr>
          <a:xfrm>
            <a:off x="838200" y="1406175"/>
            <a:ext cx="10515600" cy="4351338"/>
          </a:xfrm>
        </p:spPr>
        <p:txBody>
          <a:bodyPr>
            <a:normAutofit fontScale="92500" lnSpcReduction="10000"/>
          </a:bodyPr>
          <a:lstStyle/>
          <a:p>
            <a:r>
              <a:rPr lang="en-GB" dirty="0"/>
              <a:t>Deliverables:</a:t>
            </a:r>
          </a:p>
          <a:p>
            <a:pPr marL="0" indent="0">
              <a:buNone/>
            </a:pPr>
            <a:r>
              <a:rPr lang="en-GB" dirty="0"/>
              <a:t>	A.   Develop your code using any version control software. Take snapshots of your project repository and commit messages. Include the snapshots in your report.</a:t>
            </a:r>
          </a:p>
          <a:p>
            <a:pPr marL="0" indent="0">
              <a:buNone/>
            </a:pPr>
            <a:r>
              <a:rPr lang="en-GB" dirty="0"/>
              <a:t>	B.   Submit to </a:t>
            </a:r>
            <a:r>
              <a:rPr lang="en-GB" dirty="0" err="1"/>
              <a:t>StudyNet</a:t>
            </a:r>
            <a:r>
              <a:rPr lang="en-GB" dirty="0"/>
              <a:t>:</a:t>
            </a:r>
          </a:p>
          <a:p>
            <a:pPr marL="0" indent="0">
              <a:buNone/>
            </a:pPr>
            <a:r>
              <a:rPr lang="en-GB" dirty="0"/>
              <a:t>		1.	Your report with the UML class diagrams and version control snapshots in a single PDF document.</a:t>
            </a:r>
          </a:p>
          <a:p>
            <a:pPr marL="0" indent="0">
              <a:buNone/>
            </a:pPr>
            <a:r>
              <a:rPr lang="en-GB" dirty="0"/>
              <a:t>		2.	 A zipped project folder containing the source codes folder, test folder and an executable jar file for running the final program.</a:t>
            </a:r>
          </a:p>
          <a:p>
            <a:pPr marL="0" indent="0">
              <a:buNone/>
            </a:pPr>
            <a:r>
              <a:rPr lang="en-GB" dirty="0"/>
              <a:t>		3.	 A screen recording video showing the functionalities of your final program. </a:t>
            </a:r>
          </a:p>
        </p:txBody>
      </p:sp>
      <p:sp>
        <p:nvSpPr>
          <p:cNvPr id="5" name="TextBox 4">
            <a:extLst>
              <a:ext uri="{FF2B5EF4-FFF2-40B4-BE49-F238E27FC236}">
                <a16:creationId xmlns:a16="http://schemas.microsoft.com/office/drawing/2014/main" id="{08729182-10AE-431E-B6A2-C5E15DE8ADD0}"/>
              </a:ext>
            </a:extLst>
          </p:cNvPr>
          <p:cNvSpPr txBox="1"/>
          <p:nvPr/>
        </p:nvSpPr>
        <p:spPr>
          <a:xfrm>
            <a:off x="1014076" y="5757513"/>
            <a:ext cx="5854616" cy="523220"/>
          </a:xfrm>
          <a:prstGeom prst="rect">
            <a:avLst/>
          </a:prstGeom>
          <a:noFill/>
        </p:spPr>
        <p:txBody>
          <a:bodyPr wrap="none" rtlCol="0">
            <a:spAutoFit/>
          </a:bodyPr>
          <a:lstStyle/>
          <a:p>
            <a:r>
              <a:rPr lang="en-US" sz="2800" b="1" dirty="0"/>
              <a:t>No references needed for your report.</a:t>
            </a:r>
            <a:endParaRPr lang="en-GB" sz="2800" b="1" dirty="0"/>
          </a:p>
        </p:txBody>
      </p:sp>
    </p:spTree>
    <p:extLst>
      <p:ext uri="{BB962C8B-B14F-4D97-AF65-F5344CB8AC3E}">
        <p14:creationId xmlns:p14="http://schemas.microsoft.com/office/powerpoint/2010/main" val="192779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779E-E7B7-49A0-A34C-FFBBFCDCF438}"/>
              </a:ext>
            </a:extLst>
          </p:cNvPr>
          <p:cNvSpPr>
            <a:spLocks noGrp="1"/>
          </p:cNvSpPr>
          <p:nvPr>
            <p:ph type="title"/>
          </p:nvPr>
        </p:nvSpPr>
        <p:spPr/>
        <p:txBody>
          <a:bodyPr/>
          <a:lstStyle/>
          <a:p>
            <a:r>
              <a:rPr lang="en-GB" dirty="0"/>
              <a:t>Mark breakdown</a:t>
            </a:r>
          </a:p>
        </p:txBody>
      </p:sp>
      <p:sp>
        <p:nvSpPr>
          <p:cNvPr id="4" name="Content Placeholder 2">
            <a:extLst>
              <a:ext uri="{FF2B5EF4-FFF2-40B4-BE49-F238E27FC236}">
                <a16:creationId xmlns:a16="http://schemas.microsoft.com/office/drawing/2014/main" id="{2520A4BA-F6B6-4D59-931B-E8118F73FE0C}"/>
              </a:ext>
            </a:extLst>
          </p:cNvPr>
          <p:cNvSpPr>
            <a:spLocks noGrp="1"/>
          </p:cNvSpPr>
          <p:nvPr>
            <p:ph idx="1"/>
          </p:nvPr>
        </p:nvSpPr>
        <p:spPr>
          <a:xfrm>
            <a:off x="838200" y="1825625"/>
            <a:ext cx="10515600" cy="4351338"/>
          </a:xfrm>
        </p:spPr>
        <p:txBody>
          <a:bodyPr/>
          <a:lstStyle/>
          <a:p>
            <a:r>
              <a:rPr lang="en-GB" dirty="0"/>
              <a:t>We will test your program. Source code will be checked against the report and the video to confirm both that the work has been implemented by yourself, and its design.</a:t>
            </a:r>
          </a:p>
          <a:p>
            <a:pPr lvl="1"/>
            <a:r>
              <a:rPr lang="en-GB" dirty="0"/>
              <a:t>UML Class diagram. (10 marks)</a:t>
            </a:r>
          </a:p>
          <a:p>
            <a:pPr lvl="1"/>
            <a:r>
              <a:rPr lang="en-GB" dirty="0"/>
              <a:t>System functions. (40 marks)</a:t>
            </a:r>
          </a:p>
          <a:p>
            <a:pPr lvl="1"/>
            <a:r>
              <a:rPr lang="en-GB" dirty="0"/>
              <a:t>Use of version control, with suitable commit messages. (5 marks)</a:t>
            </a:r>
          </a:p>
          <a:p>
            <a:pPr lvl="1"/>
            <a:r>
              <a:rPr lang="en-GB" dirty="0"/>
              <a:t>Appropriate design and implementation. (30 marks)</a:t>
            </a:r>
          </a:p>
          <a:p>
            <a:pPr lvl="1"/>
            <a:r>
              <a:rPr lang="en-GB" dirty="0"/>
              <a:t>Use of JUnit testing. (10 marks)</a:t>
            </a:r>
          </a:p>
          <a:p>
            <a:pPr lvl="1"/>
            <a:r>
              <a:rPr lang="en-GB" dirty="0"/>
              <a:t>Report format and writing quality. (5 marks) </a:t>
            </a:r>
          </a:p>
        </p:txBody>
      </p:sp>
    </p:spTree>
    <p:extLst>
      <p:ext uri="{BB962C8B-B14F-4D97-AF65-F5344CB8AC3E}">
        <p14:creationId xmlns:p14="http://schemas.microsoft.com/office/powerpoint/2010/main" val="364279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a:xfrm>
            <a:off x="755073" y="1393363"/>
            <a:ext cx="10515600" cy="4841182"/>
          </a:xfrm>
        </p:spPr>
        <p:txBody>
          <a:bodyPr>
            <a:normAutofit/>
          </a:bodyPr>
          <a:lstStyle/>
          <a:p>
            <a:r>
              <a:rPr lang="en-GB" dirty="0"/>
              <a:t>Ideally, your program will provide at least five functionalities:</a:t>
            </a:r>
          </a:p>
          <a:p>
            <a:pPr marL="0" indent="0">
              <a:buNone/>
            </a:pPr>
            <a:r>
              <a:rPr lang="en-GB" dirty="0"/>
              <a:t>	1. Add/remove a patient</a:t>
            </a:r>
          </a:p>
          <a:p>
            <a:pPr marL="0" indent="0">
              <a:buNone/>
            </a:pPr>
            <a:r>
              <a:rPr lang="en-GB" dirty="0"/>
              <a:t>           2. Book a treatment appointment</a:t>
            </a:r>
          </a:p>
          <a:p>
            <a:pPr marL="0" indent="0">
              <a:buNone/>
            </a:pPr>
            <a:r>
              <a:rPr lang="en-GB" dirty="0"/>
              <a:t>	3. Change a booking (including cancel only)</a:t>
            </a:r>
          </a:p>
          <a:p>
            <a:pPr marL="0" indent="0">
              <a:buNone/>
            </a:pPr>
            <a:r>
              <a:rPr lang="en-GB" dirty="0"/>
              <a:t>	4. Attend a treatment appointment</a:t>
            </a:r>
          </a:p>
          <a:p>
            <a:pPr marL="0" indent="0">
              <a:buNone/>
            </a:pPr>
            <a:r>
              <a:rPr lang="en-GB" dirty="0"/>
              <a:t>	5. Print the report</a:t>
            </a:r>
          </a:p>
          <a:p>
            <a:pPr marL="0" indent="0">
              <a:buNone/>
            </a:pPr>
            <a:r>
              <a:rPr lang="en-GB" dirty="0"/>
              <a:t>It is optional to implement the functionalities of registering new physiotherapists / modifying each physiotherapist’s timetable.</a:t>
            </a:r>
          </a:p>
          <a:p>
            <a:pPr marL="0" indent="0">
              <a:buNone/>
            </a:pPr>
            <a:r>
              <a:rPr lang="en-GB" dirty="0"/>
              <a:t>Your program should be able to exit whenever there is no other option available.</a:t>
            </a:r>
          </a:p>
        </p:txBody>
      </p:sp>
    </p:spTree>
    <p:extLst>
      <p:ext uri="{BB962C8B-B14F-4D97-AF65-F5344CB8AC3E}">
        <p14:creationId xmlns:p14="http://schemas.microsoft.com/office/powerpoint/2010/main" val="2053454121"/>
      </p:ext>
    </p:extLst>
  </p:cSld>
  <p:clrMapOvr>
    <a:masterClrMapping/>
  </p:clrMapOvr>
  <mc:AlternateContent xmlns:mc="http://schemas.openxmlformats.org/markup-compatibility/2006" xmlns:p14="http://schemas.microsoft.com/office/powerpoint/2010/main">
    <mc:Choice Requires="p14">
      <p:transition spd="slow" p14:dur="2000" advTm="135266"/>
    </mc:Choice>
    <mc:Fallback xmlns="">
      <p:transition spd="slow" advTm="13526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18872</TotalTime>
  <Words>1741</Words>
  <Application>Microsoft Office PowerPoint</Application>
  <PresentationFormat>Widescreen</PresentationFormat>
  <Paragraphs>115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7COM1025 Coursework</vt:lpstr>
      <vt:lpstr>PowerPoint Presentation</vt:lpstr>
      <vt:lpstr>PowerPoint Presentation</vt:lpstr>
      <vt:lpstr>PowerPoint Presentation</vt:lpstr>
      <vt:lpstr>PowerPoint Presentation</vt:lpstr>
      <vt:lpstr>Your tasks</vt:lpstr>
      <vt:lpstr>PowerPoint Presentation</vt:lpstr>
      <vt:lpstr>Mark breakdown</vt:lpstr>
      <vt:lpstr>PowerPoint Presentation</vt:lpstr>
      <vt:lpstr>Book a treatment appointment</vt:lpstr>
      <vt:lpstr>PowerPoint Presentation</vt:lpstr>
      <vt:lpstr>Change/Cancel a booking</vt:lpstr>
      <vt:lpstr>PowerPoint Presentation</vt:lpstr>
      <vt:lpstr>Attend an appointment</vt:lpstr>
      <vt:lpstr>Print the report</vt:lpstr>
      <vt:lpstr>PowerPoint Presentation</vt:lpstr>
      <vt:lpstr>Other points</vt:lpstr>
      <vt:lpstr>PowerPoint Presentation</vt:lpstr>
      <vt:lpstr>Video Recording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7WCM0041 Coursework</dc:title>
  <dc:creator>Cheng, Hui</dc:creator>
  <cp:lastModifiedBy>Hui Cheng</cp:lastModifiedBy>
  <cp:revision>55</cp:revision>
  <dcterms:created xsi:type="dcterms:W3CDTF">2018-12-14T09:56:36Z</dcterms:created>
  <dcterms:modified xsi:type="dcterms:W3CDTF">2025-02-12T20:47:35Z</dcterms:modified>
</cp:coreProperties>
</file>