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6" r:id="rId4"/>
    <p:sldId id="258" r:id="rId5"/>
    <p:sldId id="259" r:id="rId6"/>
    <p:sldId id="257" r:id="rId7"/>
    <p:sldId id="261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61" autoAdjust="0"/>
    <p:restoredTop sz="72569" autoAdjust="0"/>
  </p:normalViewPr>
  <p:slideViewPr>
    <p:cSldViewPr snapToGrid="0">
      <p:cViewPr varScale="1">
        <p:scale>
          <a:sx n="100" d="100"/>
          <a:sy n="100" d="100"/>
        </p:scale>
        <p:origin x="996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A6325E1-23E7-46BC-9504-1407FE46C3EE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22DD552-84BF-4A8B-831D-8BB12717D5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정의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Raspi5 </a:t>
            </a:r>
            <a:r>
              <a:rPr lang="ko-KR" altLang="en-US"/>
              <a:t>를 활용한 </a:t>
            </a:r>
            <a:r>
              <a:rPr lang="en-US" altLang="ko-KR"/>
              <a:t>Computer Vision</a:t>
            </a:r>
            <a:r>
              <a:rPr lang="ko-KR" altLang="en-US"/>
              <a:t>이 필요한 다양한 프로젝트에서 쓸 수 있는 </a:t>
            </a:r>
            <a:r>
              <a:rPr lang="en-US" altLang="ko-KR"/>
              <a:t>Computer Vision Suite</a:t>
            </a:r>
            <a:r>
              <a:rPr lang="ko-KR" altLang="en-US"/>
              <a:t>를 개발 하는것이 저희 조의 주제 입니다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222DD552-84BF-4A8B-831D-8BB12717D5F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2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8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임베디드 시스템의 시장은 </a:t>
            </a:r>
            <a:r>
              <a:rPr lang="en-US" altLang="ko-KR" dirty="0"/>
              <a:t>2021</a:t>
            </a:r>
            <a:r>
              <a:rPr lang="ko-KR" altLang="en-US" dirty="0"/>
              <a:t>년에 </a:t>
            </a:r>
            <a:r>
              <a:rPr lang="en-US" altLang="ko-KR" dirty="0"/>
              <a:t>89.1</a:t>
            </a:r>
            <a:r>
              <a:rPr lang="ko-KR" altLang="en-US" dirty="0"/>
              <a:t>억 달러에서 </a:t>
            </a:r>
            <a:r>
              <a:rPr lang="en-US" altLang="ko-KR" dirty="0"/>
              <a:t>2031</a:t>
            </a:r>
            <a:r>
              <a:rPr lang="ko-KR" altLang="en-US" dirty="0"/>
              <a:t>년 </a:t>
            </a:r>
            <a:r>
              <a:rPr lang="en-US" altLang="ko-KR" dirty="0"/>
              <a:t>163.2</a:t>
            </a:r>
            <a:r>
              <a:rPr lang="ko-KR" altLang="en-US" dirty="0"/>
              <a:t>억 달러에 이를 것으로 예상되며</a:t>
            </a:r>
            <a:r>
              <a:rPr lang="en-US" altLang="ko-KR" dirty="0"/>
              <a:t>, 2022</a:t>
            </a:r>
            <a:r>
              <a:rPr lang="ko-KR" altLang="en-US" dirty="0"/>
              <a:t>년부터 </a:t>
            </a:r>
            <a:r>
              <a:rPr lang="en-US" altLang="ko-KR" dirty="0"/>
              <a:t>2031</a:t>
            </a:r>
            <a:r>
              <a:rPr lang="ko-KR" altLang="en-US" dirty="0"/>
              <a:t>년까지 연평균 </a:t>
            </a:r>
            <a:r>
              <a:rPr lang="en-US" altLang="ko-KR" dirty="0"/>
              <a:t>6.5%</a:t>
            </a:r>
            <a:r>
              <a:rPr lang="ko-KR" altLang="en-US" dirty="0"/>
              <a:t>의 성장률을 보일 것으로 예상됩니다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임베디드 시스템의 성장은 스마트 웨어러블 장치의 판매 증가</a:t>
            </a:r>
            <a:r>
              <a:rPr lang="en-US" altLang="ko-KR" dirty="0"/>
              <a:t>, </a:t>
            </a:r>
            <a:r>
              <a:rPr lang="ko-KR" altLang="en-US" dirty="0"/>
              <a:t>산업에서의 자동화 솔루션 사용 증가에 따른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9835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Computer vision</a:t>
            </a:r>
            <a:r>
              <a:rPr lang="ko-KR" altLang="en-US"/>
              <a:t> 이 사용되는 다양한 기술과 산업에대해서 설명해 드리겠습니다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ADAS(Advanced Driver Assistance Systems)</a:t>
            </a:r>
            <a:r>
              <a:rPr lang="ko-KR" altLang="en-US"/>
              <a:t> 첨단 운전자 보조 시스템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스마트 시티 및 교통 시스템 </a:t>
            </a:r>
            <a:r>
              <a:rPr lang="en-US" altLang="ko-KR"/>
              <a:t>: </a:t>
            </a:r>
            <a:r>
              <a:rPr lang="ko-KR" altLang="en-US"/>
              <a:t>신호등 감지</a:t>
            </a:r>
            <a:r>
              <a:rPr lang="en-US" altLang="ko-KR"/>
              <a:t>, </a:t>
            </a:r>
            <a:r>
              <a:rPr lang="ko-KR" altLang="en-US"/>
              <a:t>교차로 효율화</a:t>
            </a:r>
            <a:r>
              <a:rPr lang="en-US" altLang="ko-KR"/>
              <a:t>, </a:t>
            </a:r>
            <a:r>
              <a:rPr lang="ko-KR" altLang="en-US"/>
              <a:t>주차 공간 모니터링</a:t>
            </a:r>
            <a:endParaRPr lang="ko-KR" altLang="en-US"/>
          </a:p>
          <a:p>
            <a:pPr>
              <a:buClr>
                <a:schemeClr val="tx2">
                  <a:lumMod val="50000"/>
                  <a:lumOff val="50000"/>
                </a:schemeClr>
              </a:buClr>
              <a:defRPr/>
            </a:pPr>
            <a:r>
              <a:rPr lang="en-US" altLang="ko-KR"/>
              <a:t>- 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스마트 홈 시스템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홈 모니터링 및 자동 제어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2">
                  <a:lumMod val="50000"/>
                  <a:lumOff val="50000"/>
                </a:schemeClr>
              </a:buClr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이 외에도 제조 물류 산업등 다양하게  컴퓨터 비전을 사용할 수 있습니다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60790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왜 라즈베리 파이를 이용해 </a:t>
            </a:r>
            <a:r>
              <a:rPr lang="en-US" altLang="ko-KR"/>
              <a:t>CV</a:t>
            </a:r>
            <a:r>
              <a:rPr lang="ko-KR" altLang="en-US"/>
              <a:t> </a:t>
            </a:r>
            <a:r>
              <a:rPr lang="en-US" altLang="ko-KR"/>
              <a:t>Suite</a:t>
            </a:r>
            <a:r>
              <a:rPr lang="ko-KR" altLang="en-US"/>
              <a:t>를 개발하는지 말씀드리겠습니다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4824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재난 현장이나 응급 구조를 위해 사용되는 의료 장비에 </a:t>
            </a:r>
            <a:r>
              <a:rPr lang="en-US" altLang="ko-KR"/>
              <a:t>CV </a:t>
            </a:r>
            <a:r>
              <a:rPr lang="ko-KR" altLang="en-US"/>
              <a:t>기술을 적용하거나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인터넷이 연결되지 않은 고립된 장소나 보안이 중요한 환경에서 </a:t>
            </a:r>
            <a:r>
              <a:rPr lang="en-US" altLang="ko-KR"/>
              <a:t>CV</a:t>
            </a:r>
            <a:r>
              <a:rPr lang="ko-KR" altLang="en-US"/>
              <a:t>를 사용한 보안 시스템을 구축 하는데에 수요가 있겠습니다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엣지 컴퓨팅 임베디드 시스템을 활용하여 </a:t>
            </a:r>
            <a:r>
              <a:rPr lang="en-US" altLang="ko-KR"/>
              <a:t>CV </a:t>
            </a:r>
            <a:r>
              <a:rPr lang="ko-KR" altLang="en-US"/>
              <a:t>데이터를 전처리하고</a:t>
            </a:r>
            <a:r>
              <a:rPr lang="en-US" altLang="ko-KR"/>
              <a:t>, </a:t>
            </a:r>
            <a:r>
              <a:rPr lang="ko-KR" altLang="en-US"/>
              <a:t>필요한 정보만을 서버로 안전하게 전송</a:t>
            </a:r>
            <a:r>
              <a:rPr lang="en-US" altLang="ko-KR"/>
              <a:t>. </a:t>
            </a:r>
            <a:r>
              <a:rPr lang="ko-KR" altLang="en-US"/>
              <a:t>이를 통해 서버의 데이터 전처리 부담을 줄이고 실시간 응답성과 데이터 보안을 향상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1.  </a:t>
            </a:r>
            <a:r>
              <a:rPr lang="ko-KR" altLang="en-US"/>
              <a:t>엣지 컴퓨팅 임베디드 시스템에서 전처리를 수행하고 필요한 정보만을 서버로 전송하면 네트워크 부하를 줄일 수 있습니다</a:t>
            </a:r>
            <a:r>
              <a:rPr lang="en-US" altLang="ko-KR"/>
              <a:t>. (</a:t>
            </a: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스마트 시티 교통 모니터링 시스템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2. </a:t>
            </a:r>
            <a:r>
              <a:rPr lang="ko-KR" altLang="en-US"/>
              <a:t>실시간 응답</a:t>
            </a:r>
            <a:r>
              <a:rPr lang="en-US" altLang="ko-KR"/>
              <a:t>: </a:t>
            </a:r>
            <a:r>
              <a:rPr lang="ko-KR" altLang="en-US"/>
              <a:t>일부 애플리케이션은 실시간 응답이 필요합니다</a:t>
            </a:r>
            <a:r>
              <a:rPr lang="en-US" altLang="ko-KR"/>
              <a:t>. </a:t>
            </a:r>
            <a:r>
              <a:rPr lang="ko-KR" altLang="en-US"/>
              <a:t>엣지 임베디드 시스템에서 데이터를 전처리하고 전송하면 서버까지의 지연 시간을 줄일 수 있어 실시간 응답성을 향상시킬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3. </a:t>
            </a:r>
            <a:r>
              <a:rPr lang="ko-KR" altLang="en-US"/>
              <a:t>보안 및 개인 정보 보호</a:t>
            </a:r>
            <a:r>
              <a:rPr lang="en-US" altLang="ko-KR"/>
              <a:t>: </a:t>
            </a:r>
            <a:r>
              <a:rPr lang="ko-KR" altLang="en-US"/>
              <a:t>민감한 데이터를 전송할 때 엣지 컴퓨팅을 사용하면 데이터의 보안과 개인 정보 보호를 강화할 수 있습니다</a:t>
            </a:r>
            <a:r>
              <a:rPr lang="en-US" altLang="ko-KR"/>
              <a:t>. </a:t>
            </a:r>
            <a:r>
              <a:rPr lang="ko-KR" altLang="en-US"/>
              <a:t>먼저 데이터를 로컬에서 처리하고 필요한 정보만을 안전한 방식으로 서버에 전송할 수 있습니다</a:t>
            </a:r>
            <a:r>
              <a:rPr lang="en-US" altLang="ko-KR"/>
              <a:t>. (</a:t>
            </a: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의료 분야에서는 엣지 컴퓨팅을 사용하여 환자의 의료 정보를 로컬에서 처리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6045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대중적으로 많이 보급되어있으며</a:t>
            </a:r>
            <a:r>
              <a:rPr lang="en-US" altLang="ko-KR"/>
              <a:t>, </a:t>
            </a:r>
            <a:r>
              <a:rPr lang="ko-KR" altLang="en-US"/>
              <a:t>최근 출시된 </a:t>
            </a:r>
            <a:r>
              <a:rPr lang="en-US" altLang="ko-KR"/>
              <a:t>RPi 5 </a:t>
            </a:r>
            <a:r>
              <a:rPr lang="ko-KR" altLang="en-US"/>
              <a:t>모델은 이전 모델에 비해 </a:t>
            </a:r>
            <a:r>
              <a:rPr lang="en-US" altLang="ko-KR"/>
              <a:t>GPU</a:t>
            </a:r>
            <a:r>
              <a:rPr lang="ko-KR" altLang="en-US"/>
              <a:t>가 향상되어 딥러닝 모델을 구동하기에 적합하다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다른 모델</a:t>
            </a:r>
            <a:r>
              <a:rPr lang="en-US" altLang="ko-KR"/>
              <a:t>(Ndivia Jetson)</a:t>
            </a:r>
            <a:r>
              <a:rPr lang="ko-KR" altLang="en-US"/>
              <a:t>과 비교했을때 비슷한 성능이지만 저렴하다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171450" indent="-171450">
              <a:buFontTx/>
              <a:buChar char="-"/>
              <a:defRPr/>
            </a:pPr>
            <a:r>
              <a:rPr lang="ko-KR" altLang="en-US"/>
              <a:t>향상된 </a:t>
            </a:r>
            <a:r>
              <a:rPr lang="en-US" altLang="ko-KR"/>
              <a:t>cpu</a:t>
            </a:r>
            <a:r>
              <a:rPr lang="ko-KR" altLang="en-US"/>
              <a:t>와 </a:t>
            </a:r>
            <a:r>
              <a:rPr lang="en-US" altLang="ko-KR"/>
              <a:t>PCIe</a:t>
            </a:r>
            <a:r>
              <a:rPr lang="ko-KR" altLang="en-US"/>
              <a:t>의 탑재 </a:t>
            </a:r>
            <a:r>
              <a:rPr lang="en-US" altLang="ko-KR"/>
              <a:t>(cpu</a:t>
            </a:r>
            <a:r>
              <a:rPr lang="ko-KR" altLang="en-US"/>
              <a:t>성능은 </a:t>
            </a:r>
            <a:r>
              <a:rPr lang="en-US" altLang="ko-KR"/>
              <a:t>1.5</a:t>
            </a:r>
            <a:r>
              <a:rPr lang="ko-KR" altLang="en-US"/>
              <a:t>배</a:t>
            </a:r>
            <a:r>
              <a:rPr lang="en-US" altLang="ko-KR"/>
              <a:t>, gpu</a:t>
            </a:r>
            <a:r>
              <a:rPr lang="ko-KR" altLang="en-US"/>
              <a:t>성능은 </a:t>
            </a:r>
            <a:r>
              <a:rPr lang="en-US" altLang="ko-KR"/>
              <a:t>2.5</a:t>
            </a:r>
            <a:r>
              <a:rPr lang="ko-KR" altLang="en-US"/>
              <a:t>배</a:t>
            </a:r>
            <a:r>
              <a:rPr lang="en-US" altLang="ko-KR"/>
              <a:t>)</a:t>
            </a:r>
            <a:endParaRPr lang="en-US" altLang="ko-KR"/>
          </a:p>
          <a:p>
            <a:pPr marL="171450" indent="-171450">
              <a:buFontTx/>
              <a:buChar char="-"/>
              <a:defRPr/>
            </a:pPr>
            <a:endParaRPr lang="en-US" altLang="ko-KR"/>
          </a:p>
          <a:p>
            <a:pPr marL="171450" indent="-171450">
              <a:buFontTx/>
              <a:buChar char="-"/>
              <a:defRPr/>
            </a:pPr>
            <a:endParaRPr lang="en-US" altLang="ko-KR"/>
          </a:p>
          <a:p>
            <a:pPr marL="171450" indent="-171450">
              <a:buFontTx/>
              <a:buChar char="-"/>
              <a:defRPr/>
            </a:pP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SeeedStudio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모바일용 딥 러닝 추론 프레임워크인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ncnn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을 사용하고 있는 것이 특징으로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Vulkan API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를 통해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GPU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가속을 제공하고 있다는 것으로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Raspberry Pi 5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4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에서 검증한 결과를 그래프로 정리한 것이 이하입니다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막대그래프가 짧을수록 성능이 뛰어나다는 것을 보여 주며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어느 쪽이든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5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점수가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4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점수를 초과한다는 것을 알 수 있습니다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b="0" i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b="0" i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위의 그래프는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 4 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 5</a:t>
            </a:r>
            <a:r>
              <a:rPr lang="ko-KR" altLang="en-US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의 추론 속도 비교 그래프입니다</a:t>
            </a:r>
            <a:endParaRPr lang="ko-KR" altLang="en-US" b="0" i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0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284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현재 진행 상황은 라즈베리 파이</a:t>
            </a:r>
            <a:r>
              <a:rPr lang="en-US" altLang="ko-KR"/>
              <a:t>4</a:t>
            </a:r>
            <a:r>
              <a:rPr lang="ko-KR" altLang="en-US"/>
              <a:t>에 </a:t>
            </a:r>
            <a:r>
              <a:rPr lang="en-US" altLang="ko-KR"/>
              <a:t>dockerfile</a:t>
            </a:r>
            <a:r>
              <a:rPr lang="ko-KR" altLang="en-US"/>
              <a:t>을 이용해 이미지를 빌드 하여 </a:t>
            </a:r>
            <a:r>
              <a:rPr lang="en-US" altLang="ko-KR"/>
              <a:t>Run</a:t>
            </a:r>
            <a:r>
              <a:rPr lang="ko-KR" altLang="en-US"/>
              <a:t> 하는 프로토타입 제작에 힘을 쏟고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83553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 단계로는 기존의 </a:t>
            </a:r>
            <a:r>
              <a:rPr lang="en-US" altLang="ko-KR"/>
              <a:t>tflite</a:t>
            </a:r>
            <a:r>
              <a:rPr lang="ko-KR" altLang="en-US"/>
              <a:t>로 된 모델에 </a:t>
            </a:r>
            <a:r>
              <a:rPr lang="en-US" altLang="ko-KR"/>
              <a:t>onnx </a:t>
            </a:r>
            <a:r>
              <a:rPr lang="ko-KR" altLang="en-US"/>
              <a:t>를 이용해 </a:t>
            </a:r>
            <a:r>
              <a:rPr lang="en-US" altLang="ko-KR"/>
              <a:t>onnx runtime</a:t>
            </a:r>
            <a:r>
              <a:rPr lang="ko-KR" altLang="en-US"/>
              <a:t>으로 변환해 도커 이미지화 시키는 작업을 할 예정입니다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왜 </a:t>
            </a:r>
            <a:r>
              <a:rPr lang="en-US" altLang="ko-KR"/>
              <a:t>onnx runtime</a:t>
            </a:r>
            <a:r>
              <a:rPr lang="ko-KR" altLang="en-US"/>
              <a:t>을 쓰냐 한다면 작업 호환성과 프로토타입을 제작하기에 </a:t>
            </a:r>
            <a:r>
              <a:rPr lang="en-US" altLang="ko-KR"/>
              <a:t>onnx runtime</a:t>
            </a:r>
            <a:r>
              <a:rPr lang="ko-KR" altLang="en-US"/>
              <a:t>이 첫 단계로 적합 하다고 멘토님께서 추천 해주셨습니다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7444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E8A7-B257-4BB0-3027-CD448BBF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AF6FF-5AF8-49AB-6322-55903494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21DE-2F60-C71A-738B-8ECFDA5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A5F-85AB-4627-26D9-A646E4D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93C4-38CC-5DE4-8936-3FAEAA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CD1F-EBC7-124F-F90D-A05F936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108D-44F9-C966-C454-11B0F544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607B-D46E-1A09-029C-65924D3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EBC8-D379-CB5B-C6D2-9F2AFAB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8725-535C-A866-2C6A-FDEDA549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B3E6F-D7CD-9094-1202-F7C9130F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8592C-1933-9D84-C3D6-3785B83E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C7E9-35D4-6B91-0AE7-FC0A0CE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E18AE-E1D6-222C-D442-C499905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8D74-9CD8-A9B1-350B-FE993028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2D3-2FE4-8DC3-3C9F-EBDAC1A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E2FCB-6F99-0C8F-3841-CA00C27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7CD-3C8C-D4A6-C496-6115208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147E-B645-83E2-3FD9-C139955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F67-9AA5-D330-567E-0DC4100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C2C92-E7B0-7AB7-65A9-2D8F86D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228F-FE67-9940-EB3A-2E5B48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86C7-58F0-62AB-2EFF-1310DF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9FA4-A2E4-DC79-299B-69F4FCF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66B9E-41E9-BA1F-F9F5-35591874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7E70-8796-C7B9-2755-3DC35D7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19236-4270-CAF2-8A2A-C730E75E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D0ABD-CD0C-4D7D-D408-8EDEA268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D6F35-0AAC-33B8-F248-858338D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223A-A57E-104F-8DB8-EA04851E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91018-A772-3A63-03A0-76E5618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E015-3F93-4DD1-3539-04B0144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AFEA6-1A91-2E7E-FD9C-45D7588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FC4E-3D33-A899-977A-A6663170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980BA-467E-C311-4F81-404C5F82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C20-D718-CAA6-C9E0-AEBF129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5918F-2D9D-8787-B4E2-3E98D6F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446D-9CE6-8D40-9048-9D2E553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5EEF-E662-37B9-2A5D-9F99323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520-613C-DD20-DD9E-532E97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FC0DC-412F-6572-EC59-EEDD86D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2EC37-916C-3EB1-1BBF-9486E25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EF06D-6A26-77B7-6E66-5DCFE46F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166FB-8457-24B2-F3DC-41906A7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FA9D5-54C9-E187-BBDE-DBF567AC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C726-65FE-08DE-D547-B79CEEC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C8EC-7206-B7A5-5217-09CAF58B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7A7C8-FE9C-1B8D-9E08-AAD0FB3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ABE8-CE31-AD72-FE76-8D5DB79C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100-C9DB-8425-EC61-AAC59D4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E98E-C476-4973-DAC3-AC9040D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138E-84DC-B925-BA1F-DE4DBDC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50CA-904F-D4A4-9F57-4ABF0D6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E588-9E90-46D4-82BD-B3241AC9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BCE0-B6B2-EB42-9FA2-A4807B93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7CE-EB8E-4DDC-08C6-E777A9F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082A2-6202-B832-77DA-88245A1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BA3-35DA-7363-333F-E791489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1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53E0-AC94-4BAB-68FE-895E88EC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0BA3-1ADF-91D6-3097-7A4FAA24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1A75-3FB8-64F7-94B5-D9E9142B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B72D-D649-7B3C-83C7-BD9DEA1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805A-3EA4-ABB7-34C5-88F8289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4.png"  /><Relationship Id="rId4" Type="http://schemas.openxmlformats.org/officeDocument/2006/relationships/image" Target="../media/image19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jpeg"  /><Relationship Id="rId11" Type="http://schemas.openxmlformats.org/officeDocument/2006/relationships/image" Target="../media/image9.png"  /><Relationship Id="rId12" Type="http://schemas.openxmlformats.org/officeDocument/2006/relationships/image" Target="../media/image10.svg"  /><Relationship Id="rId13" Type="http://schemas.openxmlformats.org/officeDocument/2006/relationships/image" Target="../media/image11.png"  /><Relationship Id="rId14" Type="http://schemas.openxmlformats.org/officeDocument/2006/relationships/image" Target="../media/image12.sv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svg"  /><Relationship Id="rId8" Type="http://schemas.openxmlformats.org/officeDocument/2006/relationships/image" Target="../media/image6.png"  /><Relationship Id="rId9" Type="http://schemas.openxmlformats.org/officeDocument/2006/relationships/image" Target="../media/image7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Relationship Id="rId5" Type="http://schemas.openxmlformats.org/officeDocument/2006/relationships/image" Target="../media/image1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4.png"  /><Relationship Id="rId4" Type="http://schemas.openxmlformats.org/officeDocument/2006/relationships/image" Target="../media/image19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DC664-ED83-1B2D-FB1E-A43994F179B3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BFE77-4F7D-6673-BC04-5865719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394221"/>
            <a:ext cx="9413289" cy="2737103"/>
          </a:xfrm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실증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 </a:t>
            </a:r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팀프로젝트</a:t>
            </a: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Raspberry PI 5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를 이용한 </a:t>
            </a:r>
            <a:b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Vision Suite 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D38D4-BFD2-5721-F910-99F6FEC3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174" y="6345125"/>
            <a:ext cx="6547692" cy="59825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조현진 팀원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나영준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서윤오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반석</a:t>
            </a:r>
          </a:p>
        </p:txBody>
      </p:sp>
    </p:spTree>
    <p:extLst>
      <p:ext uri="{BB962C8B-B14F-4D97-AF65-F5344CB8AC3E}">
        <p14:creationId xmlns:p14="http://schemas.microsoft.com/office/powerpoint/2010/main" val="27299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다음 단계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D6247F-F271-EE4D-90EA-D8B5286E7336}"/>
              </a:ext>
            </a:extLst>
          </p:cNvPr>
          <p:cNvGrpSpPr/>
          <p:nvPr/>
        </p:nvGrpSpPr>
        <p:grpSpPr>
          <a:xfrm>
            <a:off x="251213" y="840091"/>
            <a:ext cx="10941503" cy="4899923"/>
            <a:chOff x="251213" y="840091"/>
            <a:chExt cx="10941503" cy="48999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226F0F-CE60-5C77-877B-3A18D0016FE2}"/>
                </a:ext>
              </a:extLst>
            </p:cNvPr>
            <p:cNvGrpSpPr/>
            <p:nvPr/>
          </p:nvGrpSpPr>
          <p:grpSpPr>
            <a:xfrm>
              <a:off x="251213" y="840091"/>
              <a:ext cx="10558459" cy="4899923"/>
              <a:chOff x="251213" y="840091"/>
              <a:chExt cx="10558459" cy="4899923"/>
            </a:xfrm>
          </p:grpSpPr>
          <p:sp>
            <p:nvSpPr>
              <p:cNvPr id="3" name="화살표: 굽음 2">
                <a:extLst>
                  <a:ext uri="{FF2B5EF4-FFF2-40B4-BE49-F238E27FC236}">
                    <a16:creationId xmlns:a16="http://schemas.microsoft.com/office/drawing/2014/main" id="{03A57137-5044-358B-02F0-A89EF0A6C19D}"/>
                  </a:ext>
                </a:extLst>
              </p:cNvPr>
              <p:cNvSpPr/>
              <p:nvPr/>
            </p:nvSpPr>
            <p:spPr>
              <a:xfrm>
                <a:off x="1382328" y="2098732"/>
                <a:ext cx="1147762" cy="1330268"/>
              </a:xfrm>
              <a:prstGeom prst="bentArrow">
                <a:avLst>
                  <a:gd name="adj1" fmla="val 23611"/>
                  <a:gd name="adj2" fmla="val 22916"/>
                  <a:gd name="adj3" fmla="val 27779"/>
                  <a:gd name="adj4" fmla="val 42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09C09E-3310-86D6-0BEB-2C3D25897ACE}"/>
                  </a:ext>
                </a:extLst>
              </p:cNvPr>
              <p:cNvGrpSpPr/>
              <p:nvPr/>
            </p:nvGrpSpPr>
            <p:grpSpPr>
              <a:xfrm>
                <a:off x="251213" y="3655615"/>
                <a:ext cx="2834888" cy="2084399"/>
                <a:chOff x="122625" y="2733925"/>
                <a:chExt cx="2904953" cy="2301919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3FAEFA3-5929-D659-8CD5-3755194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9953" y="2733925"/>
                  <a:ext cx="1827625" cy="184338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BF2D7EA-0B68-A993-3664-8E05E69F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625" y="3832693"/>
                  <a:ext cx="1360525" cy="1203151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590526-0DE6-D35A-A568-A3638A4A6C41}"/>
                  </a:ext>
                </a:extLst>
              </p:cNvPr>
              <p:cNvGrpSpPr/>
              <p:nvPr/>
            </p:nvGrpSpPr>
            <p:grpSpPr>
              <a:xfrm>
                <a:off x="2792043" y="840091"/>
                <a:ext cx="8017629" cy="2751241"/>
                <a:chOff x="2792043" y="763191"/>
                <a:chExt cx="6276683" cy="2751241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5A4D40B-93E9-44D8-9C86-68A03A00A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9" y="930856"/>
                  <a:ext cx="6119127" cy="2583576"/>
                </a:xfrm>
                <a:prstGeom prst="rect">
                  <a:avLst/>
                </a:prstGeom>
              </p:spPr>
            </p:pic>
            <p:pic>
              <p:nvPicPr>
                <p:cNvPr id="15" name="그림 14" descr="텍스트, 스크린샷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A1ED3378-FAB8-0B94-A4CF-72282E125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2043" y="763191"/>
                  <a:ext cx="1615645" cy="2224879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EE9A77-3983-565B-3397-84F5383B5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3929" y="3815959"/>
                <a:ext cx="1503776" cy="1669191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E6BC2F27-CA2B-74A8-2E66-533D316D33AB}"/>
                  </a:ext>
                </a:extLst>
              </p:cNvPr>
              <p:cNvSpPr/>
              <p:nvPr/>
            </p:nvSpPr>
            <p:spPr>
              <a:xfrm rot="18373321">
                <a:off x="4866622" y="2839293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8B09AD8-BFF7-E074-90B2-255017AD2EC2}"/>
                  </a:ext>
                </a:extLst>
              </p:cNvPr>
              <p:cNvSpPr/>
              <p:nvPr/>
            </p:nvSpPr>
            <p:spPr>
              <a:xfrm rot="3380000">
                <a:off x="7655534" y="2977388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61B4804-5A39-3F57-D783-D86642A2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2711" y="3969424"/>
              <a:ext cx="3620005" cy="142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1EF3-6473-0F10-15C0-5316088F75FC}"/>
              </a:ext>
            </a:extLst>
          </p:cNvPr>
          <p:cNvSpPr txBox="1"/>
          <p:nvPr/>
        </p:nvSpPr>
        <p:spPr>
          <a:xfrm>
            <a:off x="727583" y="2603484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8765F-74F0-78BB-E320-158CB16D8B7B}"/>
              </a:ext>
            </a:extLst>
          </p:cNvPr>
          <p:cNvSpPr/>
          <p:nvPr/>
        </p:nvSpPr>
        <p:spPr>
          <a:xfrm>
            <a:off x="-14288" y="0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74448E-7063-CF0C-4524-7126CE8A85AF}"/>
              </a:ext>
            </a:extLst>
          </p:cNvPr>
          <p:cNvCxnSpPr>
            <a:cxnSpLocks/>
          </p:cNvCxnSpPr>
          <p:nvPr/>
        </p:nvCxnSpPr>
        <p:spPr>
          <a:xfrm>
            <a:off x="4151564" y="3429000"/>
            <a:ext cx="8040436" cy="0"/>
          </a:xfrm>
          <a:prstGeom prst="line">
            <a:avLst/>
          </a:prstGeom>
          <a:ln w="177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277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정의</a:t>
            </a:r>
          </a:p>
        </p:txBody>
      </p:sp>
      <p:pic>
        <p:nvPicPr>
          <p:cNvPr id="17" name="그래픽 16" descr="서버 단색으로 채워진">
            <a:extLst>
              <a:ext uri="{FF2B5EF4-FFF2-40B4-BE49-F238E27FC236}">
                <a16:creationId xmlns:a16="http://schemas.microsoft.com/office/drawing/2014/main" id="{B1FD8612-F250-A65F-91B1-E4279A834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38" y="2153888"/>
            <a:ext cx="2715748" cy="2715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1065" y="1289809"/>
            <a:ext cx="6535682" cy="699011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Raspi5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를 활용해 컴퓨터 비전이 필요한 다양한 프로젝트에서 쓸 수 있는 </a:t>
            </a:r>
            <a:r>
              <a:rPr lang="en-US" altLang="ko-KR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Computer Vision Suite</a:t>
            </a:r>
            <a:r>
              <a:rPr lang="ko-KR" altLang="en-US" sz="2000" b="1">
                <a:solidFill>
                  <a:schemeClr val="tx2">
                    <a:lumMod val="75000"/>
                    <a:lumOff val="25000"/>
                  </a:schemeClr>
                </a:solidFill>
              </a:rPr>
              <a:t> 개발</a:t>
            </a:r>
            <a:endParaRPr lang="ko-KR" altLang="en-US" sz="2000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DCC7B-4EBE-EC26-BBA0-565A1F80880E}"/>
              </a:ext>
            </a:extLst>
          </p:cNvPr>
          <p:cNvGrpSpPr/>
          <p:nvPr/>
        </p:nvGrpSpPr>
        <p:grpSpPr>
          <a:xfrm>
            <a:off x="3986213" y="3271838"/>
            <a:ext cx="8072437" cy="2428875"/>
            <a:chOff x="3986213" y="3271838"/>
            <a:chExt cx="8072437" cy="2428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A12A8-E51E-F0E8-5042-26B0D447E5E4}"/>
                </a:ext>
              </a:extLst>
            </p:cNvPr>
            <p:cNvSpPr/>
            <p:nvPr/>
          </p:nvSpPr>
          <p:spPr>
            <a:xfrm>
              <a:off x="3986213" y="3271838"/>
              <a:ext cx="8072437" cy="24288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6B7DBC-3C39-F5C3-5220-AA3D06304CAE}"/>
                </a:ext>
              </a:extLst>
            </p:cNvPr>
            <p:cNvGrpSpPr/>
            <p:nvPr/>
          </p:nvGrpSpPr>
          <p:grpSpPr>
            <a:xfrm>
              <a:off x="4133362" y="3738392"/>
              <a:ext cx="7720985" cy="1533533"/>
              <a:chOff x="4175739" y="3593341"/>
              <a:chExt cx="7720985" cy="153353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19F292-F9C6-EA78-BC3A-54C042B6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1417" y="3601595"/>
                <a:ext cx="1543601" cy="152527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2D88A0-194B-0A89-4620-43AC91B75C46}"/>
                  </a:ext>
                </a:extLst>
              </p:cNvPr>
              <p:cNvGrpSpPr/>
              <p:nvPr/>
            </p:nvGrpSpPr>
            <p:grpSpPr>
              <a:xfrm>
                <a:off x="4175739" y="3593341"/>
                <a:ext cx="2333371" cy="1400175"/>
                <a:chOff x="4789771" y="955376"/>
                <a:chExt cx="2788669" cy="1653892"/>
              </a:xfrm>
            </p:grpSpPr>
            <p:pic>
              <p:nvPicPr>
                <p:cNvPr id="10" name="그래픽 9" descr="남성 프로그래머 단색으로 채워진">
                  <a:extLst>
                    <a:ext uri="{FF2B5EF4-FFF2-40B4-BE49-F238E27FC236}">
                      <a16:creationId xmlns:a16="http://schemas.microsoft.com/office/drawing/2014/main" id="{9D3EC23E-1490-3C66-B6BA-F9FACF10B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771" y="955376"/>
                  <a:ext cx="1653892" cy="1653892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그래머 단색으로 채워진">
                  <a:extLst>
                    <a:ext uri="{FF2B5EF4-FFF2-40B4-BE49-F238E27FC236}">
                      <a16:creationId xmlns:a16="http://schemas.microsoft.com/office/drawing/2014/main" id="{B5B7D7D4-A33F-96CB-B1E5-620255CAD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549" y="955377"/>
                  <a:ext cx="1653891" cy="1653891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9BAFB8-4ECB-7011-9DBA-683CDE556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371" y="3649959"/>
                <a:ext cx="2618353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래픽 26" descr="직선 화살표 단색으로 채워진">
                <a:extLst>
                  <a:ext uri="{FF2B5EF4-FFF2-40B4-BE49-F238E27FC236}">
                    <a16:creationId xmlns:a16="http://schemas.microsoft.com/office/drawing/2014/main" id="{33539337-EB95-E5C5-9EF8-D4AD5D5A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6175197" y="39070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직선 화살표 단색으로 채워진">
                <a:extLst>
                  <a:ext uri="{FF2B5EF4-FFF2-40B4-BE49-F238E27FC236}">
                    <a16:creationId xmlns:a16="http://schemas.microsoft.com/office/drawing/2014/main" id="{A5218309-8477-4122-0397-952240FC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8363972" y="395739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4EAE176A-1E4F-806D-2B58-1A85C27B9F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7770069">
            <a:off x="2782594" y="2084572"/>
            <a:ext cx="1407539" cy="1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5D21F8-CB30-64CD-8378-A71AF2A9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829" y="914417"/>
            <a:ext cx="7022096" cy="4501532"/>
          </a:xfr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EA0312-C4B8-A905-AB3C-F0ED62119300}"/>
              </a:ext>
            </a:extLst>
          </p:cNvPr>
          <p:cNvSpPr/>
          <p:nvPr/>
        </p:nvSpPr>
        <p:spPr>
          <a:xfrm>
            <a:off x="2677719" y="5618876"/>
            <a:ext cx="3412773" cy="461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임베디드 시장의 성장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268F6A-5A0D-35CC-066B-582C70FAAA57}"/>
              </a:ext>
            </a:extLst>
          </p:cNvPr>
          <p:cNvGrpSpPr/>
          <p:nvPr/>
        </p:nvGrpSpPr>
        <p:grpSpPr>
          <a:xfrm>
            <a:off x="7946947" y="1568138"/>
            <a:ext cx="3800306" cy="4050738"/>
            <a:chOff x="7861223" y="1787403"/>
            <a:chExt cx="3800306" cy="40507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CE6A36-FAFB-D742-AD0F-842BB79BA50B}"/>
                </a:ext>
              </a:extLst>
            </p:cNvPr>
            <p:cNvSpPr txBox="1"/>
            <p:nvPr/>
          </p:nvSpPr>
          <p:spPr>
            <a:xfrm>
              <a:off x="8532738" y="1898601"/>
              <a:ext cx="3128791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스마트 웨어러블 장치의 판매 증가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산업에서의 자동화 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솔루션 사용 증가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ko-KR" altLang="en-US" dirty="0"/>
            </a:p>
          </p:txBody>
        </p:sp>
        <p:pic>
          <p:nvPicPr>
            <p:cNvPr id="8" name="그래픽 7" descr="갈매기형 화살표 단색으로 채워진">
              <a:extLst>
                <a:ext uri="{FF2B5EF4-FFF2-40B4-BE49-F238E27FC236}">
                  <a16:creationId xmlns:a16="http://schemas.microsoft.com/office/drawing/2014/main" id="{3566374F-6A48-A8B0-415A-08A0E847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1224" y="1787403"/>
              <a:ext cx="785813" cy="608685"/>
            </a:xfrm>
            <a:prstGeom prst="rect">
              <a:avLst/>
            </a:prstGeom>
          </p:spPr>
        </p:pic>
        <p:pic>
          <p:nvPicPr>
            <p:cNvPr id="10" name="그래픽 9" descr="갈매기형 화살표 단색으로 채워진">
              <a:extLst>
                <a:ext uri="{FF2B5EF4-FFF2-40B4-BE49-F238E27FC236}">
                  <a16:creationId xmlns:a16="http://schemas.microsoft.com/office/drawing/2014/main" id="{0F31F50E-7BBA-307E-96E1-55A24F09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1223" y="3486997"/>
              <a:ext cx="785813" cy="60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29226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065634-5F29-93E3-EF2F-63300AF29C97}"/>
              </a:ext>
            </a:extLst>
          </p:cNvPr>
          <p:cNvGrpSpPr/>
          <p:nvPr/>
        </p:nvGrpSpPr>
        <p:grpSpPr>
          <a:xfrm>
            <a:off x="113268" y="757386"/>
            <a:ext cx="10580458" cy="2500492"/>
            <a:chOff x="201402" y="969237"/>
            <a:chExt cx="10580458" cy="2500492"/>
          </a:xfrm>
        </p:grpSpPr>
        <p:pic>
          <p:nvPicPr>
            <p:cNvPr id="2050" name="Picture 2" descr="고도화되는 ADAS를 위한 고려 사항 &lt; 칼럼 &lt; 칼럼 &lt; 오피니언 &lt; 기사본문 - 테크월드뉴스 - 선연수 기자">
              <a:extLst>
                <a:ext uri="{FF2B5EF4-FFF2-40B4-BE49-F238E27FC236}">
                  <a16:creationId xmlns:a16="http://schemas.microsoft.com/office/drawing/2014/main" id="{58A53CB0-199E-D5FB-CB94-BCE26EF6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02" y="969237"/>
              <a:ext cx="5009576" cy="250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57399-9DE0-2A9D-48F1-B9910E48CACB}"/>
                </a:ext>
              </a:extLst>
            </p:cNvPr>
            <p:cNvSpPr txBox="1"/>
            <p:nvPr/>
          </p:nvSpPr>
          <p:spPr>
            <a:xfrm>
              <a:off x="5044977" y="1589882"/>
              <a:ext cx="57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>
                    <a:lumMod val="50000"/>
                    <a:lumOff val="50000"/>
                  </a:schemeClr>
                </a:buClr>
              </a:pP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ADAS (Advanced Driver Assistance Systems)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7D03F6-F12D-C91F-49C0-4A72DE956E39}"/>
              </a:ext>
            </a:extLst>
          </p:cNvPr>
          <p:cNvGrpSpPr/>
          <p:nvPr/>
        </p:nvGrpSpPr>
        <p:grpSpPr>
          <a:xfrm>
            <a:off x="4422932" y="1303144"/>
            <a:ext cx="518784" cy="549884"/>
            <a:chOff x="740983" y="1236282"/>
            <a:chExt cx="613179" cy="612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120E82-2B14-7C92-012A-56FA31CCD37A}"/>
                </a:ext>
              </a:extLst>
            </p:cNvPr>
            <p:cNvSpPr/>
            <p:nvPr/>
          </p:nvSpPr>
          <p:spPr>
            <a:xfrm>
              <a:off x="740983" y="1236282"/>
              <a:ext cx="613179" cy="6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4EE40D-1B65-F2B5-0087-05DC72E85C70}"/>
                </a:ext>
              </a:extLst>
            </p:cNvPr>
            <p:cNvSpPr txBox="1"/>
            <p:nvPr/>
          </p:nvSpPr>
          <p:spPr>
            <a:xfrm>
              <a:off x="891080" y="1347395"/>
              <a:ext cx="3048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2763804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676D95-9A6D-9CF9-35A3-407B43272502}"/>
              </a:ext>
            </a:extLst>
          </p:cNvPr>
          <p:cNvGrpSpPr/>
          <p:nvPr/>
        </p:nvGrpSpPr>
        <p:grpSpPr>
          <a:xfrm>
            <a:off x="2247373" y="2451155"/>
            <a:ext cx="9058808" cy="2046672"/>
            <a:chOff x="2755373" y="2490780"/>
            <a:chExt cx="9058808" cy="20466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23B81-9864-9CA0-26C6-59400411E240}"/>
                </a:ext>
              </a:extLst>
            </p:cNvPr>
            <p:cNvGrpSpPr/>
            <p:nvPr/>
          </p:nvGrpSpPr>
          <p:grpSpPr>
            <a:xfrm>
              <a:off x="2755373" y="2490780"/>
              <a:ext cx="9058808" cy="2046672"/>
              <a:chOff x="2755373" y="2490780"/>
              <a:chExt cx="9058808" cy="20466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D3F23B-0DC3-6941-2275-D467C40EB958}"/>
                  </a:ext>
                </a:extLst>
              </p:cNvPr>
              <p:cNvSpPr txBox="1"/>
              <p:nvPr/>
            </p:nvSpPr>
            <p:spPr>
              <a:xfrm>
                <a:off x="6804606" y="3114006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시티 및 교통 시스템</a:t>
                </a:r>
              </a:p>
            </p:txBody>
          </p:sp>
          <p:pic>
            <p:nvPicPr>
              <p:cNvPr id="2057" name="Picture 9" descr="An Introduction to Smart Transportation: Benefits and Examples | Digi  International">
                <a:extLst>
                  <a:ext uri="{FF2B5EF4-FFF2-40B4-BE49-F238E27FC236}">
                    <a16:creationId xmlns:a16="http://schemas.microsoft.com/office/drawing/2014/main" id="{C9FED7FC-19BF-ADAE-F8E9-4CB99682D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73" y="2490780"/>
                <a:ext cx="3335119" cy="204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81C560-9BAF-8757-876F-FFF94FE09A34}"/>
                </a:ext>
              </a:extLst>
            </p:cNvPr>
            <p:cNvGrpSpPr/>
            <p:nvPr/>
          </p:nvGrpSpPr>
          <p:grpSpPr>
            <a:xfrm>
              <a:off x="6240852" y="3039119"/>
              <a:ext cx="518784" cy="549884"/>
              <a:chOff x="7733407" y="2682286"/>
              <a:chExt cx="518784" cy="54988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19DE613-DAD5-2DAD-CBD8-9C10FBA48ABB}"/>
                  </a:ext>
                </a:extLst>
              </p:cNvPr>
              <p:cNvSpPr/>
              <p:nvPr/>
            </p:nvSpPr>
            <p:spPr>
              <a:xfrm>
                <a:off x="7733407" y="2682286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6B2268-C0F6-31F1-320C-7B054220CCE5}"/>
                  </a:ext>
                </a:extLst>
              </p:cNvPr>
              <p:cNvSpPr txBox="1"/>
              <p:nvPr/>
            </p:nvSpPr>
            <p:spPr>
              <a:xfrm>
                <a:off x="7828637" y="2757173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 rot="0">
            <a:off x="3098039" y="4108400"/>
            <a:ext cx="9093962" cy="2124881"/>
            <a:chOff x="3877437" y="4015264"/>
            <a:chExt cx="9093962" cy="2124881"/>
          </a:xfrm>
        </p:grpSpPr>
        <p:grpSp>
          <p:nvGrpSpPr>
            <p:cNvPr id="16" name="그룹 15"/>
            <p:cNvGrpSpPr/>
            <p:nvPr/>
          </p:nvGrpSpPr>
          <p:grpSpPr>
            <a:xfrm rot="0">
              <a:off x="3877437" y="4015264"/>
              <a:ext cx="9093962" cy="2124881"/>
              <a:chOff x="3848930" y="4071510"/>
              <a:chExt cx="9168260" cy="212488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733750" y="4335070"/>
                <a:ext cx="5283439" cy="38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홈 시스템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홈 모니터링 및 자동 제어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055" name="Picture 7" descr="홈IoT 정의와 전망 上] 왜 홈 IoT 인가? - 녹색경제신문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3848930" y="4071510"/>
                <a:ext cx="3445986" cy="2124881"/>
              </a:xfrm>
              <a:prstGeom prst="rect">
                <a:avLst/>
              </a:prstGeom>
              <a:noFill/>
            </p:spPr>
          </p:pic>
        </p:grpSp>
        <p:grpSp>
          <p:nvGrpSpPr>
            <p:cNvPr id="35" name="그룹 34"/>
            <p:cNvGrpSpPr/>
            <p:nvPr/>
          </p:nvGrpSpPr>
          <p:grpSpPr>
            <a:xfrm rot="0">
              <a:off x="7119815" y="4127124"/>
              <a:ext cx="518784" cy="549884"/>
              <a:chOff x="7106865" y="4127682"/>
              <a:chExt cx="518784" cy="549884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7106865" y="4127682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34072" y="4227818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>
                    <a:solidFill>
                      <a:schemeClr val="bg1"/>
                    </a:solidFill>
                  </a:rPr>
                  <a:t>3</a:t>
                </a:r>
                <a:endParaRPr lang="ko-KR" altLang="en-US" sz="20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9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5703-06A1-0D55-6DF5-D75B760A213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DD8CF-9E8F-A13B-7E79-6C657B6D218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829" y="181541"/>
            <a:ext cx="1366861" cy="388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spc="60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en-US" altLang="ko-KR" sz="2000" spc="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384511" y="2105174"/>
            <a:ext cx="11422978" cy="2355978"/>
            <a:chOff x="384511" y="2005159"/>
            <a:chExt cx="11422978" cy="2355978"/>
          </a:xfrm>
        </p:grpSpPr>
        <p:sp>
          <p:nvSpPr>
            <p:cNvPr id="9" name="갈매기형 수장 5"/>
            <p:cNvSpPr/>
            <p:nvPr/>
          </p:nvSpPr>
          <p:spPr>
            <a:xfrm>
              <a:off x="4752591" y="2005159"/>
              <a:ext cx="7054898" cy="2355977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400" b="1"/>
                <a:t>라즈베리파이를 대상으로 하는 테스트 환경을 제공하는 것이 </a:t>
              </a:r>
              <a:endParaRPr lang="ko-KR" altLang="en-US" sz="2400" b="1"/>
            </a:p>
            <a:p>
              <a:pPr algn="ctr">
                <a:defRPr/>
              </a:pPr>
              <a:r>
                <a:rPr lang="ko-KR" altLang="en-US" sz="2400" b="1"/>
                <a:t>필요한가</a:t>
              </a:r>
              <a:r>
                <a:rPr lang="en-US" altLang="ko-KR" sz="2400" b="1"/>
                <a:t>?</a:t>
              </a:r>
              <a:endParaRPr lang="en-US" altLang="ko-KR" sz="2400" b="1"/>
            </a:p>
            <a:p>
              <a:pPr algn="ctr">
                <a:defRPr/>
              </a:pPr>
              <a:r>
                <a:rPr lang="en-US" altLang="ko-KR" sz="2400" b="1"/>
                <a:t>why?</a:t>
              </a:r>
              <a:endParaRPr lang="en-US" altLang="ko-KR" sz="2400" b="1"/>
            </a:p>
          </p:txBody>
        </p:sp>
        <p:sp>
          <p:nvSpPr>
            <p:cNvPr id="12" name="갈매기형 수장 5"/>
            <p:cNvSpPr/>
            <p:nvPr/>
          </p:nvSpPr>
          <p:spPr>
            <a:xfrm>
              <a:off x="384511" y="2005161"/>
              <a:ext cx="5292791" cy="2355976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 sz="2400" b="1"/>
            </a:p>
            <a:p>
              <a:pPr algn="ctr">
                <a:defRPr/>
              </a:pPr>
              <a:r>
                <a:rPr lang="en-US" altLang="ko-KR" sz="2400" b="1"/>
                <a:t>CV</a:t>
              </a:r>
              <a:r>
                <a:rPr lang="ko-KR" altLang="en-US" sz="2400" b="1"/>
                <a:t> 모델 </a:t>
              </a:r>
              <a:endParaRPr lang="ko-KR" altLang="en-US" sz="2400" b="1"/>
            </a:p>
            <a:p>
              <a:pPr algn="ctr">
                <a:defRPr/>
              </a:pPr>
              <a:r>
                <a:rPr lang="ko-KR" altLang="en-US" sz="2400" b="1"/>
                <a:t>테스트하는 환경이 이미 구축되어 있음</a:t>
              </a:r>
              <a:endParaRPr lang="ko-KR" altLang="en-US" sz="2400" b="1"/>
            </a:p>
            <a:p>
              <a:pPr algn="ctr">
                <a:defRPr/>
              </a:pPr>
              <a:r>
                <a:rPr lang="en-US" altLang="ko-KR" sz="2400" b="1"/>
                <a:t>ex)</a:t>
              </a:r>
              <a:r>
                <a:rPr lang="ko-KR" altLang="en-US" sz="2400" b="1"/>
                <a:t> </a:t>
              </a:r>
              <a:r>
                <a:rPr lang="en-US" altLang="ko-KR" sz="2400" b="1"/>
                <a:t>desktop,github</a:t>
              </a:r>
              <a:endParaRPr lang="en-US" altLang="ko-KR" sz="2400" b="1"/>
            </a:p>
            <a:p>
              <a:pPr algn="ctr">
                <a:defRPr/>
              </a:pPr>
              <a:endParaRPr lang="en-US" altLang="ko-KR" sz="2400"/>
            </a:p>
          </p:txBody>
        </p:sp>
      </p:grpSp>
    </p:spTree>
    <p:extLst>
      <p:ext uri="{BB962C8B-B14F-4D97-AF65-F5344CB8AC3E}">
        <p14:creationId xmlns:p14="http://schemas.microsoft.com/office/powerpoint/2010/main" val="185756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88" y="363082"/>
            <a:ext cx="3526741" cy="69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600">
                <a:solidFill>
                  <a:schemeClr val="bg2">
                    <a:lumMod val="25000"/>
                  </a:schemeClr>
                </a:solidFill>
              </a:rPr>
              <a:t>Raspi5</a:t>
            </a:r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를 이용한 </a:t>
            </a:r>
            <a:r>
              <a:rPr lang="en-US" altLang="ko-KR" sz="2000" spc="600">
                <a:solidFill>
                  <a:schemeClr val="bg2">
                    <a:lumMod val="25000"/>
                  </a:schemeClr>
                </a:solidFill>
              </a:rPr>
              <a:t>CV Suite</a:t>
            </a:r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의 수요와 장점</a:t>
            </a:r>
            <a:endParaRPr lang="ko-KR" altLang="en-US" sz="2000" spc="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661681-3CA5-991C-979C-593B6A6D6880}"/>
              </a:ext>
            </a:extLst>
          </p:cNvPr>
          <p:cNvGrpSpPr/>
          <p:nvPr/>
        </p:nvGrpSpPr>
        <p:grpSpPr>
          <a:xfrm>
            <a:off x="724829" y="1944477"/>
            <a:ext cx="5092700" cy="2748708"/>
            <a:chOff x="724829" y="1371600"/>
            <a:chExt cx="5092700" cy="27487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64546D0-2194-484C-00BD-0490D7FE911A}"/>
                </a:ext>
              </a:extLst>
            </p:cNvPr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E6EAAAF-BC9E-B444-336B-C32591075BD6}"/>
                  </a:ext>
                </a:extLst>
              </p:cNvPr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C929B2-9B4B-593A-B174-0F3DFC89C374}"/>
                  </a:ext>
                </a:extLst>
              </p:cNvPr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제한적인 서버 설치 공간에서의 수요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5E98A-1ADB-CB5E-DCD2-A5A63E545AC2}"/>
                  </a:ext>
                </a:extLst>
              </p:cNvPr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C7AAC-7593-E292-11E8-E0BF0B564B45}"/>
                  </a:ext>
                </a:extLst>
              </p:cNvPr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4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A6EBFA-ED5A-60FD-5596-C007B9BDC020}"/>
                </a:ext>
              </a:extLst>
            </p:cNvPr>
            <p:cNvSpPr txBox="1"/>
            <p:nvPr/>
          </p:nvSpPr>
          <p:spPr>
            <a:xfrm>
              <a:off x="908713" y="2055864"/>
              <a:ext cx="472492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재난 현장에서 응급 구조를 위해 사용되는 의료 장비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2. 인터넷이 연결되지 않은 환경에서 보안 시스템을 구축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6374473" y="1944477"/>
            <a:ext cx="5092700" cy="2748708"/>
            <a:chOff x="724829" y="1371600"/>
            <a:chExt cx="5092700" cy="2748708"/>
          </a:xfrm>
        </p:grpSpPr>
        <p:grpSp>
          <p:nvGrpSpPr>
            <p:cNvPr id="24" name="그룹 23"/>
            <p:cNvGrpSpPr/>
            <p:nvPr/>
          </p:nvGrpSpPr>
          <p:grpSpPr>
            <a:xfrm rot="0"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엣지 컴퓨팅을 활용한 데이터 전송</a:t>
                </a:r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26691" y="1413255"/>
                <a:ext cx="27813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59777" y="2082635"/>
                <a:ext cx="4622800" cy="295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endParaRPr lang="ko-KR" altLang="en-US" sz="140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08712" y="1917442"/>
              <a:ext cx="4724928" cy="17368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  <a:defRPr/>
              </a:pP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  데이터 전송 부담 완화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  <a:defRPr/>
              </a:pPr>
              <a:endParaRPr lang="en-US" altLang="ko-KR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실시간 응답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  <a:defRPr/>
              </a:pPr>
              <a:endParaRPr lang="en-US" altLang="ko-KR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  <a:defRPr/>
              </a:pPr>
              <a:r>
                <a:rPr lang="en-US" altLang="ko-KR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보안 및 개인 정보 보호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29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D6474-7B80-3B37-2D82-050BB9938AA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DE6FB-5EA9-6F6F-D5A9-1531FBEF966E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570D-B3AB-F434-1BF9-8F14DC309357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B2D9-2A07-5A08-A230-AED73596B366}"/>
              </a:ext>
            </a:extLst>
          </p:cNvPr>
          <p:cNvSpPr txBox="1"/>
          <p:nvPr/>
        </p:nvSpPr>
        <p:spPr>
          <a:xfrm>
            <a:off x="802888" y="363082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왜 라즈베리파이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인가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AB795-5765-07D1-32C0-4269BE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28" y="68118"/>
            <a:ext cx="1360525" cy="120315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A9F806-0956-1CDA-C228-2D3356A536DE}"/>
              </a:ext>
            </a:extLst>
          </p:cNvPr>
          <p:cNvGrpSpPr/>
          <p:nvPr/>
        </p:nvGrpSpPr>
        <p:grpSpPr>
          <a:xfrm>
            <a:off x="7093952" y="1166391"/>
            <a:ext cx="4875773" cy="3904084"/>
            <a:chOff x="6419163" y="924018"/>
            <a:chExt cx="4875773" cy="39040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CE4595-9DED-8B21-21EF-5333CE378816}"/>
                </a:ext>
              </a:extLst>
            </p:cNvPr>
            <p:cNvGrpSpPr/>
            <p:nvPr/>
          </p:nvGrpSpPr>
          <p:grpSpPr>
            <a:xfrm>
              <a:off x="6419163" y="924018"/>
              <a:ext cx="4875773" cy="1150371"/>
              <a:chOff x="6628484" y="898766"/>
              <a:chExt cx="4875773" cy="115037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C19659-FD7A-AADE-81E4-C819A4FA3EEC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914764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이전 모델에 비해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GPU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가 향상되어 딥러닝 모델에 구동하기에 적합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9A63D9E-1F07-89ED-7BDB-1B8CB855179F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FADF6F-77E2-8C7A-FA21-0A305B9DC7AB}"/>
                </a:ext>
              </a:extLst>
            </p:cNvPr>
            <p:cNvGrpSpPr/>
            <p:nvPr/>
          </p:nvGrpSpPr>
          <p:grpSpPr>
            <a:xfrm>
              <a:off x="6419163" y="2423419"/>
              <a:ext cx="4875773" cy="1150371"/>
              <a:chOff x="6628484" y="898766"/>
              <a:chExt cx="4875773" cy="115037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0BA8DD-3745-CC77-AB9E-DC80C261D8C6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914764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다른 모델과 비교했을 때 비슷한 성능이지만 저렴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A8E6B3-B290-116E-A13C-2DF2B60DDBD9}"/>
                  </a:ext>
                </a:extLst>
              </p:cNvPr>
              <p:cNvGrpSpPr/>
              <p:nvPr/>
            </p:nvGrpSpPr>
            <p:grpSpPr>
              <a:xfrm>
                <a:off x="6628484" y="898766"/>
                <a:ext cx="518784" cy="549884"/>
                <a:chOff x="740983" y="1236282"/>
                <a:chExt cx="613179" cy="612000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C5DA2906-AC76-5FE7-0B54-06C945AF9B82}"/>
                    </a:ext>
                  </a:extLst>
                </p:cNvPr>
                <p:cNvSpPr/>
                <p:nvPr/>
              </p:nvSpPr>
              <p:spPr>
                <a:xfrm>
                  <a:off x="740983" y="1236282"/>
                  <a:ext cx="613179" cy="61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C2C6A3-408E-1A9C-182D-8AB3C3483F69}"/>
                    </a:ext>
                  </a:extLst>
                </p:cNvPr>
                <p:cNvSpPr txBox="1"/>
                <p:nvPr/>
              </p:nvSpPr>
              <p:spPr>
                <a:xfrm>
                  <a:off x="934355" y="1347395"/>
                  <a:ext cx="218342" cy="44530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D3B8BE-4B3B-C963-51EE-329B33ACE66B}"/>
                </a:ext>
              </a:extLst>
            </p:cNvPr>
            <p:cNvGrpSpPr/>
            <p:nvPr/>
          </p:nvGrpSpPr>
          <p:grpSpPr>
            <a:xfrm>
              <a:off x="6419163" y="3926004"/>
              <a:ext cx="4875773" cy="902098"/>
              <a:chOff x="6628484" y="898766"/>
              <a:chExt cx="4875773" cy="9020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16AC09-B766-67B8-EB6A-3431B75B3841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666491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향상된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cpu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PCIe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의 탑재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ECE4FC-ED0A-6B75-B9C3-58AB19943436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88BABE6-4E96-B893-FE61-97F32072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" y="1498418"/>
            <a:ext cx="6999088" cy="36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2B929-C1F6-0BED-2EAF-D04424CCBC67}"/>
              </a:ext>
            </a:extLst>
          </p:cNvPr>
          <p:cNvSpPr txBox="1"/>
          <p:nvPr/>
        </p:nvSpPr>
        <p:spPr>
          <a:xfrm>
            <a:off x="2332942" y="5414854"/>
            <a:ext cx="49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SeeedStudio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벤치마크</a:t>
            </a:r>
          </a:p>
        </p:txBody>
      </p:sp>
    </p:spTree>
    <p:extLst>
      <p:ext uri="{BB962C8B-B14F-4D97-AF65-F5344CB8AC3E}">
        <p14:creationId xmlns:p14="http://schemas.microsoft.com/office/powerpoint/2010/main" val="170722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657EEE-B3B5-C0E2-7B2C-9D7B2666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" y="2098743"/>
            <a:ext cx="4870834" cy="21328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38054E-4056-D6D1-0160-68588E4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75" y="1911513"/>
            <a:ext cx="2961738" cy="244460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00A3DD3-CD3C-A471-DB15-CF7A33C54B36}"/>
              </a:ext>
            </a:extLst>
          </p:cNvPr>
          <p:cNvSpPr/>
          <p:nvPr/>
        </p:nvSpPr>
        <p:spPr>
          <a:xfrm>
            <a:off x="5628672" y="2749047"/>
            <a:ext cx="1714500" cy="7695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F3EAA6-C6E2-532C-04B0-D3842681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969" y="934809"/>
            <a:ext cx="10383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6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73A94D-1689-D928-7FCB-CAFC02C40880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DEACA44D-C782-F169-93BF-E1DADB43E134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0D48C3-6D4C-6BE9-BDB9-3D3A3CAEC583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7249A97-531A-A881-FED0-123F74FDD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C5ACC9-970D-32E2-343E-88209C2CF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013B47-F0EB-C690-BBB7-083186169489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ECEE2E-58FC-55D9-8658-A24BCBC5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3" name="그림 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013F5E72-B894-9045-20A1-F8E840DA8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5FDF0A-D3EA-4AAE-F546-4B7C2DC9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3DE1DA7-ACB1-3803-313E-F3DF9D8D5CB3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0451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181</ep:Words>
  <ep:PresentationFormat>와이드스크린</ep:PresentationFormat>
  <ep:Paragraphs>51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실증 SW 팀프로젝트  Raspberry PI 5를 이용한  Computer Vision Suite 개발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2024-04-16T12:03:20.000</dcterms:created>
  <dc:creator>Yunoh Seo</dc:creator>
  <cp:lastModifiedBy>bssfr</cp:lastModifiedBy>
  <dcterms:modified xsi:type="dcterms:W3CDTF">2024-04-18T07:02:09.017</dcterms:modified>
  <cp:revision>44</cp:revision>
  <dc:title>실증 SW 팀프로젝트  Raspberry PI 5를 이용한  Computer Vision Suite 개발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