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7"/>
  </p:notesMasterIdLst>
  <p:sldIdLst>
    <p:sldId id="256" r:id="rId5"/>
    <p:sldId id="258" r:id="rId6"/>
    <p:sldId id="259" r:id="rId7"/>
    <p:sldId id="266" r:id="rId8"/>
    <p:sldId id="260" r:id="rId9"/>
    <p:sldId id="261" r:id="rId10"/>
    <p:sldId id="267" r:id="rId11"/>
    <p:sldId id="262" r:id="rId12"/>
    <p:sldId id="268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1" autoAdjust="0"/>
    <p:restoredTop sz="84154" autoAdjust="0"/>
  </p:normalViewPr>
  <p:slideViewPr>
    <p:cSldViewPr snapToGrid="0">
      <p:cViewPr varScale="1">
        <p:scale>
          <a:sx n="94" d="100"/>
          <a:sy n="94" d="100"/>
        </p:scale>
        <p:origin x="1170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9A6325E1-23E7-46BC-9504-1407FE46C3EE}" type="datetime1">
              <a:rPr lang="ko-KR" altLang="en-US" smtClean="0"/>
              <a:t>2024-04-18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222DD552-84BF-4A8B-831D-8BB12717D5F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9392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Smart Wearable Device</a:t>
            </a:r>
            <a:r>
              <a:rPr lang="ko-KR" altLang="en-US" dirty="0"/>
              <a:t>의 증가와 산업에서의 자동화 솔루션 사용 증가로 인한 </a:t>
            </a:r>
            <a:r>
              <a:rPr lang="ko-KR" altLang="en-US" dirty="0" err="1"/>
              <a:t>입베디드</a:t>
            </a:r>
            <a:r>
              <a:rPr lang="ko-KR" altLang="en-US" dirty="0"/>
              <a:t> 시장의 빠른 성장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198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임베디드 시스템에서 사용하는 </a:t>
            </a:r>
            <a:r>
              <a:rPr lang="en-US" altLang="ko-KR" dirty="0"/>
              <a:t>ONNX Runtime </a:t>
            </a:r>
            <a:r>
              <a:rPr lang="ko-KR" altLang="en-US" dirty="0"/>
              <a:t>프레임워크를 활용하여 </a:t>
            </a:r>
            <a:r>
              <a:rPr lang="en-US" altLang="ko-KR" dirty="0"/>
              <a:t>Raspi5</a:t>
            </a:r>
            <a:r>
              <a:rPr lang="ko-KR" altLang="en-US" dirty="0"/>
              <a:t>에 최적화된 </a:t>
            </a:r>
            <a:r>
              <a:rPr lang="en-US" altLang="ko-KR" dirty="0"/>
              <a:t>Computer Vision</a:t>
            </a:r>
            <a:r>
              <a:rPr lang="ko-KR" altLang="en-US" dirty="0"/>
              <a:t>의 </a:t>
            </a:r>
            <a:r>
              <a:rPr lang="en-US" altLang="ko-KR" dirty="0"/>
              <a:t>base model</a:t>
            </a:r>
            <a:r>
              <a:rPr lang="ko-KR" altLang="en-US" dirty="0"/>
              <a:t>들을 구현하는 것 까지가 단기적인 목표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174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389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임베디드 시스템에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Computer Vision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기술이 사용되는 기존의 예시 제안과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유망성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960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팀 주제 설명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다음 장에서 왜 </a:t>
            </a:r>
            <a:r>
              <a:rPr lang="en-US" altLang="ko-KR" dirty="0"/>
              <a:t>Raspi5</a:t>
            </a:r>
            <a:r>
              <a:rPr lang="ko-KR" altLang="en-US" dirty="0"/>
              <a:t>를 사용하는 지 설명 </a:t>
            </a: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22DD552-84BF-4A8B-831D-8BB12717D5F3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727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오른쪽과 같은 이유로 </a:t>
            </a:r>
            <a:r>
              <a:rPr lang="en-US" altLang="ko-K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Raspi</a:t>
            </a:r>
            <a:r>
              <a:rPr lang="en-US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5 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00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장점과 예측 수요 설명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760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기존에 작성한 프로젝트 흐름도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378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먼저 </a:t>
            </a:r>
            <a:r>
              <a:rPr lang="en-US" altLang="ko-KR" dirty="0"/>
              <a:t>Docker</a:t>
            </a:r>
            <a:r>
              <a:rPr lang="ko-KR" altLang="en-US" dirty="0"/>
              <a:t> 환경을 </a:t>
            </a:r>
            <a:r>
              <a:rPr lang="en-US" altLang="ko-KR" dirty="0" err="1"/>
              <a:t>Raspi</a:t>
            </a:r>
            <a:r>
              <a:rPr lang="ko-KR" altLang="en-US" dirty="0" err="1"/>
              <a:t>에</a:t>
            </a:r>
            <a:r>
              <a:rPr lang="ko-KR" altLang="en-US" dirty="0"/>
              <a:t> 구축하는 것으로 프로젝트 실행 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70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겪었던 </a:t>
            </a:r>
            <a:r>
              <a:rPr lang="en-US" altLang="ko-KR" dirty="0"/>
              <a:t>issue</a:t>
            </a:r>
            <a:r>
              <a:rPr lang="ko-KR" altLang="en-US" dirty="0"/>
              <a:t>들과 추구하는 방향성</a:t>
            </a:r>
            <a:r>
              <a:rPr lang="en-US" altLang="ko-KR" dirty="0"/>
              <a:t>, </a:t>
            </a:r>
            <a:r>
              <a:rPr lang="ko-KR" altLang="en-US" dirty="0"/>
              <a:t>개발 방법에 대한 멘토링</a:t>
            </a:r>
            <a:endParaRPr lang="en-US" altLang="ko-KR" dirty="0"/>
          </a:p>
          <a:p>
            <a:r>
              <a:rPr lang="ko-KR" altLang="en-US" dirty="0"/>
              <a:t>개발 방향 변경으로 흐름도 변경</a:t>
            </a:r>
            <a:endParaRPr lang="en-US" altLang="ko-KR" dirty="0"/>
          </a:p>
          <a:p>
            <a:r>
              <a:rPr lang="ko-KR" altLang="en-US" dirty="0"/>
              <a:t>추가로 받았던 멘토링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464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현재 진행 상황은 라즈베리 파이</a:t>
            </a:r>
            <a:r>
              <a:rPr lang="en-US" altLang="ko-KR" dirty="0"/>
              <a:t>4</a:t>
            </a:r>
            <a:r>
              <a:rPr lang="ko-KR" altLang="en-US" dirty="0"/>
              <a:t>에 </a:t>
            </a:r>
            <a:r>
              <a:rPr lang="en-US" altLang="ko-KR" dirty="0" err="1"/>
              <a:t>dockerfile</a:t>
            </a:r>
            <a:r>
              <a:rPr lang="ko-KR" altLang="en-US" dirty="0"/>
              <a:t>을 이용해 이미지를 빌드 하여 </a:t>
            </a:r>
            <a:r>
              <a:rPr lang="en-US" altLang="ko-KR" dirty="0"/>
              <a:t>Run</a:t>
            </a:r>
            <a:r>
              <a:rPr lang="ko-KR" altLang="en-US" dirty="0"/>
              <a:t> 하는 프로토타입 제작에 힘을 쏟고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583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9E8A7-B257-4BB0-3027-CD448BBF0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AAF6FF-5AF8-49AB-6322-559034947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4221DE-2F60-C71A-738B-8ECFDA5E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9DA5F-85AB-4627-26D9-A646E4DD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D793C4-38CC-5DE4-8936-3FAEAA70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4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5CD1F-EBC7-124F-F90D-A05F936B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2D108D-44F9-C966-C454-11B0F5449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AB607B-D46E-1A09-029C-65924D32B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BEBC8-D379-CB5B-C6D2-9F2AFABC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F8725-535C-A866-2C6A-FDEDA549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91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5B3E6F-D7CD-9094-1202-F7C9130FB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F8592C-1933-9D84-C3D6-3785B83EC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E3C7E9-35D4-6B91-0AE7-FC0A0CEE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E18AE-E1D6-222C-D442-C4999053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E8D74-9CD8-A9B1-350B-FE993028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80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102D3-2FE4-8DC3-3C9F-EBDAC1AE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E2FCB-6F99-0C8F-3841-CA00C279A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557CD-3C8C-D4A6-C496-6115208B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5147E-B645-83E2-3FD9-C139955E6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BAF67-9AA5-D330-567E-0DC41002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17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C2C92-E7B0-7AB7-65A9-2D8F86D6C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DD228F-FE67-9940-EB3A-2E5B48834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486C7-58F0-62AB-2EFF-1310DF00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A9FA4-A2E4-DC79-299B-69F4FCF8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66B9E-41E9-BA1F-F9F5-35591874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00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87E70-8796-C7B9-2755-3DC35D70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19236-4270-CAF2-8A2A-C730E75E7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DD0ABD-CD0C-4D7D-D408-8EDEA268E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9D6F35-0AAC-33B8-F248-858338D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03223A-A57E-104F-8DB8-EA04851E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D91018-A772-3A63-03A0-76E5618E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67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3E015-3F93-4DD1-3539-04B0144D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FAFEA6-1A91-2E7E-FD9C-45D7588F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DEFC4E-3D33-A899-977A-A66631700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A980BA-467E-C311-4F81-404C5F823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990C20-D718-CAA6-C9E0-AEBF12961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25918F-2D9D-8787-B4E2-3E98D6F7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3F446D-9CE6-8D40-9048-9D2E5532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B55EEF-E662-37B9-2A5D-9F993231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711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A4520-613C-DD20-DD9E-532E9786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7FC0DC-412F-6572-EC59-EEDD86DF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12EC37-916C-3EB1-1BBF-9486E251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9EF06D-6A26-77B7-6E66-5DCFE46F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94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F166FB-8457-24B2-F3DC-41906A72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DFA9D5-54C9-E187-BBDE-DBF567AC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89C726-65FE-08DE-D547-B79CEEC8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75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6C8EC-7206-B7A5-5217-09CAF58BE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7A7C8-FE9C-1B8D-9E08-AAD0FB38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59ABE8-CE31-AD72-FE76-8D5DB79CC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E98100-C9DB-8425-EC61-AAC59D44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31E98E-C476-4973-DAC3-AC9040D5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15138E-84DC-B925-BA1F-DE4DBDCD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55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950CA-904F-D4A4-9F57-4ABF0D6D9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E5E588-9E90-46D4-82BD-B3241AC96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10BCE0-B6B2-EB42-9FA2-A4807B93E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9D87CE-EB8E-4DDC-08C6-E777A9FA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3082A2-6202-B832-77DA-88245A11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BFBA3-35DA-7363-333F-E791489F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95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9C53E0-AC94-4BAB-68FE-895E88ECF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260BA3-1ADF-91D6-3097-7A4FAA246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F51A75-3FB8-64F7-94B5-D9E9142B0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2AE0B7-721C-4414-A2D0-62CE013C0668}" type="datetimeFigureOut">
              <a:rPr lang="ko-KR" altLang="en-US" smtClean="0"/>
              <a:t>2024-04-18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0B72D-D649-7B3C-83C7-BD9DEA1D0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4805A-3EA4-ABB7-34C5-88F82894D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97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svg"/><Relationship Id="rId9" Type="http://schemas.openxmlformats.org/officeDocument/2006/relationships/image" Target="../media/image13.svg"/><Relationship Id="rId1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ADC664-ED83-1B2D-FB1E-A43994F179B3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ABFE77-4F7D-6673-BC04-586571933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9355" y="1394221"/>
            <a:ext cx="9413289" cy="2737103"/>
          </a:xfrm>
          <a:ln w="57150">
            <a:solidFill>
              <a:schemeClr val="tx2">
                <a:lumMod val="75000"/>
                <a:lumOff val="2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실증 </a:t>
            </a:r>
            <a:r>
              <a:rPr lang="en-US" altLang="ko-KR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SW </a:t>
            </a:r>
            <a:r>
              <a:rPr lang="ko-KR" alt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팀프로젝트</a:t>
            </a:r>
            <a:br>
              <a:rPr lang="en-US" altLang="ko-KR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br>
              <a:rPr lang="en-US" altLang="ko-KR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US" altLang="ko-KR" sz="6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Raspberry PI 5</a:t>
            </a:r>
            <a:r>
              <a:rPr lang="ko-KR" altLang="en-US" sz="6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를 이용한 </a:t>
            </a:r>
            <a:br>
              <a:rPr lang="en-US" altLang="ko-KR" sz="6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US" altLang="ko-KR" sz="6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Computer Vision Suite </a:t>
            </a:r>
            <a:r>
              <a:rPr lang="ko-KR" altLang="en-US" sz="6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개발</a:t>
            </a:r>
            <a:endParaRPr lang="ko-KR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ED38D4-BFD2-5721-F910-99F6FEC31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6174" y="6345125"/>
            <a:ext cx="6547692" cy="59825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팀장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조현진 팀원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나영준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허남수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서윤오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반석</a:t>
            </a:r>
          </a:p>
        </p:txBody>
      </p:sp>
    </p:spTree>
    <p:extLst>
      <p:ext uri="{BB962C8B-B14F-4D97-AF65-F5344CB8AC3E}">
        <p14:creationId xmlns:p14="http://schemas.microsoft.com/office/powerpoint/2010/main" val="272990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3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C7425-ACD3-A33C-AF7E-7778BA417A3E}"/>
              </a:ext>
            </a:extLst>
          </p:cNvPr>
          <p:cNvSpPr txBox="1"/>
          <p:nvPr/>
        </p:nvSpPr>
        <p:spPr>
          <a:xfrm>
            <a:off x="802888" y="363082"/>
            <a:ext cx="3526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진행 상황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A2A166-F57A-4E7B-1914-1A88DB492C79}"/>
              </a:ext>
            </a:extLst>
          </p:cNvPr>
          <p:cNvSpPr txBox="1"/>
          <p:nvPr/>
        </p:nvSpPr>
        <p:spPr>
          <a:xfrm>
            <a:off x="9498688" y="3336681"/>
            <a:ext cx="311376" cy="318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73A94D-1689-D928-7FCB-CAFC02C40880}"/>
              </a:ext>
            </a:extLst>
          </p:cNvPr>
          <p:cNvGrpSpPr/>
          <p:nvPr/>
        </p:nvGrpSpPr>
        <p:grpSpPr>
          <a:xfrm>
            <a:off x="251213" y="840091"/>
            <a:ext cx="10558459" cy="4899923"/>
            <a:chOff x="251213" y="840091"/>
            <a:chExt cx="10558459" cy="4899923"/>
          </a:xfrm>
        </p:grpSpPr>
        <p:sp>
          <p:nvSpPr>
            <p:cNvPr id="11" name="화살표: 굽음 10">
              <a:extLst>
                <a:ext uri="{FF2B5EF4-FFF2-40B4-BE49-F238E27FC236}">
                  <a16:creationId xmlns:a16="http://schemas.microsoft.com/office/drawing/2014/main" id="{DEACA44D-C782-F169-93BF-E1DADB43E134}"/>
                </a:ext>
              </a:extLst>
            </p:cNvPr>
            <p:cNvSpPr/>
            <p:nvPr/>
          </p:nvSpPr>
          <p:spPr>
            <a:xfrm>
              <a:off x="1382328" y="2098732"/>
              <a:ext cx="1147762" cy="1330268"/>
            </a:xfrm>
            <a:prstGeom prst="bentArrow">
              <a:avLst>
                <a:gd name="adj1" fmla="val 23611"/>
                <a:gd name="adj2" fmla="val 22916"/>
                <a:gd name="adj3" fmla="val 27779"/>
                <a:gd name="adj4" fmla="val 4236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30D48C3-6D4C-6BE9-BDB9-3D3A3CAEC583}"/>
                </a:ext>
              </a:extLst>
            </p:cNvPr>
            <p:cNvGrpSpPr/>
            <p:nvPr/>
          </p:nvGrpSpPr>
          <p:grpSpPr>
            <a:xfrm>
              <a:off x="251213" y="3655615"/>
              <a:ext cx="2834888" cy="2084399"/>
              <a:chOff x="122625" y="2733925"/>
              <a:chExt cx="2904953" cy="2301919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A7249A97-531A-A881-FED0-123F74FDDE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9953" y="2733925"/>
                <a:ext cx="1827625" cy="1843380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72C5ACC9-970D-32E2-343E-88209C2CF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625" y="3832693"/>
                <a:ext cx="1360525" cy="1203151"/>
              </a:xfrm>
              <a:prstGeom prst="rect">
                <a:avLst/>
              </a:prstGeom>
            </p:spPr>
          </p:pic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1013B47-F0EB-C690-BBB7-083186169489}"/>
                </a:ext>
              </a:extLst>
            </p:cNvPr>
            <p:cNvGrpSpPr/>
            <p:nvPr/>
          </p:nvGrpSpPr>
          <p:grpSpPr>
            <a:xfrm>
              <a:off x="2792043" y="840091"/>
              <a:ext cx="8017629" cy="2751241"/>
              <a:chOff x="2792043" y="763191"/>
              <a:chExt cx="6276683" cy="2751241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A3ECEE2E-58FC-55D9-8658-A24BCBC552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9599" y="930856"/>
                <a:ext cx="6119127" cy="2583576"/>
              </a:xfrm>
              <a:prstGeom prst="rect">
                <a:avLst/>
              </a:prstGeom>
            </p:spPr>
          </p:pic>
          <p:pic>
            <p:nvPicPr>
              <p:cNvPr id="3" name="그림 2" descr="텍스트, 스크린샷, 폰트이(가) 표시된 사진&#10;&#10;자동 생성된 설명">
                <a:extLst>
                  <a:ext uri="{FF2B5EF4-FFF2-40B4-BE49-F238E27FC236}">
                    <a16:creationId xmlns:a16="http://schemas.microsoft.com/office/drawing/2014/main" id="{013F5E72-B894-9045-20A1-F8E840DA8A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2043" y="763191"/>
                <a:ext cx="1615645" cy="2224879"/>
              </a:xfrm>
              <a:prstGeom prst="rect">
                <a:avLst/>
              </a:prstGeom>
            </p:spPr>
          </p:pic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B5FDF0A-D3EA-4AAE-F546-4B7C2DC97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23929" y="3815959"/>
              <a:ext cx="1503776" cy="1669191"/>
            </a:xfrm>
            <a:prstGeom prst="rect">
              <a:avLst/>
            </a:prstGeom>
          </p:spPr>
        </p:pic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03DE1DA7-ACB1-3803-313E-F3DF9D8D5CB3}"/>
                </a:ext>
              </a:extLst>
            </p:cNvPr>
            <p:cNvSpPr/>
            <p:nvPr/>
          </p:nvSpPr>
          <p:spPr>
            <a:xfrm rot="18373321">
              <a:off x="4866622" y="2839293"/>
              <a:ext cx="1172178" cy="451353"/>
            </a:xfrm>
            <a:prstGeom prst="rightArrow">
              <a:avLst>
                <a:gd name="adj1" fmla="val 50000"/>
                <a:gd name="adj2" fmla="val 6485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6104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4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C7425-ACD3-A33C-AF7E-7778BA417A3E}"/>
              </a:ext>
            </a:extLst>
          </p:cNvPr>
          <p:cNvSpPr txBox="1"/>
          <p:nvPr/>
        </p:nvSpPr>
        <p:spPr>
          <a:xfrm>
            <a:off x="802888" y="363082"/>
            <a:ext cx="3526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다음 단계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A2A166-F57A-4E7B-1914-1A88DB492C79}"/>
              </a:ext>
            </a:extLst>
          </p:cNvPr>
          <p:cNvSpPr txBox="1"/>
          <p:nvPr/>
        </p:nvSpPr>
        <p:spPr>
          <a:xfrm>
            <a:off x="9498688" y="3336681"/>
            <a:ext cx="311376" cy="318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6D6247F-F271-EE4D-90EA-D8B5286E7336}"/>
              </a:ext>
            </a:extLst>
          </p:cNvPr>
          <p:cNvGrpSpPr/>
          <p:nvPr/>
        </p:nvGrpSpPr>
        <p:grpSpPr>
          <a:xfrm>
            <a:off x="251213" y="840091"/>
            <a:ext cx="10941503" cy="4899923"/>
            <a:chOff x="251213" y="840091"/>
            <a:chExt cx="10941503" cy="4899923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2226F0F-CE60-5C77-877B-3A18D0016FE2}"/>
                </a:ext>
              </a:extLst>
            </p:cNvPr>
            <p:cNvGrpSpPr/>
            <p:nvPr/>
          </p:nvGrpSpPr>
          <p:grpSpPr>
            <a:xfrm>
              <a:off x="251213" y="840091"/>
              <a:ext cx="10558459" cy="4899923"/>
              <a:chOff x="251213" y="840091"/>
              <a:chExt cx="10558459" cy="4899923"/>
            </a:xfrm>
          </p:grpSpPr>
          <p:sp>
            <p:nvSpPr>
              <p:cNvPr id="3" name="화살표: 굽음 2">
                <a:extLst>
                  <a:ext uri="{FF2B5EF4-FFF2-40B4-BE49-F238E27FC236}">
                    <a16:creationId xmlns:a16="http://schemas.microsoft.com/office/drawing/2014/main" id="{03A57137-5044-358B-02F0-A89EF0A6C19D}"/>
                  </a:ext>
                </a:extLst>
              </p:cNvPr>
              <p:cNvSpPr/>
              <p:nvPr/>
            </p:nvSpPr>
            <p:spPr>
              <a:xfrm>
                <a:off x="1382328" y="2098732"/>
                <a:ext cx="1147762" cy="1330268"/>
              </a:xfrm>
              <a:prstGeom prst="bentArrow">
                <a:avLst>
                  <a:gd name="adj1" fmla="val 23611"/>
                  <a:gd name="adj2" fmla="val 22916"/>
                  <a:gd name="adj3" fmla="val 27779"/>
                  <a:gd name="adj4" fmla="val 42361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C009C09E-3310-86D6-0BEB-2C3D25897ACE}"/>
                  </a:ext>
                </a:extLst>
              </p:cNvPr>
              <p:cNvGrpSpPr/>
              <p:nvPr/>
            </p:nvGrpSpPr>
            <p:grpSpPr>
              <a:xfrm>
                <a:off x="251213" y="3655615"/>
                <a:ext cx="2834888" cy="2084399"/>
                <a:chOff x="122625" y="2733925"/>
                <a:chExt cx="2904953" cy="2301919"/>
              </a:xfrm>
            </p:grpSpPr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03FAEFA3-5929-D659-8CD5-37551945F0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99953" y="2733925"/>
                  <a:ext cx="1827625" cy="1843380"/>
                </a:xfrm>
                <a:prstGeom prst="rect">
                  <a:avLst/>
                </a:prstGeom>
              </p:spPr>
            </p:pic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EBF2D7EA-0B68-A993-3664-8E05E69FA8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2625" y="3832693"/>
                  <a:ext cx="1360525" cy="1203151"/>
                </a:xfrm>
                <a:prstGeom prst="rect">
                  <a:avLst/>
                </a:prstGeom>
              </p:spPr>
            </p:pic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71590526-0DE6-D35A-A568-A3638A4A6C41}"/>
                  </a:ext>
                </a:extLst>
              </p:cNvPr>
              <p:cNvGrpSpPr/>
              <p:nvPr/>
            </p:nvGrpSpPr>
            <p:grpSpPr>
              <a:xfrm>
                <a:off x="2792043" y="840091"/>
                <a:ext cx="8017629" cy="2751241"/>
                <a:chOff x="2792043" y="763191"/>
                <a:chExt cx="6276683" cy="2751241"/>
              </a:xfrm>
            </p:grpSpPr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15A4D40B-93E9-44D8-9C86-68A03A00AA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49599" y="930856"/>
                  <a:ext cx="6119127" cy="2583576"/>
                </a:xfrm>
                <a:prstGeom prst="rect">
                  <a:avLst/>
                </a:prstGeom>
              </p:spPr>
            </p:pic>
            <p:pic>
              <p:nvPicPr>
                <p:cNvPr id="15" name="그림 14" descr="텍스트, 스크린샷, 폰트이(가) 표시된 사진&#10;&#10;자동 생성된 설명">
                  <a:extLst>
                    <a:ext uri="{FF2B5EF4-FFF2-40B4-BE49-F238E27FC236}">
                      <a16:creationId xmlns:a16="http://schemas.microsoft.com/office/drawing/2014/main" id="{A1ED3378-FAB8-0B94-A4CF-72282E1250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92043" y="763191"/>
                  <a:ext cx="1615645" cy="2224879"/>
                </a:xfrm>
                <a:prstGeom prst="rect">
                  <a:avLst/>
                </a:prstGeom>
              </p:spPr>
            </p:pic>
          </p:grp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36EE9A77-3983-565B-3397-84F5383B50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23929" y="3815959"/>
                <a:ext cx="1503776" cy="1669191"/>
              </a:xfrm>
              <a:prstGeom prst="rect">
                <a:avLst/>
              </a:prstGeom>
            </p:spPr>
          </p:pic>
          <p:sp>
            <p:nvSpPr>
              <p:cNvPr id="11" name="화살표: 오른쪽 10">
                <a:extLst>
                  <a:ext uri="{FF2B5EF4-FFF2-40B4-BE49-F238E27FC236}">
                    <a16:creationId xmlns:a16="http://schemas.microsoft.com/office/drawing/2014/main" id="{E6BC2F27-CA2B-74A8-2E66-533D316D33AB}"/>
                  </a:ext>
                </a:extLst>
              </p:cNvPr>
              <p:cNvSpPr/>
              <p:nvPr/>
            </p:nvSpPr>
            <p:spPr>
              <a:xfrm rot="18373321">
                <a:off x="4866622" y="2839293"/>
                <a:ext cx="1172178" cy="451353"/>
              </a:xfrm>
              <a:prstGeom prst="rightArrow">
                <a:avLst>
                  <a:gd name="adj1" fmla="val 50000"/>
                  <a:gd name="adj2" fmla="val 6485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화살표: 오른쪽 11">
                <a:extLst>
                  <a:ext uri="{FF2B5EF4-FFF2-40B4-BE49-F238E27FC236}">
                    <a16:creationId xmlns:a16="http://schemas.microsoft.com/office/drawing/2014/main" id="{28B09AD8-BFF7-E074-90B2-255017AD2EC2}"/>
                  </a:ext>
                </a:extLst>
              </p:cNvPr>
              <p:cNvSpPr/>
              <p:nvPr/>
            </p:nvSpPr>
            <p:spPr>
              <a:xfrm rot="3380000">
                <a:off x="7655534" y="2977388"/>
                <a:ext cx="1172178" cy="451353"/>
              </a:xfrm>
              <a:prstGeom prst="rightArrow">
                <a:avLst>
                  <a:gd name="adj1" fmla="val 50000"/>
                  <a:gd name="adj2" fmla="val 6485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61B4804-5A39-3F57-D783-D86642A25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72711" y="3969424"/>
              <a:ext cx="3620005" cy="1428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94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A2A166-F57A-4E7B-1914-1A88DB492C79}"/>
              </a:ext>
            </a:extLst>
          </p:cNvPr>
          <p:cNvSpPr txBox="1"/>
          <p:nvPr/>
        </p:nvSpPr>
        <p:spPr>
          <a:xfrm>
            <a:off x="9498688" y="3336681"/>
            <a:ext cx="311376" cy="318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251EF3-6473-0F10-15C0-5316088F75FC}"/>
              </a:ext>
            </a:extLst>
          </p:cNvPr>
          <p:cNvSpPr txBox="1"/>
          <p:nvPr/>
        </p:nvSpPr>
        <p:spPr>
          <a:xfrm>
            <a:off x="727583" y="2603484"/>
            <a:ext cx="30604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Q&amp;A</a:t>
            </a:r>
            <a:endParaRPr lang="ko-KR" altLang="en-US" sz="96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38765F-74F0-78BB-E320-158CB16D8B7B}"/>
              </a:ext>
            </a:extLst>
          </p:cNvPr>
          <p:cNvSpPr/>
          <p:nvPr/>
        </p:nvSpPr>
        <p:spPr>
          <a:xfrm>
            <a:off x="-14288" y="0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274448E-7063-CF0C-4524-7126CE8A85AF}"/>
              </a:ext>
            </a:extLst>
          </p:cNvPr>
          <p:cNvCxnSpPr>
            <a:cxnSpLocks/>
          </p:cNvCxnSpPr>
          <p:nvPr/>
        </p:nvCxnSpPr>
        <p:spPr>
          <a:xfrm>
            <a:off x="4283644" y="3429000"/>
            <a:ext cx="8040436" cy="0"/>
          </a:xfrm>
          <a:prstGeom prst="line">
            <a:avLst/>
          </a:prstGeom>
          <a:ln w="1778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19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0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C7425-ACD3-A33C-AF7E-7778BA417A3E}"/>
              </a:ext>
            </a:extLst>
          </p:cNvPr>
          <p:cNvSpPr txBox="1"/>
          <p:nvPr/>
        </p:nvSpPr>
        <p:spPr>
          <a:xfrm>
            <a:off x="802888" y="363082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문제 배경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AB5D21F8-CB30-64CD-8378-A71AF2A9F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80262" y="804184"/>
            <a:ext cx="7022096" cy="4501532"/>
          </a:xfr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DEA0312-C4B8-A905-AB3C-F0ED62119300}"/>
              </a:ext>
            </a:extLst>
          </p:cNvPr>
          <p:cNvSpPr/>
          <p:nvPr/>
        </p:nvSpPr>
        <p:spPr>
          <a:xfrm>
            <a:off x="6893850" y="5489306"/>
            <a:ext cx="3412773" cy="46110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Pretendard (본문)"/>
                <a:cs typeface="Aharoni" panose="02010803020104030203" pitchFamily="2" charset="-79"/>
              </a:rPr>
              <a:t>임베디드 시장의 성장</a:t>
            </a:r>
            <a:endParaRPr lang="en-US" altLang="ko-KR" sz="1800" b="1" dirty="0">
              <a:solidFill>
                <a:schemeClr val="bg1"/>
              </a:solidFill>
              <a:latin typeface="Pretendard (본문)"/>
              <a:cs typeface="Aharoni" panose="02010803020104030203" pitchFamily="2" charset="-79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82E725E-4E55-D0FA-1339-F2E4C365F169}"/>
              </a:ext>
            </a:extLst>
          </p:cNvPr>
          <p:cNvSpPr/>
          <p:nvPr/>
        </p:nvSpPr>
        <p:spPr>
          <a:xfrm>
            <a:off x="497270" y="2367569"/>
            <a:ext cx="3412773" cy="81594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Pretendard (본문)"/>
                <a:cs typeface="Aharoni" panose="02010803020104030203" pitchFamily="2" charset="-79"/>
              </a:rPr>
              <a:t>Smart Wearable Device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EE831EF-D639-91D2-B90F-BCEF777E87EB}"/>
              </a:ext>
            </a:extLst>
          </p:cNvPr>
          <p:cNvSpPr/>
          <p:nvPr/>
        </p:nvSpPr>
        <p:spPr>
          <a:xfrm>
            <a:off x="497270" y="3493431"/>
            <a:ext cx="3412773" cy="81594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accent1">
                  <a:lumMod val="60000"/>
                  <a:lumOff val="40000"/>
                </a:schemeClr>
              </a:buClr>
            </a:pPr>
            <a:r>
              <a:rPr lang="ko-KR" altLang="en-US" sz="1800" b="1" dirty="0">
                <a:solidFill>
                  <a:schemeClr val="bg1"/>
                </a:solidFill>
                <a:latin typeface="Pretendard (본문)"/>
                <a:cs typeface="Aharoni" panose="02010803020104030203" pitchFamily="2" charset="-79"/>
              </a:rPr>
              <a:t>산업에서의 자동화 </a:t>
            </a:r>
            <a:endParaRPr lang="en-US" altLang="ko-KR" sz="1800" b="1" dirty="0">
              <a:solidFill>
                <a:schemeClr val="bg1"/>
              </a:solidFill>
              <a:latin typeface="Pretendard (본문)"/>
              <a:cs typeface="Aharoni" panose="02010803020104030203" pitchFamily="2" charset="-79"/>
            </a:endParaRPr>
          </a:p>
          <a:p>
            <a:pPr algn="ctr">
              <a:buClr>
                <a:schemeClr val="accent1">
                  <a:lumMod val="60000"/>
                  <a:lumOff val="40000"/>
                </a:schemeClr>
              </a:buClr>
            </a:pPr>
            <a:r>
              <a:rPr lang="ko-KR" altLang="en-US" sz="1800" b="1" dirty="0">
                <a:solidFill>
                  <a:schemeClr val="bg1"/>
                </a:solidFill>
                <a:latin typeface="Pretendard (본문)"/>
                <a:cs typeface="Aharoni" panose="02010803020104030203" pitchFamily="2" charset="-79"/>
              </a:rPr>
              <a:t>솔루션 사용 증가</a:t>
            </a:r>
            <a:endParaRPr lang="en-US" altLang="ko-KR" sz="1800" b="1" dirty="0">
              <a:solidFill>
                <a:schemeClr val="bg1"/>
              </a:solidFill>
              <a:latin typeface="Pretendard (본문)"/>
              <a:cs typeface="Aharoni" panose="02010803020104030203" pitchFamily="2" charset="-79"/>
            </a:endParaRPr>
          </a:p>
        </p:txBody>
      </p:sp>
      <p:pic>
        <p:nvPicPr>
          <p:cNvPr id="16" name="그래픽 15" descr="갈매기형 화살표 단색으로 채워진">
            <a:extLst>
              <a:ext uri="{FF2B5EF4-FFF2-40B4-BE49-F238E27FC236}">
                <a16:creationId xmlns:a16="http://schemas.microsoft.com/office/drawing/2014/main" id="{0F31F50E-7BBA-307E-96E1-55A24F0907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52246" y="3124657"/>
            <a:ext cx="785813" cy="60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9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0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C7425-ACD3-A33C-AF7E-7778BA417A3E}"/>
              </a:ext>
            </a:extLst>
          </p:cNvPr>
          <p:cNvSpPr txBox="1"/>
          <p:nvPr/>
        </p:nvSpPr>
        <p:spPr>
          <a:xfrm>
            <a:off x="802888" y="363082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문제 배경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E065634-5F29-93E3-EF2F-63300AF29C97}"/>
              </a:ext>
            </a:extLst>
          </p:cNvPr>
          <p:cNvGrpSpPr/>
          <p:nvPr/>
        </p:nvGrpSpPr>
        <p:grpSpPr>
          <a:xfrm>
            <a:off x="113268" y="757386"/>
            <a:ext cx="10580458" cy="2500492"/>
            <a:chOff x="201402" y="969237"/>
            <a:chExt cx="10580458" cy="2500492"/>
          </a:xfrm>
        </p:grpSpPr>
        <p:pic>
          <p:nvPicPr>
            <p:cNvPr id="2050" name="Picture 2" descr="고도화되는 ADAS를 위한 고려 사항 &lt; 칼럼 &lt; 칼럼 &lt; 오피니언 &lt; 기사본문 - 테크월드뉴스 - 선연수 기자">
              <a:extLst>
                <a:ext uri="{FF2B5EF4-FFF2-40B4-BE49-F238E27FC236}">
                  <a16:creationId xmlns:a16="http://schemas.microsoft.com/office/drawing/2014/main" id="{58A53CB0-199E-D5FB-CB94-BCE26EF661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02" y="969237"/>
              <a:ext cx="5009576" cy="2500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257399-9DE0-2A9D-48F1-B9910E48CACB}"/>
                </a:ext>
              </a:extLst>
            </p:cNvPr>
            <p:cNvSpPr txBox="1"/>
            <p:nvPr/>
          </p:nvSpPr>
          <p:spPr>
            <a:xfrm>
              <a:off x="5044977" y="1589882"/>
              <a:ext cx="5736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tx2">
                    <a:lumMod val="50000"/>
                    <a:lumOff val="50000"/>
                  </a:schemeClr>
                </a:buClr>
              </a:pP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ADAS (Advanced Driver Assistance Systems)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7D03F6-F12D-C91F-49C0-4A72DE956E39}"/>
              </a:ext>
            </a:extLst>
          </p:cNvPr>
          <p:cNvGrpSpPr/>
          <p:nvPr/>
        </p:nvGrpSpPr>
        <p:grpSpPr>
          <a:xfrm>
            <a:off x="4422932" y="1303144"/>
            <a:ext cx="518784" cy="549884"/>
            <a:chOff x="740983" y="1236282"/>
            <a:chExt cx="613179" cy="61200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2120E82-2B14-7C92-012A-56FA31CCD37A}"/>
                </a:ext>
              </a:extLst>
            </p:cNvPr>
            <p:cNvSpPr/>
            <p:nvPr/>
          </p:nvSpPr>
          <p:spPr>
            <a:xfrm>
              <a:off x="740983" y="1236282"/>
              <a:ext cx="613179" cy="61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14EE40D-1B65-F2B5-0087-05DC72E85C70}"/>
                </a:ext>
              </a:extLst>
            </p:cNvPr>
            <p:cNvSpPr txBox="1"/>
            <p:nvPr/>
          </p:nvSpPr>
          <p:spPr>
            <a:xfrm>
              <a:off x="891080" y="1347395"/>
              <a:ext cx="304892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1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2A2A166-F57A-4E7B-1914-1A88DB492C79}"/>
              </a:ext>
            </a:extLst>
          </p:cNvPr>
          <p:cNvSpPr txBox="1"/>
          <p:nvPr/>
        </p:nvSpPr>
        <p:spPr>
          <a:xfrm>
            <a:off x="9498688" y="2763804"/>
            <a:ext cx="311376" cy="318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4676D95-9A6D-9CF9-35A3-407B43272502}"/>
              </a:ext>
            </a:extLst>
          </p:cNvPr>
          <p:cNvGrpSpPr/>
          <p:nvPr/>
        </p:nvGrpSpPr>
        <p:grpSpPr>
          <a:xfrm>
            <a:off x="2247373" y="2451155"/>
            <a:ext cx="9058808" cy="2046672"/>
            <a:chOff x="2755373" y="2490780"/>
            <a:chExt cx="9058808" cy="2046672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3023B81-9864-9CA0-26C6-59400411E240}"/>
                </a:ext>
              </a:extLst>
            </p:cNvPr>
            <p:cNvGrpSpPr/>
            <p:nvPr/>
          </p:nvGrpSpPr>
          <p:grpSpPr>
            <a:xfrm>
              <a:off x="2755373" y="2490780"/>
              <a:ext cx="9058808" cy="2046672"/>
              <a:chOff x="2755373" y="2490780"/>
              <a:chExt cx="9058808" cy="204667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D3F23B-0DC3-6941-2275-D467C40EB958}"/>
                  </a:ext>
                </a:extLst>
              </p:cNvPr>
              <p:cNvSpPr txBox="1"/>
              <p:nvPr/>
            </p:nvSpPr>
            <p:spPr>
              <a:xfrm>
                <a:off x="6804606" y="3114006"/>
                <a:ext cx="5009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2">
                      <a:lumMod val="50000"/>
                      <a:lumOff val="50000"/>
                    </a:schemeClr>
                  </a:buClr>
                </a:pP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스마트 시티 및 교통 시스템</a:t>
                </a:r>
              </a:p>
            </p:txBody>
          </p:sp>
          <p:pic>
            <p:nvPicPr>
              <p:cNvPr id="2057" name="Picture 9" descr="An Introduction to Smart Transportation: Benefits and Examples | Digi  International">
                <a:extLst>
                  <a:ext uri="{FF2B5EF4-FFF2-40B4-BE49-F238E27FC236}">
                    <a16:creationId xmlns:a16="http://schemas.microsoft.com/office/drawing/2014/main" id="{C9FED7FC-19BF-ADAE-F8E9-4CB99682D0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5373" y="2490780"/>
                <a:ext cx="3335119" cy="2046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781C560-9BAF-8757-876F-FFF94FE09A34}"/>
                </a:ext>
              </a:extLst>
            </p:cNvPr>
            <p:cNvGrpSpPr/>
            <p:nvPr/>
          </p:nvGrpSpPr>
          <p:grpSpPr>
            <a:xfrm>
              <a:off x="6240852" y="3039119"/>
              <a:ext cx="518784" cy="549884"/>
              <a:chOff x="7733407" y="2682286"/>
              <a:chExt cx="518784" cy="549884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919DE613-DAD5-2DAD-CBD8-9C10FBA48ABB}"/>
                  </a:ext>
                </a:extLst>
              </p:cNvPr>
              <p:cNvSpPr/>
              <p:nvPr/>
            </p:nvSpPr>
            <p:spPr>
              <a:xfrm>
                <a:off x="7733407" y="2682286"/>
                <a:ext cx="518784" cy="549884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76B2268-C0F6-31F1-320C-7B054220CCE5}"/>
                  </a:ext>
                </a:extLst>
              </p:cNvPr>
              <p:cNvSpPr txBox="1"/>
              <p:nvPr/>
            </p:nvSpPr>
            <p:spPr>
              <a:xfrm>
                <a:off x="7828637" y="2757173"/>
                <a:ext cx="333746" cy="400110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</a:rPr>
                  <a:t>2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0" name="그룹 39"/>
          <p:cNvGrpSpPr/>
          <p:nvPr/>
        </p:nvGrpSpPr>
        <p:grpSpPr>
          <a:xfrm>
            <a:off x="3195254" y="4135451"/>
            <a:ext cx="9186702" cy="2124881"/>
            <a:chOff x="3877437" y="4015264"/>
            <a:chExt cx="9186702" cy="2124881"/>
          </a:xfrm>
        </p:grpSpPr>
        <p:grpSp>
          <p:nvGrpSpPr>
            <p:cNvPr id="16" name="그룹 15"/>
            <p:cNvGrpSpPr/>
            <p:nvPr/>
          </p:nvGrpSpPr>
          <p:grpSpPr>
            <a:xfrm>
              <a:off x="3877437" y="4015264"/>
              <a:ext cx="9186702" cy="2124881"/>
              <a:chOff x="3848930" y="4071510"/>
              <a:chExt cx="9261758" cy="2124881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7827249" y="4334211"/>
                <a:ext cx="5283439" cy="3886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2">
                      <a:lumMod val="50000"/>
                      <a:lumOff val="50000"/>
                    </a:schemeClr>
                  </a:buClr>
                  <a:defRPr/>
                </a:pP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스마트 홈 시스템</a:t>
                </a:r>
                <a:r>
                  <a:rPr lang="en-US" altLang="ko-K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</a:t>
                </a: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홈 모니터링 및 자동 제어</a:t>
                </a:r>
              </a:p>
            </p:txBody>
          </p:sp>
          <p:pic>
            <p:nvPicPr>
              <p:cNvPr id="2055" name="Picture 7" descr="홈IoT 정의와 전망 上] 왜 홈 IoT 인가? - 녹색경제신문"/>
              <p:cNvPicPr>
                <a:picLocks noChangeAspect="1" noChangeArrowheads="1"/>
              </p:cNvPicPr>
              <p:nvPr/>
            </p:nvPicPr>
            <p:blipFill rotWithShape="1">
              <a:blip r:embed="rId5"/>
              <a:srcRect/>
              <a:stretch>
                <a:fillRect/>
              </a:stretch>
            </p:blipFill>
            <p:spPr>
              <a:xfrm>
                <a:off x="3848930" y="4071510"/>
                <a:ext cx="3445986" cy="2124881"/>
              </a:xfrm>
              <a:prstGeom prst="rect">
                <a:avLst/>
              </a:prstGeom>
              <a:noFill/>
            </p:spPr>
          </p:pic>
        </p:grpSp>
        <p:grpSp>
          <p:nvGrpSpPr>
            <p:cNvPr id="35" name="그룹 34"/>
            <p:cNvGrpSpPr/>
            <p:nvPr/>
          </p:nvGrpSpPr>
          <p:grpSpPr>
            <a:xfrm>
              <a:off x="7212556" y="4126265"/>
              <a:ext cx="518784" cy="549884"/>
              <a:chOff x="7199606" y="4126823"/>
              <a:chExt cx="518784" cy="549884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7199606" y="4126823"/>
                <a:ext cx="518784" cy="549884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292347" y="4201710"/>
                <a:ext cx="333746" cy="400110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000" b="1" dirty="0">
                    <a:solidFill>
                      <a:schemeClr val="bg1"/>
                    </a:solidFill>
                  </a:rPr>
                  <a:t>3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629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C7425-ACD3-A33C-AF7E-7778BA417A3E}"/>
              </a:ext>
            </a:extLst>
          </p:cNvPr>
          <p:cNvSpPr txBox="1"/>
          <p:nvPr/>
        </p:nvSpPr>
        <p:spPr>
          <a:xfrm>
            <a:off x="802888" y="363082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프로젝트 정의</a:t>
            </a:r>
          </a:p>
        </p:txBody>
      </p:sp>
      <p:pic>
        <p:nvPicPr>
          <p:cNvPr id="17" name="그래픽 16" descr="서버 단색으로 채워진">
            <a:extLst>
              <a:ext uri="{FF2B5EF4-FFF2-40B4-BE49-F238E27FC236}">
                <a16:creationId xmlns:a16="http://schemas.microsoft.com/office/drawing/2014/main" id="{B1FD8612-F250-A65F-91B1-E4279A834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938" y="2153888"/>
            <a:ext cx="2715748" cy="271574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11065" y="1289809"/>
            <a:ext cx="6535682" cy="707886"/>
          </a:xfrm>
          <a:prstGeom prst="rect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Raspi5</a:t>
            </a:r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를 활용해 컴퓨터 비전이 필요한 다양한 프로젝트에서 쓸 수 있는 </a:t>
            </a:r>
            <a:r>
              <a:rPr lang="en-US" altLang="ko-KR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Computer Vision Suite</a:t>
            </a:r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개발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54DCC7B-4EBE-EC26-BBA0-565A1F80880E}"/>
              </a:ext>
            </a:extLst>
          </p:cNvPr>
          <p:cNvGrpSpPr/>
          <p:nvPr/>
        </p:nvGrpSpPr>
        <p:grpSpPr>
          <a:xfrm>
            <a:off x="3986213" y="3271838"/>
            <a:ext cx="8072437" cy="2428875"/>
            <a:chOff x="3986213" y="3271838"/>
            <a:chExt cx="8072437" cy="242887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02A12A8-E51E-F0E8-5042-26B0D447E5E4}"/>
                </a:ext>
              </a:extLst>
            </p:cNvPr>
            <p:cNvSpPr/>
            <p:nvPr/>
          </p:nvSpPr>
          <p:spPr>
            <a:xfrm>
              <a:off x="3986213" y="3271838"/>
              <a:ext cx="8072437" cy="24288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06B7DBC-3C39-F5C3-5220-AA3D06304CAE}"/>
                </a:ext>
              </a:extLst>
            </p:cNvPr>
            <p:cNvGrpSpPr/>
            <p:nvPr/>
          </p:nvGrpSpPr>
          <p:grpSpPr>
            <a:xfrm>
              <a:off x="4133362" y="3738392"/>
              <a:ext cx="7720985" cy="1533533"/>
              <a:chOff x="4175739" y="3593341"/>
              <a:chExt cx="7720985" cy="1533533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2C19F292-F9C6-EA78-BC3A-54C042B67B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21417" y="3601595"/>
                <a:ext cx="1543601" cy="1525279"/>
              </a:xfrm>
              <a:prstGeom prst="rect">
                <a:avLst/>
              </a:prstGeom>
            </p:spPr>
          </p:pic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812D88A0-194B-0A89-4620-43AC91B75C46}"/>
                  </a:ext>
                </a:extLst>
              </p:cNvPr>
              <p:cNvGrpSpPr/>
              <p:nvPr/>
            </p:nvGrpSpPr>
            <p:grpSpPr>
              <a:xfrm>
                <a:off x="4175739" y="3593341"/>
                <a:ext cx="2333371" cy="1400175"/>
                <a:chOff x="4789771" y="955376"/>
                <a:chExt cx="2788669" cy="1653892"/>
              </a:xfrm>
            </p:grpSpPr>
            <p:pic>
              <p:nvPicPr>
                <p:cNvPr id="10" name="그래픽 9" descr="남성 프로그래머 단색으로 채워진">
                  <a:extLst>
                    <a:ext uri="{FF2B5EF4-FFF2-40B4-BE49-F238E27FC236}">
                      <a16:creationId xmlns:a16="http://schemas.microsoft.com/office/drawing/2014/main" id="{9D3EC23E-1490-3C66-B6BA-F9FACF10BF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9771" y="955376"/>
                  <a:ext cx="1653892" cy="1653892"/>
                </a:xfrm>
                <a:prstGeom prst="rect">
                  <a:avLst/>
                </a:prstGeom>
              </p:spPr>
            </p:pic>
            <p:pic>
              <p:nvPicPr>
                <p:cNvPr id="19" name="그래픽 18" descr="여성 프로그래머 단색으로 채워진">
                  <a:extLst>
                    <a:ext uri="{FF2B5EF4-FFF2-40B4-BE49-F238E27FC236}">
                      <a16:creationId xmlns:a16="http://schemas.microsoft.com/office/drawing/2014/main" id="{B5B7D7D4-A33F-96CB-B1E5-620255CAD8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24549" y="955377"/>
                  <a:ext cx="1653891" cy="1653891"/>
                </a:xfrm>
                <a:prstGeom prst="rect">
                  <a:avLst/>
                </a:prstGeom>
              </p:spPr>
            </p:pic>
          </p:grpSp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609BAFB8-4ECB-7011-9DBA-683CDE5568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8371" y="3649959"/>
                <a:ext cx="2618353" cy="1409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그래픽 26" descr="직선 화살표 단색으로 채워진">
                <a:extLst>
                  <a:ext uri="{FF2B5EF4-FFF2-40B4-BE49-F238E27FC236}">
                    <a16:creationId xmlns:a16="http://schemas.microsoft.com/office/drawing/2014/main" id="{33539337-EB95-E5C5-9EF8-D4AD5D5A71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rot="10800000">
                <a:off x="6175197" y="390703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8" name="그래픽 27" descr="직선 화살표 단색으로 채워진">
                <a:extLst>
                  <a:ext uri="{FF2B5EF4-FFF2-40B4-BE49-F238E27FC236}">
                    <a16:creationId xmlns:a16="http://schemas.microsoft.com/office/drawing/2014/main" id="{A5218309-8477-4122-0397-952240FCE2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rot="10800000">
                <a:off x="8363972" y="3957391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33" name="그래픽 32" descr="시계 방향으로 굽은 화살표 단색으로 채워진">
            <a:extLst>
              <a:ext uri="{FF2B5EF4-FFF2-40B4-BE49-F238E27FC236}">
                <a16:creationId xmlns:a16="http://schemas.microsoft.com/office/drawing/2014/main" id="{4EAE176A-1E4F-806D-2B58-1A85C27B9F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7770069">
            <a:off x="2782594" y="2084572"/>
            <a:ext cx="1407539" cy="140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7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ED6474-7B80-3B37-2D82-050BB9938AA1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3DE6FB-5EA9-6F6F-D5A9-1531FBEF966E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2570D-B3AB-F434-1BF9-8F14DC309357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6B2D9-2A07-5A08-A230-AED73596B366}"/>
              </a:ext>
            </a:extLst>
          </p:cNvPr>
          <p:cNvSpPr txBox="1"/>
          <p:nvPr/>
        </p:nvSpPr>
        <p:spPr>
          <a:xfrm>
            <a:off x="802888" y="363082"/>
            <a:ext cx="3765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왜 라즈베리파이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5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인가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?</a:t>
            </a:r>
            <a:endParaRPr lang="ko-KR" altLang="en-US" sz="2000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27AB795-5765-07D1-32C0-4269BE7AF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628" y="68118"/>
            <a:ext cx="1360525" cy="1203151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A9F806-0956-1CDA-C228-2D3356A536DE}"/>
              </a:ext>
            </a:extLst>
          </p:cNvPr>
          <p:cNvGrpSpPr/>
          <p:nvPr/>
        </p:nvGrpSpPr>
        <p:grpSpPr>
          <a:xfrm>
            <a:off x="7093952" y="1166391"/>
            <a:ext cx="4875773" cy="3904084"/>
            <a:chOff x="6419163" y="924018"/>
            <a:chExt cx="4875773" cy="390408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5CE4595-9DED-8B21-21EF-5333CE378816}"/>
                </a:ext>
              </a:extLst>
            </p:cNvPr>
            <p:cNvGrpSpPr/>
            <p:nvPr/>
          </p:nvGrpSpPr>
          <p:grpSpPr>
            <a:xfrm>
              <a:off x="6419163" y="924018"/>
              <a:ext cx="4875773" cy="1029214"/>
              <a:chOff x="6628484" y="898766"/>
              <a:chExt cx="4875773" cy="1029214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CC19659-FD7A-AADE-81E4-C819A4FA3EEC}"/>
                  </a:ext>
                </a:extLst>
              </p:cNvPr>
              <p:cNvSpPr/>
              <p:nvPr/>
            </p:nvSpPr>
            <p:spPr>
              <a:xfrm>
                <a:off x="7025493" y="1255530"/>
                <a:ext cx="4478764" cy="672450"/>
              </a:xfrm>
              <a:prstGeom prst="rect">
                <a:avLst/>
              </a:prstGeom>
              <a:solidFill>
                <a:srgbClr val="EDF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이전 모델에 비해 향상된 </a:t>
                </a:r>
                <a:r>
                  <a:rPr lang="en-US" altLang="ko-KR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GPU</a:t>
                </a:r>
                <a:endParaRPr lang="ko-KR" altLang="en-US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9A63D9E-1F07-89ED-7BDB-1B8CB855179F}"/>
                  </a:ext>
                </a:extLst>
              </p:cNvPr>
              <p:cNvSpPr/>
              <p:nvPr/>
            </p:nvSpPr>
            <p:spPr>
              <a:xfrm>
                <a:off x="6628484" y="898766"/>
                <a:ext cx="518784" cy="549884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3FADF6F-77E2-8C7A-FA21-0A305B9DC7AB}"/>
                </a:ext>
              </a:extLst>
            </p:cNvPr>
            <p:cNvGrpSpPr/>
            <p:nvPr/>
          </p:nvGrpSpPr>
          <p:grpSpPr>
            <a:xfrm>
              <a:off x="6419163" y="2423419"/>
              <a:ext cx="4875773" cy="1026030"/>
              <a:chOff x="6628484" y="898766"/>
              <a:chExt cx="4875773" cy="102603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30BA8DD-3745-CC77-AB9E-DC80C261D8C6}"/>
                  </a:ext>
                </a:extLst>
              </p:cNvPr>
              <p:cNvSpPr/>
              <p:nvPr/>
            </p:nvSpPr>
            <p:spPr>
              <a:xfrm>
                <a:off x="7025493" y="1258714"/>
                <a:ext cx="4478764" cy="666082"/>
              </a:xfrm>
              <a:prstGeom prst="rect">
                <a:avLst/>
              </a:prstGeom>
              <a:solidFill>
                <a:srgbClr val="EDF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낮은 전력 소비</a:t>
                </a:r>
                <a:endParaRPr lang="ko-KR" altLang="en-US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7AA8E6B3-B290-116E-A13C-2DF2B60DDBD9}"/>
                  </a:ext>
                </a:extLst>
              </p:cNvPr>
              <p:cNvGrpSpPr/>
              <p:nvPr/>
            </p:nvGrpSpPr>
            <p:grpSpPr>
              <a:xfrm>
                <a:off x="6628484" y="898766"/>
                <a:ext cx="518784" cy="549884"/>
                <a:chOff x="740983" y="1236282"/>
                <a:chExt cx="613179" cy="612000"/>
              </a:xfrm>
              <a:solidFill>
                <a:schemeClr val="tx2">
                  <a:lumMod val="75000"/>
                  <a:lumOff val="25000"/>
                </a:schemeClr>
              </a:solidFill>
            </p:grpSpPr>
            <p:sp>
              <p:nvSpPr>
                <p:cNvPr id="22" name="타원 21">
                  <a:extLst>
                    <a:ext uri="{FF2B5EF4-FFF2-40B4-BE49-F238E27FC236}">
                      <a16:creationId xmlns:a16="http://schemas.microsoft.com/office/drawing/2014/main" id="{C5DA2906-AC76-5FE7-0B54-06C945AF9B82}"/>
                    </a:ext>
                  </a:extLst>
                </p:cNvPr>
                <p:cNvSpPr/>
                <p:nvPr/>
              </p:nvSpPr>
              <p:spPr>
                <a:xfrm>
                  <a:off x="740983" y="1236282"/>
                  <a:ext cx="613179" cy="61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FC2C6A3-408E-1A9C-182D-8AB3C3483F69}"/>
                    </a:ext>
                  </a:extLst>
                </p:cNvPr>
                <p:cNvSpPr txBox="1"/>
                <p:nvPr/>
              </p:nvSpPr>
              <p:spPr>
                <a:xfrm>
                  <a:off x="934355" y="1347395"/>
                  <a:ext cx="218342" cy="44530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endParaRPr lang="ko-KR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4D3B8BE-4B3B-C963-51EE-329B33ACE66B}"/>
                </a:ext>
              </a:extLst>
            </p:cNvPr>
            <p:cNvGrpSpPr/>
            <p:nvPr/>
          </p:nvGrpSpPr>
          <p:grpSpPr>
            <a:xfrm>
              <a:off x="6419163" y="3926004"/>
              <a:ext cx="4875773" cy="902098"/>
              <a:chOff x="6628484" y="898766"/>
              <a:chExt cx="4875773" cy="902098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116AC09-B766-67B8-EB6A-3431B75B3841}"/>
                  </a:ext>
                </a:extLst>
              </p:cNvPr>
              <p:cNvSpPr/>
              <p:nvPr/>
            </p:nvSpPr>
            <p:spPr>
              <a:xfrm>
                <a:off x="7025493" y="1134373"/>
                <a:ext cx="4478764" cy="666491"/>
              </a:xfrm>
              <a:prstGeom prst="rect">
                <a:avLst/>
              </a:prstGeom>
              <a:solidFill>
                <a:srgbClr val="EDF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저렴한 비용으로 인한 높은 접근성</a:t>
                </a: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FFECE4FC-ED0A-6B75-B9C3-58AB19943436}"/>
                  </a:ext>
                </a:extLst>
              </p:cNvPr>
              <p:cNvSpPr/>
              <p:nvPr/>
            </p:nvSpPr>
            <p:spPr>
              <a:xfrm>
                <a:off x="6628484" y="898766"/>
                <a:ext cx="518784" cy="549884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488BABE6-4E96-B893-FE61-97F320726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2" y="1498418"/>
            <a:ext cx="6999088" cy="36801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F2B929-C1F6-0BED-2EAF-D04424CCBC67}"/>
              </a:ext>
            </a:extLst>
          </p:cNvPr>
          <p:cNvSpPr txBox="1"/>
          <p:nvPr/>
        </p:nvSpPr>
        <p:spPr>
          <a:xfrm>
            <a:off x="2332942" y="5414854"/>
            <a:ext cx="492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SeeedStudio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벤치마크</a:t>
            </a:r>
          </a:p>
        </p:txBody>
      </p:sp>
    </p:spTree>
    <p:extLst>
      <p:ext uri="{BB962C8B-B14F-4D97-AF65-F5344CB8AC3E}">
        <p14:creationId xmlns:p14="http://schemas.microsoft.com/office/powerpoint/2010/main" val="170722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2888" y="363082"/>
            <a:ext cx="38503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프로젝트의 장점과 수요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A2A166-F57A-4E7B-1914-1A88DB492C79}"/>
              </a:ext>
            </a:extLst>
          </p:cNvPr>
          <p:cNvSpPr txBox="1"/>
          <p:nvPr/>
        </p:nvSpPr>
        <p:spPr>
          <a:xfrm>
            <a:off x="9498688" y="3336681"/>
            <a:ext cx="311376" cy="318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0661681-3CA5-991C-979C-593B6A6D6880}"/>
              </a:ext>
            </a:extLst>
          </p:cNvPr>
          <p:cNvGrpSpPr/>
          <p:nvPr/>
        </p:nvGrpSpPr>
        <p:grpSpPr>
          <a:xfrm>
            <a:off x="724829" y="1944477"/>
            <a:ext cx="5092700" cy="2748708"/>
            <a:chOff x="724829" y="1371600"/>
            <a:chExt cx="5092700" cy="274870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64546D0-2194-484C-00BD-0490D7FE911A}"/>
                </a:ext>
              </a:extLst>
            </p:cNvPr>
            <p:cNvGrpSpPr/>
            <p:nvPr/>
          </p:nvGrpSpPr>
          <p:grpSpPr>
            <a:xfrm>
              <a:off x="724829" y="1371600"/>
              <a:ext cx="5092700" cy="2748708"/>
              <a:chOff x="724829" y="1371600"/>
              <a:chExt cx="5092700" cy="2748708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FE6EAAAF-BC9E-B444-336B-C32591075BD6}"/>
                  </a:ext>
                </a:extLst>
              </p:cNvPr>
              <p:cNvSpPr/>
              <p:nvPr/>
            </p:nvSpPr>
            <p:spPr>
              <a:xfrm>
                <a:off x="724829" y="1855021"/>
                <a:ext cx="5092700" cy="2265287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DC929B2-9B4B-593A-B174-0F3DFC89C374}"/>
                  </a:ext>
                </a:extLst>
              </p:cNvPr>
              <p:cNvSpPr/>
              <p:nvPr/>
            </p:nvSpPr>
            <p:spPr>
              <a:xfrm>
                <a:off x="724829" y="1371600"/>
                <a:ext cx="5092700" cy="483421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r>
                  <a:rPr lang="ko-KR" altLang="en-US" dirty="0"/>
                  <a:t>제한적인 서버 설치 공간에서의 수요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D5E98A-1ADB-CB5E-DCD2-A5A63E545AC2}"/>
                  </a:ext>
                </a:extLst>
              </p:cNvPr>
              <p:cNvSpPr txBox="1"/>
              <p:nvPr/>
            </p:nvSpPr>
            <p:spPr>
              <a:xfrm>
                <a:off x="3178812" y="1413255"/>
                <a:ext cx="184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latinLnBrk="0"/>
                <a:endParaRPr lang="ko-KR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3C7AAC-7593-E292-11E8-E0BF0B564B45}"/>
                  </a:ext>
                </a:extLst>
              </p:cNvPr>
              <p:cNvSpPr txBox="1"/>
              <p:nvPr/>
            </p:nvSpPr>
            <p:spPr>
              <a:xfrm>
                <a:off x="959777" y="2082635"/>
                <a:ext cx="4622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latinLnBrk="0"/>
                <a:endParaRPr lang="ko-KR" altLang="en-US" sz="1400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A6EBFA-ED5A-60FD-5596-C007B9BDC020}"/>
                </a:ext>
              </a:extLst>
            </p:cNvPr>
            <p:cNvSpPr txBox="1"/>
            <p:nvPr/>
          </p:nvSpPr>
          <p:spPr>
            <a:xfrm>
              <a:off x="908713" y="2055864"/>
              <a:ext cx="4724927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latinLnBrk="0">
                <a:buAutoNum type="arabicPeriod"/>
              </a:pPr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</a:rPr>
                <a:t>재난 현장에서 응급 구조를 위해 사용되는 의료 장비</a:t>
              </a:r>
              <a:endParaRPr lang="en-US" altLang="ko-KR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342900" indent="-342900" latinLnBrk="0">
                <a:buAutoNum type="arabicPeriod"/>
              </a:pPr>
              <a:endParaRPr lang="en-US" altLang="ko-KR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342900" indent="-342900" latinLnBrk="0">
                <a:buAutoNum type="arabicPeriod"/>
              </a:pPr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</a:rPr>
                <a:t>인터넷이 연결되지 않은 환경에서 보안 시스템을 구축</a:t>
              </a:r>
              <a:endParaRPr lang="en-US" altLang="ko-KR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374473" y="1944477"/>
            <a:ext cx="5092700" cy="2748708"/>
            <a:chOff x="724829" y="1371600"/>
            <a:chExt cx="5092700" cy="2748708"/>
          </a:xfrm>
        </p:grpSpPr>
        <p:grpSp>
          <p:nvGrpSpPr>
            <p:cNvPr id="24" name="그룹 23"/>
            <p:cNvGrpSpPr/>
            <p:nvPr/>
          </p:nvGrpSpPr>
          <p:grpSpPr>
            <a:xfrm>
              <a:off x="724829" y="1371600"/>
              <a:ext cx="5092700" cy="2748708"/>
              <a:chOff x="724829" y="1371600"/>
              <a:chExt cx="5092700" cy="2748708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724829" y="1855021"/>
                <a:ext cx="5092700" cy="2265287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0">
                  <a:defRPr/>
                </a:pPr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724829" y="1371600"/>
                <a:ext cx="5092700" cy="483421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0">
                  <a:defRPr/>
                </a:pPr>
                <a:r>
                  <a:rPr lang="ko-KR" altLang="en-US"/>
                  <a:t>엣지 컴퓨팅을 활용한 데이터 전송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173390" y="1413255"/>
                <a:ext cx="184731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latinLnBrk="0">
                  <a:defRPr/>
                </a:pPr>
                <a:endParaRPr lang="ko-KR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59777" y="2082635"/>
                <a:ext cx="46228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latinLnBrk="0">
                  <a:defRPr/>
                </a:pPr>
                <a:endParaRPr lang="ko-KR" altLang="en-US" sz="1400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908712" y="1917442"/>
              <a:ext cx="4724928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latinLnBrk="0">
                <a:defRPr/>
              </a:pPr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342900" indent="-342900" latinLnBrk="0">
                <a:buAutoNum type="arabicPeriod"/>
                <a:defRPr/>
              </a:pPr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</a:rPr>
                <a:t>  데이터 전송 부담 완화</a:t>
              </a:r>
            </a:p>
            <a:p>
              <a:pPr marL="342900" indent="-342900" latinLnBrk="0">
                <a:buAutoNum type="arabicPeriod"/>
                <a:defRPr/>
              </a:pPr>
              <a:endParaRPr lang="en-US" altLang="ko-KR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342900" indent="-342900" latinLnBrk="0">
                <a:buAutoNum type="arabicPeriod"/>
                <a:defRPr/>
              </a:pP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</a:rPr>
                <a:t>  </a:t>
              </a:r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</a:rPr>
                <a:t>실시간 응답</a:t>
              </a:r>
            </a:p>
            <a:p>
              <a:pPr marL="342900" indent="-342900" latinLnBrk="0">
                <a:buAutoNum type="arabicPeriod"/>
                <a:defRPr/>
              </a:pPr>
              <a:endParaRPr lang="en-US" altLang="ko-KR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342900" indent="-342900" latinLnBrk="0">
                <a:buAutoNum type="arabicPeriod"/>
                <a:defRPr/>
              </a:pP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</a:rPr>
                <a:t>  </a:t>
              </a:r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</a:rPr>
                <a:t>보안 및 개인 정보 보호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029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3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C7425-ACD3-A33C-AF7E-7778BA417A3E}"/>
              </a:ext>
            </a:extLst>
          </p:cNvPr>
          <p:cNvSpPr txBox="1"/>
          <p:nvPr/>
        </p:nvSpPr>
        <p:spPr>
          <a:xfrm>
            <a:off x="802888" y="363082"/>
            <a:ext cx="3526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진행 상황</a:t>
            </a:r>
          </a:p>
        </p:txBody>
      </p:sp>
      <p:pic>
        <p:nvPicPr>
          <p:cNvPr id="1026" name="Picture 2" descr="222">
            <a:extLst>
              <a:ext uri="{FF2B5EF4-FFF2-40B4-BE49-F238E27FC236}">
                <a16:creationId xmlns:a16="http://schemas.microsoft.com/office/drawing/2014/main" id="{CBF4A6E6-CE67-A357-8787-D668CC232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1042988"/>
            <a:ext cx="72199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83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3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C7425-ACD3-A33C-AF7E-7778BA417A3E}"/>
              </a:ext>
            </a:extLst>
          </p:cNvPr>
          <p:cNvSpPr txBox="1"/>
          <p:nvPr/>
        </p:nvSpPr>
        <p:spPr>
          <a:xfrm>
            <a:off x="802888" y="363082"/>
            <a:ext cx="3526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진행 상황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A2A166-F57A-4E7B-1914-1A88DB492C79}"/>
              </a:ext>
            </a:extLst>
          </p:cNvPr>
          <p:cNvSpPr txBox="1"/>
          <p:nvPr/>
        </p:nvSpPr>
        <p:spPr>
          <a:xfrm>
            <a:off x="9498688" y="3336681"/>
            <a:ext cx="311376" cy="318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8657EEE-B3B5-C0E2-7B2C-9D7B26663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25" y="2098743"/>
            <a:ext cx="4870834" cy="213288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A38054E-4056-D6D1-0160-68588E407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875" y="1911513"/>
            <a:ext cx="2961738" cy="2444609"/>
          </a:xfrm>
          <a:prstGeom prst="rect">
            <a:avLst/>
          </a:prstGeom>
        </p:spPr>
      </p:pic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B00A3DD3-CD3C-A471-DB15-CF7A33C54B36}"/>
              </a:ext>
            </a:extLst>
          </p:cNvPr>
          <p:cNvSpPr/>
          <p:nvPr/>
        </p:nvSpPr>
        <p:spPr>
          <a:xfrm>
            <a:off x="5628672" y="2749047"/>
            <a:ext cx="1714500" cy="76954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F3EAA6-C6E2-532C-04B0-D3842681E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969" y="934809"/>
            <a:ext cx="1038370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6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3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C7425-ACD3-A33C-AF7E-7778BA417A3E}"/>
              </a:ext>
            </a:extLst>
          </p:cNvPr>
          <p:cNvSpPr txBox="1"/>
          <p:nvPr/>
        </p:nvSpPr>
        <p:spPr>
          <a:xfrm>
            <a:off x="802888" y="363082"/>
            <a:ext cx="3526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진행 상황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13660C-108B-FAB9-3587-C360E177F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646" y="1184841"/>
            <a:ext cx="4664068" cy="4488318"/>
          </a:xfrm>
          <a:prstGeom prst="rect">
            <a:avLst/>
          </a:prstGeom>
        </p:spPr>
      </p:pic>
      <p:pic>
        <p:nvPicPr>
          <p:cNvPr id="11" name="그림 10" descr="사람, 인간의 얼굴, 의류, 흑발이(가) 표시된 사진&#10;&#10;자동 생성된 설명">
            <a:extLst>
              <a:ext uri="{FF2B5EF4-FFF2-40B4-BE49-F238E27FC236}">
                <a16:creationId xmlns:a16="http://schemas.microsoft.com/office/drawing/2014/main" id="{8E8B0843-F728-7CDA-6B24-59C0FC5F1E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118" y="3511541"/>
            <a:ext cx="4227024" cy="2392932"/>
          </a:xfrm>
          <a:prstGeom prst="rect">
            <a:avLst/>
          </a:prstGeom>
        </p:spPr>
      </p:pic>
      <p:pic>
        <p:nvPicPr>
          <p:cNvPr id="13" name="그림 12" descr="인간의 얼굴, 의류, 사람, 실내이(가) 표시된 사진&#10;&#10;자동 생성된 설명">
            <a:extLst>
              <a:ext uri="{FF2B5EF4-FFF2-40B4-BE49-F238E27FC236}">
                <a16:creationId xmlns:a16="http://schemas.microsoft.com/office/drawing/2014/main" id="{1B223FED-C1D7-8A3E-FD5E-D572A83AA1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118" y="1119051"/>
            <a:ext cx="4229184" cy="239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09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E0B5262B8F5D14C95C1BC0C52CCDCDF" ma:contentTypeVersion="2" ma:contentTypeDescription="새 문서를 만듭니다." ma:contentTypeScope="" ma:versionID="196cef610b2908ef859592e662360865">
  <xsd:schema xmlns:xsd="http://www.w3.org/2001/XMLSchema" xmlns:xs="http://www.w3.org/2001/XMLSchema" xmlns:p="http://schemas.microsoft.com/office/2006/metadata/properties" xmlns:ns3="a316cb89-240b-4a87-bd71-d76a8a44467c" targetNamespace="http://schemas.microsoft.com/office/2006/metadata/properties" ma:root="true" ma:fieldsID="9668eb8a0f6f28f23d48196640c8a9e7" ns3:_="">
    <xsd:import namespace="a316cb89-240b-4a87-bd71-d76a8a4446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16cb89-240b-4a87-bd71-d76a8a4446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E680AF-DEC8-4160-AA2A-3CD30F1834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16cb89-240b-4a87-bd71-d76a8a4446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1C281E-BC7D-493C-97D3-43EA5ECD43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6ECA75-BE1C-44C4-93E0-513D25D348D5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a316cb89-240b-4a87-bd71-d76a8a44467c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321</Words>
  <Application>Microsoft Office PowerPoint</Application>
  <PresentationFormat>와이드스크린</PresentationFormat>
  <Paragraphs>79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-apple-system</vt:lpstr>
      <vt:lpstr>Pretendard (본문)</vt:lpstr>
      <vt:lpstr>맑은 고딕</vt:lpstr>
      <vt:lpstr>함초롬돋움</vt:lpstr>
      <vt:lpstr>Arial</vt:lpstr>
      <vt:lpstr>Office 테마</vt:lpstr>
      <vt:lpstr>실증 SW 팀프로젝트  Raspberry PI 5를 이용한  Computer Vision Suite 개발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실증 SW 팀프로젝트  Raspberry PI 5를 이용한  Computer Vision Suite 개발</dc:title>
  <dc:creator>Yunoh Seo</dc:creator>
  <cp:lastModifiedBy>조현진</cp:lastModifiedBy>
  <cp:revision>46</cp:revision>
  <dcterms:created xsi:type="dcterms:W3CDTF">2024-04-16T12:03:20Z</dcterms:created>
  <dcterms:modified xsi:type="dcterms:W3CDTF">2024-04-18T10:20:00Z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0x0101009E0B5262B8F5D14C95C1BC0C52CCDCDF</vt:lpwstr>
  </property>
</Properties>
</file>