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6" r:id="rId4"/>
    <p:sldId id="295" r:id="rId5"/>
    <p:sldId id="307" r:id="rId6"/>
    <p:sldId id="297" r:id="rId7"/>
    <p:sldId id="305" r:id="rId8"/>
    <p:sldId id="306" r:id="rId9"/>
    <p:sldId id="310" r:id="rId10"/>
    <p:sldId id="277" r:id="rId11"/>
    <p:sldId id="27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8" r:id="rId20"/>
    <p:sldId id="30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ha lee" initials="kl" lastIdx="1" clrIdx="0">
    <p:extLst>
      <p:ext uri="{19B8F6BF-5375-455C-9EA6-DF929625EA0E}">
        <p15:presenceInfo xmlns:p15="http://schemas.microsoft.com/office/powerpoint/2012/main" userId="1eee25d1bed58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구간별 기록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6-4AC9-95F6-0D9F0A972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B6-4AC9-95F6-0D9F0A972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324528"/>
        <c:axId val="4913222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9B6-4AC9-95F6-0D9F0A972AE0}"/>
                  </c:ext>
                </c:extLst>
              </c15:ser>
            </c15:filteredBarSeries>
          </c:ext>
        </c:extLst>
      </c:barChart>
      <c:catAx>
        <c:axId val="49132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2232"/>
        <c:crosses val="autoZero"/>
        <c:auto val="1"/>
        <c:lblAlgn val="ctr"/>
        <c:lblOffset val="100"/>
        <c:noMultiLvlLbl val="0"/>
      </c:catAx>
      <c:valAx>
        <c:axId val="49132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2.6</c:v>
                </c:pt>
                <c:pt idx="3">
                  <c:v>3.1</c:v>
                </c:pt>
                <c:pt idx="4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DF-4D63-8F24-B14F9EC2E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</c:v>
                </c:pt>
                <c:pt idx="1">
                  <c:v>1.9</c:v>
                </c:pt>
                <c:pt idx="2">
                  <c:v>2.9</c:v>
                </c:pt>
                <c:pt idx="3">
                  <c:v>3.5</c:v>
                </c:pt>
                <c:pt idx="4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DF-4D63-8F24-B14F9EC2E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259312"/>
        <c:axId val="49726062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0DF-4D63-8F24-B14F9EC2E156}"/>
                  </c:ext>
                </c:extLst>
              </c15:ser>
            </c15:filteredLineSeries>
          </c:ext>
        </c:extLst>
      </c:lineChart>
      <c:catAx>
        <c:axId val="49725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60624"/>
        <c:crosses val="autoZero"/>
        <c:auto val="1"/>
        <c:lblAlgn val="ctr"/>
        <c:lblOffset val="100"/>
        <c:noMultiLvlLbl val="0"/>
      </c:catAx>
      <c:valAx>
        <c:axId val="4972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5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21C-A15A-BA390D6E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B-421C-A15A-BA390D6E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윗몸말아올리기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21C-A15A-BA390D6E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B-421C-A15A-BA390D6E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6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4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97CE-993F-4AB9-BCEA-01A35386BA3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slide" Target="slide1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9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hlinkClick r:id="rId2" action="ppaction://hlinksldjump"/>
          </p:cNvPr>
          <p:cNvSpPr/>
          <p:nvPr/>
        </p:nvSpPr>
        <p:spPr>
          <a:xfrm>
            <a:off x="559293" y="4501896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선생님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9810" y="432039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선생님 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25077" y="1344470"/>
            <a:ext cx="24949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학생등록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621" y="1928141"/>
            <a:ext cx="274092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232400" y="287022"/>
            <a:ext cx="61671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 앱과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아이디가 학년 반 번호 였으면 좋겠음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예를 들어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r>
              <a:rPr lang="ko-KR" altLang="en-US" dirty="0">
                <a:solidFill>
                  <a:srgbClr val="0070C0"/>
                </a:solidFill>
              </a:rPr>
              <a:t>학년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반 </a:t>
            </a:r>
            <a:r>
              <a:rPr lang="en-US" altLang="ko-KR" dirty="0">
                <a:solidFill>
                  <a:srgbClr val="0070C0"/>
                </a:solidFill>
              </a:rPr>
              <a:t>5</a:t>
            </a:r>
            <a:r>
              <a:rPr lang="ko-KR" altLang="en-US" dirty="0">
                <a:solidFill>
                  <a:srgbClr val="0070C0"/>
                </a:solidFill>
              </a:rPr>
              <a:t>번이면 </a:t>
            </a:r>
            <a:r>
              <a:rPr lang="en-US" altLang="ko-KR" dirty="0">
                <a:solidFill>
                  <a:srgbClr val="0070C0"/>
                </a:solidFill>
              </a:rPr>
              <a:t>040105 </a:t>
            </a:r>
            <a:r>
              <a:rPr lang="ko-KR" altLang="en-US" dirty="0">
                <a:solidFill>
                  <a:srgbClr val="0070C0"/>
                </a:solidFill>
              </a:rPr>
              <a:t>이렇게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여기서 등록한 것이 </a:t>
            </a:r>
            <a:r>
              <a:rPr lang="ko-KR" altLang="en-US" dirty="0" err="1">
                <a:solidFill>
                  <a:srgbClr val="0070C0"/>
                </a:solidFill>
              </a:rPr>
              <a:t>학생앱과</a:t>
            </a:r>
            <a:r>
              <a:rPr lang="ko-KR" altLang="en-US" dirty="0">
                <a:solidFill>
                  <a:srgbClr val="0070C0"/>
                </a:solidFill>
              </a:rPr>
              <a:t> 연동되었으면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5F4586-CA2B-4388-9BD6-BBB6BB838467}"/>
              </a:ext>
            </a:extLst>
          </p:cNvPr>
          <p:cNvSpPr/>
          <p:nvPr/>
        </p:nvSpPr>
        <p:spPr>
          <a:xfrm>
            <a:off x="3216909" y="1908308"/>
            <a:ext cx="1225898" cy="588004"/>
          </a:xfrm>
          <a:prstGeom prst="rect">
            <a:avLst/>
          </a:prstGeom>
          <a:solidFill>
            <a:srgbClr val="BB1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중복체크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8DB167-5FFF-4126-9AB8-0DEC2AA4E371}"/>
              </a:ext>
            </a:extLst>
          </p:cNvPr>
          <p:cNvSpPr/>
          <p:nvPr/>
        </p:nvSpPr>
        <p:spPr>
          <a:xfrm>
            <a:off x="266513" y="2663541"/>
            <a:ext cx="417629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E8DB55-7B36-434F-8867-AF33AA2848C8}"/>
              </a:ext>
            </a:extLst>
          </p:cNvPr>
          <p:cNvSpPr/>
          <p:nvPr/>
        </p:nvSpPr>
        <p:spPr>
          <a:xfrm>
            <a:off x="261621" y="3398941"/>
            <a:ext cx="417629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1DD6714-B5B9-4856-883B-A7187DA48FBA}"/>
              </a:ext>
            </a:extLst>
          </p:cNvPr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A19DF73-9F9C-45B3-880D-B6D47746465E}"/>
                </a:ext>
              </a:extLst>
            </p:cNvPr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43DE8BB-4AC8-472F-93E2-878B412EF1C3}"/>
                  </a:ext>
                </a:extLst>
              </p:cNvPr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E62BCFD0-2977-4B07-BC21-FA15E93B46B3}"/>
                    </a:ext>
                  </a:extLst>
                </p:cNvPr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F2C3F773-91AD-4E9F-B937-324EB0F8DBA8}"/>
                    </a:ext>
                  </a:extLst>
                </p:cNvPr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9D8670CE-2593-43FD-857B-224773F8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6A3CD9-2F5F-4996-A5FA-AF8B77AFCB60}"/>
                </a:ext>
              </a:extLst>
            </p:cNvPr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9DB5B72-9829-4763-8BED-80B410E0DF60}"/>
                </a:ext>
              </a:extLst>
            </p:cNvPr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630E084-D11C-4E3B-8DCF-077F6D8BB987}"/>
                </a:ext>
              </a:extLst>
            </p:cNvPr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51680-9174-4632-BC44-8AFD3928837D}"/>
                </a:ext>
              </a:extLst>
            </p:cNvPr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79274F0E-D83D-49DD-BEA3-EC89312D16DB}"/>
              </a:ext>
            </a:extLst>
          </p:cNvPr>
          <p:cNvSpPr/>
          <p:nvPr/>
        </p:nvSpPr>
        <p:spPr>
          <a:xfrm>
            <a:off x="510794" y="4162472"/>
            <a:ext cx="371785" cy="3833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EDACD4-6424-402A-8015-36E40E845277}"/>
              </a:ext>
            </a:extLst>
          </p:cNvPr>
          <p:cNvSpPr/>
          <p:nvPr/>
        </p:nvSpPr>
        <p:spPr>
          <a:xfrm>
            <a:off x="2509385" y="4198672"/>
            <a:ext cx="295694" cy="310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5226F-8C10-43E4-B972-0EE8051CF792}"/>
              </a:ext>
            </a:extLst>
          </p:cNvPr>
          <p:cNvSpPr txBox="1"/>
          <p:nvPr/>
        </p:nvSpPr>
        <p:spPr>
          <a:xfrm>
            <a:off x="1005191" y="4162472"/>
            <a:ext cx="1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남자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F3E200-1061-44E2-811E-BE764A7C8B44}"/>
              </a:ext>
            </a:extLst>
          </p:cNvPr>
          <p:cNvSpPr txBox="1"/>
          <p:nvPr/>
        </p:nvSpPr>
        <p:spPr>
          <a:xfrm>
            <a:off x="3140122" y="4134341"/>
            <a:ext cx="1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7792E-42AF-4D5C-B802-C0728E94B321}"/>
              </a:ext>
            </a:extLst>
          </p:cNvPr>
          <p:cNvSpPr/>
          <p:nvPr/>
        </p:nvSpPr>
        <p:spPr>
          <a:xfrm>
            <a:off x="215109" y="4711078"/>
            <a:ext cx="417629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초등학교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F80A36E-EB07-451B-A8AF-E114C0FD80E1}"/>
              </a:ext>
            </a:extLst>
          </p:cNvPr>
          <p:cNvSpPr/>
          <p:nvPr/>
        </p:nvSpPr>
        <p:spPr>
          <a:xfrm rot="10800000">
            <a:off x="3784608" y="4851532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6B26E5-40BF-4CB0-9171-8E6A77217545}"/>
              </a:ext>
            </a:extLst>
          </p:cNvPr>
          <p:cNvSpPr/>
          <p:nvPr/>
        </p:nvSpPr>
        <p:spPr>
          <a:xfrm>
            <a:off x="215108" y="5444512"/>
            <a:ext cx="186036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학년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127AE1-3F8F-43C9-B68D-690F045EA26F}"/>
              </a:ext>
            </a:extLst>
          </p:cNvPr>
          <p:cNvSpPr/>
          <p:nvPr/>
        </p:nvSpPr>
        <p:spPr>
          <a:xfrm>
            <a:off x="2587255" y="5419703"/>
            <a:ext cx="186036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반</a:t>
            </a: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3A970169-D2A1-4278-8E21-3B6C5216FD00}"/>
              </a:ext>
            </a:extLst>
          </p:cNvPr>
          <p:cNvSpPr/>
          <p:nvPr/>
        </p:nvSpPr>
        <p:spPr>
          <a:xfrm rot="10800000">
            <a:off x="1476888" y="5599977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CFAEDF42-6318-43DF-9300-B3BE0A808B9A}"/>
              </a:ext>
            </a:extLst>
          </p:cNvPr>
          <p:cNvSpPr/>
          <p:nvPr/>
        </p:nvSpPr>
        <p:spPr>
          <a:xfrm rot="10800000">
            <a:off x="3817265" y="5586554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3D9A09-32F3-4736-8819-2FA58F41FB76}"/>
              </a:ext>
            </a:extLst>
          </p:cNvPr>
          <p:cNvSpPr/>
          <p:nvPr/>
        </p:nvSpPr>
        <p:spPr>
          <a:xfrm>
            <a:off x="261621" y="6168148"/>
            <a:ext cx="4176294" cy="5681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5342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1093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아이들 정렬이 아이디 순으로 정렬되었으면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즉 학년 반 번호 순서로 정렬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가가가의</a:t>
            </a:r>
            <a:r>
              <a:rPr lang="ko-KR" altLang="en-US" dirty="0">
                <a:solidFill>
                  <a:srgbClr val="FF0000"/>
                </a:solidFill>
              </a:rPr>
              <a:t> 정보보기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46693" y="1817281"/>
            <a:ext cx="226803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학년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E027FD-58AD-450C-ADEC-94342084C8A3}"/>
              </a:ext>
            </a:extLst>
          </p:cNvPr>
          <p:cNvSpPr/>
          <p:nvPr/>
        </p:nvSpPr>
        <p:spPr>
          <a:xfrm>
            <a:off x="2488072" y="1817281"/>
            <a:ext cx="226803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E86E6187-1C25-4D92-B2F7-20C8A2C19B7F}"/>
              </a:ext>
            </a:extLst>
          </p:cNvPr>
          <p:cNvSpPr/>
          <p:nvPr/>
        </p:nvSpPr>
        <p:spPr>
          <a:xfrm rot="10800000">
            <a:off x="1758923" y="1968579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4392670-9607-4573-BA4B-992D630A4D0F}"/>
              </a:ext>
            </a:extLst>
          </p:cNvPr>
          <p:cNvSpPr/>
          <p:nvPr/>
        </p:nvSpPr>
        <p:spPr>
          <a:xfrm rot="10800000">
            <a:off x="4070392" y="1979171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38C2-295A-4316-9CE9-118D0B851211}"/>
              </a:ext>
            </a:extLst>
          </p:cNvPr>
          <p:cNvSpPr/>
          <p:nvPr/>
        </p:nvSpPr>
        <p:spPr>
          <a:xfrm>
            <a:off x="1311645" y="2491292"/>
            <a:ext cx="226803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7" name="직사각형 36">
            <a:hlinkClick r:id="rId5" action="ppaction://hlinksldjump"/>
            <a:extLst>
              <a:ext uri="{FF2B5EF4-FFF2-40B4-BE49-F238E27FC236}">
                <a16:creationId xmlns:a16="http://schemas.microsoft.com/office/drawing/2014/main" id="{E9F1D54D-EB8F-4655-83EA-5A2F8840BAAB}"/>
              </a:ext>
            </a:extLst>
          </p:cNvPr>
          <p:cNvSpPr/>
          <p:nvPr/>
        </p:nvSpPr>
        <p:spPr>
          <a:xfrm>
            <a:off x="114775" y="3351196"/>
            <a:ext cx="1261929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1C96D2-432D-4E5D-ABF1-AD30CA07D0AD}"/>
              </a:ext>
            </a:extLst>
          </p:cNvPr>
          <p:cNvSpPr/>
          <p:nvPr/>
        </p:nvSpPr>
        <p:spPr>
          <a:xfrm>
            <a:off x="138611" y="4052553"/>
            <a:ext cx="1238093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5F29FA-F700-4B9A-ACFF-B2CC40955B71}"/>
              </a:ext>
            </a:extLst>
          </p:cNvPr>
          <p:cNvSpPr/>
          <p:nvPr/>
        </p:nvSpPr>
        <p:spPr>
          <a:xfrm>
            <a:off x="146693" y="4800664"/>
            <a:ext cx="1230011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6A2D9B-2F34-468F-AB25-27774AA0CF64}"/>
              </a:ext>
            </a:extLst>
          </p:cNvPr>
          <p:cNvSpPr/>
          <p:nvPr/>
        </p:nvSpPr>
        <p:spPr>
          <a:xfrm>
            <a:off x="134015" y="5521178"/>
            <a:ext cx="1242690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6960E-2984-47D7-A19D-C63FEB065DF9}"/>
              </a:ext>
            </a:extLst>
          </p:cNvPr>
          <p:cNvSpPr/>
          <p:nvPr/>
        </p:nvSpPr>
        <p:spPr>
          <a:xfrm>
            <a:off x="134015" y="6189589"/>
            <a:ext cx="1242690" cy="60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정보보기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CF78-DECA-4845-B644-9EB94119648A}"/>
              </a:ext>
            </a:extLst>
          </p:cNvPr>
          <p:cNvSpPr txBox="1"/>
          <p:nvPr/>
        </p:nvSpPr>
        <p:spPr>
          <a:xfrm>
            <a:off x="1376704" y="3428999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가가가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E4A53-55F2-431E-A968-E8665534A2C6}"/>
              </a:ext>
            </a:extLst>
          </p:cNvPr>
          <p:cNvSpPr txBox="1"/>
          <p:nvPr/>
        </p:nvSpPr>
        <p:spPr>
          <a:xfrm>
            <a:off x="1376703" y="4147995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가가나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398354-DF2F-49E7-B517-C7CAADDD0D39}"/>
              </a:ext>
            </a:extLst>
          </p:cNvPr>
          <p:cNvSpPr txBox="1"/>
          <p:nvPr/>
        </p:nvSpPr>
        <p:spPr>
          <a:xfrm>
            <a:off x="1376703" y="4942840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가나다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093A0A-A09A-4D21-A8E5-BEB85442ACFA}"/>
              </a:ext>
            </a:extLst>
          </p:cNvPr>
          <p:cNvSpPr txBox="1"/>
          <p:nvPr/>
        </p:nvSpPr>
        <p:spPr>
          <a:xfrm>
            <a:off x="1376702" y="5655145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나가가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46FB3-F8C4-464D-B17C-A059C9F69CCC}"/>
              </a:ext>
            </a:extLst>
          </p:cNvPr>
          <p:cNvSpPr txBox="1"/>
          <p:nvPr/>
        </p:nvSpPr>
        <p:spPr>
          <a:xfrm>
            <a:off x="1364798" y="6334274"/>
            <a:ext cx="33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다가가 </a:t>
            </a:r>
            <a:r>
              <a:rPr lang="en-US" altLang="ko-KR" dirty="0"/>
              <a:t>(</a:t>
            </a:r>
            <a:r>
              <a:rPr lang="ko-KR" altLang="en-US" dirty="0"/>
              <a:t>남자</a:t>
            </a:r>
            <a:r>
              <a:rPr lang="en-US" altLang="ko-KR" dirty="0"/>
              <a:t>) ID:10105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6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1093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학생관리 역시 심폐지구력 순발력 </a:t>
            </a:r>
            <a:r>
              <a:rPr lang="ko-KR" altLang="en-US" dirty="0" err="1">
                <a:solidFill>
                  <a:srgbClr val="0070C0"/>
                </a:solidFill>
              </a:rPr>
              <a:t>근력근지구력이</a:t>
            </a:r>
            <a:r>
              <a:rPr lang="ko-KR" altLang="en-US" dirty="0">
                <a:solidFill>
                  <a:srgbClr val="0070C0"/>
                </a:solidFill>
              </a:rPr>
              <a:t> 나누어 정보저장이 됐으면 좋겠음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심폐지구력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순발력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근력근지구력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46693" y="1817281"/>
            <a:ext cx="4491568" cy="60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hlinkClick r:id="rId5" action="ppaction://hlinksldjump"/>
            <a:extLst>
              <a:ext uri="{FF2B5EF4-FFF2-40B4-BE49-F238E27FC236}">
                <a16:creationId xmlns:a16="http://schemas.microsoft.com/office/drawing/2014/main" id="{E9F1D54D-EB8F-4655-83EA-5A2F8840BAAB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심폐지구력</a:t>
            </a:r>
          </a:p>
        </p:txBody>
      </p:sp>
      <p:sp>
        <p:nvSpPr>
          <p:cNvPr id="46" name="직사각형 45">
            <a:hlinkClick r:id="rId6" action="ppaction://hlinksldjump"/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순발력</a:t>
            </a:r>
            <a:endParaRPr lang="ko-KR" altLang="en-US" dirty="0"/>
          </a:p>
        </p:txBody>
      </p:sp>
      <p:sp>
        <p:nvSpPr>
          <p:cNvPr id="47" name="직사각형 46">
            <a:hlinkClick r:id="rId7" action="ppaction://hlinksldjump"/>
            <a:extLst>
              <a:ext uri="{FF2B5EF4-FFF2-40B4-BE49-F238E27FC236}">
                <a16:creationId xmlns:a16="http://schemas.microsoft.com/office/drawing/2014/main" id="{E9074256-8243-41D2-A623-2F425AAB9F1D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근력</a:t>
            </a:r>
            <a:r>
              <a:rPr lang="en-US" altLang="ko-KR" sz="2400" dirty="0"/>
              <a:t>, </a:t>
            </a:r>
            <a:r>
              <a:rPr lang="ko-KR" altLang="en-US" sz="2400" dirty="0"/>
              <a:t>근지구력</a:t>
            </a:r>
          </a:p>
        </p:txBody>
      </p:sp>
    </p:spTree>
    <p:extLst>
      <p:ext uri="{BB962C8B-B14F-4D97-AF65-F5344CB8AC3E}">
        <p14:creationId xmlns:p14="http://schemas.microsoft.com/office/powerpoint/2010/main" val="244751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심폐지구력에서 거리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ko-KR" altLang="en-US" dirty="0">
                <a:solidFill>
                  <a:srgbClr val="0070C0"/>
                </a:solidFill>
              </a:rPr>
              <a:t>기준거리 </a:t>
            </a:r>
            <a:r>
              <a:rPr lang="en-US" altLang="ko-KR" dirty="0">
                <a:solidFill>
                  <a:srgbClr val="0070C0"/>
                </a:solidFill>
              </a:rPr>
              <a:t>* </a:t>
            </a:r>
            <a:r>
              <a:rPr lang="ko-KR" altLang="en-US" dirty="0">
                <a:solidFill>
                  <a:srgbClr val="0070C0"/>
                </a:solidFill>
              </a:rPr>
              <a:t>바퀴 수 별로 따로 분리되었으면 좋겠음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이것이 맨 처음 측정 시 기준거리와 바퀴 수 입력할 때 자동으로 생성되면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1000M(200M,5</a:t>
            </a:r>
            <a:r>
              <a:rPr lang="ko-KR" altLang="en-US" dirty="0">
                <a:solidFill>
                  <a:srgbClr val="FF0000"/>
                </a:solidFill>
              </a:rPr>
              <a:t>바퀴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46693" y="1817281"/>
            <a:ext cx="4491568" cy="60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1D54D-EB8F-4655-83EA-5A2F8840BAAB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500M (100M,5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6" name="직사각형 45">
            <a:hlinkClick r:id="rId5" action="ppaction://hlinksldjump"/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(200M,5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074256-8243-41D2-A623-2F425AAB9F1D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(100M,10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642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뛴 날짜와 기록이 함께 정렬되면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기록 삭제 기능이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341479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414726" y="1836951"/>
            <a:ext cx="227970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hlinkClick r:id="rId5" action="ppaction://hlinksldjump"/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15109" y="2585545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50144-0E67-4167-86FF-E2C55FBEFE85}"/>
              </a:ext>
            </a:extLst>
          </p:cNvPr>
          <p:cNvSpPr/>
          <p:nvPr/>
        </p:nvSpPr>
        <p:spPr>
          <a:xfrm>
            <a:off x="215109" y="3424519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51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D05E83-8806-45C5-9BAE-3288F234A208}"/>
              </a:ext>
            </a:extLst>
          </p:cNvPr>
          <p:cNvSpPr/>
          <p:nvPr/>
        </p:nvSpPr>
        <p:spPr>
          <a:xfrm>
            <a:off x="215109" y="5119781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36E9A1-9DB8-4688-8EE6-D8737167E6EA}"/>
              </a:ext>
            </a:extLst>
          </p:cNvPr>
          <p:cNvSpPr/>
          <p:nvPr/>
        </p:nvSpPr>
        <p:spPr>
          <a:xfrm>
            <a:off x="215109" y="4263493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4EE5C-7BFA-48C8-8CFE-F357915161E5}"/>
              </a:ext>
            </a:extLst>
          </p:cNvPr>
          <p:cNvSpPr/>
          <p:nvPr/>
        </p:nvSpPr>
        <p:spPr>
          <a:xfrm>
            <a:off x="3647090" y="5953593"/>
            <a:ext cx="869496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7E48-79BD-449F-BE77-5C75E1A7AE54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70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이것이 가장 원하는 것</a:t>
            </a:r>
            <a:r>
              <a:rPr lang="en-US" altLang="ko-KR" dirty="0">
                <a:solidFill>
                  <a:srgbClr val="0070C0"/>
                </a:solidFill>
              </a:rPr>
              <a:t>!!!!!!!!!!!!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그래프가 나오는데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나의 구간별 기록과 학년평균 구간별 기록이 함께 나와서 비교할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가로축은 바퀴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세로축은 시간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막대그래프 위에 시간이 떠서 구간별 정확한 시간을 알 수 있으면 더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누적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341479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414726" y="1836951"/>
            <a:ext cx="227970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7629ABE-BDE2-4AB1-84DF-FEDF9B4AD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04312"/>
              </p:ext>
            </p:extLst>
          </p:nvPr>
        </p:nvGraphicFramePr>
        <p:xfrm>
          <a:off x="83563" y="3072210"/>
          <a:ext cx="4662325" cy="289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E8F68A6-D15A-4412-BEF9-10E2CBD09AD8}"/>
              </a:ext>
            </a:extLst>
          </p:cNvPr>
          <p:cNvSpPr/>
          <p:nvPr/>
        </p:nvSpPr>
        <p:spPr>
          <a:xfrm>
            <a:off x="271024" y="6150119"/>
            <a:ext cx="1667619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F7138C5C-C11C-4B26-AF8A-5EA502DAA7F2}"/>
              </a:ext>
            </a:extLst>
          </p:cNvPr>
          <p:cNvSpPr/>
          <p:nvPr/>
        </p:nvSpPr>
        <p:spPr>
          <a:xfrm>
            <a:off x="2837080" y="6129098"/>
            <a:ext cx="166761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C8271-408A-4E9C-8B9D-2E8099C69ECE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이것은 누적 </a:t>
            </a:r>
            <a:r>
              <a:rPr lang="ko-KR" altLang="en-US" dirty="0" err="1">
                <a:solidFill>
                  <a:srgbClr val="0070C0"/>
                </a:solidFill>
              </a:rPr>
              <a:t>꺽은</a:t>
            </a:r>
            <a:r>
              <a:rPr lang="ko-KR" altLang="en-US" dirty="0">
                <a:solidFill>
                  <a:srgbClr val="0070C0"/>
                </a:solidFill>
              </a:rPr>
              <a:t> 선 그래프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이것을 보면 학년 평균과 내가 </a:t>
            </a:r>
            <a:r>
              <a:rPr lang="ko-KR" altLang="en-US" dirty="0" err="1">
                <a:solidFill>
                  <a:srgbClr val="0070C0"/>
                </a:solidFill>
              </a:rPr>
              <a:t>업치락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뒤치락</a:t>
            </a:r>
            <a:r>
              <a:rPr lang="ko-KR" altLang="en-US" dirty="0">
                <a:solidFill>
                  <a:srgbClr val="0070C0"/>
                </a:solidFill>
              </a:rPr>
              <a:t> 하는 모습을 상상할 수 있음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구간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322786" y="1836951"/>
            <a:ext cx="2423102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직사각형 9">
            <a:hlinkClick r:id="rId5" action="ppaction://hlinksldjump"/>
            <a:extLst>
              <a:ext uri="{FF2B5EF4-FFF2-40B4-BE49-F238E27FC236}">
                <a16:creationId xmlns:a16="http://schemas.microsoft.com/office/drawing/2014/main" id="{AE8F68A6-D15A-4412-BEF9-10E2CBD09AD8}"/>
              </a:ext>
            </a:extLst>
          </p:cNvPr>
          <p:cNvSpPr/>
          <p:nvPr/>
        </p:nvSpPr>
        <p:spPr>
          <a:xfrm>
            <a:off x="271024" y="6150119"/>
            <a:ext cx="166761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138C5C-C11C-4B26-AF8A-5EA502DAA7F2}"/>
              </a:ext>
            </a:extLst>
          </p:cNvPr>
          <p:cNvSpPr/>
          <p:nvPr/>
        </p:nvSpPr>
        <p:spPr>
          <a:xfrm>
            <a:off x="2837080" y="6129098"/>
            <a:ext cx="1667619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751C7BBE-E83B-4EE3-873F-7A1546C27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938599"/>
              </p:ext>
            </p:extLst>
          </p:nvPr>
        </p:nvGraphicFramePr>
        <p:xfrm>
          <a:off x="89950" y="3007307"/>
          <a:ext cx="4552983" cy="2665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19AA17-1AED-4AD3-A657-4C42D0D82960}"/>
              </a:ext>
            </a:extLst>
          </p:cNvPr>
          <p:cNvSpPr/>
          <p:nvPr/>
        </p:nvSpPr>
        <p:spPr>
          <a:xfrm>
            <a:off x="-62092" y="1120746"/>
            <a:ext cx="4982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심폐지구력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73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순발력 페이지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날짜와 시간이 나오면 좋겠음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시간은 소수점까지 나오면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666975" y="1805374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sp>
        <p:nvSpPr>
          <p:cNvPr id="2" name="직사각형 1">
            <a:hlinkClick r:id="rId5" action="ppaction://hlinksldjump"/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15109" y="2585545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50144-0E67-4167-86FF-E2C55FBEFE85}"/>
              </a:ext>
            </a:extLst>
          </p:cNvPr>
          <p:cNvSpPr/>
          <p:nvPr/>
        </p:nvSpPr>
        <p:spPr>
          <a:xfrm>
            <a:off x="215109" y="3424519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13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D05E83-8806-45C5-9BAE-3288F234A208}"/>
              </a:ext>
            </a:extLst>
          </p:cNvPr>
          <p:cNvSpPr/>
          <p:nvPr/>
        </p:nvSpPr>
        <p:spPr>
          <a:xfrm>
            <a:off x="215109" y="5119781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14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36E9A1-9DB8-4688-8EE6-D8737167E6EA}"/>
              </a:ext>
            </a:extLst>
          </p:cNvPr>
          <p:cNvSpPr/>
          <p:nvPr/>
        </p:nvSpPr>
        <p:spPr>
          <a:xfrm>
            <a:off x="215109" y="4263493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4EE5C-7BFA-48C8-8CFE-F357915161E5}"/>
              </a:ext>
            </a:extLst>
          </p:cNvPr>
          <p:cNvSpPr/>
          <p:nvPr/>
        </p:nvSpPr>
        <p:spPr>
          <a:xfrm>
            <a:off x="3647090" y="5953593"/>
            <a:ext cx="869496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7E48-79BD-449F-BE77-5C75E1A7AE54}"/>
              </a:ext>
            </a:extLst>
          </p:cNvPr>
          <p:cNvSpPr/>
          <p:nvPr/>
        </p:nvSpPr>
        <p:spPr>
          <a:xfrm>
            <a:off x="450869" y="1120746"/>
            <a:ext cx="3956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순발력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091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나의 기록과 평균 기록을 비교할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C8271-408A-4E9C-8B9D-2E8099C69ECE}"/>
              </a:ext>
            </a:extLst>
          </p:cNvPr>
          <p:cNvSpPr/>
          <p:nvPr/>
        </p:nvSpPr>
        <p:spPr>
          <a:xfrm>
            <a:off x="450869" y="1120746"/>
            <a:ext cx="3956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순발력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C75E8D-CC0E-4D3E-A961-00608322D8B4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FE4F3-765A-4F00-952B-593F26C32B7D}"/>
              </a:ext>
            </a:extLst>
          </p:cNvPr>
          <p:cNvSpPr/>
          <p:nvPr/>
        </p:nvSpPr>
        <p:spPr>
          <a:xfrm>
            <a:off x="2666975" y="1805374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E50B1E0-0517-4B16-9B8A-A49BAC152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106271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317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근력근지구력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날짜와 횟수가 나오면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DBA68-D8AE-4CA0-A352-36A5598FF4FA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5CFCEE-2E05-4C50-90F1-93DA0A9A65C4}"/>
              </a:ext>
            </a:extLst>
          </p:cNvPr>
          <p:cNvSpPr/>
          <p:nvPr/>
        </p:nvSpPr>
        <p:spPr>
          <a:xfrm>
            <a:off x="2666974" y="1805374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윗몸말아올리기</a:t>
            </a:r>
            <a:endParaRPr lang="ko-KR" altLang="en-US" sz="1400" dirty="0"/>
          </a:p>
        </p:txBody>
      </p:sp>
      <p:sp>
        <p:nvSpPr>
          <p:cNvPr id="2" name="직사각형 1">
            <a:hlinkClick r:id="rId5" action="ppaction://hlinksldjump"/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15109" y="2585545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50144-0E67-4167-86FF-E2C55FBEFE85}"/>
              </a:ext>
            </a:extLst>
          </p:cNvPr>
          <p:cNvSpPr/>
          <p:nvPr/>
        </p:nvSpPr>
        <p:spPr>
          <a:xfrm>
            <a:off x="215109" y="3424519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49</a:t>
            </a:r>
            <a:r>
              <a:rPr lang="ko-KR" altLang="en-US" dirty="0"/>
              <a:t>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D05E83-8806-45C5-9BAE-3288F234A208}"/>
              </a:ext>
            </a:extLst>
          </p:cNvPr>
          <p:cNvSpPr/>
          <p:nvPr/>
        </p:nvSpPr>
        <p:spPr>
          <a:xfrm>
            <a:off x="215109" y="5119781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70</a:t>
            </a:r>
            <a:r>
              <a:rPr lang="ko-KR" altLang="en-US" dirty="0"/>
              <a:t>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36E9A1-9DB8-4688-8EE6-D8737167E6EA}"/>
              </a:ext>
            </a:extLst>
          </p:cNvPr>
          <p:cNvSpPr/>
          <p:nvPr/>
        </p:nvSpPr>
        <p:spPr>
          <a:xfrm>
            <a:off x="215109" y="4263493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56</a:t>
            </a:r>
            <a:r>
              <a:rPr lang="ko-KR" altLang="en-US" dirty="0"/>
              <a:t>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4EE5C-7BFA-48C8-8CFE-F357915161E5}"/>
              </a:ext>
            </a:extLst>
          </p:cNvPr>
          <p:cNvSpPr/>
          <p:nvPr/>
        </p:nvSpPr>
        <p:spPr>
          <a:xfrm>
            <a:off x="3647090" y="5953593"/>
            <a:ext cx="869496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7E48-79BD-449F-BE77-5C75E1A7AE54}"/>
              </a:ext>
            </a:extLst>
          </p:cNvPr>
          <p:cNvSpPr/>
          <p:nvPr/>
        </p:nvSpPr>
        <p:spPr>
          <a:xfrm>
            <a:off x="159125" y="1120746"/>
            <a:ext cx="4540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근력</a:t>
            </a:r>
            <a:r>
              <a:rPr lang="en-US" altLang="ko-K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91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75208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측정하기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2552330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학생관리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75208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2552330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800" y="387020"/>
            <a:ext cx="628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홈버튼을 누르면 여기로 돌아올 수 있도록 홈버튼을 새로 만들었으면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측정하기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학생관리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미션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와글와글 클릭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0" name="그룹 19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917F4-D637-47C4-8750-BB36042D0E36}"/>
              </a:ext>
            </a:extLst>
          </p:cNvPr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0" name="직사각형 29">
              <a:hlinkClick r:id="rId7" action="ppaction://hlinksldjump"/>
              <a:extLst>
                <a:ext uri="{FF2B5EF4-FFF2-40B4-BE49-F238E27FC236}">
                  <a16:creationId xmlns:a16="http://schemas.microsoft.com/office/drawing/2014/main" id="{0950383C-CF4E-4F79-87B1-4792C159A7FB}"/>
                </a:ext>
              </a:extLst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4E77E7C-F957-4D42-A652-70583B114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26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나의 기록과 평균 기록을 비교할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2786AA-FFBB-424A-BD3C-0580F3598F61}"/>
              </a:ext>
            </a:extLst>
          </p:cNvPr>
          <p:cNvSpPr/>
          <p:nvPr/>
        </p:nvSpPr>
        <p:spPr>
          <a:xfrm>
            <a:off x="203222" y="2335668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C8271-408A-4E9C-8B9D-2E8099C69ECE}"/>
              </a:ext>
            </a:extLst>
          </p:cNvPr>
          <p:cNvSpPr/>
          <p:nvPr/>
        </p:nvSpPr>
        <p:spPr>
          <a:xfrm>
            <a:off x="159125" y="1120746"/>
            <a:ext cx="4540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 근력</a:t>
            </a:r>
            <a:r>
              <a:rPr lang="en-US" altLang="ko-K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C75E8D-CC0E-4D3E-A961-00608322D8B4}"/>
              </a:ext>
            </a:extLst>
          </p:cNvPr>
          <p:cNvSpPr/>
          <p:nvPr/>
        </p:nvSpPr>
        <p:spPr>
          <a:xfrm>
            <a:off x="12482" y="1823547"/>
            <a:ext cx="2402244" cy="40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ko-KR" alt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가가가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FE4F3-765A-4F00-952B-593F26C32B7D}"/>
              </a:ext>
            </a:extLst>
          </p:cNvPr>
          <p:cNvSpPr/>
          <p:nvPr/>
        </p:nvSpPr>
        <p:spPr>
          <a:xfrm>
            <a:off x="2666974" y="1805374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E50B1E0-0517-4B16-9B8A-A49BAC152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25085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583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5794" y="104155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공동미션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311" y="5911256"/>
            <a:ext cx="3266242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미션을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76312" y="1919070"/>
            <a:ext cx="1637858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31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기존 앱에서 미션 칸이 너무 작아 긴 문장의 미션을 넣을 수 없었던 문제를 보완하면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학년별로 공동미션을 부여하고 이것이 학생 앱과 연동되면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미션을 등록하고 삭제할 수 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미션 개별로 업로드할 수 있으면 더 좋겠음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FE075-F18C-4FAD-B573-0779553DFB3C}"/>
              </a:ext>
            </a:extLst>
          </p:cNvPr>
          <p:cNvSpPr/>
          <p:nvPr/>
        </p:nvSpPr>
        <p:spPr>
          <a:xfrm>
            <a:off x="139311" y="1915216"/>
            <a:ext cx="1364171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</a:t>
            </a:r>
            <a:r>
              <a:rPr lang="ko-KR" altLang="en-US" dirty="0"/>
              <a:t>학년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CCB7F8-A9B0-490E-8D15-B8FD048F9A55}"/>
              </a:ext>
            </a:extLst>
          </p:cNvPr>
          <p:cNvSpPr/>
          <p:nvPr/>
        </p:nvSpPr>
        <p:spPr>
          <a:xfrm>
            <a:off x="3498805" y="5968126"/>
            <a:ext cx="1237394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45ACF-C7FE-483B-BBB5-94B8B971F5FC}"/>
              </a:ext>
            </a:extLst>
          </p:cNvPr>
          <p:cNvSpPr/>
          <p:nvPr/>
        </p:nvSpPr>
        <p:spPr>
          <a:xfrm>
            <a:off x="3314582" y="1925470"/>
            <a:ext cx="1237394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삭제하기</a:t>
            </a:r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2259E66-56A8-4667-8198-2C518DCE3BB9}"/>
              </a:ext>
            </a:extLst>
          </p:cNvPr>
          <p:cNvSpPr/>
          <p:nvPr/>
        </p:nvSpPr>
        <p:spPr>
          <a:xfrm rot="10800000">
            <a:off x="958068" y="2066554"/>
            <a:ext cx="461651" cy="2840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793-0D52-4E3C-BADB-F83280E545C8}"/>
              </a:ext>
            </a:extLst>
          </p:cNvPr>
          <p:cNvSpPr/>
          <p:nvPr/>
        </p:nvSpPr>
        <p:spPr>
          <a:xfrm>
            <a:off x="139311" y="2706916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일주일간 매일 </a:t>
            </a:r>
            <a:r>
              <a:rPr lang="en-US" altLang="ko-KR" dirty="0"/>
              <a:t>100M </a:t>
            </a:r>
            <a:r>
              <a:rPr lang="ko-KR" altLang="en-US" dirty="0"/>
              <a:t>달리기 다섯번 하기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337F23-EDED-4B27-A578-94ABF9909670}"/>
              </a:ext>
            </a:extLst>
          </p:cNvPr>
          <p:cNvSpPr/>
          <p:nvPr/>
        </p:nvSpPr>
        <p:spPr>
          <a:xfrm>
            <a:off x="139311" y="3526825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화요일 아침마다 줄넘기 </a:t>
            </a:r>
            <a:r>
              <a:rPr lang="en-US" altLang="ko-KR" dirty="0"/>
              <a:t>100</a:t>
            </a:r>
            <a:r>
              <a:rPr lang="ko-KR" altLang="en-US" dirty="0"/>
              <a:t>번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135691-8DB7-4B76-A948-3455FA6BFEE3}"/>
              </a:ext>
            </a:extLst>
          </p:cNvPr>
          <p:cNvSpPr/>
          <p:nvPr/>
        </p:nvSpPr>
        <p:spPr>
          <a:xfrm>
            <a:off x="139311" y="4318525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7F488-F45C-4ECF-BD8D-08DC6B511F44}"/>
              </a:ext>
            </a:extLst>
          </p:cNvPr>
          <p:cNvSpPr/>
          <p:nvPr/>
        </p:nvSpPr>
        <p:spPr>
          <a:xfrm>
            <a:off x="139311" y="5094296"/>
            <a:ext cx="4596888" cy="70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1" name="직사각형 20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2" name="그림 2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74640" y="58008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와글와글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400442" y="2324882"/>
            <a:ext cx="4116144" cy="161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태그매치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태그매치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기록측정 클릭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425286" cy="1349799"/>
            <a:chOff x="215109" y="-22544"/>
            <a:chExt cx="3836270" cy="2011892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2011892"/>
              <a:chOff x="556336" y="-76730"/>
              <a:chExt cx="2530262" cy="201189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1055113"/>
                <a:chOff x="1266549" y="1013745"/>
                <a:chExt cx="2530262" cy="1055113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10551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0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2613301" y="1140079"/>
            <a:ext cx="2141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레코드 데이터 전송</a:t>
            </a:r>
          </a:p>
        </p:txBody>
      </p: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4468455"/>
            <a:ext cx="4116144" cy="143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기록측정</a:t>
            </a:r>
          </a:p>
        </p:txBody>
      </p:sp>
    </p:spTree>
    <p:extLst>
      <p:ext uri="{BB962C8B-B14F-4D97-AF65-F5344CB8AC3E}">
        <p14:creationId xmlns:p14="http://schemas.microsoft.com/office/powerpoint/2010/main" val="25670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0442" y="2324882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태그기</a:t>
            </a:r>
            <a:r>
              <a:rPr lang="ko-KR" altLang="en-US" dirty="0"/>
              <a:t> 매치하는 것 동일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2413622" y="2319095"/>
            <a:ext cx="2141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연결 끊기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3242557"/>
            <a:ext cx="1840339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읽기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F84F27-51CA-41D7-BFC5-FBD8984AB656}"/>
              </a:ext>
            </a:extLst>
          </p:cNvPr>
          <p:cNvSpPr/>
          <p:nvPr/>
        </p:nvSpPr>
        <p:spPr>
          <a:xfrm>
            <a:off x="2387654" y="3242556"/>
            <a:ext cx="216975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읽기 종료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0F97F-C082-4C21-AD03-9EB80892BD73}"/>
              </a:ext>
            </a:extLst>
          </p:cNvPr>
          <p:cNvSpPr/>
          <p:nvPr/>
        </p:nvSpPr>
        <p:spPr>
          <a:xfrm>
            <a:off x="510794" y="4039437"/>
            <a:ext cx="1729987" cy="263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FE8098-02AD-4B53-95D1-9829EF7DC78C}"/>
              </a:ext>
            </a:extLst>
          </p:cNvPr>
          <p:cNvSpPr/>
          <p:nvPr/>
        </p:nvSpPr>
        <p:spPr>
          <a:xfrm>
            <a:off x="2751575" y="4039437"/>
            <a:ext cx="1729987" cy="263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9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400442" y="2324882"/>
            <a:ext cx="4116144" cy="108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심폐지구력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측정을 심폐지구력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순발력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근력근지구력으로</a:t>
            </a:r>
            <a:r>
              <a:rPr lang="ko-KR" altLang="en-US" dirty="0">
                <a:solidFill>
                  <a:srgbClr val="0070C0"/>
                </a:solidFill>
              </a:rPr>
              <a:t> 나누어 측정할 수 있었으면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심폐지구력은 기존 앱과 동일하고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순발력은 </a:t>
            </a:r>
            <a:r>
              <a:rPr lang="en-US" altLang="ko-KR" dirty="0">
                <a:solidFill>
                  <a:srgbClr val="0070C0"/>
                </a:solidFill>
              </a:rPr>
              <a:t>50M </a:t>
            </a:r>
            <a:r>
              <a:rPr lang="ko-KR" altLang="en-US" dirty="0">
                <a:solidFill>
                  <a:srgbClr val="0070C0"/>
                </a:solidFill>
              </a:rPr>
              <a:t>달리기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회로 고정된 것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70C0"/>
                </a:solidFill>
              </a:rPr>
              <a:t>근력근지구력은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윗몸말아올리기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윗몸일으키기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심폐지구력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순발력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근력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근지구력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425286" cy="1349799"/>
            <a:chOff x="215109" y="-22544"/>
            <a:chExt cx="3836270" cy="2011892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2011892"/>
              <a:chOff x="556336" y="-76730"/>
              <a:chExt cx="2530262" cy="201189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1055113"/>
                <a:chOff x="1266549" y="1013745"/>
                <a:chExt cx="2530262" cy="1055113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10551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0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2613301" y="1140079"/>
            <a:ext cx="214160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레코드 데이터 전송</a:t>
            </a:r>
          </a:p>
        </p:txBody>
      </p: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3623458"/>
            <a:ext cx="4116144" cy="110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순발력</a:t>
            </a:r>
            <a:endParaRPr lang="ko-KR" altLang="en-US" dirty="0"/>
          </a:p>
        </p:txBody>
      </p:sp>
      <p:sp>
        <p:nvSpPr>
          <p:cNvPr id="21" name="직사각형 20">
            <a:hlinkClick r:id="rId7" action="ppaction://hlinksldjump"/>
            <a:extLst>
              <a:ext uri="{FF2B5EF4-FFF2-40B4-BE49-F238E27FC236}">
                <a16:creationId xmlns:a16="http://schemas.microsoft.com/office/drawing/2014/main" id="{EF505F83-0254-4EB5-B68F-926F93D3D9C1}"/>
              </a:ext>
            </a:extLst>
          </p:cNvPr>
          <p:cNvSpPr/>
          <p:nvPr/>
        </p:nvSpPr>
        <p:spPr>
          <a:xfrm>
            <a:off x="400442" y="4935816"/>
            <a:ext cx="4116144" cy="110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</p:spTree>
    <p:extLst>
      <p:ext uri="{BB962C8B-B14F-4D97-AF65-F5344CB8AC3E}">
        <p14:creationId xmlns:p14="http://schemas.microsoft.com/office/powerpoint/2010/main" val="306440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38" y="1145397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앱과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초 뒤에 소수점까지 </a:t>
            </a:r>
            <a:r>
              <a:rPr lang="ko-KR" altLang="en-US" dirty="0" err="1">
                <a:solidFill>
                  <a:srgbClr val="0070C0"/>
                </a:solidFill>
              </a:rPr>
              <a:t>측정가능하면</a:t>
            </a:r>
            <a:r>
              <a:rPr lang="ko-KR" altLang="en-US" dirty="0">
                <a:solidFill>
                  <a:srgbClr val="0070C0"/>
                </a:solidFill>
              </a:rPr>
              <a:t>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40"/>
            <a:ext cx="1799555" cy="813964"/>
            <a:chOff x="215109" y="-22544"/>
            <a:chExt cx="3836270" cy="2210574"/>
          </a:xfrm>
        </p:grpSpPr>
        <p:grpSp>
          <p:nvGrpSpPr>
            <p:cNvPr id="28" name="그룹 27"/>
            <p:cNvGrpSpPr/>
            <p:nvPr/>
          </p:nvGrpSpPr>
          <p:grpSpPr>
            <a:xfrm>
              <a:off x="1477571" y="-22544"/>
              <a:ext cx="2573808" cy="2210574"/>
              <a:chOff x="512790" y="-76730"/>
              <a:chExt cx="2573808" cy="221057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12790" y="880049"/>
                <a:ext cx="2573808" cy="1253795"/>
                <a:chOff x="1223003" y="1013745"/>
                <a:chExt cx="2573808" cy="12537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23003" y="1255569"/>
                  <a:ext cx="1268488" cy="91944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1" y="1013745"/>
                  <a:ext cx="1471350" cy="12537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6"/>
              <a:ext cx="1695622" cy="83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90338" y="1771276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끊기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B0FF-BDFC-447F-AEEB-3E8255C31E28}"/>
              </a:ext>
            </a:extLst>
          </p:cNvPr>
          <p:cNvSpPr txBox="1"/>
          <p:nvPr/>
        </p:nvSpPr>
        <p:spPr>
          <a:xfrm>
            <a:off x="2156698" y="1892849"/>
            <a:ext cx="22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 </a:t>
            </a:r>
            <a:r>
              <a:rPr lang="en-US" altLang="ko-KR" dirty="0"/>
              <a:t>: 00:00:00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3C083-FE5F-4F2E-B0AB-267D8BC7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60957"/>
              </p:ext>
            </p:extLst>
          </p:nvPr>
        </p:nvGraphicFramePr>
        <p:xfrm>
          <a:off x="90338" y="2441461"/>
          <a:ext cx="4582146" cy="20995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1612636423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1396503491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207008151"/>
                    </a:ext>
                  </a:extLst>
                </a:gridCol>
              </a:tblGrid>
              <a:tr h="20995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80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4894B1-CA51-4B2A-873C-93B018C0FA9E}"/>
              </a:ext>
            </a:extLst>
          </p:cNvPr>
          <p:cNvSpPr txBox="1"/>
          <p:nvPr/>
        </p:nvSpPr>
        <p:spPr>
          <a:xfrm>
            <a:off x="674099" y="4957304"/>
            <a:ext cx="341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미터 수 입력</a:t>
            </a:r>
            <a:r>
              <a:rPr lang="en-US" altLang="ko-KR" dirty="0"/>
              <a:t>___________________</a:t>
            </a:r>
          </a:p>
          <a:p>
            <a:endParaRPr lang="en-US" altLang="ko-KR" dirty="0"/>
          </a:p>
          <a:p>
            <a:r>
              <a:rPr lang="ko-KR" altLang="en-US" dirty="0"/>
              <a:t>바퀴 수 입력</a:t>
            </a:r>
            <a:r>
              <a:rPr lang="en-US" altLang="ko-KR" dirty="0"/>
              <a:t>___________________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5A7D36-8275-4F22-8885-88910CF967AE}"/>
              </a:ext>
            </a:extLst>
          </p:cNvPr>
          <p:cNvSpPr/>
          <p:nvPr/>
        </p:nvSpPr>
        <p:spPr>
          <a:xfrm>
            <a:off x="193459" y="5978769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기록시작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C6ABA-CB10-457D-974E-D4AB544D18FB}"/>
              </a:ext>
            </a:extLst>
          </p:cNvPr>
          <p:cNvSpPr/>
          <p:nvPr/>
        </p:nvSpPr>
        <p:spPr>
          <a:xfrm>
            <a:off x="1812912" y="5990496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기록중지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241B8-4628-4829-A556-3568A8908B23}"/>
              </a:ext>
            </a:extLst>
          </p:cNvPr>
          <p:cNvSpPr/>
          <p:nvPr/>
        </p:nvSpPr>
        <p:spPr>
          <a:xfrm>
            <a:off x="3390508" y="5990490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975DB3-3037-47BE-B210-1FBB54945C15}"/>
              </a:ext>
            </a:extLst>
          </p:cNvPr>
          <p:cNvSpPr/>
          <p:nvPr/>
        </p:nvSpPr>
        <p:spPr>
          <a:xfrm>
            <a:off x="2640395" y="1155583"/>
            <a:ext cx="17500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심폐지구력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1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38" y="1145397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순발력은 </a:t>
            </a:r>
            <a:r>
              <a:rPr lang="en-US" altLang="ko-KR" dirty="0">
                <a:solidFill>
                  <a:srgbClr val="0070C0"/>
                </a:solidFill>
              </a:rPr>
              <a:t>50M 1</a:t>
            </a:r>
            <a:r>
              <a:rPr lang="ko-KR" altLang="en-US" dirty="0">
                <a:solidFill>
                  <a:srgbClr val="0070C0"/>
                </a:solidFill>
              </a:rPr>
              <a:t>회로 고정해서 바로 기록시작을 누를 수 있도록 했으면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초 뒤에 소수점까지 </a:t>
            </a:r>
            <a:r>
              <a:rPr lang="ko-KR" altLang="en-US" dirty="0" err="1">
                <a:solidFill>
                  <a:srgbClr val="0070C0"/>
                </a:solidFill>
              </a:rPr>
              <a:t>측정가능하면</a:t>
            </a:r>
            <a:r>
              <a:rPr lang="ko-KR" altLang="en-US" dirty="0">
                <a:solidFill>
                  <a:srgbClr val="0070C0"/>
                </a:solidFill>
              </a:rPr>
              <a:t>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40"/>
            <a:ext cx="1799555" cy="813964"/>
            <a:chOff x="215109" y="-22544"/>
            <a:chExt cx="3836270" cy="2210574"/>
          </a:xfrm>
        </p:grpSpPr>
        <p:grpSp>
          <p:nvGrpSpPr>
            <p:cNvPr id="28" name="그룹 27"/>
            <p:cNvGrpSpPr/>
            <p:nvPr/>
          </p:nvGrpSpPr>
          <p:grpSpPr>
            <a:xfrm>
              <a:off x="1477571" y="-22544"/>
              <a:ext cx="2573808" cy="2210574"/>
              <a:chOff x="512790" y="-76730"/>
              <a:chExt cx="2573808" cy="221057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12790" y="880049"/>
                <a:ext cx="2573808" cy="1253795"/>
                <a:chOff x="1223003" y="1013745"/>
                <a:chExt cx="2573808" cy="12537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23003" y="1255569"/>
                  <a:ext cx="1268488" cy="91944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1" y="1013745"/>
                  <a:ext cx="1471350" cy="12537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6"/>
              <a:ext cx="1695622" cy="83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90338" y="1771276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끊기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B0FF-BDFC-447F-AEEB-3E8255C31E28}"/>
              </a:ext>
            </a:extLst>
          </p:cNvPr>
          <p:cNvSpPr txBox="1"/>
          <p:nvPr/>
        </p:nvSpPr>
        <p:spPr>
          <a:xfrm>
            <a:off x="2259674" y="1921265"/>
            <a:ext cx="22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 </a:t>
            </a:r>
            <a:r>
              <a:rPr lang="en-US" altLang="ko-KR" dirty="0"/>
              <a:t>: 00:00:00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3C083-FE5F-4F2E-B0AB-267D8BC7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12964"/>
              </p:ext>
            </p:extLst>
          </p:nvPr>
        </p:nvGraphicFramePr>
        <p:xfrm>
          <a:off x="90338" y="2441460"/>
          <a:ext cx="4582146" cy="31954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1612636423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1396503491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207008151"/>
                    </a:ext>
                  </a:extLst>
                </a:gridCol>
              </a:tblGrid>
              <a:tr h="3195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806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C5A7D36-8275-4F22-8885-88910CF967AE}"/>
              </a:ext>
            </a:extLst>
          </p:cNvPr>
          <p:cNvSpPr/>
          <p:nvPr/>
        </p:nvSpPr>
        <p:spPr>
          <a:xfrm>
            <a:off x="193459" y="5978769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기록시작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C6ABA-CB10-457D-974E-D4AB544D18FB}"/>
              </a:ext>
            </a:extLst>
          </p:cNvPr>
          <p:cNvSpPr/>
          <p:nvPr/>
        </p:nvSpPr>
        <p:spPr>
          <a:xfrm>
            <a:off x="1812912" y="5990496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기록중지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241B8-4628-4829-A556-3568A8908B23}"/>
              </a:ext>
            </a:extLst>
          </p:cNvPr>
          <p:cNvSpPr/>
          <p:nvPr/>
        </p:nvSpPr>
        <p:spPr>
          <a:xfrm>
            <a:off x="3390508" y="5990490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기록저장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550AA-5701-48CF-BE36-73DC97024E23}"/>
              </a:ext>
            </a:extLst>
          </p:cNvPr>
          <p:cNvSpPr/>
          <p:nvPr/>
        </p:nvSpPr>
        <p:spPr>
          <a:xfrm>
            <a:off x="2640395" y="1155583"/>
            <a:ext cx="17500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순발력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619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38" y="1145397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태그기</a:t>
            </a:r>
            <a:r>
              <a:rPr lang="ko-KR" altLang="en-US" dirty="0"/>
              <a:t> 연결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70C0"/>
                </a:solidFill>
              </a:rPr>
              <a:t>근력근지구력은</a:t>
            </a:r>
            <a:r>
              <a:rPr lang="ko-KR" altLang="en-US" dirty="0">
                <a:solidFill>
                  <a:srgbClr val="0070C0"/>
                </a:solidFill>
              </a:rPr>
              <a:t> 측정할 시간을 입력해서 그 시간이 점점 없어지도록 남은 시간이 나왔으면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학생 별 횟수가 뜨면 좋겠음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40"/>
            <a:ext cx="1799555" cy="813964"/>
            <a:chOff x="215109" y="-22544"/>
            <a:chExt cx="3836270" cy="2210574"/>
          </a:xfrm>
        </p:grpSpPr>
        <p:grpSp>
          <p:nvGrpSpPr>
            <p:cNvPr id="28" name="그룹 27"/>
            <p:cNvGrpSpPr/>
            <p:nvPr/>
          </p:nvGrpSpPr>
          <p:grpSpPr>
            <a:xfrm>
              <a:off x="1477571" y="-22544"/>
              <a:ext cx="2573808" cy="2210574"/>
              <a:chOff x="512790" y="-76730"/>
              <a:chExt cx="2573808" cy="221057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12790" y="880049"/>
                <a:ext cx="2573808" cy="1253795"/>
                <a:chOff x="1223003" y="1013745"/>
                <a:chExt cx="2573808" cy="12537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23003" y="1255569"/>
                  <a:ext cx="1268488" cy="91944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1" y="1013745"/>
                  <a:ext cx="1471350" cy="12537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6"/>
              <a:ext cx="1695622" cy="83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706AB-12F8-436E-87CF-6E22919A73B7}"/>
              </a:ext>
            </a:extLst>
          </p:cNvPr>
          <p:cNvSpPr/>
          <p:nvPr/>
        </p:nvSpPr>
        <p:spPr>
          <a:xfrm>
            <a:off x="90338" y="1771276"/>
            <a:ext cx="18403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태그기</a:t>
            </a:r>
            <a:r>
              <a:rPr lang="ko-KR" altLang="en-US" dirty="0"/>
              <a:t> 끊기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B0FF-BDFC-447F-AEEB-3E8255C31E28}"/>
              </a:ext>
            </a:extLst>
          </p:cNvPr>
          <p:cNvSpPr txBox="1"/>
          <p:nvPr/>
        </p:nvSpPr>
        <p:spPr>
          <a:xfrm>
            <a:off x="2259674" y="1840506"/>
            <a:ext cx="241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시간 </a:t>
            </a:r>
            <a:r>
              <a:rPr lang="en-US" altLang="ko-KR" dirty="0"/>
              <a:t>: 05:43:26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3C083-FE5F-4F2E-B0AB-267D8BC76A26}"/>
              </a:ext>
            </a:extLst>
          </p:cNvPr>
          <p:cNvGraphicFramePr>
            <a:graphicFrameLocks noGrp="1"/>
          </p:cNvGraphicFramePr>
          <p:nvPr/>
        </p:nvGraphicFramePr>
        <p:xfrm>
          <a:off x="90338" y="2441461"/>
          <a:ext cx="4582146" cy="20995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1612636423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1396503491"/>
                    </a:ext>
                  </a:extLst>
                </a:gridCol>
                <a:gridCol w="1527382">
                  <a:extLst>
                    <a:ext uri="{9D8B030D-6E8A-4147-A177-3AD203B41FA5}">
                      <a16:colId xmlns:a16="http://schemas.microsoft.com/office/drawing/2014/main" val="207008151"/>
                    </a:ext>
                  </a:extLst>
                </a:gridCol>
              </a:tblGrid>
              <a:tr h="20995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80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4894B1-CA51-4B2A-873C-93B018C0FA9E}"/>
              </a:ext>
            </a:extLst>
          </p:cNvPr>
          <p:cNvSpPr txBox="1"/>
          <p:nvPr/>
        </p:nvSpPr>
        <p:spPr>
          <a:xfrm>
            <a:off x="674099" y="4957304"/>
            <a:ext cx="38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 시간 입력</a:t>
            </a:r>
            <a:r>
              <a:rPr lang="en-US" altLang="ko-KR" dirty="0"/>
              <a:t>___________________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5A7D36-8275-4F22-8885-88910CF967AE}"/>
              </a:ext>
            </a:extLst>
          </p:cNvPr>
          <p:cNvSpPr/>
          <p:nvPr/>
        </p:nvSpPr>
        <p:spPr>
          <a:xfrm>
            <a:off x="193459" y="5978769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기록시작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C6ABA-CB10-457D-974E-D4AB544D18FB}"/>
              </a:ext>
            </a:extLst>
          </p:cNvPr>
          <p:cNvSpPr/>
          <p:nvPr/>
        </p:nvSpPr>
        <p:spPr>
          <a:xfrm>
            <a:off x="1812912" y="5990496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기록중지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241B8-4628-4829-A556-3568A8908B23}"/>
              </a:ext>
            </a:extLst>
          </p:cNvPr>
          <p:cNvSpPr/>
          <p:nvPr/>
        </p:nvSpPr>
        <p:spPr>
          <a:xfrm>
            <a:off x="3390508" y="5990490"/>
            <a:ext cx="1375643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기록저장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CEC1D0-BECF-4EB5-8BEE-05CCBFCA7F15}"/>
              </a:ext>
            </a:extLst>
          </p:cNvPr>
          <p:cNvSpPr/>
          <p:nvPr/>
        </p:nvSpPr>
        <p:spPr>
          <a:xfrm>
            <a:off x="2259675" y="1155583"/>
            <a:ext cx="2412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근력</a:t>
            </a:r>
            <a:r>
              <a:rPr lang="en-US" altLang="ko-KR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ko-KR" alt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근지구력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400442" y="2324882"/>
            <a:ext cx="4116144" cy="161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학생등록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앱과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425286" cy="1349799"/>
            <a:chOff x="215109" y="-22544"/>
            <a:chExt cx="3836270" cy="2011892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2011892"/>
              <a:chOff x="556336" y="-76730"/>
              <a:chExt cx="2530262" cy="201189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1055113"/>
                <a:chOff x="1266549" y="1013745"/>
                <a:chExt cx="2530262" cy="1055113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10551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0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hlinkClick r:id="rId6" action="ppaction://hlinksldjump"/>
            <a:extLst>
              <a:ext uri="{FF2B5EF4-FFF2-40B4-BE49-F238E27FC236}">
                <a16:creationId xmlns:a16="http://schemas.microsoft.com/office/drawing/2014/main" id="{D3E5C8AA-903E-435D-BF05-992C55E76995}"/>
              </a:ext>
            </a:extLst>
          </p:cNvPr>
          <p:cNvSpPr/>
          <p:nvPr/>
        </p:nvSpPr>
        <p:spPr>
          <a:xfrm>
            <a:off x="400442" y="4468455"/>
            <a:ext cx="4116144" cy="143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학생관리</a:t>
            </a:r>
          </a:p>
        </p:txBody>
      </p:sp>
    </p:spTree>
    <p:extLst>
      <p:ext uri="{BB962C8B-B14F-4D97-AF65-F5344CB8AC3E}">
        <p14:creationId xmlns:p14="http://schemas.microsoft.com/office/powerpoint/2010/main" val="62753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1052</Words>
  <Application>Microsoft Office PowerPoint</Application>
  <PresentationFormat>와이드스크린</PresentationFormat>
  <Paragraphs>325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53</cp:revision>
  <dcterms:created xsi:type="dcterms:W3CDTF">2017-05-29T09:27:49Z</dcterms:created>
  <dcterms:modified xsi:type="dcterms:W3CDTF">2017-07-27T11:23:40Z</dcterms:modified>
</cp:coreProperties>
</file>