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7" r:id="rId5"/>
    <p:sldId id="276" r:id="rId6"/>
    <p:sldId id="278" r:id="rId7"/>
    <p:sldId id="279" r:id="rId8"/>
    <p:sldId id="280" r:id="rId9"/>
    <p:sldId id="281" r:id="rId10"/>
    <p:sldId id="283" r:id="rId11"/>
    <p:sldId id="291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ha lee" initials="kl" lastIdx="1" clrIdx="0">
    <p:extLst>
      <p:ext uri="{19B8F6BF-5375-455C-9EA6-DF929625EA0E}">
        <p15:presenceInfo xmlns:p15="http://schemas.microsoft.com/office/powerpoint/2012/main" userId="1eee25d1bed58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7353465066338"/>
          <c:y val="0.14819498210018156"/>
          <c:w val="0.82530151820345921"/>
          <c:h val="0.50216508637499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1-43FA-BF9C-1A9C31CDC3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BE1-43FA-BF9C-1A9C31CDC3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500m</c:v>
                </c:pt>
                <c:pt idx="1">
                  <c:v>1000m</c:v>
                </c:pt>
                <c:pt idx="2">
                  <c:v>1500m</c:v>
                </c:pt>
                <c:pt idx="3">
                  <c:v>2000m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BE1-43FA-BF9C-1A9C31CDC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183592"/>
        <c:axId val="369175720"/>
      </c:barChart>
      <c:catAx>
        <c:axId val="369183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거리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75720"/>
        <c:crosses val="autoZero"/>
        <c:auto val="1"/>
        <c:lblAlgn val="ctr"/>
        <c:lblOffset val="100"/>
        <c:noMultiLvlLbl val="0"/>
      </c:catAx>
      <c:valAx>
        <c:axId val="36917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83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7353465066338"/>
          <c:y val="0.14819498210018156"/>
          <c:w val="0.82530151820345921"/>
          <c:h val="0.50216508637499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4월 1일</c:v>
                </c:pt>
                <c:pt idx="1">
                  <c:v>4월 9일</c:v>
                </c:pt>
                <c:pt idx="2">
                  <c:v>4월 20일</c:v>
                </c:pt>
                <c:pt idx="3">
                  <c:v>2000m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FB-4538-BF9E-C00F315C13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4월 1일</c:v>
                </c:pt>
                <c:pt idx="1">
                  <c:v>4월 9일</c:v>
                </c:pt>
                <c:pt idx="2">
                  <c:v>4월 20일</c:v>
                </c:pt>
                <c:pt idx="3">
                  <c:v>2000m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CFB-4538-BF9E-C00F315C13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4월 1일</c:v>
                </c:pt>
                <c:pt idx="1">
                  <c:v>4월 9일</c:v>
                </c:pt>
                <c:pt idx="2">
                  <c:v>4월 20일</c:v>
                </c:pt>
                <c:pt idx="3">
                  <c:v>2000m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0CFB-4538-BF9E-C00F315C1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183592"/>
        <c:axId val="369175720"/>
      </c:barChart>
      <c:catAx>
        <c:axId val="369183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거리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75720"/>
        <c:crosses val="autoZero"/>
        <c:auto val="1"/>
        <c:lblAlgn val="ctr"/>
        <c:lblOffset val="100"/>
        <c:noMultiLvlLbl val="0"/>
      </c:catAx>
      <c:valAx>
        <c:axId val="36917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9183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6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4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97CE-993F-4AB9-BCEA-01A35386BA3B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506E-C10A-4DAA-8B2E-A497FE69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2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hlinkClick r:id="rId2" action="ppaction://hlinksldjump"/>
          </p:cNvPr>
          <p:cNvSpPr/>
          <p:nvPr/>
        </p:nvSpPr>
        <p:spPr>
          <a:xfrm>
            <a:off x="559293" y="4501896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선생님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2560" y="332521"/>
            <a:ext cx="570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우리학교 전용 앱을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스마트폰은 체육전담선생님의 것만 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7399" y="174133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77068"/>
              </p:ext>
            </p:extLst>
          </p:nvPr>
        </p:nvGraphicFramePr>
        <p:xfrm>
          <a:off x="319009" y="2647078"/>
          <a:ext cx="4212351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77">
                  <a:extLst>
                    <a:ext uri="{9D8B030D-6E8A-4147-A177-3AD203B41FA5}">
                      <a16:colId xmlns:a16="http://schemas.microsoft.com/office/drawing/2014/main" val="3809423869"/>
                    </a:ext>
                  </a:extLst>
                </a:gridCol>
                <a:gridCol w="1721798">
                  <a:extLst>
                    <a:ext uri="{9D8B030D-6E8A-4147-A177-3AD203B41FA5}">
                      <a16:colId xmlns:a16="http://schemas.microsoft.com/office/drawing/2014/main" val="281780084"/>
                    </a:ext>
                  </a:extLst>
                </a:gridCol>
                <a:gridCol w="368581">
                  <a:extLst>
                    <a:ext uri="{9D8B030D-6E8A-4147-A177-3AD203B41FA5}">
                      <a16:colId xmlns:a16="http://schemas.microsoft.com/office/drawing/2014/main" val="169659404"/>
                    </a:ext>
                  </a:extLst>
                </a:gridCol>
                <a:gridCol w="1737595">
                  <a:extLst>
                    <a:ext uri="{9D8B030D-6E8A-4147-A177-3AD203B41FA5}">
                      <a16:colId xmlns:a16="http://schemas.microsoft.com/office/drawing/2014/main" val="102739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5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2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9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12649"/>
                  </a:ext>
                </a:extLst>
              </a:tr>
            </a:tbl>
          </a:graphicData>
        </a:graphic>
      </p:graphicFrame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2692519" y="5994993"/>
            <a:ext cx="183696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학생등록 완료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0" name="직사각형 29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20640" y="375920"/>
            <a:ext cx="667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학생을 일시에 등록하기 위한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학교는 예를 들어 남자는 </a:t>
            </a:r>
            <a:r>
              <a:rPr lang="en-US" altLang="ko-KR" dirty="0"/>
              <a:t>1</a:t>
            </a:r>
            <a:r>
              <a:rPr lang="ko-KR" altLang="en-US" dirty="0"/>
              <a:t>번부터 여자는 </a:t>
            </a:r>
            <a:r>
              <a:rPr lang="en-US" altLang="ko-KR" dirty="0"/>
              <a:t>30</a:t>
            </a:r>
            <a:r>
              <a:rPr lang="ko-KR" altLang="en-US" dirty="0"/>
              <a:t>번부터 시작하기도 하기 때문에 교사가 번호를 직접 넣는 것으로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번호와 이름을 넣고 완료를 누르면 학생 명단 일괄 등록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엑셀파일로 업로드 가능하게 할 수 있는지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학생등록 완료 클릭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3026" y="6006718"/>
            <a:ext cx="201952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엑셀파일 업로드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7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7399" y="117316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미션부여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164708" y="3004348"/>
            <a:ext cx="617612" cy="1648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164708" y="4973320"/>
            <a:ext cx="617612" cy="141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  <a:endParaRPr lang="en-US" altLang="ko-KR" dirty="0"/>
          </a:p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1776" y="4991348"/>
            <a:ext cx="355646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15km </a:t>
            </a:r>
            <a:r>
              <a:rPr lang="ko-KR" altLang="en-US" dirty="0">
                <a:solidFill>
                  <a:schemeClr val="tx1"/>
                </a:solidFill>
              </a:rPr>
              <a:t>뛰기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97673"/>
              </p:ext>
            </p:extLst>
          </p:nvPr>
        </p:nvGraphicFramePr>
        <p:xfrm>
          <a:off x="961776" y="2982616"/>
          <a:ext cx="3556460" cy="1670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40394" y="5768588"/>
            <a:ext cx="1877841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31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선생님이 학생 개개인의 미션을 따로 부여할 수 있도록 했으면 좋겠음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2" name="그룹 21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58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213359" y="2800815"/>
            <a:ext cx="4341699" cy="74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1000m(4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61280" y="287022"/>
            <a:ext cx="643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거리별</a:t>
            </a:r>
            <a:r>
              <a:rPr lang="ko-KR" altLang="en-US" dirty="0"/>
              <a:t>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거리를 뛴 날짜와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날짜 별 시간이 나오는 그래프</a:t>
            </a:r>
            <a:endParaRPr lang="en-US" altLang="ko-KR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67736"/>
              </p:ext>
            </p:extLst>
          </p:nvPr>
        </p:nvGraphicFramePr>
        <p:xfrm>
          <a:off x="319008" y="3888931"/>
          <a:ext cx="4197576" cy="8842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9192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  <a:gridCol w="1399192">
                  <a:extLst>
                    <a:ext uri="{9D8B030D-6E8A-4147-A177-3AD203B41FA5}">
                      <a16:colId xmlns:a16="http://schemas.microsoft.com/office/drawing/2014/main" val="959792326"/>
                    </a:ext>
                  </a:extLst>
                </a:gridCol>
                <a:gridCol w="1399192">
                  <a:extLst>
                    <a:ext uri="{9D8B030D-6E8A-4147-A177-3AD203B41FA5}">
                      <a16:colId xmlns:a16="http://schemas.microsoft.com/office/drawing/2014/main" val="1929069893"/>
                    </a:ext>
                  </a:extLst>
                </a:gridCol>
              </a:tblGrid>
              <a:tr h="299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2017</a:t>
                      </a:r>
                      <a:r>
                        <a:rPr lang="ko-KR" altLang="en-US" sz="1200" b="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04</a:t>
                      </a:r>
                      <a:r>
                        <a:rPr lang="ko-KR" altLang="en-US" sz="1200" b="0" dirty="0" err="1"/>
                        <a:t>월</a:t>
                      </a:r>
                      <a:r>
                        <a:rPr lang="ko-KR" altLang="en-US" sz="1200" b="0" dirty="0" err="1">
                          <a:hlinkClick r:id="rId4" action="ppaction://hlinksldjump"/>
                        </a:rPr>
                        <a:t>슬라이드</a:t>
                      </a:r>
                      <a:r>
                        <a:rPr lang="ko-KR" altLang="en-US" sz="1200" b="0" dirty="0">
                          <a:hlinkClick r:id="rId4" action="ppaction://hlinksldjump"/>
                        </a:rPr>
                        <a:t> </a:t>
                      </a:r>
                      <a:r>
                        <a:rPr lang="en-US" altLang="ko-KR" sz="1200" b="0" dirty="0">
                          <a:hlinkClick r:id="rId4" action="ppaction://hlinksldjump"/>
                        </a:rPr>
                        <a:t>9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01</a:t>
                      </a:r>
                      <a:r>
                        <a:rPr lang="ko-KR" altLang="en-US" sz="1200" b="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99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28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133660955"/>
              </p:ext>
            </p:extLst>
          </p:nvPr>
        </p:nvGraphicFramePr>
        <p:xfrm>
          <a:off x="120555" y="4975858"/>
          <a:ext cx="4805680" cy="1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7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75208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2552330" y="2654423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학생관리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75208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2552330" y="4659061"/>
            <a:ext cx="1961965" cy="16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2128" y="17601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선생님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4800" y="387020"/>
            <a:ext cx="628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 버전 첫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학생관리 미션 와글와글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 버전에서 홈버튼을 누르면 이 화면으로 돌아옴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0" name="그룹 19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2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51690" y="4052866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기준거리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6252" y="4052866"/>
            <a:ext cx="15580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9895" y="174133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015762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학생등록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4" name="직사각형 23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232400" y="595556"/>
            <a:ext cx="580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rfid</a:t>
            </a:r>
            <a:r>
              <a:rPr lang="ko-KR" altLang="en-US" dirty="0"/>
              <a:t>기기의 인식과 인식 사이의 거리를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학생등록 클릭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8" name="그룹 27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98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7399" y="174133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학생등록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5714" y="2985628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05714" y="3697322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570276" y="2985628"/>
            <a:ext cx="1558031" cy="568171"/>
            <a:chOff x="2747638" y="4074850"/>
            <a:chExt cx="1558031" cy="568171"/>
          </a:xfrm>
        </p:grpSpPr>
        <p:sp>
          <p:nvSpPr>
            <p:cNvPr id="25" name="직사각형 24"/>
            <p:cNvSpPr/>
            <p:nvPr/>
          </p:nvSpPr>
          <p:spPr>
            <a:xfrm>
              <a:off x="2747638" y="4074850"/>
              <a:ext cx="1558031" cy="56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994951" y="4234649"/>
              <a:ext cx="213065" cy="15092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570276" y="3697322"/>
            <a:ext cx="1558031" cy="568171"/>
            <a:chOff x="2747638" y="4074850"/>
            <a:chExt cx="1558031" cy="568171"/>
          </a:xfrm>
        </p:grpSpPr>
        <p:sp>
          <p:nvSpPr>
            <p:cNvPr id="28" name="직사각형 27"/>
            <p:cNvSpPr/>
            <p:nvPr/>
          </p:nvSpPr>
          <p:spPr>
            <a:xfrm>
              <a:off x="2747638" y="4074850"/>
              <a:ext cx="1558031" cy="568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3994951" y="4234649"/>
              <a:ext cx="213065" cy="15092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8">
            <a:hlinkClick r:id="rId2" action="ppaction://hlinksldjump"/>
          </p:cNvPr>
          <p:cNvSpPr/>
          <p:nvPr/>
        </p:nvSpPr>
        <p:spPr>
          <a:xfrm>
            <a:off x="905714" y="508844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232400" y="287022"/>
            <a:ext cx="6167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학생등록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학년과 반을 입력 후 다음을 누름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반의 개수는 학교마다 다르기 때문에 여러 반을 입력할 수 있도록 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학교 프로그램 중 </a:t>
            </a:r>
            <a:r>
              <a:rPr lang="ko-KR" altLang="en-US" dirty="0" err="1"/>
              <a:t>나이스</a:t>
            </a:r>
            <a:r>
              <a:rPr lang="ko-KR" altLang="en-US" dirty="0"/>
              <a:t> 라는 것이 있는데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나이스에서</a:t>
            </a:r>
            <a:r>
              <a:rPr lang="ko-KR" altLang="en-US" dirty="0"/>
              <a:t> 학생명부 엑셀을 다운 받을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엑셀파일을 바로 등록 가능하게 하면 더 좋겠음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클릭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31" name="그룹 30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42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74570"/>
              </p:ext>
            </p:extLst>
          </p:nvPr>
        </p:nvGraphicFramePr>
        <p:xfrm>
          <a:off x="146693" y="2093405"/>
          <a:ext cx="45360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11">
                  <a:extLst>
                    <a:ext uri="{9D8B030D-6E8A-4147-A177-3AD203B41FA5}">
                      <a16:colId xmlns:a16="http://schemas.microsoft.com/office/drawing/2014/main" val="2383165554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526141628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3372093890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332570436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282603662"/>
                    </a:ext>
                  </a:extLst>
                </a:gridCol>
                <a:gridCol w="756011">
                  <a:extLst>
                    <a:ext uri="{9D8B030D-6E8A-4147-A177-3AD203B41FA5}">
                      <a16:colId xmlns:a16="http://schemas.microsoft.com/office/drawing/2014/main" val="181089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771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75100"/>
              </p:ext>
            </p:extLst>
          </p:nvPr>
        </p:nvGraphicFramePr>
        <p:xfrm>
          <a:off x="380373" y="2556587"/>
          <a:ext cx="4150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831">
                  <a:extLst>
                    <a:ext uri="{9D8B030D-6E8A-4147-A177-3AD203B41FA5}">
                      <a16:colId xmlns:a16="http://schemas.microsoft.com/office/drawing/2014/main" val="2383165554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526141628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3372093890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332570436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282603662"/>
                    </a:ext>
                  </a:extLst>
                </a:gridCol>
                <a:gridCol w="691831">
                  <a:extLst>
                    <a:ext uri="{9D8B030D-6E8A-4147-A177-3AD203B41FA5}">
                      <a16:colId xmlns:a16="http://schemas.microsoft.com/office/drawing/2014/main" val="181089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77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1438"/>
              </p:ext>
            </p:extLst>
          </p:nvPr>
        </p:nvGraphicFramePr>
        <p:xfrm>
          <a:off x="146693" y="3113709"/>
          <a:ext cx="453606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22">
                  <a:extLst>
                    <a:ext uri="{9D8B030D-6E8A-4147-A177-3AD203B41FA5}">
                      <a16:colId xmlns:a16="http://schemas.microsoft.com/office/drawing/2014/main" val="1379042809"/>
                    </a:ext>
                  </a:extLst>
                </a:gridCol>
                <a:gridCol w="1512022">
                  <a:extLst>
                    <a:ext uri="{9D8B030D-6E8A-4147-A177-3AD203B41FA5}">
                      <a16:colId xmlns:a16="http://schemas.microsoft.com/office/drawing/2014/main" val="745035195"/>
                    </a:ext>
                  </a:extLst>
                </a:gridCol>
                <a:gridCol w="1512022">
                  <a:extLst>
                    <a:ext uri="{9D8B030D-6E8A-4147-A177-3AD203B41FA5}">
                      <a16:colId xmlns:a16="http://schemas.microsoft.com/office/drawing/2014/main" val="556922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linkClick r:id="rId2" action="ppaction://hlinksldjump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4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김가가</a:t>
                      </a:r>
                      <a:r>
                        <a:rPr lang="ko-KR" altLang="en-US" sz="1000" dirty="0" err="1">
                          <a:hlinkClick r:id="rId2" action="ppaction://hlinksldjump"/>
                        </a:rPr>
                        <a:t>슬라이드</a:t>
                      </a:r>
                      <a:r>
                        <a:rPr lang="ko-KR" altLang="en-US" sz="1000" dirty="0">
                          <a:hlinkClick r:id="rId2" action="ppaction://hlinksldjump"/>
                        </a:rPr>
                        <a:t> 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9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나나나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8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다다다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5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3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06615"/>
                  </a:ext>
                </a:extLst>
              </a:tr>
            </a:tbl>
          </a:graphicData>
        </a:graphic>
      </p:graphicFrame>
      <p:sp>
        <p:nvSpPr>
          <p:cNvPr id="14" name="이등변 삼각형 13"/>
          <p:cNvSpPr/>
          <p:nvPr/>
        </p:nvSpPr>
        <p:spPr>
          <a:xfrm rot="5400000">
            <a:off x="4581158" y="2655647"/>
            <a:ext cx="203201" cy="172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 flipH="1">
            <a:off x="125370" y="2655647"/>
            <a:ext cx="203201" cy="172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" name="직사각형 2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029200" y="386080"/>
            <a:ext cx="6725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선생님버젼</a:t>
            </a:r>
            <a:r>
              <a:rPr lang="ko-KR" altLang="en-US" dirty="0"/>
              <a:t> 학생관리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학년과 반은 선생님 버전 학생등록에서 등록한 반만 나오도록 했으면 좋겠음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학년과 반을 누르면 그 반 학생이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미션성공 횟수도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학생을 누르면 상세 정보가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김가가</a:t>
            </a:r>
            <a:r>
              <a:rPr lang="ko-KR" altLang="en-US" dirty="0"/>
              <a:t> 클릭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26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23872"/>
            <a:ext cx="45022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42785" y="3114512"/>
            <a:ext cx="700495" cy="179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운동기록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200827" y="2475517"/>
            <a:ext cx="4341699" cy="53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 : 24.15kg/m2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경도비만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142785" y="5014432"/>
            <a:ext cx="700495" cy="167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40"/>
              </p:ext>
            </p:extLst>
          </p:nvPr>
        </p:nvGraphicFramePr>
        <p:xfrm>
          <a:off x="986065" y="3176423"/>
          <a:ext cx="2048538" cy="8481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2846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  <a:gridCol w="682846">
                  <a:extLst>
                    <a:ext uri="{9D8B030D-6E8A-4147-A177-3AD203B41FA5}">
                      <a16:colId xmlns:a16="http://schemas.microsoft.com/office/drawing/2014/main" val="959792326"/>
                    </a:ext>
                  </a:extLst>
                </a:gridCol>
                <a:gridCol w="682846">
                  <a:extLst>
                    <a:ext uri="{9D8B030D-6E8A-4147-A177-3AD203B41FA5}">
                      <a16:colId xmlns:a16="http://schemas.microsoft.com/office/drawing/2014/main" val="1929069893"/>
                    </a:ext>
                  </a:extLst>
                </a:gridCol>
              </a:tblGrid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2017</a:t>
                      </a:r>
                      <a:r>
                        <a:rPr lang="ko-KR" altLang="en-US" sz="1200" b="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05</a:t>
                      </a:r>
                      <a:r>
                        <a:rPr lang="ko-KR" altLang="en-US" sz="1200" b="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29</a:t>
                      </a:r>
                      <a:r>
                        <a:rPr lang="ko-KR" altLang="en-US" sz="1200" b="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21844"/>
              </p:ext>
            </p:extLst>
          </p:nvPr>
        </p:nvGraphicFramePr>
        <p:xfrm>
          <a:off x="986065" y="4077022"/>
          <a:ext cx="3556463" cy="83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1">
                  <a:extLst>
                    <a:ext uri="{9D8B030D-6E8A-4147-A177-3AD203B41FA5}">
                      <a16:colId xmlns:a16="http://schemas.microsoft.com/office/drawing/2014/main" val="3944875969"/>
                    </a:ext>
                  </a:extLst>
                </a:gridCol>
                <a:gridCol w="955754">
                  <a:extLst>
                    <a:ext uri="{9D8B030D-6E8A-4147-A177-3AD203B41FA5}">
                      <a16:colId xmlns:a16="http://schemas.microsoft.com/office/drawing/2014/main" val="962957884"/>
                    </a:ext>
                  </a:extLst>
                </a:gridCol>
                <a:gridCol w="653300">
                  <a:extLst>
                    <a:ext uri="{9D8B030D-6E8A-4147-A177-3AD203B41FA5}">
                      <a16:colId xmlns:a16="http://schemas.microsoft.com/office/drawing/2014/main" val="1718987010"/>
                    </a:ext>
                  </a:extLst>
                </a:gridCol>
                <a:gridCol w="1126328">
                  <a:extLst>
                    <a:ext uri="{9D8B030D-6E8A-4147-A177-3AD203B41FA5}">
                      <a16:colId xmlns:a16="http://schemas.microsoft.com/office/drawing/2014/main" val="3691528437"/>
                    </a:ext>
                  </a:extLst>
                </a:gridCol>
              </a:tblGrid>
              <a:tr h="83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15.3km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총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뛴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거리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3682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01688"/>
              </p:ext>
            </p:extLst>
          </p:nvPr>
        </p:nvGraphicFramePr>
        <p:xfrm>
          <a:off x="986065" y="5014432"/>
          <a:ext cx="3556460" cy="1670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pic>
        <p:nvPicPr>
          <p:cNvPr id="34" name="그림 3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5" y="5094249"/>
            <a:ext cx="678354" cy="67835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66" y="5094249"/>
            <a:ext cx="678354" cy="67835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5" y="5094249"/>
            <a:ext cx="678354" cy="67835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38" name="직사각형 37">
              <a:hlinkClick r:id="rId4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5080000" y="198124"/>
            <a:ext cx="6695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선생님 정보 학생관리 학생 상세정보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학생의 </a:t>
            </a:r>
            <a:r>
              <a:rPr lang="en-US" altLang="ko-KR" dirty="0"/>
              <a:t>BMI</a:t>
            </a:r>
            <a:r>
              <a:rPr lang="ko-KR" altLang="en-US" dirty="0"/>
              <a:t>지수</a:t>
            </a:r>
            <a:r>
              <a:rPr lang="en-US" altLang="ko-KR" dirty="0"/>
              <a:t>-</a:t>
            </a:r>
            <a:r>
              <a:rPr lang="ko-KR" altLang="en-US" dirty="0"/>
              <a:t>몸무게를 키의 제곱으로 나눈 값</a:t>
            </a:r>
            <a:r>
              <a:rPr lang="en-US" altLang="ko-KR" dirty="0"/>
              <a:t>. </a:t>
            </a:r>
            <a:r>
              <a:rPr lang="ko-KR" altLang="en-US" dirty="0"/>
              <a:t>자동계산을 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운동기록 </a:t>
            </a:r>
            <a:r>
              <a:rPr lang="en-US" altLang="ko-KR" dirty="0"/>
              <a:t>– </a:t>
            </a:r>
            <a:r>
              <a:rPr lang="ko-KR" altLang="en-US" dirty="0"/>
              <a:t>날짜가 나오면 날짜를 클릭하면 그 달리기의 상세 정보가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운동시간</a:t>
            </a:r>
            <a:r>
              <a:rPr lang="en-US" altLang="ko-KR" dirty="0"/>
              <a:t>, </a:t>
            </a:r>
            <a:r>
              <a:rPr lang="ko-KR" altLang="en-US" dirty="0"/>
              <a:t>총 뛴 거리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미션 </a:t>
            </a:r>
            <a:r>
              <a:rPr lang="en-US" altLang="ko-KR" dirty="0"/>
              <a:t>– </a:t>
            </a:r>
            <a:r>
              <a:rPr lang="ko-KR" altLang="en-US" dirty="0"/>
              <a:t>교사가 등록한 미션을 완수한 경우 자동으로 도장이 찍힘</a:t>
            </a:r>
            <a:r>
              <a:rPr lang="en-US" altLang="ko-KR" dirty="0"/>
              <a:t>. </a:t>
            </a:r>
            <a:r>
              <a:rPr lang="ko-KR" altLang="en-US" dirty="0"/>
              <a:t>미션은 교사 미션 탭에서 변경 가능</a:t>
            </a:r>
            <a:r>
              <a:rPr lang="en-US" altLang="ko-KR" dirty="0"/>
              <a:t>. </a:t>
            </a:r>
            <a:r>
              <a:rPr lang="ko-KR" altLang="en-US" dirty="0"/>
              <a:t>미션에서 공통 미션을 넣을 수도 있고 학생 개개인 별로 미션을 교사가 바꿀 수도 있음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날짜 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10km </a:t>
            </a:r>
            <a:r>
              <a:rPr lang="ko-KR" altLang="en-US" dirty="0">
                <a:solidFill>
                  <a:srgbClr val="FF0000"/>
                </a:solidFill>
              </a:rPr>
              <a:t>뛰기 </a:t>
            </a:r>
            <a:r>
              <a:rPr lang="ko-KR" altLang="en-US" dirty="0" err="1">
                <a:solidFill>
                  <a:srgbClr val="FF0000"/>
                </a:solidFill>
              </a:rPr>
              <a:t>참잘했어요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바퀴 클릭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0" y="5366895"/>
            <a:ext cx="3398487" cy="1317995"/>
          </a:xfrm>
          <a:prstGeom prst="rect">
            <a:avLst/>
          </a:prstGeom>
        </p:spPr>
      </p:pic>
      <p:sp>
        <p:nvSpPr>
          <p:cNvPr id="2" name="이등변 삼각형 1"/>
          <p:cNvSpPr/>
          <p:nvPr/>
        </p:nvSpPr>
        <p:spPr>
          <a:xfrm>
            <a:off x="3053297" y="3182011"/>
            <a:ext cx="168676" cy="1420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3034603" y="3870268"/>
            <a:ext cx="168676" cy="1420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71394"/>
              </p:ext>
            </p:extLst>
          </p:nvPr>
        </p:nvGraphicFramePr>
        <p:xfrm>
          <a:off x="3459664" y="3167519"/>
          <a:ext cx="1219502" cy="103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502">
                  <a:extLst>
                    <a:ext uri="{9D8B030D-6E8A-4147-A177-3AD203B41FA5}">
                      <a16:colId xmlns:a16="http://schemas.microsoft.com/office/drawing/2014/main" val="592905276"/>
                    </a:ext>
                  </a:extLst>
                </a:gridCol>
              </a:tblGrid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250m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47058"/>
                  </a:ext>
                </a:extLst>
              </a:tr>
              <a:tr h="286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271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linkClick r:id="rId7" action="ppaction://hlinksldjump"/>
                        </a:rPr>
                        <a:t>1000m</a:t>
                      </a:r>
                      <a:r>
                        <a:rPr lang="ko-KR" altLang="en-US" sz="1200" dirty="0">
                          <a:hlinkClick r:id="rId7" action="ppaction://hlinksldjump"/>
                        </a:rPr>
                        <a:t>슬라이드 </a:t>
                      </a:r>
                      <a:r>
                        <a:rPr lang="en-US" altLang="ko-KR" sz="1200" dirty="0">
                          <a:hlinkClick r:id="rId7" action="ppaction://hlinksldjump"/>
                        </a:rPr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268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33" name="그룹 32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61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6471" y="130808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학생관리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555" y="2094208"/>
            <a:ext cx="4502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김가가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21" name="사각형: 둥근 모서리 20"/>
          <p:cNvSpPr/>
          <p:nvPr/>
        </p:nvSpPr>
        <p:spPr>
          <a:xfrm>
            <a:off x="159180" y="2847162"/>
            <a:ext cx="4341699" cy="74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82139"/>
              </p:ext>
            </p:extLst>
          </p:nvPr>
        </p:nvGraphicFramePr>
        <p:xfrm>
          <a:off x="213359" y="3869266"/>
          <a:ext cx="4287520" cy="278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479181933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197037844"/>
                    </a:ext>
                  </a:extLst>
                </a:gridCol>
              </a:tblGrid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1000m(4</a:t>
                      </a:r>
                      <a:r>
                        <a:rPr lang="ko-KR" altLang="en-US" dirty="0"/>
                        <a:t>바퀴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76511"/>
                  </a:ext>
                </a:extLst>
              </a:tr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4353"/>
                  </a:ext>
                </a:extLst>
              </a:tr>
              <a:tr h="47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5km/h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59165"/>
                  </a:ext>
                </a:extLst>
              </a:tr>
              <a:tr h="135671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691"/>
                  </a:ext>
                </a:extLst>
              </a:tr>
            </a:tbl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617444530"/>
              </p:ext>
            </p:extLst>
          </p:nvPr>
        </p:nvGraphicFramePr>
        <p:xfrm>
          <a:off x="0" y="5262880"/>
          <a:ext cx="4805680" cy="1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61280" y="287022"/>
            <a:ext cx="6431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날짜를 클릭하면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뛴 거리와 시간 속도가 자동 완성돼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거리에 따른 그래프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 기준은 </a:t>
            </a:r>
            <a:r>
              <a:rPr lang="en-US" altLang="ko-KR" dirty="0" err="1"/>
              <a:t>rfid</a:t>
            </a:r>
            <a:r>
              <a:rPr lang="en-US" altLang="ko-KR" dirty="0"/>
              <a:t> </a:t>
            </a:r>
            <a:r>
              <a:rPr lang="ko-KR" altLang="en-US" dirty="0"/>
              <a:t>체크와 체크 사이의 거리임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홈버튼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51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9896" y="174133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164708" y="3004348"/>
            <a:ext cx="617612" cy="1648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164708" y="4973320"/>
            <a:ext cx="617612" cy="141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1776" y="4991348"/>
            <a:ext cx="355646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10km </a:t>
            </a:r>
            <a:r>
              <a:rPr lang="ko-KR" altLang="en-US" dirty="0">
                <a:solidFill>
                  <a:schemeClr val="tx1"/>
                </a:solidFill>
              </a:rPr>
              <a:t>뛰기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08169"/>
              </p:ext>
            </p:extLst>
          </p:nvPr>
        </p:nvGraphicFramePr>
        <p:xfrm>
          <a:off x="961776" y="2982616"/>
          <a:ext cx="3556460" cy="1670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1292">
                  <a:extLst>
                    <a:ext uri="{9D8B030D-6E8A-4147-A177-3AD203B41FA5}">
                      <a16:colId xmlns:a16="http://schemas.microsoft.com/office/drawing/2014/main" val="422362402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789704158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1860319687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897788880"/>
                    </a:ext>
                  </a:extLst>
                </a:gridCol>
                <a:gridCol w="711292">
                  <a:extLst>
                    <a:ext uri="{9D8B030D-6E8A-4147-A177-3AD203B41FA5}">
                      <a16:colId xmlns:a16="http://schemas.microsoft.com/office/drawing/2014/main" val="2776498728"/>
                    </a:ext>
                  </a:extLst>
                </a:gridCol>
              </a:tblGrid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2km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15km</a:t>
                      </a:r>
                      <a:r>
                        <a:rPr lang="ko-KR" altLang="en-US" sz="1100" dirty="0"/>
                        <a:t>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4241"/>
                  </a:ext>
                </a:extLst>
              </a:tr>
              <a:tr h="835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1.5km</a:t>
                      </a:r>
                      <a:r>
                        <a:rPr lang="ko-KR" altLang="en-US" sz="1100" dirty="0"/>
                        <a:t> 한번에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20km </a:t>
                      </a:r>
                      <a:r>
                        <a:rPr lang="ko-KR" altLang="en-US" sz="1100" dirty="0"/>
                        <a:t>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1km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분 안에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7388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40394" y="5768588"/>
            <a:ext cx="1877841" cy="6040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rId2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91760" y="287022"/>
            <a:ext cx="6319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미션은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? </a:t>
            </a:r>
            <a:r>
              <a:rPr lang="ko-KR" altLang="en-US" dirty="0"/>
              <a:t>를 등록할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미션을 변경할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미션은 앱에서 자동 계산할 수 있는 것으로 변경해야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??)</a:t>
            </a:r>
          </a:p>
          <a:p>
            <a:endParaRPr lang="en-US" altLang="ko-KR" dirty="0"/>
          </a:p>
          <a:p>
            <a:r>
              <a:rPr lang="ko-KR" altLang="en-US" dirty="0" err="1"/>
              <a:t>홈버튼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4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1" name="직사각형 20">
              <a:hlinkClick r:id="rId3" action="ppaction://hlinksldjump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선생님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74640" y="58008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게시판을 네이버 카페나 다음 카페 링크를 </a:t>
            </a:r>
            <a:r>
              <a:rPr lang="ko-KR" altLang="en-US" dirty="0" err="1"/>
              <a:t>걸어놓으면</a:t>
            </a:r>
            <a:r>
              <a:rPr lang="ko-KR" altLang="en-US" dirty="0"/>
              <a:t> 될 듯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687</Words>
  <Application>Microsoft Office PowerPoint</Application>
  <PresentationFormat>와이드스크린</PresentationFormat>
  <Paragraphs>288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38</cp:revision>
  <dcterms:created xsi:type="dcterms:W3CDTF">2017-05-29T09:27:49Z</dcterms:created>
  <dcterms:modified xsi:type="dcterms:W3CDTF">2017-06-01T09:21:08Z</dcterms:modified>
</cp:coreProperties>
</file>