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71" r:id="rId8"/>
    <p:sldId id="266" r:id="rId9"/>
    <p:sldId id="269" r:id="rId10"/>
    <p:sldId id="270" r:id="rId11"/>
    <p:sldId id="268" r:id="rId12"/>
    <p:sldId id="264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irce" panose="020B0604020202020204" charset="0"/>
      <p:regular r:id="rId18"/>
    </p:embeddedFont>
    <p:embeddedFont>
      <p:font typeface="Circe Bold" panose="020B0604020202020204" charset="0"/>
      <p:regular r:id="rId19"/>
    </p:embeddedFont>
    <p:embeddedFont>
      <p:font typeface="Circe Contrast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22" autoAdjust="0"/>
  </p:normalViewPr>
  <p:slideViewPr>
    <p:cSldViewPr>
      <p:cViewPr varScale="1">
        <p:scale>
          <a:sx n="54" d="100"/>
          <a:sy n="54" d="100"/>
        </p:scale>
        <p:origin x="773" y="29"/>
      </p:cViewPr>
      <p:guideLst>
        <p:guide orient="horz" pos="2904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gxcwigLe6U3lbuZ1dyqnMakAXMV2bBe8/view?usp=drive_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10" Type="http://schemas.openxmlformats.org/officeDocument/2006/relationships/hyperlink" Target="https://drive.google.com/file/d/1D2lpas-Wex6_BrZP3FcxS0vl5UL7nEwt/view?usp=drive_link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drive.google.com/file/d/1D2lpas-Wex6_BrZP3FcxS0vl5UL7nEwt/view?usp=drive_link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93252" y="-846203"/>
            <a:ext cx="2455604" cy="11548014"/>
            <a:chOff x="0" y="0"/>
            <a:chExt cx="646744" cy="3041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744" cy="3041452"/>
            </a:xfrm>
            <a:custGeom>
              <a:avLst/>
              <a:gdLst/>
              <a:ahLst/>
              <a:cxnLst/>
              <a:rect l="l" t="t" r="r" b="b"/>
              <a:pathLst>
                <a:path w="646744" h="3041452">
                  <a:moveTo>
                    <a:pt x="0" y="0"/>
                  </a:moveTo>
                  <a:lnTo>
                    <a:pt x="646744" y="0"/>
                  </a:lnTo>
                  <a:lnTo>
                    <a:pt x="646744" y="3041452"/>
                  </a:lnTo>
                  <a:lnTo>
                    <a:pt x="0" y="3041452"/>
                  </a:ln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46744" cy="3079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CL" noProof="0" dirty="0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008776" y="9258300"/>
            <a:ext cx="5246370" cy="5246370"/>
            <a:chOff x="0" y="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362353" y="-3968387"/>
            <a:ext cx="5246370" cy="5246370"/>
            <a:chOff x="0" y="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6606785" y="-3667310"/>
            <a:ext cx="7217868" cy="16144561"/>
            <a:chOff x="0" y="0"/>
            <a:chExt cx="1155344" cy="25842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344" cy="2584214"/>
            </a:xfrm>
            <a:custGeom>
              <a:avLst/>
              <a:gdLst/>
              <a:ahLst/>
              <a:cxnLst/>
              <a:rect l="l" t="t" r="r" b="b"/>
              <a:pathLst>
                <a:path w="1155344" h="2584214">
                  <a:moveTo>
                    <a:pt x="577672" y="0"/>
                  </a:moveTo>
                  <a:lnTo>
                    <a:pt x="1155344" y="2584214"/>
                  </a:lnTo>
                  <a:lnTo>
                    <a:pt x="0" y="2584214"/>
                  </a:lnTo>
                  <a:lnTo>
                    <a:pt x="577672" y="0"/>
                  </a:lnTo>
                  <a:close/>
                </a:path>
              </a:pathLst>
            </a:custGeom>
            <a:solidFill>
              <a:srgbClr val="583D5B">
                <a:alpha val="41961"/>
              </a:srgbClr>
            </a:solidFill>
          </p:spPr>
          <p:txBody>
            <a:bodyPr/>
            <a:lstStyle/>
            <a:p>
              <a:endParaRPr lang="es-CL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0522" y="1190289"/>
              <a:ext cx="794299" cy="120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 lang="es-CL" noProof="0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-230212" y="2229102"/>
            <a:ext cx="4466549" cy="8619656"/>
          </a:xfrm>
          <a:custGeom>
            <a:avLst/>
            <a:gdLst/>
            <a:ahLst/>
            <a:cxnLst/>
            <a:rect l="l" t="t" r="r" b="b"/>
            <a:pathLst>
              <a:path w="4466549" h="8619656">
                <a:moveTo>
                  <a:pt x="0" y="0"/>
                </a:moveTo>
                <a:lnTo>
                  <a:pt x="4466549" y="0"/>
                </a:lnTo>
                <a:lnTo>
                  <a:pt x="4466549" y="8619656"/>
                </a:lnTo>
                <a:lnTo>
                  <a:pt x="0" y="861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13" name="Freeform 13"/>
          <p:cNvSpPr/>
          <p:nvPr/>
        </p:nvSpPr>
        <p:spPr>
          <a:xfrm>
            <a:off x="2003063" y="2490939"/>
            <a:ext cx="1212064" cy="1195175"/>
          </a:xfrm>
          <a:custGeom>
            <a:avLst/>
            <a:gdLst/>
            <a:ahLst/>
            <a:cxnLst/>
            <a:rect l="l" t="t" r="r" b="b"/>
            <a:pathLst>
              <a:path w="1212064" h="1195175">
                <a:moveTo>
                  <a:pt x="0" y="0"/>
                </a:moveTo>
                <a:lnTo>
                  <a:pt x="1212064" y="0"/>
                </a:lnTo>
                <a:lnTo>
                  <a:pt x="1212064" y="1195175"/>
                </a:lnTo>
                <a:lnTo>
                  <a:pt x="0" y="1195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75" b="-3375"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14" name="Freeform 14"/>
          <p:cNvSpPr/>
          <p:nvPr/>
        </p:nvSpPr>
        <p:spPr>
          <a:xfrm>
            <a:off x="422610" y="2851340"/>
            <a:ext cx="939743" cy="989203"/>
          </a:xfrm>
          <a:custGeom>
            <a:avLst/>
            <a:gdLst/>
            <a:ahLst/>
            <a:cxnLst/>
            <a:rect l="l" t="t" r="r" b="b"/>
            <a:pathLst>
              <a:path w="939743" h="989203">
                <a:moveTo>
                  <a:pt x="0" y="0"/>
                </a:moveTo>
                <a:lnTo>
                  <a:pt x="939743" y="0"/>
                </a:lnTo>
                <a:lnTo>
                  <a:pt x="939743" y="989203"/>
                </a:lnTo>
                <a:lnTo>
                  <a:pt x="0" y="989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15" name="TextBox 15"/>
          <p:cNvSpPr txBox="1"/>
          <p:nvPr/>
        </p:nvSpPr>
        <p:spPr>
          <a:xfrm>
            <a:off x="7058732" y="2429228"/>
            <a:ext cx="12810165" cy="3470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29"/>
              </a:lnSpc>
            </a:pPr>
            <a:r>
              <a:rPr lang="es-CL" sz="14271" noProof="0" dirty="0">
                <a:solidFill>
                  <a:srgbClr val="000000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CINE </a:t>
            </a:r>
          </a:p>
          <a:p>
            <a:pPr algn="ctr">
              <a:lnSpc>
                <a:spcPts val="13129"/>
              </a:lnSpc>
            </a:pPr>
            <a:r>
              <a:rPr lang="es-CL" sz="14271" noProof="0" dirty="0">
                <a:solidFill>
                  <a:srgbClr val="000000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JUPITER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75854" y="5531493"/>
            <a:ext cx="12975921" cy="67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9"/>
              </a:lnSpc>
            </a:pPr>
            <a:r>
              <a:rPr lang="es-CL" sz="3970" b="1" spc="170" noProof="0" dirty="0">
                <a:solidFill>
                  <a:srgbClr val="F6EEE8"/>
                </a:solidFill>
                <a:latin typeface="Circe Bold"/>
                <a:ea typeface="Circe Bold"/>
                <a:cs typeface="Circe Bold"/>
                <a:sym typeface="Circe Bold"/>
              </a:rPr>
              <a:t>PROPUESTAS: </a:t>
            </a:r>
            <a:r>
              <a:rPr lang="es-CL" sz="3970" spc="170" noProof="0" dirty="0">
                <a:solidFill>
                  <a:srgbClr val="F6EEE8"/>
                </a:solidFill>
                <a:latin typeface="Circe"/>
                <a:ea typeface="Circe"/>
                <a:cs typeface="Circe"/>
                <a:sym typeface="Circe"/>
              </a:rPr>
              <a:t>AS IS Y TO BE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41841" y="8696416"/>
            <a:ext cx="3013304" cy="1590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5"/>
              </a:lnSpc>
            </a:pPr>
            <a:r>
              <a:rPr lang="es-CL" sz="3003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Ignacio Espinosa </a:t>
            </a:r>
          </a:p>
          <a:p>
            <a:pPr algn="r">
              <a:lnSpc>
                <a:spcPts val="4205"/>
              </a:lnSpc>
            </a:pPr>
            <a:r>
              <a:rPr lang="es-CL" sz="3003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José Oporto</a:t>
            </a:r>
          </a:p>
          <a:p>
            <a:pPr algn="r">
              <a:lnSpc>
                <a:spcPts val="4205"/>
              </a:lnSpc>
            </a:pPr>
            <a:r>
              <a:rPr lang="es-CL" sz="3003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Matias Flores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818AF-C27A-C88A-7A36-73E2556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455494E-2E88-8731-653C-4AD46FEFACA4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E65D128-36F9-09E5-5B0E-7CDDA461FF35}"/>
              </a:ext>
            </a:extLst>
          </p:cNvPr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BAD7F10-CCEA-2405-C623-396D4CEDBF12}"/>
              </a:ext>
            </a:extLst>
          </p:cNvPr>
          <p:cNvSpPr txBox="1"/>
          <p:nvPr/>
        </p:nvSpPr>
        <p:spPr>
          <a:xfrm>
            <a:off x="2182946" y="495300"/>
            <a:ext cx="13755934" cy="2609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</a:pPr>
            <a:r>
              <a:rPr lang="es-CL" sz="10654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Indicadores de desempeño (KPI)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EBDDF8D-8F57-2559-6B09-BEEBFFC82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1150"/>
              </p:ext>
            </p:extLst>
          </p:nvPr>
        </p:nvGraphicFramePr>
        <p:xfrm>
          <a:off x="3269713" y="3847942"/>
          <a:ext cx="11582400" cy="5649172"/>
        </p:xfrm>
        <a:graphic>
          <a:graphicData uri="http://schemas.openxmlformats.org/drawingml/2006/table">
            <a:tbl>
              <a:tblPr/>
              <a:tblGrid>
                <a:gridCol w="5791200">
                  <a:extLst>
                    <a:ext uri="{9D8B030D-6E8A-4147-A177-3AD203B41FA5}">
                      <a16:colId xmlns:a16="http://schemas.microsoft.com/office/drawing/2014/main" val="3843920988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190502684"/>
                    </a:ext>
                  </a:extLst>
                </a:gridCol>
              </a:tblGrid>
              <a:tr h="1412293"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Tasa de ventas online</a:t>
                      </a:r>
                      <a:endParaRPr lang="es-CL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 entradas vendidas vía web VS presencial</a:t>
                      </a:r>
                      <a:endParaRPr lang="es-CL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32125"/>
                  </a:ext>
                </a:extLst>
              </a:tr>
              <a:tr h="1412293"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promedio en fila</a:t>
                      </a:r>
                      <a:endParaRPr lang="es-CL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Reducción comparada con modelo AS IS</a:t>
                      </a:r>
                      <a:endParaRPr lang="es-E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285710"/>
                  </a:ext>
                </a:extLst>
              </a:tr>
              <a:tr h="1412293"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satisfacción del cliente</a:t>
                      </a:r>
                      <a:endParaRPr lang="es-E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CL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Basado en encuestas </a:t>
                      </a:r>
                      <a:r>
                        <a:rPr lang="es-CL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post-visita</a:t>
                      </a:r>
                      <a:endParaRPr lang="es-CL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03148"/>
                  </a:ext>
                </a:extLst>
              </a:tr>
              <a:tr h="1412293"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ES" sz="2800" dirty="0">
                          <a:effectLst/>
                        </a:rPr>
                        <a:t>Tasa suscripción Miembro Especial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1000"/>
                        </a:spcAft>
                        <a:buNone/>
                      </a:pPr>
                      <a:r>
                        <a:rPr lang="es-MX" sz="2800" dirty="0">
                          <a:effectLst/>
                        </a:rPr>
                        <a:t>Basado en la cantidad de Suscripciones mensuales</a:t>
                      </a:r>
                      <a:endParaRPr lang="es-CL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76408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45CA47-3AB2-2FCB-86B1-E4287A0F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47942"/>
            <a:ext cx="38608000" cy="219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340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689B5-BDD6-70FE-C401-8BDFD68F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DC802836-6444-91C8-83B9-61B30AFA9B98}"/>
              </a:ext>
            </a:extLst>
          </p:cNvPr>
          <p:cNvGrpSpPr/>
          <p:nvPr/>
        </p:nvGrpSpPr>
        <p:grpSpPr>
          <a:xfrm>
            <a:off x="2961066" y="2552700"/>
            <a:ext cx="12954000" cy="6934200"/>
            <a:chOff x="0" y="0"/>
            <a:chExt cx="7591766" cy="1983803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8A3973F2-69A4-4EA8-985C-376F5759B947}"/>
                </a:ext>
              </a:extLst>
            </p:cNvPr>
            <p:cNvSpPr/>
            <p:nvPr/>
          </p:nvSpPr>
          <p:spPr>
            <a:xfrm>
              <a:off x="0" y="0"/>
              <a:ext cx="7591766" cy="1983803"/>
            </a:xfrm>
            <a:custGeom>
              <a:avLst/>
              <a:gdLst/>
              <a:ahLst/>
              <a:cxnLst/>
              <a:rect l="l" t="t" r="r" b="b"/>
              <a:pathLst>
                <a:path w="7591766" h="1983803">
                  <a:moveTo>
                    <a:pt x="7467305" y="1983803"/>
                  </a:moveTo>
                  <a:lnTo>
                    <a:pt x="124460" y="1983803"/>
                  </a:lnTo>
                  <a:cubicBezTo>
                    <a:pt x="55880" y="1983803"/>
                    <a:pt x="0" y="1927923"/>
                    <a:pt x="0" y="18593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1859343"/>
                  </a:lnTo>
                  <a:cubicBezTo>
                    <a:pt x="7591766" y="1927923"/>
                    <a:pt x="7535886" y="1983803"/>
                    <a:pt x="7467306" y="1983803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83E937FF-4BD9-7AA2-2182-7AD8F88E3D66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9D4C84-F6D3-7EB3-B756-4CAD6303A068}"/>
              </a:ext>
            </a:extLst>
          </p:cNvPr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02F6D15-324B-B189-D63C-389BB55639E7}"/>
              </a:ext>
            </a:extLst>
          </p:cNvPr>
          <p:cNvSpPr txBox="1"/>
          <p:nvPr/>
        </p:nvSpPr>
        <p:spPr>
          <a:xfrm>
            <a:off x="2182945" y="519399"/>
            <a:ext cx="13755934" cy="1352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</a:pPr>
            <a:r>
              <a:rPr lang="es-ES" sz="10654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P</a:t>
            </a:r>
            <a:r>
              <a:rPr lang="es-CL" sz="10654" dirty="0" err="1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lan</a:t>
            </a:r>
            <a:r>
              <a:rPr lang="es-CL" sz="10654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 de mejora KPI</a:t>
            </a:r>
            <a:endParaRPr lang="es-CL" sz="10654" noProof="0" dirty="0">
              <a:solidFill>
                <a:srgbClr val="412D44"/>
              </a:solidFill>
              <a:latin typeface="Circe Contrast"/>
              <a:ea typeface="Circe Contrast"/>
              <a:cs typeface="Circe Contrast"/>
              <a:sym typeface="Circe Contras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E9606-7C88-9929-B007-7D037872DF21}"/>
              </a:ext>
            </a:extLst>
          </p:cNvPr>
          <p:cNvSpPr txBox="1"/>
          <p:nvPr/>
        </p:nvSpPr>
        <p:spPr>
          <a:xfrm>
            <a:off x="3733025" y="2781300"/>
            <a:ext cx="11305308" cy="719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00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El plan de mejora se basa en los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KPI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definidos y aplica ciclos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PDCA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cada trimestre:</a:t>
            </a:r>
            <a:endParaRPr lang="es-ES" sz="2800" b="0" dirty="0">
              <a:effectLst/>
              <a:latin typeface="Circe" panose="020B060402020202020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Si la tasa de ventas online no supera el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60%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, se evaluará la usabilidad del sitio.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Si el tiempo en filas no se reduce al menos un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30%, 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se revisará la logística de atención.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Si la satisfacción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baja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, se aplicarán encuestas para detectar causas específicas.</a:t>
            </a: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Circe" panose="020B0604020202020204" charset="0"/>
              </a:rPr>
              <a:t>Si la tasa de suscripciones es muy baja, se evaluaran los planes especiales.</a:t>
            </a: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>
              <a:spcAft>
                <a:spcPts val="100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Las acciones correctivas serán registradas y monitoreadas en cada iteración.</a:t>
            </a:r>
            <a:endParaRPr lang="es-ES" sz="2800" b="0" dirty="0">
              <a:effectLst/>
              <a:latin typeface="Circe" panose="020B0604020202020204" charset="0"/>
            </a:endParaRPr>
          </a:p>
          <a:p>
            <a:pPr>
              <a:buNone/>
            </a:pPr>
            <a:br>
              <a:rPr lang="es-ES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424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2292701" y="2397590"/>
            <a:ext cx="13702597" cy="5491819"/>
            <a:chOff x="0" y="0"/>
            <a:chExt cx="7591766" cy="1983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91766" cy="1983803"/>
            </a:xfrm>
            <a:custGeom>
              <a:avLst/>
              <a:gdLst/>
              <a:ahLst/>
              <a:cxnLst/>
              <a:rect l="l" t="t" r="r" b="b"/>
              <a:pathLst>
                <a:path w="7591766" h="1983803">
                  <a:moveTo>
                    <a:pt x="7467305" y="1983803"/>
                  </a:moveTo>
                  <a:lnTo>
                    <a:pt x="124460" y="1983803"/>
                  </a:lnTo>
                  <a:cubicBezTo>
                    <a:pt x="55880" y="1983803"/>
                    <a:pt x="0" y="1927923"/>
                    <a:pt x="0" y="18593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1859343"/>
                  </a:lnTo>
                  <a:cubicBezTo>
                    <a:pt x="7591766" y="1927923"/>
                    <a:pt x="7535886" y="1983803"/>
                    <a:pt x="7467306" y="1983803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5" name="Freeform 5"/>
          <p:cNvSpPr/>
          <p:nvPr/>
        </p:nvSpPr>
        <p:spPr>
          <a:xfrm rot="7689246">
            <a:off x="-1657617" y="6088825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2688652" y="500349"/>
            <a:ext cx="12910696" cy="125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Conclusión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49788" y="2761951"/>
            <a:ext cx="13160948" cy="5001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910"/>
              </a:lnSpc>
              <a:buFont typeface="Arial" panose="020B0604020202020204" pitchFamily="34" charset="0"/>
              <a:buChar char="•"/>
            </a:pPr>
            <a:r>
              <a:rPr lang="es-CL" sz="2792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La transformación del modelo</a:t>
            </a:r>
            <a:r>
              <a:rPr lang="es-CL" sz="2792" b="1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 AS IS </a:t>
            </a:r>
            <a:r>
              <a:rPr lang="es-CL" sz="2792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al </a:t>
            </a:r>
            <a:r>
              <a:rPr lang="es-CL" sz="2792" b="1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TO BE </a:t>
            </a:r>
            <a:r>
              <a:rPr lang="es-CL" sz="2792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en Cine Júpiter permite modernizar la experiencia del cliente, facilitando la compra de entradas y golosinas desde cualquier lugar. </a:t>
            </a:r>
          </a:p>
          <a:p>
            <a:pPr marL="457200" indent="-457200" algn="l">
              <a:lnSpc>
                <a:spcPts val="3910"/>
              </a:lnSpc>
              <a:buFont typeface="Arial" panose="020B0604020202020204" pitchFamily="34" charset="0"/>
              <a:buChar char="•"/>
            </a:pPr>
            <a:endParaRPr lang="es-CL" sz="2792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  <a:p>
            <a:pPr marL="457200" indent="-457200" algn="l">
              <a:lnSpc>
                <a:spcPts val="3910"/>
              </a:lnSpc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El uso del modelo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PDCA </a:t>
            </a:r>
            <a:r>
              <a:rPr lang="es-ES" sz="2800" b="1" i="1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(PHVA)</a:t>
            </a:r>
            <a:r>
              <a:rPr lang="es-ES" sz="2800" b="0" i="1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permite una mejora continua adaptada a las capacidades del cine, y el seguimiento de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KPI 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y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KRI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asegura una evaluación constante de resultados. </a:t>
            </a:r>
          </a:p>
          <a:p>
            <a:pPr marL="457200" indent="-457200" algn="l">
              <a:lnSpc>
                <a:spcPts val="3910"/>
              </a:lnSpc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marL="457200" indent="-457200" algn="l">
              <a:lnSpc>
                <a:spcPts val="3910"/>
              </a:lnSpc>
              <a:buFont typeface="Arial" panose="020B0604020202020204" pitchFamily="34" charset="0"/>
              <a:buChar char="•"/>
            </a:pPr>
            <a:r>
              <a:rPr lang="es-CL" sz="2792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Esta mejora no solo optimiza los procesos internos, sino que también aumenta la competitividad del cine al adaptarse a las nuevas necesidades digitales del mercado.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8BF0BC-0660-9F23-B022-05CE995DB0D5}"/>
              </a:ext>
            </a:extLst>
          </p:cNvPr>
          <p:cNvSpPr txBox="1"/>
          <p:nvPr/>
        </p:nvSpPr>
        <p:spPr>
          <a:xfrm>
            <a:off x="6096562" y="8801100"/>
            <a:ext cx="58674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6600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2688652" y="3477772"/>
            <a:ext cx="13126741" cy="1106330"/>
            <a:chOff x="0" y="0"/>
            <a:chExt cx="7272719" cy="809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72720" cy="809588"/>
            </a:xfrm>
            <a:custGeom>
              <a:avLst/>
              <a:gdLst/>
              <a:ahLst/>
              <a:cxnLst/>
              <a:rect l="l" t="t" r="r" b="b"/>
              <a:pathLst>
                <a:path w="7272720" h="809588">
                  <a:moveTo>
                    <a:pt x="7148259" y="809588"/>
                  </a:moveTo>
                  <a:lnTo>
                    <a:pt x="124460" y="809588"/>
                  </a:lnTo>
                  <a:cubicBezTo>
                    <a:pt x="55880" y="809588"/>
                    <a:pt x="0" y="753708"/>
                    <a:pt x="0" y="68512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148260" y="0"/>
                  </a:lnTo>
                  <a:cubicBezTo>
                    <a:pt x="7216839" y="0"/>
                    <a:pt x="7272720" y="55880"/>
                    <a:pt x="7272720" y="124460"/>
                  </a:cubicBezTo>
                  <a:lnTo>
                    <a:pt x="7272720" y="685128"/>
                  </a:lnTo>
                  <a:cubicBezTo>
                    <a:pt x="7272720" y="753708"/>
                    <a:pt x="7216839" y="809588"/>
                    <a:pt x="7148260" y="809588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3832" y="5499627"/>
            <a:ext cx="13000335" cy="2152162"/>
            <a:chOff x="0" y="76476"/>
            <a:chExt cx="7439049" cy="1231510"/>
          </a:xfrm>
        </p:grpSpPr>
        <p:sp>
          <p:nvSpPr>
            <p:cNvPr id="6" name="Freeform 6"/>
            <p:cNvSpPr/>
            <p:nvPr/>
          </p:nvSpPr>
          <p:spPr>
            <a:xfrm>
              <a:off x="0" y="76476"/>
              <a:ext cx="7439049" cy="1231510"/>
            </a:xfrm>
            <a:custGeom>
              <a:avLst/>
              <a:gdLst/>
              <a:ahLst/>
              <a:cxnLst/>
              <a:rect l="l" t="t" r="r" b="b"/>
              <a:pathLst>
                <a:path w="7439049" h="1231510">
                  <a:moveTo>
                    <a:pt x="7314588" y="1231510"/>
                  </a:moveTo>
                  <a:lnTo>
                    <a:pt x="124460" y="1231510"/>
                  </a:lnTo>
                  <a:cubicBezTo>
                    <a:pt x="55880" y="1231510"/>
                    <a:pt x="0" y="1175630"/>
                    <a:pt x="0" y="11070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14589" y="0"/>
                  </a:lnTo>
                  <a:cubicBezTo>
                    <a:pt x="7383169" y="0"/>
                    <a:pt x="7439049" y="55880"/>
                    <a:pt x="7439049" y="124460"/>
                  </a:cubicBezTo>
                  <a:lnTo>
                    <a:pt x="7439049" y="1107050"/>
                  </a:lnTo>
                  <a:cubicBezTo>
                    <a:pt x="7439049" y="1175630"/>
                    <a:pt x="7383169" y="1231510"/>
                    <a:pt x="7314589" y="123151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r>
                <a:rPr lang="es-ES" sz="2400" noProof="0" dirty="0">
                  <a:latin typeface="Circe" panose="020B0604020202020204" charset="0"/>
                </a:rPr>
                <a:t>Aplicar un modelo de </a:t>
              </a:r>
              <a:r>
                <a:rPr lang="es-ES" sz="2400" dirty="0">
                  <a:latin typeface="Circe" panose="020B0604020202020204" charset="0"/>
                </a:rPr>
                <a:t>mejora continua </a:t>
              </a:r>
              <a:r>
                <a:rPr lang="es-ES" sz="2400" noProof="0" dirty="0">
                  <a:latin typeface="Circe" panose="020B0604020202020204" charset="0"/>
                </a:rPr>
                <a:t>para mejorar la propuesta de solución a el caso CINE JUPITER.</a:t>
              </a:r>
            </a:p>
            <a:p>
              <a:r>
                <a:rPr lang="es-ES" sz="2400" noProof="0" dirty="0">
                  <a:latin typeface="Circe" panose="020B0604020202020204" charset="0"/>
                </a:rPr>
                <a:t>Previamente se emplearon </a:t>
              </a:r>
              <a:r>
                <a:rPr lang="es-ES" sz="2400" b="0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elementos del modelado </a:t>
              </a:r>
              <a:r>
                <a:rPr lang="es-ES" sz="2400" b="1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BPMN</a:t>
              </a:r>
              <a:r>
                <a:rPr lang="es-ES" sz="2400" b="0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 como tareas, decisiones (</a:t>
              </a:r>
              <a:r>
                <a:rPr lang="es-ES" sz="2400" b="1" i="0" u="none" strike="noStrike" dirty="0" err="1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gateways</a:t>
              </a:r>
              <a:r>
                <a:rPr lang="es-ES" sz="2400" b="0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), flujos de secuencia y eventos para representar el funcionamiento actual (</a:t>
              </a:r>
              <a:r>
                <a:rPr lang="es-ES" sz="2400" b="1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AS IS</a:t>
              </a:r>
              <a:r>
                <a:rPr lang="es-ES" sz="2400" b="0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) y propuesto (</a:t>
              </a:r>
              <a:r>
                <a:rPr lang="es-ES" sz="2400" b="1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TO BE</a:t>
              </a:r>
              <a:r>
                <a:rPr lang="es-ES" sz="2400" b="0" i="0" u="none" strike="noStrike" dirty="0">
                  <a:solidFill>
                    <a:srgbClr val="000000"/>
                  </a:solidFill>
                  <a:effectLst/>
                  <a:latin typeface="Circe" panose="020B0604020202020204" charset="0"/>
                </a:rPr>
                <a:t>)</a:t>
              </a:r>
              <a:endParaRPr lang="es-CL" sz="2400" noProof="0" dirty="0">
                <a:latin typeface="Circe" panose="020B0604020202020204" charset="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rot="7689246">
            <a:off x="-1657617" y="6088825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8" name="TextBox 8"/>
          <p:cNvSpPr txBox="1"/>
          <p:nvPr/>
        </p:nvSpPr>
        <p:spPr>
          <a:xfrm>
            <a:off x="2688652" y="500349"/>
            <a:ext cx="12910696" cy="125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Introducción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5058" y="2714319"/>
            <a:ext cx="3495251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4"/>
              </a:lnSpc>
            </a:pPr>
            <a:r>
              <a:rPr lang="es-CL" sz="3603" b="1" spc="-100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Contexto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81725" y="4800100"/>
            <a:ext cx="819838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4"/>
              </a:lnSpc>
            </a:pPr>
            <a:r>
              <a:rPr lang="es-CL" sz="3603" b="1" spc="-100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Objetivo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23193" y="3556268"/>
            <a:ext cx="1267615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2"/>
              </a:lnSpc>
            </a:pPr>
            <a:r>
              <a:rPr lang="es-CL" sz="2308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Cine Júpiter es un cine tradicional ubicado en la comuna de Santiago Centro, la venta de sus entradas es solo de manera presencial y esto perjudica las ventas. </a:t>
            </a:r>
          </a:p>
          <a:p>
            <a:pPr algn="l">
              <a:lnSpc>
                <a:spcPts val="3232"/>
              </a:lnSpc>
            </a:pPr>
            <a:endParaRPr lang="es-CL" sz="2308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13900C-142A-8674-CDDB-BE4CD064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">
            <a:extLst>
              <a:ext uri="{FF2B5EF4-FFF2-40B4-BE49-F238E27FC236}">
                <a16:creationId xmlns:a16="http://schemas.microsoft.com/office/drawing/2014/main" id="{B622D2C1-D0A7-238C-0806-72ADC1FF69AC}"/>
              </a:ext>
            </a:extLst>
          </p:cNvPr>
          <p:cNvGrpSpPr/>
          <p:nvPr/>
        </p:nvGrpSpPr>
        <p:grpSpPr>
          <a:xfrm>
            <a:off x="7599181" y="8081373"/>
            <a:ext cx="4508888" cy="1504704"/>
            <a:chOff x="0" y="0"/>
            <a:chExt cx="7439049" cy="1231510"/>
          </a:xfrm>
        </p:grpSpPr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1F7C46B3-7ACA-B1F2-48E7-463B287AE958}"/>
                </a:ext>
              </a:extLst>
            </p:cNvPr>
            <p:cNvSpPr/>
            <p:nvPr/>
          </p:nvSpPr>
          <p:spPr>
            <a:xfrm>
              <a:off x="0" y="0"/>
              <a:ext cx="7439049" cy="1231510"/>
            </a:xfrm>
            <a:custGeom>
              <a:avLst/>
              <a:gdLst/>
              <a:ahLst/>
              <a:cxnLst/>
              <a:rect l="l" t="t" r="r" b="b"/>
              <a:pathLst>
                <a:path w="7439049" h="1231510">
                  <a:moveTo>
                    <a:pt x="7314588" y="1231510"/>
                  </a:moveTo>
                  <a:lnTo>
                    <a:pt x="124460" y="1231510"/>
                  </a:lnTo>
                  <a:cubicBezTo>
                    <a:pt x="55880" y="1231510"/>
                    <a:pt x="0" y="1175630"/>
                    <a:pt x="0" y="11070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14589" y="0"/>
                  </a:lnTo>
                  <a:cubicBezTo>
                    <a:pt x="7383169" y="0"/>
                    <a:pt x="7439049" y="55880"/>
                    <a:pt x="7439049" y="124460"/>
                  </a:cubicBezTo>
                  <a:lnTo>
                    <a:pt x="7439049" y="1107050"/>
                  </a:lnTo>
                  <a:cubicBezTo>
                    <a:pt x="7439049" y="1175630"/>
                    <a:pt x="7383169" y="1231510"/>
                    <a:pt x="7314589" y="123151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DC6EC5CE-C5A5-BCAF-745C-5A67259FA0F5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5483B7E-8EDE-9C39-AE43-BA5221C3B9D3}"/>
              </a:ext>
            </a:extLst>
          </p:cNvPr>
          <p:cNvSpPr/>
          <p:nvPr/>
        </p:nvSpPr>
        <p:spPr>
          <a:xfrm rot="7689246">
            <a:off x="-1657617" y="6088825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0CF3D54-F152-C35B-3EFE-D32A3AF5637F}"/>
              </a:ext>
            </a:extLst>
          </p:cNvPr>
          <p:cNvSpPr txBox="1"/>
          <p:nvPr/>
        </p:nvSpPr>
        <p:spPr>
          <a:xfrm>
            <a:off x="2580629" y="490026"/>
            <a:ext cx="13126741" cy="1269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Análisis del ciclo de vida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46C44B-3D43-DBA6-A97E-FC0F8CC1CA1A}"/>
              </a:ext>
            </a:extLst>
          </p:cNvPr>
          <p:cNvSpPr txBox="1"/>
          <p:nvPr/>
        </p:nvSpPr>
        <p:spPr>
          <a:xfrm>
            <a:off x="6731245" y="3353268"/>
            <a:ext cx="4365891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1800" spc="-64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EL CLIENTE COMPRA ENTRADAS SOLO DE FORMA PRESENCIAL EN BOLETERÍA. 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FF3013-A10F-B652-118E-600A596B5F2F}"/>
              </a:ext>
            </a:extLst>
          </p:cNvPr>
          <p:cNvSpPr txBox="1"/>
          <p:nvPr/>
        </p:nvSpPr>
        <p:spPr>
          <a:xfrm>
            <a:off x="11828841" y="4628703"/>
            <a:ext cx="5105400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1800" spc="-64" noProof="0" dirty="0">
                <a:solidFill>
                  <a:srgbClr val="000000"/>
                </a:solidFill>
                <a:latin typeface="Circe" panose="020B0604020202020204" charset="0"/>
                <a:ea typeface="Circe Bold"/>
                <a:cs typeface="Circe Bold"/>
                <a:sym typeface="Circe Bold"/>
              </a:rPr>
              <a:t>LA VENTA DE SNACKS ES SOLO PRESENCIAL</a:t>
            </a:r>
            <a:endParaRPr lang="es-CL" sz="18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8F16142-E265-EA3A-EE85-439DACCD9C03}"/>
              </a:ext>
            </a:extLst>
          </p:cNvPr>
          <p:cNvSpPr txBox="1"/>
          <p:nvPr/>
        </p:nvSpPr>
        <p:spPr>
          <a:xfrm>
            <a:off x="589341" y="4643365"/>
            <a:ext cx="5105400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pc="-64" dirty="0">
                <a:solidFill>
                  <a:srgbClr val="000000"/>
                </a:solidFill>
                <a:latin typeface="Circe" panose="020B0604020202020204" charset="0"/>
                <a:ea typeface="Circe"/>
                <a:cs typeface="Circe"/>
                <a:sym typeface="Circe Bold"/>
              </a:rPr>
              <a:t>CONTROL DE ACCESO MANUAL</a:t>
            </a:r>
            <a:endParaRPr lang="es-CL" sz="18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B62D0B2-68C2-F00B-10BE-59792995431A}"/>
              </a:ext>
            </a:extLst>
          </p:cNvPr>
          <p:cNvSpPr txBox="1"/>
          <p:nvPr/>
        </p:nvSpPr>
        <p:spPr>
          <a:xfrm>
            <a:off x="12133640" y="7415301"/>
            <a:ext cx="5105400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1800" spc="-64" noProof="0" dirty="0">
                <a:solidFill>
                  <a:srgbClr val="000000"/>
                </a:solidFill>
                <a:latin typeface="Circe" panose="020B0604020202020204" charset="0"/>
                <a:ea typeface="Circe Bold"/>
                <a:cs typeface="Circe Bold"/>
                <a:sym typeface="Circe Bold"/>
              </a:rPr>
              <a:t>SIN GUARDADO DE DATOS</a:t>
            </a:r>
            <a:endParaRPr lang="es-CL" sz="18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F0298E9-1913-A9E4-521E-CA99EA52D2A8}"/>
              </a:ext>
            </a:extLst>
          </p:cNvPr>
          <p:cNvSpPr txBox="1"/>
          <p:nvPr/>
        </p:nvSpPr>
        <p:spPr>
          <a:xfrm>
            <a:off x="6515902" y="6856870"/>
            <a:ext cx="5105400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pc="-64" dirty="0">
                <a:solidFill>
                  <a:srgbClr val="000000"/>
                </a:solidFill>
                <a:latin typeface="Circe" panose="020B0604020202020204" charset="0"/>
                <a:ea typeface="Circe"/>
                <a:cs typeface="Circe"/>
                <a:sym typeface="Circe Bold"/>
              </a:rPr>
              <a:t>INEXISTENCIA SISTEMA DIGITAL</a:t>
            </a:r>
            <a:endParaRPr lang="es-CL" sz="18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30" name="Freeform 44">
            <a:extLst>
              <a:ext uri="{FF2B5EF4-FFF2-40B4-BE49-F238E27FC236}">
                <a16:creationId xmlns:a16="http://schemas.microsoft.com/office/drawing/2014/main" id="{A6C83768-C90D-C2FF-B86A-88FD5C27D672}"/>
              </a:ext>
            </a:extLst>
          </p:cNvPr>
          <p:cNvSpPr/>
          <p:nvPr/>
        </p:nvSpPr>
        <p:spPr>
          <a:xfrm>
            <a:off x="8001000" y="2095500"/>
            <a:ext cx="1638300" cy="1205246"/>
          </a:xfrm>
          <a:custGeom>
            <a:avLst/>
            <a:gdLst/>
            <a:ahLst/>
            <a:cxnLst/>
            <a:rect l="l" t="t" r="r" b="b"/>
            <a:pathLst>
              <a:path w="754324" h="486882">
                <a:moveTo>
                  <a:pt x="0" y="0"/>
                </a:moveTo>
                <a:lnTo>
                  <a:pt x="754323" y="0"/>
                </a:lnTo>
                <a:lnTo>
                  <a:pt x="754323" y="486881"/>
                </a:lnTo>
                <a:lnTo>
                  <a:pt x="0" y="48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3" name="Freeform 43">
            <a:extLst>
              <a:ext uri="{FF2B5EF4-FFF2-40B4-BE49-F238E27FC236}">
                <a16:creationId xmlns:a16="http://schemas.microsoft.com/office/drawing/2014/main" id="{3DBE7D47-FDEE-8B45-6D96-0E4469717142}"/>
              </a:ext>
            </a:extLst>
          </p:cNvPr>
          <p:cNvSpPr/>
          <p:nvPr/>
        </p:nvSpPr>
        <p:spPr>
          <a:xfrm>
            <a:off x="13739701" y="3135489"/>
            <a:ext cx="1540532" cy="1402994"/>
          </a:xfrm>
          <a:custGeom>
            <a:avLst/>
            <a:gdLst/>
            <a:ahLst/>
            <a:cxnLst/>
            <a:rect l="l" t="t" r="r" b="b"/>
            <a:pathLst>
              <a:path w="683223" h="683223">
                <a:moveTo>
                  <a:pt x="0" y="0"/>
                </a:moveTo>
                <a:lnTo>
                  <a:pt x="683223" y="0"/>
                </a:lnTo>
                <a:lnTo>
                  <a:pt x="683223" y="683224"/>
                </a:lnTo>
                <a:lnTo>
                  <a:pt x="0" y="683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34" name="Freeform 39">
            <a:extLst>
              <a:ext uri="{FF2B5EF4-FFF2-40B4-BE49-F238E27FC236}">
                <a16:creationId xmlns:a16="http://schemas.microsoft.com/office/drawing/2014/main" id="{2186C269-DE0E-51E7-68AA-3C19812F7901}"/>
              </a:ext>
            </a:extLst>
          </p:cNvPr>
          <p:cNvSpPr/>
          <p:nvPr/>
        </p:nvSpPr>
        <p:spPr>
          <a:xfrm>
            <a:off x="2509767" y="6038924"/>
            <a:ext cx="1257300" cy="879728"/>
          </a:xfrm>
          <a:custGeom>
            <a:avLst/>
            <a:gdLst/>
            <a:ahLst/>
            <a:cxnLst/>
            <a:rect l="l" t="t" r="r" b="b"/>
            <a:pathLst>
              <a:path w="649097" h="522245">
                <a:moveTo>
                  <a:pt x="0" y="0"/>
                </a:moveTo>
                <a:lnTo>
                  <a:pt x="649097" y="0"/>
                </a:lnTo>
                <a:lnTo>
                  <a:pt x="649097" y="522245"/>
                </a:lnTo>
                <a:lnTo>
                  <a:pt x="0" y="522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D272549-1DE4-B683-3ADC-4822B8642983}"/>
              </a:ext>
            </a:extLst>
          </p:cNvPr>
          <p:cNvSpPr txBox="1"/>
          <p:nvPr/>
        </p:nvSpPr>
        <p:spPr>
          <a:xfrm>
            <a:off x="662766" y="7415301"/>
            <a:ext cx="5105400" cy="87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pc="-64" dirty="0">
                <a:solidFill>
                  <a:srgbClr val="000000"/>
                </a:solidFill>
                <a:latin typeface="Circe" panose="020B0604020202020204" charset="0"/>
                <a:ea typeface="Circe"/>
                <a:cs typeface="Circe"/>
                <a:sym typeface="Circe Bold"/>
              </a:rPr>
              <a:t>SOLO PAGO CON EFECTIVO</a:t>
            </a:r>
            <a:endParaRPr lang="es-CL" sz="18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pic>
        <p:nvPicPr>
          <p:cNvPr id="41" name="Imagen 40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F52A434E-FC50-D897-0D8E-5949929B0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34" y="4628703"/>
            <a:ext cx="2771936" cy="2771936"/>
          </a:xfrm>
          <a:prstGeom prst="rect">
            <a:avLst/>
          </a:prstGeom>
        </p:spPr>
      </p:pic>
      <p:pic>
        <p:nvPicPr>
          <p:cNvPr id="43" name="Imagen 42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E17BD16B-C837-B623-3E3B-E2664F2BD1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987" y="5688872"/>
            <a:ext cx="2714707" cy="1545988"/>
          </a:xfrm>
          <a:prstGeom prst="rect">
            <a:avLst/>
          </a:prstGeom>
        </p:spPr>
      </p:pic>
      <p:pic>
        <p:nvPicPr>
          <p:cNvPr id="45" name="Imagen 44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DD09C5CF-EADA-251F-C9AC-BA2E801180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41" y="7806978"/>
            <a:ext cx="2143125" cy="2143125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0BCB4E4-064A-B929-90E9-F64290B0DCC2}"/>
              </a:ext>
            </a:extLst>
          </p:cNvPr>
          <p:cNvSpPr txBox="1"/>
          <p:nvPr/>
        </p:nvSpPr>
        <p:spPr>
          <a:xfrm>
            <a:off x="7300925" y="8172006"/>
            <a:ext cx="5105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 Esto genera limitaciones como aglomeraciones, poca eficiencia y ausencia de trazabilidad digital.</a:t>
            </a:r>
            <a:endParaRPr lang="es-CL" sz="2400" spc="-64" noProof="0" dirty="0">
              <a:solidFill>
                <a:srgbClr val="000000"/>
              </a:solidFill>
              <a:latin typeface="Circe" panose="020B0604020202020204" charset="0"/>
              <a:ea typeface="Circe"/>
              <a:cs typeface="Circe"/>
              <a:sym typeface="Circe"/>
            </a:endParaRPr>
          </a:p>
        </p:txBody>
      </p:sp>
      <p:pic>
        <p:nvPicPr>
          <p:cNvPr id="55" name="Imagen 54" descr="Forma&#10;&#10;El contenido generado por IA puede ser incorrecto.">
            <a:extLst>
              <a:ext uri="{FF2B5EF4-FFF2-40B4-BE49-F238E27FC236}">
                <a16:creationId xmlns:a16="http://schemas.microsoft.com/office/drawing/2014/main" id="{E631E958-12BF-4648-2A6E-1374A9FF172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7" y="2759165"/>
            <a:ext cx="1993320" cy="19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3581154" y="3010847"/>
            <a:ext cx="11125693" cy="1191975"/>
            <a:chOff x="0" y="0"/>
            <a:chExt cx="6164062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64062" cy="660400"/>
            </a:xfrm>
            <a:custGeom>
              <a:avLst/>
              <a:gdLst/>
              <a:ahLst/>
              <a:cxnLst/>
              <a:rect l="l" t="t" r="r" b="b"/>
              <a:pathLst>
                <a:path w="6164062" h="660400">
                  <a:moveTo>
                    <a:pt x="6039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39602" y="0"/>
                  </a:lnTo>
                  <a:cubicBezTo>
                    <a:pt x="6108181" y="0"/>
                    <a:pt x="6164062" y="55880"/>
                    <a:pt x="6164062" y="124460"/>
                  </a:cubicBezTo>
                  <a:lnTo>
                    <a:pt x="6164062" y="535940"/>
                  </a:lnTo>
                  <a:cubicBezTo>
                    <a:pt x="6164062" y="604520"/>
                    <a:pt x="6108181" y="660400"/>
                    <a:pt x="6039602" y="66040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5" name="Freeform 5"/>
          <p:cNvSpPr/>
          <p:nvPr/>
        </p:nvSpPr>
        <p:spPr>
          <a:xfrm rot="7689246">
            <a:off x="-1657617" y="6088825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7391785" y="654273"/>
            <a:ext cx="3138815" cy="125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AS 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44930" y="1933797"/>
            <a:ext cx="4798140" cy="61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4"/>
              </a:lnSpc>
            </a:pPr>
            <a:r>
              <a:rPr lang="es-CL" sz="3603" b="1" spc="-100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PROCESOS ACTUALES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581154" y="4297842"/>
            <a:ext cx="11125693" cy="1191975"/>
            <a:chOff x="0" y="0"/>
            <a:chExt cx="6164062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64062" cy="660400"/>
            </a:xfrm>
            <a:custGeom>
              <a:avLst/>
              <a:gdLst/>
              <a:ahLst/>
              <a:cxnLst/>
              <a:rect l="l" t="t" r="r" b="b"/>
              <a:pathLst>
                <a:path w="6164062" h="660400">
                  <a:moveTo>
                    <a:pt x="6039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39602" y="0"/>
                  </a:lnTo>
                  <a:cubicBezTo>
                    <a:pt x="6108181" y="0"/>
                    <a:pt x="6164062" y="55880"/>
                    <a:pt x="6164062" y="124460"/>
                  </a:cubicBezTo>
                  <a:lnTo>
                    <a:pt x="6164062" y="535940"/>
                  </a:lnTo>
                  <a:cubicBezTo>
                    <a:pt x="6164062" y="604520"/>
                    <a:pt x="6108181" y="660400"/>
                    <a:pt x="6039602" y="66040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581154" y="5584836"/>
            <a:ext cx="11125693" cy="1191975"/>
            <a:chOff x="0" y="0"/>
            <a:chExt cx="6164062" cy="660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64062" cy="660400"/>
            </a:xfrm>
            <a:custGeom>
              <a:avLst/>
              <a:gdLst/>
              <a:ahLst/>
              <a:cxnLst/>
              <a:rect l="l" t="t" r="r" b="b"/>
              <a:pathLst>
                <a:path w="6164062" h="660400">
                  <a:moveTo>
                    <a:pt x="6039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39602" y="0"/>
                  </a:lnTo>
                  <a:cubicBezTo>
                    <a:pt x="6108181" y="0"/>
                    <a:pt x="6164062" y="55880"/>
                    <a:pt x="6164062" y="124460"/>
                  </a:cubicBezTo>
                  <a:lnTo>
                    <a:pt x="6164062" y="535940"/>
                  </a:lnTo>
                  <a:cubicBezTo>
                    <a:pt x="6164062" y="604520"/>
                    <a:pt x="6108181" y="660400"/>
                    <a:pt x="6039602" y="66040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581154" y="6872061"/>
            <a:ext cx="11125693" cy="1191975"/>
            <a:chOff x="0" y="0"/>
            <a:chExt cx="6164062" cy="66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64062" cy="660400"/>
            </a:xfrm>
            <a:custGeom>
              <a:avLst/>
              <a:gdLst/>
              <a:ahLst/>
              <a:cxnLst/>
              <a:rect l="l" t="t" r="r" b="b"/>
              <a:pathLst>
                <a:path w="6164062" h="660400">
                  <a:moveTo>
                    <a:pt x="603960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39602" y="0"/>
                  </a:lnTo>
                  <a:cubicBezTo>
                    <a:pt x="6108181" y="0"/>
                    <a:pt x="6164062" y="55880"/>
                    <a:pt x="6164062" y="124460"/>
                  </a:cubicBezTo>
                  <a:lnTo>
                    <a:pt x="6164062" y="535940"/>
                  </a:lnTo>
                  <a:cubicBezTo>
                    <a:pt x="6164062" y="604520"/>
                    <a:pt x="6108181" y="660400"/>
                    <a:pt x="6039602" y="660400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767312" y="3179086"/>
            <a:ext cx="10753377" cy="4494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PROCESO DE VENTA DE ENTRADAS: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 </a:t>
            </a:r>
            <a:r>
              <a:rPr lang="es-CL" sz="2303" spc="-64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EL CLIENTE COMPRA ENTRADAS SOLO DE FORMA PRESENCIAL EN BOLETERÍA. 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2303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PROCESO DE VENTA DE GOLOSINAS :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spc="-64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 LA VENTA ES PRESENCIAL EN LA TIENDA DEL CINE. 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2303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PROCESO DE CONTROL EN SALAS: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 </a:t>
            </a:r>
            <a:r>
              <a:rPr lang="es-CL" sz="2303" spc="-64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EL EMPLEADO REVISA ENTRADAS Y GUÍA A LOS CLIENTES MANUALMENTE. 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s-CL" sz="2303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PROCESO DE ASEO Y MANTENIMIENTO: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2303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 </a:t>
            </a:r>
            <a:r>
              <a:rPr lang="es-CL" sz="2303" spc="-64" noProof="0" dirty="0">
                <a:solidFill>
                  <a:srgbClr val="000000"/>
                </a:solidFill>
                <a:latin typeface="Circe"/>
                <a:ea typeface="Circe"/>
                <a:cs typeface="Circe"/>
                <a:sym typeface="Circe"/>
              </a:rPr>
              <a:t>LA LIMPIEZA SE HACE DE FORMA MANUAL SEGÚN RUTINAS DIARIAS. </a:t>
            </a: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85FF55B6-4941-C5E3-9C88-FFA732CD997C}"/>
              </a:ext>
            </a:extLst>
          </p:cNvPr>
          <p:cNvSpPr/>
          <p:nvPr/>
        </p:nvSpPr>
        <p:spPr>
          <a:xfrm>
            <a:off x="8618292" y="4000500"/>
            <a:ext cx="685800" cy="3705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F56F90B8-2FAB-34AF-76DE-29DF8FF74414}"/>
              </a:ext>
            </a:extLst>
          </p:cNvPr>
          <p:cNvSpPr/>
          <p:nvPr/>
        </p:nvSpPr>
        <p:spPr>
          <a:xfrm>
            <a:off x="8618292" y="5241024"/>
            <a:ext cx="685800" cy="3705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18DA7B1B-1FAD-30B1-D84B-CA3B21C4E887}"/>
              </a:ext>
            </a:extLst>
          </p:cNvPr>
          <p:cNvSpPr/>
          <p:nvPr/>
        </p:nvSpPr>
        <p:spPr>
          <a:xfrm>
            <a:off x="8618292" y="6512190"/>
            <a:ext cx="685800" cy="3705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CA22F70-16D4-BF01-8ABA-559D7FFD6079}"/>
              </a:ext>
            </a:extLst>
          </p:cNvPr>
          <p:cNvSpPr txBox="1"/>
          <p:nvPr/>
        </p:nvSpPr>
        <p:spPr>
          <a:xfrm>
            <a:off x="14859000" y="9541854"/>
            <a:ext cx="412865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25"/>
              </a:lnSpc>
              <a:spcBef>
                <a:spcPct val="0"/>
              </a:spcBef>
            </a:pPr>
            <a:r>
              <a:rPr lang="es-CL" sz="1800" b="1" spc="-64" noProof="0" dirty="0" err="1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Ref</a:t>
            </a:r>
            <a:r>
              <a:rPr lang="es-CL" sz="1800" b="1" spc="-64" noProof="0" dirty="0">
                <a:solidFill>
                  <a:srgbClr val="000000"/>
                </a:solidFill>
                <a:latin typeface="Circe Bold"/>
                <a:ea typeface="Circe Bold"/>
                <a:cs typeface="Circe Bold"/>
                <a:sym typeface="Circe Bold"/>
              </a:rPr>
              <a:t> . Link </a:t>
            </a:r>
            <a:r>
              <a:rPr lang="es-CL" sz="18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AS IS </a:t>
            </a:r>
            <a:r>
              <a:rPr lang="es-CL" sz="1800" b="0" i="0" u="sng" strike="noStrike" dirty="0" err="1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4"/>
              </a:rPr>
              <a:t>jupiter.svg</a:t>
            </a:r>
            <a:endParaRPr lang="es-CL" sz="1800" spc="-64" noProof="0" dirty="0">
              <a:solidFill>
                <a:srgbClr val="000000"/>
              </a:solidFill>
              <a:latin typeface="Circe"/>
              <a:ea typeface="Circe"/>
              <a:cs typeface="Circe"/>
              <a:sym typeface="Cir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83433-1606-00A5-01A6-FD3078B66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7">
            <a:extLst>
              <a:ext uri="{FF2B5EF4-FFF2-40B4-BE49-F238E27FC236}">
                <a16:creationId xmlns:a16="http://schemas.microsoft.com/office/drawing/2014/main" id="{0B02DEB8-1B74-D82B-F338-FDEBA6F5EB12}"/>
              </a:ext>
            </a:extLst>
          </p:cNvPr>
          <p:cNvGrpSpPr/>
          <p:nvPr/>
        </p:nvGrpSpPr>
        <p:grpSpPr>
          <a:xfrm>
            <a:off x="3200399" y="4755191"/>
            <a:ext cx="11568545" cy="3140980"/>
            <a:chOff x="1611649" y="-1628373"/>
            <a:chExt cx="7591766" cy="698077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AF6C90C1-BF01-8627-A324-AAE9EBB308C2}"/>
                </a:ext>
              </a:extLst>
            </p:cNvPr>
            <p:cNvSpPr/>
            <p:nvPr/>
          </p:nvSpPr>
          <p:spPr>
            <a:xfrm>
              <a:off x="1611649" y="-1628373"/>
              <a:ext cx="7591766" cy="698077"/>
            </a:xfrm>
            <a:custGeom>
              <a:avLst/>
              <a:gdLst/>
              <a:ahLst/>
              <a:cxnLst/>
              <a:rect l="l" t="t" r="r" b="b"/>
              <a:pathLst>
                <a:path w="7591766" h="698077">
                  <a:moveTo>
                    <a:pt x="7467305" y="698077"/>
                  </a:moveTo>
                  <a:lnTo>
                    <a:pt x="124460" y="698077"/>
                  </a:lnTo>
                  <a:cubicBezTo>
                    <a:pt x="55880" y="698077"/>
                    <a:pt x="0" y="642197"/>
                    <a:pt x="0" y="5736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573617"/>
                  </a:lnTo>
                  <a:cubicBezTo>
                    <a:pt x="7591766" y="642197"/>
                    <a:pt x="7535886" y="698077"/>
                    <a:pt x="7467306" y="698077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FD660978-099D-03D8-ECDD-9C38F0D82347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AB5A015-DC62-10EB-BD5A-8AB075E62AEC}"/>
              </a:ext>
            </a:extLst>
          </p:cNvPr>
          <p:cNvSpPr/>
          <p:nvPr/>
        </p:nvSpPr>
        <p:spPr>
          <a:xfrm rot="7689246">
            <a:off x="-1657617" y="6088825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CC3B56-506D-44A5-9F42-91480E94A888}"/>
              </a:ext>
            </a:extLst>
          </p:cNvPr>
          <p:cNvSpPr txBox="1"/>
          <p:nvPr/>
        </p:nvSpPr>
        <p:spPr>
          <a:xfrm>
            <a:off x="3048000" y="616657"/>
            <a:ext cx="11353799" cy="1269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Solución propuesta</a:t>
            </a:r>
          </a:p>
        </p:txBody>
      </p:sp>
      <p:pic>
        <p:nvPicPr>
          <p:cNvPr id="15" name="Imagen 14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D86C99A6-0F2C-D45F-4FD6-ABF4589D6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0" y="1563906"/>
            <a:ext cx="3886200" cy="38862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AA1246C-C524-33F8-DE0E-9E234CC516BC}"/>
              </a:ext>
            </a:extLst>
          </p:cNvPr>
          <p:cNvSpPr txBox="1"/>
          <p:nvPr/>
        </p:nvSpPr>
        <p:spPr>
          <a:xfrm>
            <a:off x="3463637" y="4941515"/>
            <a:ext cx="1130530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El modelo propuesto (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TO BE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) incorpora una página web y sistema digital que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La compra online de entradas, reserva de productos y emisión de tickets digitales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Digitalización de procesos (QR)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Circe" panose="020B0604020202020204" charset="0"/>
              </a:rPr>
              <a:t>Visibilidad aumentada</a:t>
            </a: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20" name="Imagen 19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D21819FB-97F9-9194-D209-51257A54E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80" y="2259817"/>
            <a:ext cx="3877309" cy="220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2258064" y="1772116"/>
            <a:ext cx="9823099" cy="1530735"/>
            <a:chOff x="0" y="0"/>
            <a:chExt cx="7591766" cy="8480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91766" cy="848086"/>
            </a:xfrm>
            <a:custGeom>
              <a:avLst/>
              <a:gdLst/>
              <a:ahLst/>
              <a:cxnLst/>
              <a:rect l="l" t="t" r="r" b="b"/>
              <a:pathLst>
                <a:path w="7591766" h="848086">
                  <a:moveTo>
                    <a:pt x="7467305" y="848086"/>
                  </a:moveTo>
                  <a:lnTo>
                    <a:pt x="124460" y="848086"/>
                  </a:lnTo>
                  <a:cubicBezTo>
                    <a:pt x="55880" y="848086"/>
                    <a:pt x="0" y="792206"/>
                    <a:pt x="0" y="7236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723626"/>
                  </a:lnTo>
                  <a:cubicBezTo>
                    <a:pt x="7591766" y="792206"/>
                    <a:pt x="7535886" y="848086"/>
                    <a:pt x="7467306" y="848086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5" name="Freeform 5"/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2688652" y="500349"/>
            <a:ext cx="12910696" cy="125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TO BE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58064" y="3877702"/>
            <a:ext cx="9823099" cy="1259979"/>
            <a:chOff x="0" y="0"/>
            <a:chExt cx="7591766" cy="6980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91766" cy="698077"/>
            </a:xfrm>
            <a:custGeom>
              <a:avLst/>
              <a:gdLst/>
              <a:ahLst/>
              <a:cxnLst/>
              <a:rect l="l" t="t" r="r" b="b"/>
              <a:pathLst>
                <a:path w="7591766" h="698077">
                  <a:moveTo>
                    <a:pt x="7467305" y="698077"/>
                  </a:moveTo>
                  <a:lnTo>
                    <a:pt x="124460" y="698077"/>
                  </a:lnTo>
                  <a:cubicBezTo>
                    <a:pt x="55880" y="698077"/>
                    <a:pt x="0" y="642197"/>
                    <a:pt x="0" y="5736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573617"/>
                  </a:lnTo>
                  <a:cubicBezTo>
                    <a:pt x="7591766" y="642197"/>
                    <a:pt x="7535886" y="698077"/>
                    <a:pt x="7467306" y="698077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58064" y="5625741"/>
            <a:ext cx="9823099" cy="1555246"/>
            <a:chOff x="0" y="0"/>
            <a:chExt cx="7591766" cy="8616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91766" cy="861666"/>
            </a:xfrm>
            <a:custGeom>
              <a:avLst/>
              <a:gdLst/>
              <a:ahLst/>
              <a:cxnLst/>
              <a:rect l="l" t="t" r="r" b="b"/>
              <a:pathLst>
                <a:path w="7591766" h="861666">
                  <a:moveTo>
                    <a:pt x="7467305" y="861666"/>
                  </a:moveTo>
                  <a:lnTo>
                    <a:pt x="124460" y="861666"/>
                  </a:lnTo>
                  <a:cubicBezTo>
                    <a:pt x="55880" y="861666"/>
                    <a:pt x="0" y="805786"/>
                    <a:pt x="0" y="7372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737206"/>
                  </a:lnTo>
                  <a:cubicBezTo>
                    <a:pt x="7591766" y="805786"/>
                    <a:pt x="7535886" y="861666"/>
                    <a:pt x="7467306" y="861666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72754" y="880267"/>
            <a:ext cx="9355120" cy="6976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5"/>
              </a:lnSpc>
            </a:pPr>
            <a:endParaRPr lang="es-CL" noProof="0" dirty="0"/>
          </a:p>
          <a:p>
            <a:pPr algn="l">
              <a:lnSpc>
                <a:spcPts val="3365"/>
              </a:lnSpc>
            </a:pPr>
            <a:r>
              <a:rPr lang="es-CL" sz="2403" b="1" spc="-67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Implementación de página web:</a:t>
            </a:r>
          </a:p>
          <a:p>
            <a:pPr algn="l">
              <a:lnSpc>
                <a:spcPts val="3365"/>
              </a:lnSpc>
            </a:pPr>
            <a:r>
              <a:rPr lang="es-CL" sz="2403" spc="-67" noProof="0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Cine Júpiter contará con una plataforma digital para que los clientes puedan acceder a toda la información, comprar entradas y reservar productos desde cualquier lugar.</a:t>
            </a:r>
          </a:p>
          <a:p>
            <a:pPr algn="l">
              <a:lnSpc>
                <a:spcPts val="3365"/>
              </a:lnSpc>
            </a:pPr>
            <a:endParaRPr lang="es-CL" sz="2403" b="1" spc="-67" noProof="0" dirty="0">
              <a:solidFill>
                <a:srgbClr val="583D5B"/>
              </a:solidFill>
              <a:latin typeface="Circe Bold"/>
              <a:ea typeface="Circe Bold"/>
              <a:cs typeface="Circe Bold"/>
              <a:sym typeface="Circe Bold"/>
            </a:endParaRPr>
          </a:p>
          <a:p>
            <a:pPr algn="l">
              <a:lnSpc>
                <a:spcPts val="3365"/>
              </a:lnSpc>
            </a:pPr>
            <a:r>
              <a:rPr lang="es-CL" sz="2403" b="1" spc="-67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Venta online de entradas:</a:t>
            </a:r>
          </a:p>
          <a:p>
            <a:pPr algn="l">
              <a:lnSpc>
                <a:spcPts val="3365"/>
              </a:lnSpc>
            </a:pPr>
            <a:r>
              <a:rPr lang="es-CL" sz="2403" spc="-67" noProof="0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Los usuarios podrán adquirir sus entradas directamente desde la web, seleccionando función, horario y asiento sin necesidad de ir al cine.</a:t>
            </a:r>
          </a:p>
          <a:p>
            <a:pPr algn="l">
              <a:lnSpc>
                <a:spcPts val="3365"/>
              </a:lnSpc>
            </a:pPr>
            <a:endParaRPr lang="es-CL" sz="2403" b="1" spc="-67" noProof="0" dirty="0">
              <a:solidFill>
                <a:srgbClr val="583D5B"/>
              </a:solidFill>
              <a:latin typeface="Circe Bold"/>
              <a:ea typeface="Circe Bold"/>
              <a:cs typeface="Circe Bold"/>
              <a:sym typeface="Circe Bold"/>
            </a:endParaRPr>
          </a:p>
          <a:p>
            <a:pPr algn="l">
              <a:lnSpc>
                <a:spcPts val="3365"/>
              </a:lnSpc>
            </a:pPr>
            <a:r>
              <a:rPr lang="es-CL" sz="2403" b="1" spc="-67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Control de acceso a salas por QR:</a:t>
            </a:r>
          </a:p>
          <a:p>
            <a:pPr algn="l">
              <a:lnSpc>
                <a:spcPts val="3365"/>
              </a:lnSpc>
            </a:pPr>
            <a:r>
              <a:rPr lang="es-CL" sz="2403" spc="-67" noProof="0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Al comprar una entrada, el cliente podrá agregar productos de la tienda. Se le entregará un ticket digital para retirar sus golosinas sin hacer fila ni pagar en efectivo.</a:t>
            </a:r>
            <a:endParaRPr lang="es-CL" sz="2403" spc="-67" dirty="0">
              <a:solidFill>
                <a:srgbClr val="583D5B"/>
              </a:solidFill>
              <a:latin typeface="Circe"/>
              <a:ea typeface="Circe"/>
              <a:cs typeface="Circe"/>
              <a:sym typeface="Circe"/>
            </a:endParaRPr>
          </a:p>
          <a:p>
            <a:pPr algn="l">
              <a:lnSpc>
                <a:spcPts val="3365"/>
              </a:lnSpc>
            </a:pPr>
            <a:endParaRPr lang="es-CL" sz="2403" spc="-67" noProof="0" dirty="0">
              <a:solidFill>
                <a:srgbClr val="583D5B"/>
              </a:solidFill>
              <a:latin typeface="Circe"/>
              <a:ea typeface="Circe"/>
              <a:cs typeface="Circe"/>
              <a:sym typeface="Circe"/>
            </a:endParaRPr>
          </a:p>
          <a:p>
            <a:pPr algn="l">
              <a:lnSpc>
                <a:spcPts val="3365"/>
              </a:lnSpc>
            </a:pPr>
            <a:r>
              <a:rPr lang="es-CL" sz="2403" b="1" spc="-67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Digitalización Base de datos:</a:t>
            </a:r>
            <a:endParaRPr lang="es-CL" sz="2403" b="1" spc="-67" noProof="0" dirty="0">
              <a:solidFill>
                <a:srgbClr val="583D5B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4162831B-B162-7717-BF53-11C26A508FC9}"/>
              </a:ext>
            </a:extLst>
          </p:cNvPr>
          <p:cNvSpPr/>
          <p:nvPr/>
        </p:nvSpPr>
        <p:spPr>
          <a:xfrm>
            <a:off x="12473582" y="4011611"/>
            <a:ext cx="1303059" cy="1015074"/>
          </a:xfrm>
          <a:custGeom>
            <a:avLst/>
            <a:gdLst/>
            <a:ahLst/>
            <a:cxnLst/>
            <a:rect l="l" t="t" r="r" b="b"/>
            <a:pathLst>
              <a:path w="754324" h="486882">
                <a:moveTo>
                  <a:pt x="0" y="0"/>
                </a:moveTo>
                <a:lnTo>
                  <a:pt x="754323" y="0"/>
                </a:lnTo>
                <a:lnTo>
                  <a:pt x="754323" y="486881"/>
                </a:lnTo>
                <a:lnTo>
                  <a:pt x="0" y="48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pic>
        <p:nvPicPr>
          <p:cNvPr id="32" name="Imagen 31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71612BBF-F96F-E140-2F43-24BAC929DB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022" y="3618270"/>
            <a:ext cx="1647771" cy="1647771"/>
          </a:xfrm>
          <a:prstGeom prst="rect">
            <a:avLst/>
          </a:prstGeom>
        </p:spPr>
      </p:pic>
      <p:pic>
        <p:nvPicPr>
          <p:cNvPr id="36" name="Imagen 35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0EDF741E-7743-E7FA-2836-B1CB2B1F32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564" y="5712532"/>
            <a:ext cx="2555029" cy="1422427"/>
          </a:xfrm>
          <a:prstGeom prst="rect">
            <a:avLst/>
          </a:prstGeom>
        </p:spPr>
      </p:pic>
      <p:pic>
        <p:nvPicPr>
          <p:cNvPr id="37" name="Imagen 36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0261DD65-8BAA-56E9-B666-85911AFB8A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554" y="1524140"/>
            <a:ext cx="1875083" cy="1875083"/>
          </a:xfrm>
          <a:prstGeom prst="rect">
            <a:avLst/>
          </a:prstGeom>
        </p:spPr>
      </p:pic>
      <p:grpSp>
        <p:nvGrpSpPr>
          <p:cNvPr id="40" name="Group 7">
            <a:extLst>
              <a:ext uri="{FF2B5EF4-FFF2-40B4-BE49-F238E27FC236}">
                <a16:creationId xmlns:a16="http://schemas.microsoft.com/office/drawing/2014/main" id="{6509CED1-90FC-97EA-C934-B9DF043D3827}"/>
              </a:ext>
            </a:extLst>
          </p:cNvPr>
          <p:cNvGrpSpPr/>
          <p:nvPr/>
        </p:nvGrpSpPr>
        <p:grpSpPr>
          <a:xfrm>
            <a:off x="2258063" y="7801397"/>
            <a:ext cx="9823099" cy="847303"/>
            <a:chOff x="0" y="0"/>
            <a:chExt cx="7591766" cy="698077"/>
          </a:xfrm>
        </p:grpSpPr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D0D35D9-1AD1-472D-8A0C-3865DF8DE32E}"/>
                </a:ext>
              </a:extLst>
            </p:cNvPr>
            <p:cNvSpPr/>
            <p:nvPr/>
          </p:nvSpPr>
          <p:spPr>
            <a:xfrm>
              <a:off x="0" y="0"/>
              <a:ext cx="7591766" cy="698077"/>
            </a:xfrm>
            <a:custGeom>
              <a:avLst/>
              <a:gdLst/>
              <a:ahLst/>
              <a:cxnLst/>
              <a:rect l="l" t="t" r="r" b="b"/>
              <a:pathLst>
                <a:path w="7591766" h="698077">
                  <a:moveTo>
                    <a:pt x="7467305" y="698077"/>
                  </a:moveTo>
                  <a:lnTo>
                    <a:pt x="124460" y="698077"/>
                  </a:lnTo>
                  <a:cubicBezTo>
                    <a:pt x="55880" y="698077"/>
                    <a:pt x="0" y="642197"/>
                    <a:pt x="0" y="5736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573617"/>
                  </a:lnTo>
                  <a:cubicBezTo>
                    <a:pt x="7591766" y="642197"/>
                    <a:pt x="7535886" y="698077"/>
                    <a:pt x="7467306" y="698077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64CF265-BE46-558B-E353-8DA17510CD60}"/>
              </a:ext>
            </a:extLst>
          </p:cNvPr>
          <p:cNvSpPr txBox="1"/>
          <p:nvPr/>
        </p:nvSpPr>
        <p:spPr>
          <a:xfrm>
            <a:off x="2292699" y="7997290"/>
            <a:ext cx="11305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irce" panose="020B0604020202020204" charset="0"/>
              </a:rPr>
              <a:t>Flujo automatizado para pagos, reembolsos y generación de reportes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.</a:t>
            </a:r>
            <a:endParaRPr lang="es-CL" dirty="0">
              <a:latin typeface="Circe" panose="020B0604020202020204" charset="0"/>
            </a:endParaRPr>
          </a:p>
        </p:txBody>
      </p:sp>
      <p:pic>
        <p:nvPicPr>
          <p:cNvPr id="44" name="Imagen 43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7DF73497-5D0A-58D1-2D0D-436254076D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82" y="7627478"/>
            <a:ext cx="2714707" cy="1545988"/>
          </a:xfrm>
          <a:prstGeom prst="rect">
            <a:avLst/>
          </a:prstGeom>
        </p:spPr>
      </p:pic>
      <p:pic>
        <p:nvPicPr>
          <p:cNvPr id="45" name="Imagen 44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721C967D-05B3-BA08-67F7-022F72E122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9" y="5373798"/>
            <a:ext cx="1647771" cy="1647771"/>
          </a:xfrm>
          <a:prstGeom prst="rect">
            <a:avLst/>
          </a:prstGeom>
        </p:spPr>
      </p:pic>
      <p:pic>
        <p:nvPicPr>
          <p:cNvPr id="46" name="Imagen 45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4FD6E76F-3136-89DA-37C2-E3EA862195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9" y="7452646"/>
            <a:ext cx="1647771" cy="1647771"/>
          </a:xfrm>
          <a:prstGeom prst="rect">
            <a:avLst/>
          </a:prstGeom>
        </p:spPr>
      </p:pic>
      <p:pic>
        <p:nvPicPr>
          <p:cNvPr id="47" name="Imagen 46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72C497CE-AF5D-11C2-2BAF-CC55C07729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04" y="1447066"/>
            <a:ext cx="1647771" cy="1647771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56BCD8FC-3140-3E4C-E95A-799342A933B1}"/>
              </a:ext>
            </a:extLst>
          </p:cNvPr>
          <p:cNvSpPr txBox="1"/>
          <p:nvPr/>
        </p:nvSpPr>
        <p:spPr>
          <a:xfrm>
            <a:off x="14837809" y="9683303"/>
            <a:ext cx="433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irce" panose="020B0604020202020204" charset="0"/>
              </a:rPr>
              <a:t>Ref</a:t>
            </a:r>
            <a:r>
              <a:rPr lang="es-ES" sz="1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irce" panose="020B0604020202020204" charset="0"/>
              </a:rPr>
              <a:t> link.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10"/>
              </a:rPr>
              <a:t>TO BE cine </a:t>
            </a: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10"/>
              </a:rPr>
              <a:t>jupiter.svg</a:t>
            </a:r>
            <a:endParaRPr lang="es-CL" dirty="0">
              <a:latin typeface="Circ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2582752" y="3140668"/>
            <a:ext cx="9856109" cy="2002832"/>
            <a:chOff x="0" y="0"/>
            <a:chExt cx="7591766" cy="8480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591766" cy="848086"/>
            </a:xfrm>
            <a:custGeom>
              <a:avLst/>
              <a:gdLst/>
              <a:ahLst/>
              <a:cxnLst/>
              <a:rect l="l" t="t" r="r" b="b"/>
              <a:pathLst>
                <a:path w="7591766" h="848086">
                  <a:moveTo>
                    <a:pt x="7467305" y="848086"/>
                  </a:moveTo>
                  <a:lnTo>
                    <a:pt x="124460" y="848086"/>
                  </a:lnTo>
                  <a:cubicBezTo>
                    <a:pt x="55880" y="848086"/>
                    <a:pt x="0" y="792206"/>
                    <a:pt x="0" y="72362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723626"/>
                  </a:lnTo>
                  <a:cubicBezTo>
                    <a:pt x="7591766" y="792206"/>
                    <a:pt x="7535886" y="848086"/>
                    <a:pt x="7467306" y="848086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5" name="Freeform 5"/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2688652" y="500349"/>
            <a:ext cx="12910696" cy="125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99"/>
              </a:lnSpc>
            </a:pPr>
            <a:r>
              <a:rPr lang="es-CL" sz="9999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TO BE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642499" y="5785025"/>
            <a:ext cx="9823099" cy="1412828"/>
            <a:chOff x="46175" y="298500"/>
            <a:chExt cx="7591766" cy="782761"/>
          </a:xfrm>
        </p:grpSpPr>
        <p:sp>
          <p:nvSpPr>
            <p:cNvPr id="8" name="Freeform 8"/>
            <p:cNvSpPr/>
            <p:nvPr/>
          </p:nvSpPr>
          <p:spPr>
            <a:xfrm>
              <a:off x="46175" y="298500"/>
              <a:ext cx="7591766" cy="782761"/>
            </a:xfrm>
            <a:custGeom>
              <a:avLst/>
              <a:gdLst/>
              <a:ahLst/>
              <a:cxnLst/>
              <a:rect l="l" t="t" r="r" b="b"/>
              <a:pathLst>
                <a:path w="7591766" h="698077">
                  <a:moveTo>
                    <a:pt x="7467305" y="698077"/>
                  </a:moveTo>
                  <a:lnTo>
                    <a:pt x="124460" y="698077"/>
                  </a:lnTo>
                  <a:cubicBezTo>
                    <a:pt x="55880" y="698077"/>
                    <a:pt x="0" y="642197"/>
                    <a:pt x="0" y="5736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573617"/>
                  </a:lnTo>
                  <a:cubicBezTo>
                    <a:pt x="7591766" y="642197"/>
                    <a:pt x="7535886" y="698077"/>
                    <a:pt x="7467306" y="698077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97442" y="2248819"/>
            <a:ext cx="9355120" cy="4796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5"/>
              </a:lnSpc>
            </a:pPr>
            <a:endParaRPr lang="es-CL" noProof="0" dirty="0"/>
          </a:p>
          <a:p>
            <a:pPr algn="l">
              <a:lnSpc>
                <a:spcPts val="3365"/>
              </a:lnSpc>
            </a:pPr>
            <a:r>
              <a:rPr lang="es-CL" sz="2403" b="1" spc="-67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Suscripción Plan especial</a:t>
            </a:r>
            <a:r>
              <a:rPr lang="es-CL" sz="2403" b="1" spc="-67" noProof="0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:</a:t>
            </a:r>
          </a:p>
          <a:p>
            <a:pPr algn="l">
              <a:lnSpc>
                <a:spcPts val="3365"/>
              </a:lnSpc>
            </a:pPr>
            <a:r>
              <a:rPr lang="es-CL" sz="2403" spc="-67" noProof="0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Cine Júpiter contará con un Plan de suscripción especial donde  se le reservara un puesto para una función  taquillera , se le reserva el derecho de rellenar su bebida ilimitadamente y  rellenar por 2 veces sus palomitas de forma gratuita .</a:t>
            </a:r>
          </a:p>
          <a:p>
            <a:pPr algn="l">
              <a:lnSpc>
                <a:spcPts val="3365"/>
              </a:lnSpc>
            </a:pPr>
            <a:endParaRPr lang="es-CL" sz="2403" b="1" spc="-67" noProof="0" dirty="0">
              <a:solidFill>
                <a:srgbClr val="583D5B"/>
              </a:solidFill>
              <a:latin typeface="Circe Bold"/>
              <a:ea typeface="Circe Bold"/>
              <a:cs typeface="Circe Bold"/>
              <a:sym typeface="Circe Bold"/>
            </a:endParaRPr>
          </a:p>
          <a:p>
            <a:pPr algn="l">
              <a:lnSpc>
                <a:spcPts val="3365"/>
              </a:lnSpc>
            </a:pPr>
            <a:r>
              <a:rPr lang="es-CL" sz="2403" b="1" spc="-67" dirty="0">
                <a:solidFill>
                  <a:srgbClr val="583D5B"/>
                </a:solidFill>
                <a:latin typeface="Circe Bold"/>
                <a:ea typeface="Circe Bold"/>
                <a:cs typeface="Circe Bold"/>
                <a:sym typeface="Circe Bold"/>
              </a:rPr>
              <a:t>Área de limpieza Control</a:t>
            </a:r>
            <a:endParaRPr lang="es-CL" sz="2403" b="1" spc="-67" noProof="0" dirty="0">
              <a:solidFill>
                <a:srgbClr val="583D5B"/>
              </a:solidFill>
              <a:latin typeface="Circe Bold"/>
              <a:ea typeface="Circe Bold"/>
              <a:cs typeface="Circe Bold"/>
              <a:sym typeface="Circe Bold"/>
            </a:endParaRPr>
          </a:p>
          <a:p>
            <a:pPr algn="l">
              <a:lnSpc>
                <a:spcPts val="3365"/>
              </a:lnSpc>
            </a:pPr>
            <a:r>
              <a:rPr lang="es-CL" sz="2403" spc="-67" noProof="0" dirty="0">
                <a:solidFill>
                  <a:srgbClr val="583D5B"/>
                </a:solidFill>
                <a:latin typeface="Circe"/>
                <a:ea typeface="Circe"/>
                <a:cs typeface="Circe"/>
                <a:sym typeface="Circe"/>
              </a:rPr>
              <a:t>Los encargados de área de limpieza es monitoreado de forma digital a través del sistema. Podrán ser asignados a diferentes áreas de trabajo (comestibles, baños, salas)</a:t>
            </a:r>
          </a:p>
        </p:txBody>
      </p:sp>
      <p:pic>
        <p:nvPicPr>
          <p:cNvPr id="32" name="Imagen 31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71612BBF-F96F-E140-2F43-24BAC929D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457" y="5550082"/>
            <a:ext cx="1647771" cy="1647771"/>
          </a:xfrm>
          <a:prstGeom prst="rect">
            <a:avLst/>
          </a:prstGeom>
        </p:spPr>
      </p:pic>
      <p:pic>
        <p:nvPicPr>
          <p:cNvPr id="47" name="Imagen 46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72C497CE-AF5D-11C2-2BAF-CC55C07729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492" y="2815618"/>
            <a:ext cx="1647771" cy="1647771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56BCD8FC-3140-3E4C-E95A-799342A933B1}"/>
              </a:ext>
            </a:extLst>
          </p:cNvPr>
          <p:cNvSpPr txBox="1"/>
          <p:nvPr/>
        </p:nvSpPr>
        <p:spPr>
          <a:xfrm>
            <a:off x="14837809" y="9683303"/>
            <a:ext cx="433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 err="1">
                <a:solidFill>
                  <a:schemeClr val="accent4">
                    <a:lumMod val="50000"/>
                  </a:schemeClr>
                </a:solidFill>
                <a:effectLst/>
                <a:latin typeface="Circe" panose="020B0604020202020204" charset="0"/>
              </a:rPr>
              <a:t>Ref</a:t>
            </a:r>
            <a:r>
              <a:rPr lang="es-ES" sz="1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irce" panose="020B0604020202020204" charset="0"/>
              </a:rPr>
              <a:t> link.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5"/>
              </a:rPr>
              <a:t>TO BE cine </a:t>
            </a: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5"/>
              </a:rPr>
              <a:t>jupiter.svg</a:t>
            </a:r>
            <a:endParaRPr lang="es-CL" dirty="0">
              <a:latin typeface="Circe" panose="020B0604020202020204" charset="0"/>
            </a:endParaRPr>
          </a:p>
        </p:txBody>
      </p:sp>
      <p:sp>
        <p:nvSpPr>
          <p:cNvPr id="13" name="Estrella: 5 puntas 12">
            <a:extLst>
              <a:ext uri="{FF2B5EF4-FFF2-40B4-BE49-F238E27FC236}">
                <a16:creationId xmlns:a16="http://schemas.microsoft.com/office/drawing/2014/main" id="{473F97DF-7AF7-4353-8ADF-77028220586B}"/>
              </a:ext>
            </a:extLst>
          </p:cNvPr>
          <p:cNvSpPr/>
          <p:nvPr/>
        </p:nvSpPr>
        <p:spPr>
          <a:xfrm>
            <a:off x="12752265" y="3214444"/>
            <a:ext cx="1524000" cy="1432467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AF8DF91-CBFA-489F-9FCC-EB9EB3C3A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58" y="5078049"/>
            <a:ext cx="2492389" cy="26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34D1B1-8EB1-C9EE-555C-F039E826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Hexágono 42">
            <a:extLst>
              <a:ext uri="{FF2B5EF4-FFF2-40B4-BE49-F238E27FC236}">
                <a16:creationId xmlns:a16="http://schemas.microsoft.com/office/drawing/2014/main" id="{A81119D6-B893-0C18-4438-B0CB7452D0D6}"/>
              </a:ext>
            </a:extLst>
          </p:cNvPr>
          <p:cNvSpPr/>
          <p:nvPr/>
        </p:nvSpPr>
        <p:spPr>
          <a:xfrm>
            <a:off x="6487300" y="4038600"/>
            <a:ext cx="4336651" cy="2209800"/>
          </a:xfrm>
          <a:prstGeom prst="hexag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7E53B0D-8796-F91F-5DF0-2246661897B6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89B39E-0640-89F8-9102-63A79A83E572}"/>
              </a:ext>
            </a:extLst>
          </p:cNvPr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7EDC8E8-42EA-A144-ACFE-22CAC389F704}"/>
              </a:ext>
            </a:extLst>
          </p:cNvPr>
          <p:cNvSpPr txBox="1"/>
          <p:nvPr/>
        </p:nvSpPr>
        <p:spPr>
          <a:xfrm>
            <a:off x="6257816" y="4661061"/>
            <a:ext cx="4800600" cy="1352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</a:pPr>
            <a:r>
              <a:rPr lang="es-CL" sz="10654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PHVA</a:t>
            </a:r>
          </a:p>
        </p:txBody>
      </p:sp>
      <p:sp>
        <p:nvSpPr>
          <p:cNvPr id="37" name="Globo: flecha derecha 36">
            <a:extLst>
              <a:ext uri="{FF2B5EF4-FFF2-40B4-BE49-F238E27FC236}">
                <a16:creationId xmlns:a16="http://schemas.microsoft.com/office/drawing/2014/main" id="{C28199E8-57BB-C3D4-AE73-3A1E0305FE21}"/>
              </a:ext>
            </a:extLst>
          </p:cNvPr>
          <p:cNvSpPr/>
          <p:nvPr/>
        </p:nvSpPr>
        <p:spPr>
          <a:xfrm>
            <a:off x="1447801" y="2673545"/>
            <a:ext cx="4614418" cy="4229100"/>
          </a:xfrm>
          <a:prstGeom prst="rightArrowCallou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Plan (Planificar)</a:t>
            </a:r>
            <a:r>
              <a:rPr lang="es-ES" sz="4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</a:t>
            </a:r>
            <a:r>
              <a:rPr lang="es-ES" sz="3200" dirty="0">
                <a:solidFill>
                  <a:srgbClr val="000000"/>
                </a:solidFill>
                <a:latin typeface="Circe" panose="020B0604020202020204" charset="0"/>
              </a:rPr>
              <a:t>A</a:t>
            </a:r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nálisis del proceso AS IS y diseño de TO BE.</a:t>
            </a:r>
            <a:endParaRPr lang="es-CL" sz="3200" dirty="0">
              <a:latin typeface="Circe" panose="020B0604020202020204" charset="0"/>
            </a:endParaRPr>
          </a:p>
        </p:txBody>
      </p:sp>
      <p:sp>
        <p:nvSpPr>
          <p:cNvPr id="39" name="Globo: flecha hacia abajo 38">
            <a:extLst>
              <a:ext uri="{FF2B5EF4-FFF2-40B4-BE49-F238E27FC236}">
                <a16:creationId xmlns:a16="http://schemas.microsoft.com/office/drawing/2014/main" id="{A26222A4-7D28-E0EE-2611-6FA72BD74B3B}"/>
              </a:ext>
            </a:extLst>
          </p:cNvPr>
          <p:cNvSpPr/>
          <p:nvPr/>
        </p:nvSpPr>
        <p:spPr>
          <a:xfrm>
            <a:off x="5569527" y="339042"/>
            <a:ext cx="6172200" cy="3432857"/>
          </a:xfrm>
          <a:prstGeom prst="downArrowCallou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Do (Hacer)</a:t>
            </a:r>
            <a:endParaRPr lang="es-ES" sz="4800" dirty="0">
              <a:solidFill>
                <a:srgbClr val="000000"/>
              </a:solidFill>
              <a:latin typeface="Circe" panose="020B0604020202020204" charset="0"/>
            </a:endParaRPr>
          </a:p>
          <a:p>
            <a:pPr algn="ctr"/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implementación de la plataforma web y capacitación.</a:t>
            </a:r>
          </a:p>
          <a:p>
            <a:pPr algn="ctr"/>
            <a:endParaRPr lang="es-CL" dirty="0"/>
          </a:p>
        </p:txBody>
      </p:sp>
      <p:sp>
        <p:nvSpPr>
          <p:cNvPr id="40" name="Globo: flecha izquierda 39">
            <a:extLst>
              <a:ext uri="{FF2B5EF4-FFF2-40B4-BE49-F238E27FC236}">
                <a16:creationId xmlns:a16="http://schemas.microsoft.com/office/drawing/2014/main" id="{373F1152-5632-D226-BFC6-44A9BA2232D5}"/>
              </a:ext>
            </a:extLst>
          </p:cNvPr>
          <p:cNvSpPr/>
          <p:nvPr/>
        </p:nvSpPr>
        <p:spPr>
          <a:xfrm>
            <a:off x="11198596" y="2673545"/>
            <a:ext cx="4800600" cy="4229100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Aft>
                <a:spcPts val="1000"/>
              </a:spcAft>
            </a:pPr>
            <a:r>
              <a:rPr lang="es-ES" sz="4800" b="1" i="0" u="none" strike="noStrike" dirty="0" err="1">
                <a:solidFill>
                  <a:srgbClr val="000000"/>
                </a:solidFill>
                <a:effectLst/>
                <a:latin typeface="Circe" panose="020B0604020202020204" charset="0"/>
              </a:rPr>
              <a:t>Check</a:t>
            </a:r>
            <a:r>
              <a:rPr lang="es-ES" sz="4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(</a:t>
            </a:r>
            <a:r>
              <a:rPr lang="es-ES" sz="4800" b="1" dirty="0">
                <a:solidFill>
                  <a:srgbClr val="000000"/>
                </a:solidFill>
                <a:latin typeface="Circe" panose="020B0604020202020204" charset="0"/>
              </a:rPr>
              <a:t>V</a:t>
            </a:r>
            <a:r>
              <a:rPr lang="es-ES" sz="4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erificar) </a:t>
            </a:r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seguimiento de KPI como ventas online y reducción de filas.</a:t>
            </a:r>
          </a:p>
        </p:txBody>
      </p:sp>
      <p:sp>
        <p:nvSpPr>
          <p:cNvPr id="42" name="Globo: flecha hacia arriba 41">
            <a:extLst>
              <a:ext uri="{FF2B5EF4-FFF2-40B4-BE49-F238E27FC236}">
                <a16:creationId xmlns:a16="http://schemas.microsoft.com/office/drawing/2014/main" id="{544A3BE0-A572-A166-0199-48414D42A768}"/>
              </a:ext>
            </a:extLst>
          </p:cNvPr>
          <p:cNvSpPr/>
          <p:nvPr/>
        </p:nvSpPr>
        <p:spPr>
          <a:xfrm>
            <a:off x="5569527" y="6515102"/>
            <a:ext cx="6172199" cy="3581400"/>
          </a:xfrm>
          <a:prstGeom prst="upArrowCallou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i="0" u="none" strike="noStrike" dirty="0" err="1">
                <a:solidFill>
                  <a:srgbClr val="000000"/>
                </a:solidFill>
                <a:effectLst/>
                <a:latin typeface="Circe" panose="020B0604020202020204" charset="0"/>
              </a:rPr>
              <a:t>Act</a:t>
            </a:r>
            <a:r>
              <a:rPr lang="es-ES" sz="4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(Actuar)</a:t>
            </a:r>
            <a:endParaRPr lang="es-ES" sz="4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algn="ctr"/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ajustes al sistema según retroalimentación.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254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75397-DB93-FF05-94EC-92773D50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">
            <a:extLst>
              <a:ext uri="{FF2B5EF4-FFF2-40B4-BE49-F238E27FC236}">
                <a16:creationId xmlns:a16="http://schemas.microsoft.com/office/drawing/2014/main" id="{939035BA-CC3A-3A46-D204-B2262F92B0A7}"/>
              </a:ext>
            </a:extLst>
          </p:cNvPr>
          <p:cNvGrpSpPr/>
          <p:nvPr/>
        </p:nvGrpSpPr>
        <p:grpSpPr>
          <a:xfrm>
            <a:off x="9502304" y="3112939"/>
            <a:ext cx="7754965" cy="5535760"/>
            <a:chOff x="0" y="0"/>
            <a:chExt cx="7591766" cy="1983803"/>
          </a:xfrm>
        </p:grpSpPr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5E067C6D-9029-9C9E-BA7B-9B69A585183B}"/>
                </a:ext>
              </a:extLst>
            </p:cNvPr>
            <p:cNvSpPr/>
            <p:nvPr/>
          </p:nvSpPr>
          <p:spPr>
            <a:xfrm>
              <a:off x="0" y="0"/>
              <a:ext cx="7591766" cy="1983803"/>
            </a:xfrm>
            <a:custGeom>
              <a:avLst/>
              <a:gdLst/>
              <a:ahLst/>
              <a:cxnLst/>
              <a:rect l="l" t="t" r="r" b="b"/>
              <a:pathLst>
                <a:path w="7591766" h="1983803">
                  <a:moveTo>
                    <a:pt x="7467305" y="1983803"/>
                  </a:moveTo>
                  <a:lnTo>
                    <a:pt x="124460" y="1983803"/>
                  </a:lnTo>
                  <a:cubicBezTo>
                    <a:pt x="55880" y="1983803"/>
                    <a:pt x="0" y="1927923"/>
                    <a:pt x="0" y="18593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1859343"/>
                  </a:lnTo>
                  <a:cubicBezTo>
                    <a:pt x="7591766" y="1927923"/>
                    <a:pt x="7535886" y="1983803"/>
                    <a:pt x="7467306" y="1983803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grpSp>
        <p:nvGrpSpPr>
          <p:cNvPr id="11" name="Group 3">
            <a:extLst>
              <a:ext uri="{FF2B5EF4-FFF2-40B4-BE49-F238E27FC236}">
                <a16:creationId xmlns:a16="http://schemas.microsoft.com/office/drawing/2014/main" id="{B0D41CF5-C5B2-17ED-830A-5B041802DE1B}"/>
              </a:ext>
            </a:extLst>
          </p:cNvPr>
          <p:cNvGrpSpPr/>
          <p:nvPr/>
        </p:nvGrpSpPr>
        <p:grpSpPr>
          <a:xfrm>
            <a:off x="734986" y="3112938"/>
            <a:ext cx="8112512" cy="5535761"/>
            <a:chOff x="0" y="0"/>
            <a:chExt cx="7591766" cy="1983803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F0AC19F-BF8F-EB9D-F909-D0ED172D229A}"/>
                </a:ext>
              </a:extLst>
            </p:cNvPr>
            <p:cNvSpPr/>
            <p:nvPr/>
          </p:nvSpPr>
          <p:spPr>
            <a:xfrm>
              <a:off x="0" y="0"/>
              <a:ext cx="7591766" cy="1983803"/>
            </a:xfrm>
            <a:custGeom>
              <a:avLst/>
              <a:gdLst/>
              <a:ahLst/>
              <a:cxnLst/>
              <a:rect l="l" t="t" r="r" b="b"/>
              <a:pathLst>
                <a:path w="7591766" h="1983803">
                  <a:moveTo>
                    <a:pt x="7467305" y="1983803"/>
                  </a:moveTo>
                  <a:lnTo>
                    <a:pt x="124460" y="1983803"/>
                  </a:lnTo>
                  <a:cubicBezTo>
                    <a:pt x="55880" y="1983803"/>
                    <a:pt x="0" y="1927923"/>
                    <a:pt x="0" y="18593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467306" y="0"/>
                  </a:lnTo>
                  <a:cubicBezTo>
                    <a:pt x="7535886" y="0"/>
                    <a:pt x="7591766" y="55880"/>
                    <a:pt x="7591766" y="124460"/>
                  </a:cubicBezTo>
                  <a:lnTo>
                    <a:pt x="7591766" y="1859343"/>
                  </a:lnTo>
                  <a:cubicBezTo>
                    <a:pt x="7591766" y="1927923"/>
                    <a:pt x="7535886" y="1983803"/>
                    <a:pt x="7467306" y="1983803"/>
                  </a:cubicBezTo>
                  <a:close/>
                </a:path>
              </a:pathLst>
            </a:custGeom>
            <a:solidFill>
              <a:srgbClr val="D4B4D8"/>
            </a:solidFill>
          </p:spPr>
          <p:txBody>
            <a:bodyPr/>
            <a:lstStyle/>
            <a:p>
              <a:endParaRPr lang="es-CL" noProof="0" dirty="0"/>
            </a:p>
          </p:txBody>
        </p: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ED66FA5B-C87D-E24E-973D-C99C318B4CEE}"/>
              </a:ext>
            </a:extLst>
          </p:cNvPr>
          <p:cNvSpPr/>
          <p:nvPr/>
        </p:nvSpPr>
        <p:spPr>
          <a:xfrm rot="-3227623">
            <a:off x="16592986" y="1073344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5" y="0"/>
                </a:lnTo>
                <a:lnTo>
                  <a:pt x="3315235" y="2947545"/>
                </a:lnTo>
                <a:lnTo>
                  <a:pt x="0" y="294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D41BC1-13E7-B276-8567-E405299E3147}"/>
              </a:ext>
            </a:extLst>
          </p:cNvPr>
          <p:cNvSpPr/>
          <p:nvPr/>
        </p:nvSpPr>
        <p:spPr>
          <a:xfrm rot="7689246">
            <a:off x="-1657617" y="7945396"/>
            <a:ext cx="3315235" cy="2947545"/>
          </a:xfrm>
          <a:custGeom>
            <a:avLst/>
            <a:gdLst/>
            <a:ahLst/>
            <a:cxnLst/>
            <a:rect l="l" t="t" r="r" b="b"/>
            <a:pathLst>
              <a:path w="3315235" h="2947545">
                <a:moveTo>
                  <a:pt x="0" y="0"/>
                </a:moveTo>
                <a:lnTo>
                  <a:pt x="3315234" y="0"/>
                </a:lnTo>
                <a:lnTo>
                  <a:pt x="3315234" y="2947546"/>
                </a:lnTo>
                <a:lnTo>
                  <a:pt x="0" y="294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noProof="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5F262AD-6210-4F00-C383-B1AFFACE437F}"/>
              </a:ext>
            </a:extLst>
          </p:cNvPr>
          <p:cNvSpPr txBox="1"/>
          <p:nvPr/>
        </p:nvSpPr>
        <p:spPr>
          <a:xfrm>
            <a:off x="2182945" y="519399"/>
            <a:ext cx="13755934" cy="1352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2"/>
              </a:lnSpc>
            </a:pPr>
            <a:r>
              <a:rPr lang="es-CL" sz="10654" noProof="0" dirty="0">
                <a:solidFill>
                  <a:srgbClr val="412D44"/>
                </a:solidFill>
                <a:latin typeface="Circe Contrast"/>
                <a:ea typeface="Circe Contrast"/>
                <a:cs typeface="Circe Contrast"/>
                <a:sym typeface="Circe Contrast"/>
              </a:rPr>
              <a:t>Riesgos y KRI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7F9A5E-CF5B-66D3-7BAA-8AF39A444042}"/>
              </a:ext>
            </a:extLst>
          </p:cNvPr>
          <p:cNvSpPr txBox="1"/>
          <p:nvPr/>
        </p:nvSpPr>
        <p:spPr>
          <a:xfrm>
            <a:off x="838200" y="3195141"/>
            <a:ext cx="8046821" cy="323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00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Se identifican los siguientes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riesgos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 asociados al nuevo sistema digital:</a:t>
            </a:r>
            <a:endParaRPr lang="es-ES" sz="2800" b="0" dirty="0">
              <a:effectLst/>
              <a:latin typeface="Circe" panose="020B060402020202020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Falla técnica en la web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Resistencia al cambio por parte del personal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Problemas de seguridad en pagos online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298E3A-DDA4-A07F-C270-82C185F81E77}"/>
              </a:ext>
            </a:extLst>
          </p:cNvPr>
          <p:cNvSpPr txBox="1"/>
          <p:nvPr/>
        </p:nvSpPr>
        <p:spPr>
          <a:xfrm>
            <a:off x="9706517" y="3195141"/>
            <a:ext cx="72390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000"/>
              </a:spcAft>
              <a:buNone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Indicadores de </a:t>
            </a: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riesgo (KRI)</a:t>
            </a:r>
            <a:endParaRPr lang="es-ES" sz="2800" b="0" dirty="0">
              <a:effectLst/>
              <a:latin typeface="Circe" panose="020B060402020202020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Tiempo promedio de caída del sistema.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Porcentaje de errores por mal uso del sistema. </a:t>
            </a: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Número de intentos de fraude</a:t>
            </a: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dirty="0">
              <a:solidFill>
                <a:srgbClr val="000000"/>
              </a:solidFill>
              <a:latin typeface="Circe" panose="020B0604020202020204" charset="0"/>
            </a:endParaRPr>
          </a:p>
          <a:p>
            <a:pPr rtl="0" fontAlgn="base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s-ES" sz="2800" b="0" i="0" u="none" strike="noStrike" dirty="0">
              <a:solidFill>
                <a:srgbClr val="000000"/>
              </a:solidFill>
              <a:effectLst/>
              <a:latin typeface="Circe" panose="020B0604020202020204" charset="0"/>
            </a:endParaRPr>
          </a:p>
        </p:txBody>
      </p:sp>
      <p:pic>
        <p:nvPicPr>
          <p:cNvPr id="15" name="Imagen 14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29AB9D84-9578-9E67-0073-BF3D6CB7C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575" y="3848100"/>
            <a:ext cx="1103354" cy="1103354"/>
          </a:xfrm>
          <a:prstGeom prst="rect">
            <a:avLst/>
          </a:prstGeom>
        </p:spPr>
      </p:pic>
      <p:pic>
        <p:nvPicPr>
          <p:cNvPr id="16" name="Imagen 15" descr="Forma&#10;&#10;El contenido generado por IA puede ser incorrecto.">
            <a:extLst>
              <a:ext uri="{FF2B5EF4-FFF2-40B4-BE49-F238E27FC236}">
                <a16:creationId xmlns:a16="http://schemas.microsoft.com/office/drawing/2014/main" id="{0BAEAFC6-E5DC-5274-73AE-5FBE94BA0F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68" y="4717912"/>
            <a:ext cx="1072498" cy="1066076"/>
          </a:xfrm>
          <a:prstGeom prst="rect">
            <a:avLst/>
          </a:prstGeom>
        </p:spPr>
      </p:pic>
      <p:sp>
        <p:nvSpPr>
          <p:cNvPr id="17" name="Freeform 39">
            <a:extLst>
              <a:ext uri="{FF2B5EF4-FFF2-40B4-BE49-F238E27FC236}">
                <a16:creationId xmlns:a16="http://schemas.microsoft.com/office/drawing/2014/main" id="{B5E8D71F-D491-934C-0EDD-115A4FCA7054}"/>
              </a:ext>
            </a:extLst>
          </p:cNvPr>
          <p:cNvSpPr/>
          <p:nvPr/>
        </p:nvSpPr>
        <p:spPr>
          <a:xfrm>
            <a:off x="7354076" y="5783988"/>
            <a:ext cx="831097" cy="663326"/>
          </a:xfrm>
          <a:custGeom>
            <a:avLst/>
            <a:gdLst/>
            <a:ahLst/>
            <a:cxnLst/>
            <a:rect l="l" t="t" r="r" b="b"/>
            <a:pathLst>
              <a:path w="649097" h="522245">
                <a:moveTo>
                  <a:pt x="0" y="0"/>
                </a:moveTo>
                <a:lnTo>
                  <a:pt x="649097" y="0"/>
                </a:lnTo>
                <a:lnTo>
                  <a:pt x="649097" y="522245"/>
                </a:lnTo>
                <a:lnTo>
                  <a:pt x="0" y="522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302AB14-4A75-CB7A-79DE-A446C26ADA95}"/>
              </a:ext>
            </a:extLst>
          </p:cNvPr>
          <p:cNvSpPr txBox="1"/>
          <p:nvPr/>
        </p:nvSpPr>
        <p:spPr>
          <a:xfrm>
            <a:off x="15706798" y="4533056"/>
            <a:ext cx="3463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b="1" i="0" u="none" strike="noStrike" dirty="0">
                <a:solidFill>
                  <a:srgbClr val="000000"/>
                </a:solidFill>
                <a:effectLst/>
                <a:latin typeface="Circe" panose="020B0604020202020204" charset="0"/>
              </a:rPr>
              <a:t>%</a:t>
            </a:r>
            <a:endParaRPr lang="es-CL" sz="6000" dirty="0"/>
          </a:p>
        </p:txBody>
      </p:sp>
      <p:pic>
        <p:nvPicPr>
          <p:cNvPr id="21" name="Imagen 20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0D73D6DF-2F3B-3F20-E074-C7AB614E0E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351" y="3635402"/>
            <a:ext cx="856166" cy="856166"/>
          </a:xfrm>
          <a:prstGeom prst="rect">
            <a:avLst/>
          </a:prstGeom>
        </p:spPr>
      </p:pic>
      <p:pic>
        <p:nvPicPr>
          <p:cNvPr id="23" name="Imagen 22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81BF8F2F-AE60-D7B9-D7DB-1E5005106D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136" y="5863716"/>
            <a:ext cx="833781" cy="9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850</Words>
  <Application>Microsoft Office PowerPoint</Application>
  <PresentationFormat>Personalizado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Circe</vt:lpstr>
      <vt:lpstr>Arial</vt:lpstr>
      <vt:lpstr>Circe Contrast</vt:lpstr>
      <vt:lpstr>Circe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de Marketing Estrategia de Negocio Minimalista Morado</dc:title>
  <dc:creator>SSDD</dc:creator>
  <cp:lastModifiedBy>SSDD</cp:lastModifiedBy>
  <cp:revision>5</cp:revision>
  <dcterms:created xsi:type="dcterms:W3CDTF">2006-08-16T00:00:00Z</dcterms:created>
  <dcterms:modified xsi:type="dcterms:W3CDTF">2025-05-20T19:15:52Z</dcterms:modified>
  <dc:identifier>DAGQTfMi0MI</dc:identifier>
</cp:coreProperties>
</file>