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Ubuntu"/>
      <p:regular r:id="rId22"/>
      <p:bold r:id="rId23"/>
      <p:italic r:id="rId24"/>
      <p:boldItalic r:id="rId25"/>
    </p:embeddedFont>
    <p:embeddedFont>
      <p:font typeface="Luckiest Guy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4TH2CFRNE2sZAJLi+RDqilkCf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-regular.fntdata"/><Relationship Id="rId21" Type="http://schemas.openxmlformats.org/officeDocument/2006/relationships/slide" Target="slides/slide16.xml"/><Relationship Id="rId24" Type="http://schemas.openxmlformats.org/officeDocument/2006/relationships/font" Target="fonts/Ubuntu-italic.fntdata"/><Relationship Id="rId23" Type="http://schemas.openxmlformats.org/officeDocument/2006/relationships/font" Target="fonts/Ubuntu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uckiestGuy-regular.fntdata"/><Relationship Id="rId25" Type="http://schemas.openxmlformats.org/officeDocument/2006/relationships/font" Target="fonts/Ubuntu-bold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4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0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18.jp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jpg"/><Relationship Id="rId4" Type="http://schemas.openxmlformats.org/officeDocument/2006/relationships/image" Target="../media/image34.jpg"/><Relationship Id="rId9" Type="http://schemas.openxmlformats.org/officeDocument/2006/relationships/image" Target="../media/image21.png"/><Relationship Id="rId5" Type="http://schemas.openxmlformats.org/officeDocument/2006/relationships/image" Target="../media/image43.jpg"/><Relationship Id="rId6" Type="http://schemas.openxmlformats.org/officeDocument/2006/relationships/image" Target="../media/image37.jp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jpg"/><Relationship Id="rId4" Type="http://schemas.openxmlformats.org/officeDocument/2006/relationships/image" Target="../media/image40.jpg"/><Relationship Id="rId9" Type="http://schemas.openxmlformats.org/officeDocument/2006/relationships/image" Target="../media/image6.png"/><Relationship Id="rId5" Type="http://schemas.openxmlformats.org/officeDocument/2006/relationships/image" Target="../media/image38.jp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4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31.jp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5.png"/><Relationship Id="rId10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2.vml"/><Relationship Id="rId4" Type="http://schemas.openxmlformats.org/officeDocument/2006/relationships/image" Target="../media/image1.png"/><Relationship Id="rId9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vmlDrawing" Target="../drawings/vmlDrawing3.vml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6.jp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9.jpg"/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6.png"/><Relationship Id="rId13" Type="http://schemas.openxmlformats.org/officeDocument/2006/relationships/image" Target="../media/image12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35.jpg"/><Relationship Id="rId9" Type="http://schemas.openxmlformats.org/officeDocument/2006/relationships/image" Target="../media/image21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3" Type="http://schemas.openxmlformats.org/officeDocument/2006/relationships/oleObject" Target="../embeddings/oleObject1.bin"/><Relationship Id="rId1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4.jpg"/><Relationship Id="rId9" Type="http://schemas.openxmlformats.org/officeDocument/2006/relationships/image" Target="../media/image10.png"/><Relationship Id="rId14" Type="http://schemas.openxmlformats.org/officeDocument/2006/relationships/image" Target="../media/image2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31.jp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4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31.jp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21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2.png"/><Relationship Id="rId5" Type="http://schemas.openxmlformats.org/officeDocument/2006/relationships/image" Target="../media/image21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1968689">
            <a:off x="-1799546" y="-1308638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0" y="0"/>
                </a:moveTo>
                <a:lnTo>
                  <a:pt x="4661544" y="0"/>
                </a:lnTo>
                <a:lnTo>
                  <a:pt x="4661544" y="3181504"/>
                </a:lnTo>
                <a:lnTo>
                  <a:pt x="0" y="3181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3294764">
            <a:off x="-862756" y="593909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4" y="0"/>
                </a:lnTo>
                <a:lnTo>
                  <a:pt x="2787964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2036366" y="-4339626"/>
            <a:ext cx="10445868" cy="10445824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57" l="-43345" r="-14520" t="-411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 rot="-2076347">
            <a:off x="8313981" y="1574111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4"/>
                </a:lnTo>
                <a:lnTo>
                  <a:pt x="0" y="611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9993517">
            <a:off x="14168938" y="7816066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16312324" y="8725115"/>
            <a:ext cx="2704037" cy="2568835"/>
          </a:xfrm>
          <a:custGeom>
            <a:rect b="b" l="l" r="r" t="t"/>
            <a:pathLst>
              <a:path extrusionOk="0" h="2568835" w="2704037">
                <a:moveTo>
                  <a:pt x="0" y="0"/>
                </a:moveTo>
                <a:lnTo>
                  <a:pt x="2704036" y="0"/>
                </a:lnTo>
                <a:lnTo>
                  <a:pt x="2704036" y="2568835"/>
                </a:lnTo>
                <a:lnTo>
                  <a:pt x="0" y="2568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1864568">
            <a:off x="15553846" y="9036526"/>
            <a:ext cx="2626761" cy="2419903"/>
          </a:xfrm>
          <a:custGeom>
            <a:rect b="b" l="l" r="r" t="t"/>
            <a:pathLst>
              <a:path extrusionOk="0" h="2419903" w="2626761">
                <a:moveTo>
                  <a:pt x="0" y="0"/>
                </a:moveTo>
                <a:lnTo>
                  <a:pt x="2626761" y="0"/>
                </a:lnTo>
                <a:lnTo>
                  <a:pt x="2626761" y="2419903"/>
                </a:lnTo>
                <a:lnTo>
                  <a:pt x="0" y="2419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 rot="-2935225">
            <a:off x="2074914" y="9870"/>
            <a:ext cx="1252368" cy="1374341"/>
          </a:xfrm>
          <a:custGeom>
            <a:rect b="b" l="l" r="r" t="t"/>
            <a:pathLst>
              <a:path extrusionOk="0" h="1374341" w="1252368">
                <a:moveTo>
                  <a:pt x="0" y="0"/>
                </a:moveTo>
                <a:lnTo>
                  <a:pt x="1252369" y="0"/>
                </a:lnTo>
                <a:lnTo>
                  <a:pt x="1252369" y="1374341"/>
                </a:lnTo>
                <a:lnTo>
                  <a:pt x="0" y="1374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/>
          <p:nvPr/>
        </p:nvSpPr>
        <p:spPr>
          <a:xfrm rot="7864775">
            <a:off x="16615597" y="7749818"/>
            <a:ext cx="1252368" cy="1374341"/>
          </a:xfrm>
          <a:custGeom>
            <a:rect b="b" l="l" r="r" t="t"/>
            <a:pathLst>
              <a:path extrusionOk="0" h="1374341" w="1252368">
                <a:moveTo>
                  <a:pt x="1252368" y="1374342"/>
                </a:moveTo>
                <a:lnTo>
                  <a:pt x="0" y="1374342"/>
                </a:lnTo>
                <a:lnTo>
                  <a:pt x="0" y="0"/>
                </a:lnTo>
                <a:lnTo>
                  <a:pt x="1252368" y="0"/>
                </a:lnTo>
                <a:lnTo>
                  <a:pt x="1252368" y="1374342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681609" y="2015811"/>
            <a:ext cx="12733898" cy="3691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21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Mascota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2083077" y="4403902"/>
            <a:ext cx="8869996" cy="369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521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Feliz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 rot="-7372589">
            <a:off x="-1433908" y="9218357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4" y="0"/>
                </a:lnTo>
                <a:lnTo>
                  <a:pt x="2960714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1398322" y="3886876"/>
            <a:ext cx="3333610" cy="3208629"/>
          </a:xfrm>
          <a:custGeom>
            <a:rect b="b" l="l" r="r" t="t"/>
            <a:pathLst>
              <a:path extrusionOk="0" h="12259310" w="1273683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1254" l="-4605" r="242" t="-10554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"/>
          <p:cNvSpPr/>
          <p:nvPr/>
        </p:nvSpPr>
        <p:spPr>
          <a:xfrm>
            <a:off x="5450904" y="3886876"/>
            <a:ext cx="3333610" cy="3208629"/>
          </a:xfrm>
          <a:custGeom>
            <a:rect b="b" l="l" r="r" t="t"/>
            <a:pathLst>
              <a:path extrusionOk="0" h="12259310" w="1273683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54999" l="-100419" r="-47817" t="-24608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9503486" y="3886876"/>
            <a:ext cx="3333610" cy="3208629"/>
          </a:xfrm>
          <a:custGeom>
            <a:rect b="b" l="l" r="r" t="t"/>
            <a:pathLst>
              <a:path extrusionOk="0" h="12259310" w="1273683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6169" l="-34240" r="-46898" t="-5132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13556068" y="3886876"/>
            <a:ext cx="3333610" cy="3208629"/>
          </a:xfrm>
          <a:custGeom>
            <a:rect b="b" l="l" r="r" t="t"/>
            <a:pathLst>
              <a:path extrusionOk="0" h="12259310" w="12736830">
                <a:moveTo>
                  <a:pt x="11925300" y="4271010"/>
                </a:moveTo>
                <a:cubicBezTo>
                  <a:pt x="10819131" y="2120900"/>
                  <a:pt x="8590281" y="544830"/>
                  <a:pt x="6215380" y="297180"/>
                </a:cubicBezTo>
                <a:cubicBezTo>
                  <a:pt x="4277360" y="0"/>
                  <a:pt x="3002280" y="913130"/>
                  <a:pt x="1960880" y="2170430"/>
                </a:cubicBezTo>
                <a:cubicBezTo>
                  <a:pt x="919480" y="3427730"/>
                  <a:pt x="365760" y="5030470"/>
                  <a:pt x="142240" y="6647180"/>
                </a:cubicBezTo>
                <a:cubicBezTo>
                  <a:pt x="24130" y="7500620"/>
                  <a:pt x="0" y="8406130"/>
                  <a:pt x="361950" y="9188450"/>
                </a:cubicBezTo>
                <a:cubicBezTo>
                  <a:pt x="820420" y="10180319"/>
                  <a:pt x="1822450" y="10811510"/>
                  <a:pt x="2842260" y="11203940"/>
                </a:cubicBezTo>
                <a:cubicBezTo>
                  <a:pt x="5585460" y="12259310"/>
                  <a:pt x="8953500" y="11850370"/>
                  <a:pt x="11088370" y="9828530"/>
                </a:cubicBezTo>
                <a:cubicBezTo>
                  <a:pt x="11756390" y="9196070"/>
                  <a:pt x="12303760" y="8403590"/>
                  <a:pt x="12499340" y="7504430"/>
                </a:cubicBezTo>
                <a:cubicBezTo>
                  <a:pt x="12736830" y="6413500"/>
                  <a:pt x="12435840" y="5264150"/>
                  <a:pt x="11925300" y="4271010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5132" l="-32302" r="-27429" t="-21283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"/>
          <p:cNvSpPr/>
          <p:nvPr/>
        </p:nvSpPr>
        <p:spPr>
          <a:xfrm flipH="1" rot="2041796">
            <a:off x="15972392" y="-916096"/>
            <a:ext cx="3392307" cy="2315250"/>
          </a:xfrm>
          <a:custGeom>
            <a:rect b="b" l="l" r="r" t="t"/>
            <a:pathLst>
              <a:path extrusionOk="0" h="2315250" w="3392307">
                <a:moveTo>
                  <a:pt x="3392307" y="0"/>
                </a:moveTo>
                <a:lnTo>
                  <a:pt x="0" y="0"/>
                </a:lnTo>
                <a:lnTo>
                  <a:pt x="0" y="2315250"/>
                </a:lnTo>
                <a:lnTo>
                  <a:pt x="3392307" y="2315250"/>
                </a:lnTo>
                <a:lnTo>
                  <a:pt x="3392307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10"/>
          <p:cNvSpPr/>
          <p:nvPr/>
        </p:nvSpPr>
        <p:spPr>
          <a:xfrm rot="3294764">
            <a:off x="17358757" y="870754"/>
            <a:ext cx="2028863" cy="1871626"/>
          </a:xfrm>
          <a:custGeom>
            <a:rect b="b" l="l" r="r" t="t"/>
            <a:pathLst>
              <a:path extrusionOk="0" h="1871626" w="2028863">
                <a:moveTo>
                  <a:pt x="0" y="0"/>
                </a:moveTo>
                <a:lnTo>
                  <a:pt x="2028863" y="0"/>
                </a:lnTo>
                <a:lnTo>
                  <a:pt x="2028863" y="1871626"/>
                </a:lnTo>
                <a:lnTo>
                  <a:pt x="0" y="1871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10"/>
          <p:cNvSpPr/>
          <p:nvPr/>
        </p:nvSpPr>
        <p:spPr>
          <a:xfrm flipH="1">
            <a:off x="-776698" y="9240063"/>
            <a:ext cx="1851757" cy="1759169"/>
          </a:xfrm>
          <a:custGeom>
            <a:rect b="b" l="l" r="r" t="t"/>
            <a:pathLst>
              <a:path extrusionOk="0" h="1759169" w="1851757">
                <a:moveTo>
                  <a:pt x="1851757" y="0"/>
                </a:moveTo>
                <a:lnTo>
                  <a:pt x="0" y="0"/>
                </a:lnTo>
                <a:lnTo>
                  <a:pt x="0" y="1759169"/>
                </a:lnTo>
                <a:lnTo>
                  <a:pt x="1851757" y="1759169"/>
                </a:lnTo>
                <a:lnTo>
                  <a:pt x="1851757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10"/>
          <p:cNvSpPr/>
          <p:nvPr/>
        </p:nvSpPr>
        <p:spPr>
          <a:xfrm rot="1864568">
            <a:off x="175640" y="9705056"/>
            <a:ext cx="1798838" cy="1657179"/>
          </a:xfrm>
          <a:custGeom>
            <a:rect b="b" l="l" r="r" t="t"/>
            <a:pathLst>
              <a:path extrusionOk="0" h="1657179" w="1798838">
                <a:moveTo>
                  <a:pt x="0" y="0"/>
                </a:moveTo>
                <a:lnTo>
                  <a:pt x="1798838" y="0"/>
                </a:lnTo>
                <a:lnTo>
                  <a:pt x="1798838" y="1657180"/>
                </a:lnTo>
                <a:lnTo>
                  <a:pt x="0" y="1657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10"/>
          <p:cNvSpPr/>
          <p:nvPr/>
        </p:nvSpPr>
        <p:spPr>
          <a:xfrm rot="3033103">
            <a:off x="16470245" y="385008"/>
            <a:ext cx="771252" cy="846367"/>
          </a:xfrm>
          <a:custGeom>
            <a:rect b="b" l="l" r="r" t="t"/>
            <a:pathLst>
              <a:path extrusionOk="0" h="846367" w="771252">
                <a:moveTo>
                  <a:pt x="0" y="0"/>
                </a:moveTo>
                <a:lnTo>
                  <a:pt x="771252" y="0"/>
                </a:lnTo>
                <a:lnTo>
                  <a:pt x="771252" y="846367"/>
                </a:lnTo>
                <a:lnTo>
                  <a:pt x="0" y="846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10"/>
          <p:cNvSpPr/>
          <p:nvPr/>
        </p:nvSpPr>
        <p:spPr>
          <a:xfrm rot="2382201">
            <a:off x="290680" y="9102102"/>
            <a:ext cx="601625" cy="660219"/>
          </a:xfrm>
          <a:custGeom>
            <a:rect b="b" l="l" r="r" t="t"/>
            <a:pathLst>
              <a:path extrusionOk="0" h="660219" w="601625">
                <a:moveTo>
                  <a:pt x="601625" y="660219"/>
                </a:moveTo>
                <a:lnTo>
                  <a:pt x="0" y="660219"/>
                </a:lnTo>
                <a:lnTo>
                  <a:pt x="0" y="0"/>
                </a:lnTo>
                <a:lnTo>
                  <a:pt x="601625" y="0"/>
                </a:lnTo>
                <a:lnTo>
                  <a:pt x="601625" y="660219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0"/>
          <p:cNvSpPr/>
          <p:nvPr/>
        </p:nvSpPr>
        <p:spPr>
          <a:xfrm>
            <a:off x="17086565" y="9302565"/>
            <a:ext cx="1803248" cy="1713086"/>
          </a:xfrm>
          <a:custGeom>
            <a:rect b="b" l="l" r="r" t="t"/>
            <a:pathLst>
              <a:path extrusionOk="0" h="1713086" w="1803248">
                <a:moveTo>
                  <a:pt x="0" y="0"/>
                </a:moveTo>
                <a:lnTo>
                  <a:pt x="1803249" y="0"/>
                </a:lnTo>
                <a:lnTo>
                  <a:pt x="1803249" y="1713086"/>
                </a:lnTo>
                <a:lnTo>
                  <a:pt x="0" y="1713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0"/>
          <p:cNvSpPr/>
          <p:nvPr/>
        </p:nvSpPr>
        <p:spPr>
          <a:xfrm flipH="1" rot="-2380866">
            <a:off x="16303561" y="9638860"/>
            <a:ext cx="1751715" cy="1613767"/>
          </a:xfrm>
          <a:custGeom>
            <a:rect b="b" l="l" r="r" t="t"/>
            <a:pathLst>
              <a:path extrusionOk="0" h="1613767" w="1751715">
                <a:moveTo>
                  <a:pt x="1751715" y="0"/>
                </a:moveTo>
                <a:lnTo>
                  <a:pt x="0" y="0"/>
                </a:lnTo>
                <a:lnTo>
                  <a:pt x="0" y="1613767"/>
                </a:lnTo>
                <a:lnTo>
                  <a:pt x="1751715" y="1613767"/>
                </a:lnTo>
                <a:lnTo>
                  <a:pt x="1751715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0"/>
          <p:cNvSpPr/>
          <p:nvPr/>
        </p:nvSpPr>
        <p:spPr>
          <a:xfrm flipH="1" rot="-1570951">
            <a:off x="17423071" y="9082342"/>
            <a:ext cx="585864" cy="642924"/>
          </a:xfrm>
          <a:custGeom>
            <a:rect b="b" l="l" r="r" t="t"/>
            <a:pathLst>
              <a:path extrusionOk="0" h="642924" w="585864">
                <a:moveTo>
                  <a:pt x="0" y="642923"/>
                </a:moveTo>
                <a:lnTo>
                  <a:pt x="585864" y="642923"/>
                </a:lnTo>
                <a:lnTo>
                  <a:pt x="585864" y="0"/>
                </a:lnTo>
                <a:lnTo>
                  <a:pt x="0" y="0"/>
                </a:lnTo>
                <a:lnTo>
                  <a:pt x="0" y="642923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10"/>
          <p:cNvSpPr/>
          <p:nvPr/>
        </p:nvSpPr>
        <p:spPr>
          <a:xfrm rot="-1582735">
            <a:off x="-1104662" y="-1033986"/>
            <a:ext cx="3392307" cy="2315250"/>
          </a:xfrm>
          <a:custGeom>
            <a:rect b="b" l="l" r="r" t="t"/>
            <a:pathLst>
              <a:path extrusionOk="0" h="2315250" w="3392307">
                <a:moveTo>
                  <a:pt x="0" y="0"/>
                </a:moveTo>
                <a:lnTo>
                  <a:pt x="3392308" y="0"/>
                </a:lnTo>
                <a:lnTo>
                  <a:pt x="3392308" y="2315250"/>
                </a:lnTo>
                <a:lnTo>
                  <a:pt x="0" y="2315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10"/>
          <p:cNvSpPr/>
          <p:nvPr/>
        </p:nvSpPr>
        <p:spPr>
          <a:xfrm flipH="1" rot="-2831161">
            <a:off x="-964984" y="978525"/>
            <a:ext cx="2028863" cy="1871626"/>
          </a:xfrm>
          <a:custGeom>
            <a:rect b="b" l="l" r="r" t="t"/>
            <a:pathLst>
              <a:path extrusionOk="0" h="1871626" w="2028863">
                <a:moveTo>
                  <a:pt x="2028864" y="0"/>
                </a:moveTo>
                <a:lnTo>
                  <a:pt x="0" y="0"/>
                </a:lnTo>
                <a:lnTo>
                  <a:pt x="0" y="1871626"/>
                </a:lnTo>
                <a:lnTo>
                  <a:pt x="2028864" y="1871626"/>
                </a:lnTo>
                <a:lnTo>
                  <a:pt x="2028864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10"/>
          <p:cNvSpPr/>
          <p:nvPr/>
        </p:nvSpPr>
        <p:spPr>
          <a:xfrm rot="7344153">
            <a:off x="1012696" y="399316"/>
            <a:ext cx="771252" cy="846367"/>
          </a:xfrm>
          <a:custGeom>
            <a:rect b="b" l="l" r="r" t="t"/>
            <a:pathLst>
              <a:path extrusionOk="0" h="846367" w="771252">
                <a:moveTo>
                  <a:pt x="0" y="0"/>
                </a:moveTo>
                <a:lnTo>
                  <a:pt x="771252" y="0"/>
                </a:lnTo>
                <a:lnTo>
                  <a:pt x="771252" y="846367"/>
                </a:lnTo>
                <a:lnTo>
                  <a:pt x="0" y="846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10"/>
          <p:cNvSpPr/>
          <p:nvPr/>
        </p:nvSpPr>
        <p:spPr>
          <a:xfrm rot="1599581">
            <a:off x="1192332" y="4299295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3"/>
                </a:lnTo>
                <a:lnTo>
                  <a:pt x="0" y="6114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0"/>
          <p:cNvSpPr/>
          <p:nvPr/>
        </p:nvSpPr>
        <p:spPr>
          <a:xfrm rot="7761443">
            <a:off x="16137421" y="5987247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5" y="0"/>
                </a:lnTo>
                <a:lnTo>
                  <a:pt x="1296075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0"/>
          <p:cNvSpPr txBox="1"/>
          <p:nvPr/>
        </p:nvSpPr>
        <p:spPr>
          <a:xfrm>
            <a:off x="1001557" y="1308179"/>
            <a:ext cx="16257743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Objetivos de Mejora</a:t>
            </a:r>
            <a:endParaRPr/>
          </a:p>
        </p:txBody>
      </p:sp>
      <p:sp>
        <p:nvSpPr>
          <p:cNvPr id="252" name="Google Shape;252;p10"/>
          <p:cNvSpPr txBox="1"/>
          <p:nvPr/>
        </p:nvSpPr>
        <p:spPr>
          <a:xfrm>
            <a:off x="427914" y="7495438"/>
            <a:ext cx="4837002" cy="1173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8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Integrar veterinaria móvil con rutas optimizadas.</a:t>
            </a:r>
            <a:endParaRPr/>
          </a:p>
          <a:p>
            <a:pPr indent="0" lvl="0" marL="0" marR="0" rtl="0" algn="ctr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58" u="none" cap="none" strike="noStrike">
              <a:solidFill>
                <a:srgbClr val="FFD68E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3" name="Google Shape;253;p10"/>
          <p:cNvSpPr txBox="1"/>
          <p:nvPr/>
        </p:nvSpPr>
        <p:spPr>
          <a:xfrm>
            <a:off x="5450904" y="7500379"/>
            <a:ext cx="3604739" cy="1163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Incorporar tienda online con venta y validación de recetas.</a:t>
            </a:r>
            <a:endParaRPr/>
          </a:p>
        </p:txBody>
      </p:sp>
      <p:sp>
        <p:nvSpPr>
          <p:cNvPr id="254" name="Google Shape;254;p10"/>
          <p:cNvSpPr txBox="1"/>
          <p:nvPr/>
        </p:nvSpPr>
        <p:spPr>
          <a:xfrm>
            <a:off x="9578271" y="7253024"/>
            <a:ext cx="3184039" cy="155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Protocolizar fallecimientos con control y compensación.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13630854" y="7253024"/>
            <a:ext cx="3184039" cy="1553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Unificar procesos clínicos y administrativos en una plataforma digital.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/>
          <p:nvPr/>
        </p:nvSpPr>
        <p:spPr>
          <a:xfrm>
            <a:off x="9052563" y="697040"/>
            <a:ext cx="2854020" cy="4240900"/>
          </a:xfrm>
          <a:custGeom>
            <a:rect b="b" l="l" r="r" t="t"/>
            <a:pathLst>
              <a:path extrusionOk="0" h="3355340" w="2258060">
                <a:moveTo>
                  <a:pt x="1649730" y="77470"/>
                </a:moveTo>
                <a:cubicBezTo>
                  <a:pt x="1518920" y="26670"/>
                  <a:pt x="1366520" y="0"/>
                  <a:pt x="1196340" y="0"/>
                </a:cubicBezTo>
                <a:lnTo>
                  <a:pt x="0" y="0"/>
                </a:lnTo>
                <a:lnTo>
                  <a:pt x="0" y="3355340"/>
                </a:lnTo>
                <a:lnTo>
                  <a:pt x="783590" y="3355340"/>
                </a:lnTo>
                <a:lnTo>
                  <a:pt x="783590" y="2137410"/>
                </a:lnTo>
                <a:lnTo>
                  <a:pt x="1196340" y="2137410"/>
                </a:lnTo>
                <a:cubicBezTo>
                  <a:pt x="1352550" y="2137410"/>
                  <a:pt x="1497330" y="2110740"/>
                  <a:pt x="1626870" y="2058670"/>
                </a:cubicBezTo>
                <a:cubicBezTo>
                  <a:pt x="1757680" y="2006600"/>
                  <a:pt x="1870710" y="1931670"/>
                  <a:pt x="1964690" y="1836420"/>
                </a:cubicBezTo>
                <a:cubicBezTo>
                  <a:pt x="2058670" y="1741170"/>
                  <a:pt x="2132330" y="1624330"/>
                  <a:pt x="2183130" y="1489710"/>
                </a:cubicBezTo>
                <a:cubicBezTo>
                  <a:pt x="2232660" y="1357630"/>
                  <a:pt x="2258060" y="1209040"/>
                  <a:pt x="2258060" y="1049020"/>
                </a:cubicBezTo>
                <a:cubicBezTo>
                  <a:pt x="2258060" y="901700"/>
                  <a:pt x="2235200" y="763270"/>
                  <a:pt x="2190750" y="636270"/>
                </a:cubicBezTo>
                <a:cubicBezTo>
                  <a:pt x="2145030" y="506730"/>
                  <a:pt x="2076450" y="392430"/>
                  <a:pt x="1986280" y="298450"/>
                </a:cubicBezTo>
                <a:cubicBezTo>
                  <a:pt x="1896110" y="205740"/>
                  <a:pt x="1781810" y="130810"/>
                  <a:pt x="1649730" y="77470"/>
                </a:cubicBezTo>
                <a:close/>
                <a:moveTo>
                  <a:pt x="783590" y="739140"/>
                </a:moveTo>
                <a:lnTo>
                  <a:pt x="1136650" y="739140"/>
                </a:lnTo>
                <a:cubicBezTo>
                  <a:pt x="1243330" y="739140"/>
                  <a:pt x="1322070" y="765810"/>
                  <a:pt x="1375410" y="820420"/>
                </a:cubicBezTo>
                <a:cubicBezTo>
                  <a:pt x="1430020" y="875030"/>
                  <a:pt x="1455420" y="951230"/>
                  <a:pt x="1455420" y="1051560"/>
                </a:cubicBezTo>
                <a:cubicBezTo>
                  <a:pt x="1455420" y="1168400"/>
                  <a:pt x="1427480" y="1258570"/>
                  <a:pt x="1372870" y="1319530"/>
                </a:cubicBezTo>
                <a:cubicBezTo>
                  <a:pt x="1320800" y="1377950"/>
                  <a:pt x="1243330" y="1405890"/>
                  <a:pt x="1135380" y="1405890"/>
                </a:cubicBezTo>
                <a:lnTo>
                  <a:pt x="783590" y="1405890"/>
                </a:lnTo>
                <a:lnTo>
                  <a:pt x="783590" y="73914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619" l="-32562" r="-4576" t="-33817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 flipH="1">
            <a:off x="12123968" y="697040"/>
            <a:ext cx="2757709" cy="4240900"/>
          </a:xfrm>
          <a:custGeom>
            <a:rect b="b" l="l" r="r" t="t"/>
            <a:pathLst>
              <a:path extrusionOk="0" h="3355340" w="2181860">
                <a:moveTo>
                  <a:pt x="0" y="2618740"/>
                </a:moveTo>
                <a:lnTo>
                  <a:pt x="1398270" y="2618740"/>
                </a:lnTo>
                <a:lnTo>
                  <a:pt x="1398270" y="2010410"/>
                </a:lnTo>
                <a:lnTo>
                  <a:pt x="220980" y="2010410"/>
                </a:lnTo>
                <a:lnTo>
                  <a:pt x="220980" y="1271270"/>
                </a:lnTo>
                <a:lnTo>
                  <a:pt x="1398270" y="1271270"/>
                </a:lnTo>
                <a:lnTo>
                  <a:pt x="1398270" y="739140"/>
                </a:lnTo>
                <a:lnTo>
                  <a:pt x="25400" y="739140"/>
                </a:lnTo>
                <a:lnTo>
                  <a:pt x="25400" y="0"/>
                </a:lnTo>
                <a:lnTo>
                  <a:pt x="2181860" y="0"/>
                </a:lnTo>
                <a:lnTo>
                  <a:pt x="2181860" y="3355340"/>
                </a:lnTo>
                <a:lnTo>
                  <a:pt x="0" y="335534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5296" r="-65293" t="0"/>
            </a:stretch>
          </a:blipFill>
          <a:ln>
            <a:noFill/>
          </a:ln>
        </p:spPr>
      </p:sp>
      <p:sp>
        <p:nvSpPr>
          <p:cNvPr id="262" name="Google Shape;262;p11"/>
          <p:cNvSpPr/>
          <p:nvPr/>
        </p:nvSpPr>
        <p:spPr>
          <a:xfrm>
            <a:off x="15095849" y="695434"/>
            <a:ext cx="2893640" cy="4242506"/>
          </a:xfrm>
          <a:custGeom>
            <a:rect b="b" l="l" r="r" t="t"/>
            <a:pathLst>
              <a:path extrusionOk="0" h="3355340" w="2288540">
                <a:moveTo>
                  <a:pt x="2540" y="2540"/>
                </a:moveTo>
                <a:lnTo>
                  <a:pt x="2540" y="739140"/>
                </a:lnTo>
                <a:lnTo>
                  <a:pt x="751840" y="739140"/>
                </a:lnTo>
                <a:lnTo>
                  <a:pt x="751840" y="3355340"/>
                </a:lnTo>
                <a:lnTo>
                  <a:pt x="1539240" y="3355340"/>
                </a:lnTo>
                <a:lnTo>
                  <a:pt x="1539240" y="739140"/>
                </a:lnTo>
                <a:lnTo>
                  <a:pt x="2288540" y="739140"/>
                </a:lnTo>
                <a:lnTo>
                  <a:pt x="2288540" y="2540"/>
                </a:lnTo>
                <a:cubicBezTo>
                  <a:pt x="2288540" y="2540"/>
                  <a:pt x="0" y="0"/>
                  <a:pt x="2540" y="254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38075" r="-60854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"/>
          <p:cNvSpPr/>
          <p:nvPr/>
        </p:nvSpPr>
        <p:spPr>
          <a:xfrm rot="-1968689">
            <a:off x="-1799546" y="-1308638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0" y="0"/>
                </a:moveTo>
                <a:lnTo>
                  <a:pt x="4661544" y="0"/>
                </a:lnTo>
                <a:lnTo>
                  <a:pt x="4661544" y="3181504"/>
                </a:lnTo>
                <a:lnTo>
                  <a:pt x="0" y="3181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11"/>
          <p:cNvSpPr/>
          <p:nvPr/>
        </p:nvSpPr>
        <p:spPr>
          <a:xfrm rot="3294764">
            <a:off x="-862756" y="593909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4" y="0"/>
                </a:lnTo>
                <a:lnTo>
                  <a:pt x="2787964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5" name="Google Shape;265;p11"/>
          <p:cNvSpPr/>
          <p:nvPr/>
        </p:nvSpPr>
        <p:spPr>
          <a:xfrm>
            <a:off x="16520658" y="8974404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0" y="0"/>
                </a:moveTo>
                <a:lnTo>
                  <a:pt x="2495702" y="0"/>
                </a:lnTo>
                <a:lnTo>
                  <a:pt x="2495702" y="2370917"/>
                </a:lnTo>
                <a:lnTo>
                  <a:pt x="0" y="2370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11"/>
          <p:cNvSpPr/>
          <p:nvPr/>
        </p:nvSpPr>
        <p:spPr>
          <a:xfrm rot="1864568">
            <a:off x="15820618" y="9449363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11"/>
          <p:cNvSpPr/>
          <p:nvPr/>
        </p:nvSpPr>
        <p:spPr>
          <a:xfrm rot="-2935225">
            <a:off x="2074914" y="9870"/>
            <a:ext cx="1252368" cy="1374341"/>
          </a:xfrm>
          <a:custGeom>
            <a:rect b="b" l="l" r="r" t="t"/>
            <a:pathLst>
              <a:path extrusionOk="0" h="1374341" w="1252368">
                <a:moveTo>
                  <a:pt x="0" y="0"/>
                </a:moveTo>
                <a:lnTo>
                  <a:pt x="1252369" y="0"/>
                </a:lnTo>
                <a:lnTo>
                  <a:pt x="1252369" y="1374341"/>
                </a:lnTo>
                <a:lnTo>
                  <a:pt x="0" y="1374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11"/>
          <p:cNvSpPr/>
          <p:nvPr/>
        </p:nvSpPr>
        <p:spPr>
          <a:xfrm rot="7864775">
            <a:off x="17229161" y="8257932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11"/>
          <p:cNvSpPr/>
          <p:nvPr/>
        </p:nvSpPr>
        <p:spPr>
          <a:xfrm rot="-7372589">
            <a:off x="-1433908" y="9218357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4" y="0"/>
                </a:lnTo>
                <a:lnTo>
                  <a:pt x="2960714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11"/>
          <p:cNvSpPr/>
          <p:nvPr/>
        </p:nvSpPr>
        <p:spPr>
          <a:xfrm rot="-2555820">
            <a:off x="7332885" y="1150379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4"/>
                </a:lnTo>
                <a:lnTo>
                  <a:pt x="0" y="611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11"/>
          <p:cNvSpPr/>
          <p:nvPr/>
        </p:nvSpPr>
        <p:spPr>
          <a:xfrm rot="5174940">
            <a:off x="15476845" y="3606358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11"/>
          <p:cNvSpPr txBox="1"/>
          <p:nvPr/>
        </p:nvSpPr>
        <p:spPr>
          <a:xfrm>
            <a:off x="1698561" y="3698740"/>
            <a:ext cx="7354002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Técnica de Mejora:</a:t>
            </a:r>
            <a:endParaRPr/>
          </a:p>
        </p:txBody>
      </p:sp>
      <p:sp>
        <p:nvSpPr>
          <p:cNvPr id="273" name="Google Shape;273;p11"/>
          <p:cNvSpPr txBox="1"/>
          <p:nvPr/>
        </p:nvSpPr>
        <p:spPr>
          <a:xfrm>
            <a:off x="1698561" y="4552061"/>
            <a:ext cx="6168547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PDCA</a:t>
            </a:r>
            <a:endParaRPr/>
          </a:p>
        </p:txBody>
      </p:sp>
      <p:sp>
        <p:nvSpPr>
          <p:cNvPr id="274" name="Google Shape;274;p11"/>
          <p:cNvSpPr txBox="1"/>
          <p:nvPr/>
        </p:nvSpPr>
        <p:spPr>
          <a:xfrm>
            <a:off x="1449151" y="6470954"/>
            <a:ext cx="3184039" cy="523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Plan:</a:t>
            </a:r>
            <a:endParaRPr/>
          </a:p>
        </p:txBody>
      </p:sp>
      <p:sp>
        <p:nvSpPr>
          <p:cNvPr id="275" name="Google Shape;275;p11"/>
          <p:cNvSpPr txBox="1"/>
          <p:nvPr/>
        </p:nvSpPr>
        <p:spPr>
          <a:xfrm>
            <a:off x="5544001" y="6470954"/>
            <a:ext cx="3184039" cy="523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Do:</a:t>
            </a:r>
            <a:endParaRPr/>
          </a:p>
        </p:txBody>
      </p:sp>
      <p:sp>
        <p:nvSpPr>
          <p:cNvPr id="276" name="Google Shape;276;p11"/>
          <p:cNvSpPr txBox="1"/>
          <p:nvPr/>
        </p:nvSpPr>
        <p:spPr>
          <a:xfrm>
            <a:off x="13994434" y="6470954"/>
            <a:ext cx="3184039" cy="523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Act: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9638851" y="6470954"/>
            <a:ext cx="3184039" cy="523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Check:</a:t>
            </a:r>
            <a:endParaRPr/>
          </a:p>
        </p:txBody>
      </p:sp>
      <p:sp>
        <p:nvSpPr>
          <p:cNvPr id="278" name="Google Shape;278;p11"/>
          <p:cNvSpPr txBox="1"/>
          <p:nvPr/>
        </p:nvSpPr>
        <p:spPr>
          <a:xfrm>
            <a:off x="332852" y="7280970"/>
            <a:ext cx="3530623" cy="1571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Alcance, protocolos e indicadores.</a:t>
            </a:r>
            <a:endParaRPr/>
          </a:p>
        </p:txBody>
      </p:sp>
      <p:sp>
        <p:nvSpPr>
          <p:cNvPr id="279" name="Google Shape;279;p11"/>
          <p:cNvSpPr txBox="1"/>
          <p:nvPr/>
        </p:nvSpPr>
        <p:spPr>
          <a:xfrm>
            <a:off x="4693067" y="7280970"/>
            <a:ext cx="3560564" cy="1571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Desarrollo de sistemas y equipamiento.</a:t>
            </a:r>
            <a:endParaRPr/>
          </a:p>
        </p:txBody>
      </p:sp>
      <p:sp>
        <p:nvSpPr>
          <p:cNvPr id="280" name="Google Shape;280;p11"/>
          <p:cNvSpPr txBox="1"/>
          <p:nvPr/>
        </p:nvSpPr>
        <p:spPr>
          <a:xfrm>
            <a:off x="8728040" y="7280970"/>
            <a:ext cx="3741837" cy="1571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Medición de tiempos, ventas y auditorías.</a:t>
            </a:r>
            <a:endParaRPr/>
          </a:p>
        </p:txBody>
      </p:sp>
      <p:sp>
        <p:nvSpPr>
          <p:cNvPr id="281" name="Google Shape;281;p11"/>
          <p:cNvSpPr txBox="1"/>
          <p:nvPr/>
        </p:nvSpPr>
        <p:spPr>
          <a:xfrm>
            <a:off x="13390336" y="7160704"/>
            <a:ext cx="3788137" cy="1571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Ajuste continuo de procesos según resultados.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/>
          <p:nvPr/>
        </p:nvSpPr>
        <p:spPr>
          <a:xfrm>
            <a:off x="1394710" y="1414257"/>
            <a:ext cx="15498581" cy="7458486"/>
          </a:xfrm>
          <a:custGeom>
            <a:rect b="b" l="l" r="r" t="t"/>
            <a:pathLst>
              <a:path extrusionOk="0" h="1457405" w="3028457">
                <a:moveTo>
                  <a:pt x="2903997" y="1457405"/>
                </a:moveTo>
                <a:lnTo>
                  <a:pt x="124460" y="1457405"/>
                </a:lnTo>
                <a:cubicBezTo>
                  <a:pt x="55880" y="1457405"/>
                  <a:pt x="0" y="1401525"/>
                  <a:pt x="0" y="1332945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2903997" y="0"/>
                </a:lnTo>
                <a:cubicBezTo>
                  <a:pt x="2972577" y="0"/>
                  <a:pt x="3028457" y="55880"/>
                  <a:pt x="3028457" y="124460"/>
                </a:cubicBezTo>
                <a:lnTo>
                  <a:pt x="3028457" y="1332945"/>
                </a:lnTo>
                <a:cubicBezTo>
                  <a:pt x="3028457" y="1401525"/>
                  <a:pt x="2972577" y="1457405"/>
                  <a:pt x="2903997" y="1457405"/>
                </a:cubicBezTo>
                <a:close/>
              </a:path>
            </a:pathLst>
          </a:custGeom>
          <a:solidFill>
            <a:srgbClr val="FFD6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 flipH="1" rot="2041796">
            <a:off x="16501079" y="-740059"/>
            <a:ext cx="2878970" cy="1964897"/>
          </a:xfrm>
          <a:custGeom>
            <a:rect b="b" l="l" r="r" t="t"/>
            <a:pathLst>
              <a:path extrusionOk="0" h="1964897" w="2878970">
                <a:moveTo>
                  <a:pt x="2878971" y="0"/>
                </a:moveTo>
                <a:lnTo>
                  <a:pt x="0" y="0"/>
                </a:lnTo>
                <a:lnTo>
                  <a:pt x="0" y="1964897"/>
                </a:lnTo>
                <a:lnTo>
                  <a:pt x="2878971" y="1964897"/>
                </a:lnTo>
                <a:lnTo>
                  <a:pt x="287897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8" name="Google Shape;288;p12"/>
          <p:cNvSpPr/>
          <p:nvPr/>
        </p:nvSpPr>
        <p:spPr>
          <a:xfrm rot="3294764">
            <a:off x="17534779" y="862123"/>
            <a:ext cx="1721848" cy="1588404"/>
          </a:xfrm>
          <a:custGeom>
            <a:rect b="b" l="l" r="r" t="t"/>
            <a:pathLst>
              <a:path extrusionOk="0" h="1588404" w="1721848">
                <a:moveTo>
                  <a:pt x="0" y="0"/>
                </a:moveTo>
                <a:lnTo>
                  <a:pt x="1721848" y="0"/>
                </a:lnTo>
                <a:lnTo>
                  <a:pt x="1721848" y="1588404"/>
                </a:lnTo>
                <a:lnTo>
                  <a:pt x="0" y="15884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p12"/>
          <p:cNvSpPr/>
          <p:nvPr/>
        </p:nvSpPr>
        <p:spPr>
          <a:xfrm flipH="1">
            <a:off x="-776698" y="9240063"/>
            <a:ext cx="1851757" cy="1759169"/>
          </a:xfrm>
          <a:custGeom>
            <a:rect b="b" l="l" r="r" t="t"/>
            <a:pathLst>
              <a:path extrusionOk="0" h="1759169" w="1851757">
                <a:moveTo>
                  <a:pt x="1851757" y="0"/>
                </a:moveTo>
                <a:lnTo>
                  <a:pt x="0" y="0"/>
                </a:lnTo>
                <a:lnTo>
                  <a:pt x="0" y="1759169"/>
                </a:lnTo>
                <a:lnTo>
                  <a:pt x="1851757" y="1759169"/>
                </a:lnTo>
                <a:lnTo>
                  <a:pt x="1851757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12"/>
          <p:cNvSpPr/>
          <p:nvPr/>
        </p:nvSpPr>
        <p:spPr>
          <a:xfrm rot="1864568">
            <a:off x="175640" y="9695531"/>
            <a:ext cx="1798838" cy="1657179"/>
          </a:xfrm>
          <a:custGeom>
            <a:rect b="b" l="l" r="r" t="t"/>
            <a:pathLst>
              <a:path extrusionOk="0" h="1657179" w="1798838">
                <a:moveTo>
                  <a:pt x="0" y="0"/>
                </a:moveTo>
                <a:lnTo>
                  <a:pt x="1798838" y="0"/>
                </a:lnTo>
                <a:lnTo>
                  <a:pt x="1798838" y="1657180"/>
                </a:lnTo>
                <a:lnTo>
                  <a:pt x="0" y="16571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12"/>
          <p:cNvSpPr/>
          <p:nvPr/>
        </p:nvSpPr>
        <p:spPr>
          <a:xfrm rot="3033103">
            <a:off x="16780721" y="449881"/>
            <a:ext cx="654543" cy="718291"/>
          </a:xfrm>
          <a:custGeom>
            <a:rect b="b" l="l" r="r" t="t"/>
            <a:pathLst>
              <a:path extrusionOk="0" h="718291" w="654543">
                <a:moveTo>
                  <a:pt x="0" y="0"/>
                </a:moveTo>
                <a:lnTo>
                  <a:pt x="654543" y="0"/>
                </a:lnTo>
                <a:lnTo>
                  <a:pt x="654543" y="718292"/>
                </a:lnTo>
                <a:lnTo>
                  <a:pt x="0" y="7182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12"/>
          <p:cNvSpPr/>
          <p:nvPr/>
        </p:nvSpPr>
        <p:spPr>
          <a:xfrm rot="2382201">
            <a:off x="290680" y="9102102"/>
            <a:ext cx="601625" cy="660219"/>
          </a:xfrm>
          <a:custGeom>
            <a:rect b="b" l="l" r="r" t="t"/>
            <a:pathLst>
              <a:path extrusionOk="0" h="660219" w="601625">
                <a:moveTo>
                  <a:pt x="601625" y="660219"/>
                </a:moveTo>
                <a:lnTo>
                  <a:pt x="0" y="660219"/>
                </a:lnTo>
                <a:lnTo>
                  <a:pt x="0" y="0"/>
                </a:lnTo>
                <a:lnTo>
                  <a:pt x="601625" y="0"/>
                </a:lnTo>
                <a:lnTo>
                  <a:pt x="601625" y="660219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12"/>
          <p:cNvSpPr/>
          <p:nvPr/>
        </p:nvSpPr>
        <p:spPr>
          <a:xfrm>
            <a:off x="17086565" y="9302565"/>
            <a:ext cx="1803248" cy="1713086"/>
          </a:xfrm>
          <a:custGeom>
            <a:rect b="b" l="l" r="r" t="t"/>
            <a:pathLst>
              <a:path extrusionOk="0" h="1713086" w="1803248">
                <a:moveTo>
                  <a:pt x="0" y="0"/>
                </a:moveTo>
                <a:lnTo>
                  <a:pt x="1803249" y="0"/>
                </a:lnTo>
                <a:lnTo>
                  <a:pt x="1803249" y="1713086"/>
                </a:lnTo>
                <a:lnTo>
                  <a:pt x="0" y="17130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12"/>
          <p:cNvSpPr/>
          <p:nvPr/>
        </p:nvSpPr>
        <p:spPr>
          <a:xfrm flipH="1" rot="-2380866">
            <a:off x="16303561" y="9638860"/>
            <a:ext cx="1751715" cy="1613767"/>
          </a:xfrm>
          <a:custGeom>
            <a:rect b="b" l="l" r="r" t="t"/>
            <a:pathLst>
              <a:path extrusionOk="0" h="1613767" w="1751715">
                <a:moveTo>
                  <a:pt x="1751715" y="0"/>
                </a:moveTo>
                <a:lnTo>
                  <a:pt x="0" y="0"/>
                </a:lnTo>
                <a:lnTo>
                  <a:pt x="0" y="1613767"/>
                </a:lnTo>
                <a:lnTo>
                  <a:pt x="1751715" y="1613767"/>
                </a:lnTo>
                <a:lnTo>
                  <a:pt x="1751715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12"/>
          <p:cNvSpPr/>
          <p:nvPr/>
        </p:nvSpPr>
        <p:spPr>
          <a:xfrm flipH="1" rot="-1570951">
            <a:off x="17423071" y="9082342"/>
            <a:ext cx="585864" cy="642924"/>
          </a:xfrm>
          <a:custGeom>
            <a:rect b="b" l="l" r="r" t="t"/>
            <a:pathLst>
              <a:path extrusionOk="0" h="642924" w="585864">
                <a:moveTo>
                  <a:pt x="0" y="642923"/>
                </a:moveTo>
                <a:lnTo>
                  <a:pt x="585864" y="642923"/>
                </a:lnTo>
                <a:lnTo>
                  <a:pt x="585864" y="0"/>
                </a:lnTo>
                <a:lnTo>
                  <a:pt x="0" y="0"/>
                </a:lnTo>
                <a:lnTo>
                  <a:pt x="0" y="642923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12"/>
          <p:cNvSpPr/>
          <p:nvPr/>
        </p:nvSpPr>
        <p:spPr>
          <a:xfrm rot="-1582735">
            <a:off x="-1073473" y="-754385"/>
            <a:ext cx="2878970" cy="1964897"/>
          </a:xfrm>
          <a:custGeom>
            <a:rect b="b" l="l" r="r" t="t"/>
            <a:pathLst>
              <a:path extrusionOk="0" h="1964897" w="2878970">
                <a:moveTo>
                  <a:pt x="0" y="0"/>
                </a:moveTo>
                <a:lnTo>
                  <a:pt x="2878970" y="0"/>
                </a:lnTo>
                <a:lnTo>
                  <a:pt x="2878970" y="1964898"/>
                </a:lnTo>
                <a:lnTo>
                  <a:pt x="0" y="1964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12"/>
          <p:cNvSpPr/>
          <p:nvPr/>
        </p:nvSpPr>
        <p:spPr>
          <a:xfrm flipH="1" rot="-2831161">
            <a:off x="-954932" y="953585"/>
            <a:ext cx="1721848" cy="1588404"/>
          </a:xfrm>
          <a:custGeom>
            <a:rect b="b" l="l" r="r" t="t"/>
            <a:pathLst>
              <a:path extrusionOk="0" h="1588404" w="1721848">
                <a:moveTo>
                  <a:pt x="1721848" y="0"/>
                </a:moveTo>
                <a:lnTo>
                  <a:pt x="0" y="0"/>
                </a:lnTo>
                <a:lnTo>
                  <a:pt x="0" y="1588404"/>
                </a:lnTo>
                <a:lnTo>
                  <a:pt x="1721848" y="1588404"/>
                </a:lnTo>
                <a:lnTo>
                  <a:pt x="172184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12"/>
          <p:cNvSpPr/>
          <p:nvPr/>
        </p:nvSpPr>
        <p:spPr>
          <a:xfrm rot="7344153">
            <a:off x="723478" y="462024"/>
            <a:ext cx="654543" cy="718291"/>
          </a:xfrm>
          <a:custGeom>
            <a:rect b="b" l="l" r="r" t="t"/>
            <a:pathLst>
              <a:path extrusionOk="0" h="718291" w="654543">
                <a:moveTo>
                  <a:pt x="0" y="0"/>
                </a:moveTo>
                <a:lnTo>
                  <a:pt x="654543" y="0"/>
                </a:lnTo>
                <a:lnTo>
                  <a:pt x="654543" y="718292"/>
                </a:lnTo>
                <a:lnTo>
                  <a:pt x="0" y="7182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9" name="Google Shape;299;p12"/>
          <p:cNvSpPr txBox="1"/>
          <p:nvPr/>
        </p:nvSpPr>
        <p:spPr>
          <a:xfrm>
            <a:off x="4810380" y="385264"/>
            <a:ext cx="8667239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Propuestas de Mejora</a:t>
            </a:r>
            <a:endParaRPr/>
          </a:p>
        </p:txBody>
      </p:sp>
      <p:sp>
        <p:nvSpPr>
          <p:cNvPr id="300" name="Google Shape;300;p12"/>
          <p:cNvSpPr/>
          <p:nvPr/>
        </p:nvSpPr>
        <p:spPr>
          <a:xfrm>
            <a:off x="15531370" y="7704482"/>
            <a:ext cx="666424" cy="666424"/>
          </a:xfrm>
          <a:custGeom>
            <a:rect b="b" l="l" r="r" t="t"/>
            <a:pathLst>
              <a:path extrusionOk="0" h="666424" w="666424">
                <a:moveTo>
                  <a:pt x="0" y="0"/>
                </a:moveTo>
                <a:lnTo>
                  <a:pt x="666424" y="0"/>
                </a:lnTo>
                <a:lnTo>
                  <a:pt x="666424" y="666424"/>
                </a:lnTo>
                <a:lnTo>
                  <a:pt x="0" y="6664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12"/>
          <p:cNvSpPr txBox="1"/>
          <p:nvPr/>
        </p:nvSpPr>
        <p:spPr>
          <a:xfrm>
            <a:off x="3115221" y="1941856"/>
            <a:ext cx="12749361" cy="576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45" lvl="1" marL="64769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1" i="0" lang="en-US" sz="2999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Plataforma unificada: clínica, móvil y tienda online.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99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45" lvl="1" marL="64769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1" i="0" lang="en-US" sz="2999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Rutas móviles optimizadas por zonas.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99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45" lvl="1" marL="64769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1" i="0" lang="en-US" sz="2999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Control de recetas e inventario sincronizado.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99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45" lvl="1" marL="64769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1" i="0" lang="en-US" sz="2999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Protocolos para fallecimientos (registro, análisis, compensación).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99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45" lvl="1" marL="64769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1" i="0" lang="en-US" sz="2999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Digitalización del proceso completo (check-in, pagos, seguimiento).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99" u="none" cap="none" strike="noStrike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23845" lvl="1" marL="647692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1" i="0" lang="en-US" sz="2999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Automatización de recordatorios y encuestas.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3"/>
          <p:cNvGrpSpPr/>
          <p:nvPr/>
        </p:nvGrpSpPr>
        <p:grpSpPr>
          <a:xfrm>
            <a:off x="0" y="185697"/>
            <a:ext cx="5610720" cy="7790121"/>
            <a:chOff x="0" y="-8355"/>
            <a:chExt cx="3230879" cy="4485866"/>
          </a:xfrm>
        </p:grpSpPr>
        <p:sp>
          <p:nvSpPr>
            <p:cNvPr id="307" name="Google Shape;307;p13"/>
            <p:cNvSpPr/>
            <p:nvPr/>
          </p:nvSpPr>
          <p:spPr>
            <a:xfrm>
              <a:off x="0" y="0"/>
              <a:ext cx="3230879" cy="4477511"/>
            </a:xfrm>
            <a:custGeom>
              <a:rect b="b" l="l" r="r" t="t"/>
              <a:pathLst>
                <a:path extrusionOk="0" h="4477511" w="3230879">
                  <a:moveTo>
                    <a:pt x="3230879" y="4477511"/>
                  </a:moveTo>
                  <a:lnTo>
                    <a:pt x="0" y="4477511"/>
                  </a:lnTo>
                  <a:lnTo>
                    <a:pt x="0" y="0"/>
                  </a:lnTo>
                  <a:lnTo>
                    <a:pt x="3230879" y="0"/>
                  </a:lnTo>
                  <a:lnTo>
                    <a:pt x="3230879" y="447751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0" l="0" r="0" t="-21"/>
              </a:stretch>
            </a:blipFill>
            <a:ln>
              <a:noFill/>
            </a:ln>
          </p:spPr>
        </p:sp>
        <p:sp>
          <p:nvSpPr>
            <p:cNvPr id="308" name="Google Shape;308;p13"/>
            <p:cNvSpPr/>
            <p:nvPr/>
          </p:nvSpPr>
          <p:spPr>
            <a:xfrm>
              <a:off x="31887" y="-8355"/>
              <a:ext cx="3179243" cy="4416994"/>
            </a:xfrm>
            <a:custGeom>
              <a:rect b="b" l="l" r="r" t="t"/>
              <a:pathLst>
                <a:path extrusionOk="0" h="4416994" w="3179243">
                  <a:moveTo>
                    <a:pt x="2234484" y="3209045"/>
                  </a:moveTo>
                  <a:cubicBezTo>
                    <a:pt x="2216733" y="3125350"/>
                    <a:pt x="2208707" y="3041472"/>
                    <a:pt x="2224622" y="2956701"/>
                  </a:cubicBezTo>
                  <a:cubicBezTo>
                    <a:pt x="2274301" y="2692083"/>
                    <a:pt x="2569154" y="2525080"/>
                    <a:pt x="2741218" y="2347165"/>
                  </a:cubicBezTo>
                  <a:cubicBezTo>
                    <a:pt x="3043007" y="2035119"/>
                    <a:pt x="3179243" y="1571340"/>
                    <a:pt x="3094168" y="1145649"/>
                  </a:cubicBezTo>
                  <a:cubicBezTo>
                    <a:pt x="3009094" y="719956"/>
                    <a:pt x="2705070" y="344166"/>
                    <a:pt x="2306528" y="172082"/>
                  </a:cubicBezTo>
                  <a:cubicBezTo>
                    <a:pt x="1907986" y="0"/>
                    <a:pt x="1425989" y="36399"/>
                    <a:pt x="1057811" y="266385"/>
                  </a:cubicBezTo>
                  <a:cubicBezTo>
                    <a:pt x="726815" y="473146"/>
                    <a:pt x="499382" y="816601"/>
                    <a:pt x="361482" y="1181695"/>
                  </a:cubicBezTo>
                  <a:cubicBezTo>
                    <a:pt x="223581" y="1546790"/>
                    <a:pt x="166658" y="1936581"/>
                    <a:pt x="110635" y="2322809"/>
                  </a:cubicBezTo>
                  <a:cubicBezTo>
                    <a:pt x="53608" y="2715948"/>
                    <a:pt x="0" y="3135087"/>
                    <a:pt x="166656" y="3495690"/>
                  </a:cubicBezTo>
                  <a:cubicBezTo>
                    <a:pt x="361245" y="3916734"/>
                    <a:pt x="811812" y="4157209"/>
                    <a:pt x="1254118" y="4296871"/>
                  </a:cubicBezTo>
                  <a:cubicBezTo>
                    <a:pt x="1473079" y="4366010"/>
                    <a:pt x="1714871" y="4416994"/>
                    <a:pt x="1928132" y="4331881"/>
                  </a:cubicBezTo>
                  <a:cubicBezTo>
                    <a:pt x="2129295" y="4251595"/>
                    <a:pt x="2270860" y="4057760"/>
                    <a:pt x="2326725" y="3848482"/>
                  </a:cubicBezTo>
                  <a:cubicBezTo>
                    <a:pt x="2385320" y="3628956"/>
                    <a:pt x="2279137" y="3419580"/>
                    <a:pt x="2234484" y="320904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4215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3"/>
          <p:cNvSpPr/>
          <p:nvPr/>
        </p:nvSpPr>
        <p:spPr>
          <a:xfrm flipH="1" rot="2041796">
            <a:off x="14928528" y="-1390545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3"/>
                </a:lnTo>
                <a:lnTo>
                  <a:pt x="4661544" y="3181503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13"/>
          <p:cNvSpPr/>
          <p:nvPr/>
        </p:nvSpPr>
        <p:spPr>
          <a:xfrm rot="3294764">
            <a:off x="16833603" y="1064857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p13"/>
          <p:cNvSpPr/>
          <p:nvPr/>
        </p:nvSpPr>
        <p:spPr>
          <a:xfrm flipH="1">
            <a:off x="-1040358" y="8875993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13"/>
          <p:cNvSpPr/>
          <p:nvPr/>
        </p:nvSpPr>
        <p:spPr>
          <a:xfrm rot="1864568">
            <a:off x="243154" y="9446201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13"/>
          <p:cNvSpPr/>
          <p:nvPr/>
        </p:nvSpPr>
        <p:spPr>
          <a:xfrm rot="3033103">
            <a:off x="15612654" y="397368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p13"/>
          <p:cNvSpPr/>
          <p:nvPr/>
        </p:nvSpPr>
        <p:spPr>
          <a:xfrm rot="2382201">
            <a:off x="398199" y="8690056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p13"/>
          <p:cNvSpPr/>
          <p:nvPr/>
        </p:nvSpPr>
        <p:spPr>
          <a:xfrm rot="1430325">
            <a:off x="6785251" y="1412788"/>
            <a:ext cx="1204843" cy="689557"/>
          </a:xfrm>
          <a:custGeom>
            <a:rect b="b" l="l" r="r" t="t"/>
            <a:pathLst>
              <a:path extrusionOk="0" h="689557" w="1204843">
                <a:moveTo>
                  <a:pt x="0" y="0"/>
                </a:moveTo>
                <a:lnTo>
                  <a:pt x="1204843" y="0"/>
                </a:lnTo>
                <a:lnTo>
                  <a:pt x="1204843" y="689557"/>
                </a:lnTo>
                <a:lnTo>
                  <a:pt x="0" y="6895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p13"/>
          <p:cNvSpPr/>
          <p:nvPr/>
        </p:nvSpPr>
        <p:spPr>
          <a:xfrm rot="-7783908">
            <a:off x="2839965" y="8423029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13"/>
          <p:cNvSpPr/>
          <p:nvPr/>
        </p:nvSpPr>
        <p:spPr>
          <a:xfrm rot="-7372589">
            <a:off x="16948673" y="9359485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5" y="0"/>
                </a:lnTo>
                <a:lnTo>
                  <a:pt x="2960715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p13"/>
          <p:cNvSpPr txBox="1"/>
          <p:nvPr/>
        </p:nvSpPr>
        <p:spPr>
          <a:xfrm>
            <a:off x="6697299" y="3452368"/>
            <a:ext cx="5864240" cy="6185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01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kpi y kri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/>
          <p:nvPr/>
        </p:nvSpPr>
        <p:spPr>
          <a:xfrm flipH="1" rot="2041796">
            <a:off x="14928528" y="-1390545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3"/>
                </a:lnTo>
                <a:lnTo>
                  <a:pt x="4661544" y="3181503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p14"/>
          <p:cNvSpPr/>
          <p:nvPr/>
        </p:nvSpPr>
        <p:spPr>
          <a:xfrm rot="3294764">
            <a:off x="16833603" y="1064857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p14"/>
          <p:cNvSpPr/>
          <p:nvPr/>
        </p:nvSpPr>
        <p:spPr>
          <a:xfrm flipH="1">
            <a:off x="-1040358" y="8875993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14"/>
          <p:cNvSpPr/>
          <p:nvPr/>
        </p:nvSpPr>
        <p:spPr>
          <a:xfrm rot="1864568">
            <a:off x="243154" y="9462647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14"/>
          <p:cNvSpPr/>
          <p:nvPr/>
        </p:nvSpPr>
        <p:spPr>
          <a:xfrm rot="3033103">
            <a:off x="15612654" y="397368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14"/>
          <p:cNvSpPr/>
          <p:nvPr/>
        </p:nvSpPr>
        <p:spPr>
          <a:xfrm rot="2382201">
            <a:off x="398199" y="8690056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9" name="Google Shape;329;p14"/>
          <p:cNvSpPr/>
          <p:nvPr/>
        </p:nvSpPr>
        <p:spPr>
          <a:xfrm rot="-7372589">
            <a:off x="16948673" y="9359485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5" y="0"/>
                </a:lnTo>
                <a:lnTo>
                  <a:pt x="2960715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0" name="Google Shape;330;p14"/>
          <p:cNvSpPr txBox="1"/>
          <p:nvPr/>
        </p:nvSpPr>
        <p:spPr>
          <a:xfrm>
            <a:off x="5477373" y="461962"/>
            <a:ext cx="7333254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KPI</a:t>
            </a:r>
            <a:endParaRPr/>
          </a:p>
        </p:txBody>
      </p:sp>
      <p:graphicFrame>
        <p:nvGraphicFramePr>
          <p:cNvPr id="331" name="Google Shape;331;p14"/>
          <p:cNvGraphicFramePr/>
          <p:nvPr/>
        </p:nvGraphicFramePr>
        <p:xfrm>
          <a:off x="1677406" y="1900369"/>
          <a:ext cx="6286500" cy="1676400"/>
        </p:xfrm>
        <a:graphic>
          <a:graphicData uri="http://schemas.openxmlformats.org/presentationml/2006/ole">
            <mc:AlternateContent>
              <mc:Choice Requires="v">
                <p:oleObj r:id="rId9" imgH="1676400" imgW="6286500" progId="Excel.Sheet.12" spid="_x0000_s1">
                  <p:embed/>
                </p:oleObj>
              </mc:Choice>
              <mc:Fallback>
                <p:oleObj r:id="rId10" imgH="1676400" imgW="6286500" progId="Excel.Sheet.12">
                  <p:embed/>
                  <p:pic>
                    <p:nvPicPr>
                      <p:cNvPr id="331" name="Google Shape;331;p14"/>
                      <p:cNvPicPr preferRelativeResize="0"/>
                      <p:nvPr/>
                    </p:nvPicPr>
                    <p:blipFill rotWithShape="1">
                      <a:blip r:embed="rId11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77406" y="1900369"/>
                        <a:ext cx="62865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"/>
          <p:cNvSpPr/>
          <p:nvPr/>
        </p:nvSpPr>
        <p:spPr>
          <a:xfrm flipH="1" rot="-5227397">
            <a:off x="-1904447" y="-197912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3"/>
                </a:lnTo>
                <a:lnTo>
                  <a:pt x="4661544" y="3181503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15"/>
          <p:cNvSpPr/>
          <p:nvPr/>
        </p:nvSpPr>
        <p:spPr>
          <a:xfrm rot="-3974428">
            <a:off x="371876" y="-1834322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8" name="Google Shape;338;p15"/>
          <p:cNvSpPr/>
          <p:nvPr/>
        </p:nvSpPr>
        <p:spPr>
          <a:xfrm flipH="1">
            <a:off x="-1040358" y="8875993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15"/>
          <p:cNvSpPr/>
          <p:nvPr/>
        </p:nvSpPr>
        <p:spPr>
          <a:xfrm rot="1864568">
            <a:off x="243154" y="9462647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0" name="Google Shape;340;p15"/>
          <p:cNvSpPr/>
          <p:nvPr/>
        </p:nvSpPr>
        <p:spPr>
          <a:xfrm rot="-4236089">
            <a:off x="1140521" y="1364177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1" name="Google Shape;341;p15"/>
          <p:cNvSpPr/>
          <p:nvPr/>
        </p:nvSpPr>
        <p:spPr>
          <a:xfrm rot="2382201">
            <a:off x="398199" y="8690056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2" name="Google Shape;342;p15"/>
          <p:cNvSpPr/>
          <p:nvPr/>
        </p:nvSpPr>
        <p:spPr>
          <a:xfrm rot="-7372589">
            <a:off x="16948673" y="9359485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5" y="0"/>
                </a:lnTo>
                <a:lnTo>
                  <a:pt x="2960715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15"/>
          <p:cNvSpPr txBox="1"/>
          <p:nvPr/>
        </p:nvSpPr>
        <p:spPr>
          <a:xfrm>
            <a:off x="5477373" y="461962"/>
            <a:ext cx="7333254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KRI</a:t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 rot="6455871">
            <a:off x="16306411" y="-781189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4" y="0"/>
                </a:lnTo>
                <a:lnTo>
                  <a:pt x="2960714" y="2020687"/>
                </a:lnTo>
                <a:lnTo>
                  <a:pt x="0" y="20206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345" name="Google Shape;345;p15"/>
          <p:cNvGraphicFramePr/>
          <p:nvPr/>
        </p:nvGraphicFramePr>
        <p:xfrm>
          <a:off x="2416365" y="2099106"/>
          <a:ext cx="5029200" cy="1676400"/>
        </p:xfrm>
        <a:graphic>
          <a:graphicData uri="http://schemas.openxmlformats.org/presentationml/2006/ole">
            <mc:AlternateContent>
              <mc:Choice Requires="v">
                <p:oleObj r:id="rId9" imgH="1676400" imgW="5029200" progId="Excel.Sheet.12" spid="_x0000_s1">
                  <p:embed/>
                </p:oleObj>
              </mc:Choice>
              <mc:Fallback>
                <p:oleObj r:id="rId10" imgH="1676400" imgW="5029200" progId="Excel.Sheet.12">
                  <p:embed/>
                  <p:pic>
                    <p:nvPicPr>
                      <p:cNvPr id="345" name="Google Shape;345;p15"/>
                      <p:cNvPicPr preferRelativeResize="0"/>
                      <p:nvPr/>
                    </p:nvPicPr>
                    <p:blipFill rotWithShape="1">
                      <a:blip r:embed="rId11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16365" y="2099106"/>
                        <a:ext cx="5029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/>
          <p:nvPr/>
        </p:nvSpPr>
        <p:spPr>
          <a:xfrm>
            <a:off x="5649610" y="-427237"/>
            <a:ext cx="14353164" cy="15340332"/>
          </a:xfrm>
          <a:custGeom>
            <a:rect b="b" l="l" r="r" t="t"/>
            <a:pathLst>
              <a:path extrusionOk="0" h="7203440" w="6739890">
                <a:moveTo>
                  <a:pt x="3602990" y="1123950"/>
                </a:moveTo>
                <a:cubicBezTo>
                  <a:pt x="3155950" y="1784350"/>
                  <a:pt x="3209290" y="2346960"/>
                  <a:pt x="2705100" y="2646680"/>
                </a:cubicBezTo>
                <a:cubicBezTo>
                  <a:pt x="1689100" y="3252470"/>
                  <a:pt x="647700" y="2674620"/>
                  <a:pt x="327660" y="3713480"/>
                </a:cubicBezTo>
                <a:cubicBezTo>
                  <a:pt x="0" y="4777740"/>
                  <a:pt x="839470" y="5806440"/>
                  <a:pt x="2597150" y="6450330"/>
                </a:cubicBezTo>
                <a:cubicBezTo>
                  <a:pt x="4646930" y="7203440"/>
                  <a:pt x="6739890" y="5153660"/>
                  <a:pt x="6248400" y="3628390"/>
                </a:cubicBezTo>
                <a:cubicBezTo>
                  <a:pt x="5842000" y="2364740"/>
                  <a:pt x="6545580" y="1811020"/>
                  <a:pt x="6122670" y="1123950"/>
                </a:cubicBezTo>
                <a:cubicBezTo>
                  <a:pt x="5429250" y="0"/>
                  <a:pt x="4081780" y="415290"/>
                  <a:pt x="3602990" y="112395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4586" r="-38332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6"/>
          <p:cNvSpPr txBox="1"/>
          <p:nvPr/>
        </p:nvSpPr>
        <p:spPr>
          <a:xfrm>
            <a:off x="1129022" y="4098350"/>
            <a:ext cx="11525429" cy="2003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793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Gracias</a:t>
            </a:r>
            <a:endParaRPr/>
          </a:p>
        </p:txBody>
      </p:sp>
      <p:sp>
        <p:nvSpPr>
          <p:cNvPr id="352" name="Google Shape;352;p16"/>
          <p:cNvSpPr/>
          <p:nvPr/>
        </p:nvSpPr>
        <p:spPr>
          <a:xfrm flipH="1" rot="2041796">
            <a:off x="14928528" y="-1390545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3"/>
                </a:lnTo>
                <a:lnTo>
                  <a:pt x="4661544" y="3181503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p16"/>
          <p:cNvSpPr/>
          <p:nvPr/>
        </p:nvSpPr>
        <p:spPr>
          <a:xfrm rot="3294764">
            <a:off x="16833603" y="1064857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4" name="Google Shape;354;p16"/>
          <p:cNvSpPr/>
          <p:nvPr/>
        </p:nvSpPr>
        <p:spPr>
          <a:xfrm flipH="1">
            <a:off x="-1040358" y="8875993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5" name="Google Shape;355;p16"/>
          <p:cNvSpPr/>
          <p:nvPr/>
        </p:nvSpPr>
        <p:spPr>
          <a:xfrm rot="1864568">
            <a:off x="243154" y="9465251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6" name="Google Shape;356;p16"/>
          <p:cNvSpPr/>
          <p:nvPr/>
        </p:nvSpPr>
        <p:spPr>
          <a:xfrm rot="3033103">
            <a:off x="15612654" y="397368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7" name="Google Shape;357;p16"/>
          <p:cNvSpPr/>
          <p:nvPr/>
        </p:nvSpPr>
        <p:spPr>
          <a:xfrm rot="2382201">
            <a:off x="398199" y="8690056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8" name="Google Shape;358;p16"/>
          <p:cNvSpPr/>
          <p:nvPr/>
        </p:nvSpPr>
        <p:spPr>
          <a:xfrm rot="2185585">
            <a:off x="12617324" y="1490006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4"/>
                </a:lnTo>
                <a:lnTo>
                  <a:pt x="0" y="611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9" name="Google Shape;359;p16"/>
          <p:cNvSpPr/>
          <p:nvPr/>
        </p:nvSpPr>
        <p:spPr>
          <a:xfrm rot="-4645499">
            <a:off x="5363425" y="6993444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"/>
          <p:cNvGrpSpPr/>
          <p:nvPr/>
        </p:nvGrpSpPr>
        <p:grpSpPr>
          <a:xfrm>
            <a:off x="-614611" y="892405"/>
            <a:ext cx="8268239" cy="8421575"/>
            <a:chOff x="0" y="-75265"/>
            <a:chExt cx="4565904" cy="465058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4565904" cy="4544567"/>
            </a:xfrm>
            <a:custGeom>
              <a:rect b="b" l="l" r="r" t="t"/>
              <a:pathLst>
                <a:path extrusionOk="0" h="4544567" w="4565904">
                  <a:moveTo>
                    <a:pt x="4565904" y="4544567"/>
                  </a:moveTo>
                  <a:lnTo>
                    <a:pt x="0" y="4544567"/>
                  </a:lnTo>
                  <a:lnTo>
                    <a:pt x="0" y="0"/>
                  </a:lnTo>
                  <a:lnTo>
                    <a:pt x="4565904" y="0"/>
                  </a:lnTo>
                  <a:lnTo>
                    <a:pt x="4565904" y="4544567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15" r="-15" t="0"/>
              </a:stretch>
            </a:blipFill>
            <a:ln>
              <a:noFill/>
            </a:ln>
          </p:spPr>
        </p:sp>
        <p:sp>
          <p:nvSpPr>
            <p:cNvPr id="102" name="Google Shape;102;p2"/>
            <p:cNvSpPr/>
            <p:nvPr/>
          </p:nvSpPr>
          <p:spPr>
            <a:xfrm>
              <a:off x="39186" y="-75265"/>
              <a:ext cx="4505471" cy="4650580"/>
            </a:xfrm>
            <a:custGeom>
              <a:rect b="b" l="l" r="r" t="t"/>
              <a:pathLst>
                <a:path extrusionOk="0" h="4650580" w="4505471">
                  <a:moveTo>
                    <a:pt x="3667159" y="3415751"/>
                  </a:moveTo>
                  <a:cubicBezTo>
                    <a:pt x="3795965" y="3533254"/>
                    <a:pt x="3910772" y="3707126"/>
                    <a:pt x="3859861" y="3888976"/>
                  </a:cubicBezTo>
                  <a:cubicBezTo>
                    <a:pt x="3813124" y="4055920"/>
                    <a:pt x="3648563" y="4201414"/>
                    <a:pt x="3507175" y="4288776"/>
                  </a:cubicBezTo>
                  <a:cubicBezTo>
                    <a:pt x="3284047" y="4426644"/>
                    <a:pt x="2762085" y="4650580"/>
                    <a:pt x="2547472" y="4387898"/>
                  </a:cubicBezTo>
                  <a:cubicBezTo>
                    <a:pt x="2380751" y="4183834"/>
                    <a:pt x="2424554" y="3825915"/>
                    <a:pt x="2548204" y="3612329"/>
                  </a:cubicBezTo>
                  <a:cubicBezTo>
                    <a:pt x="2747120" y="3268735"/>
                    <a:pt x="3208558" y="3131792"/>
                    <a:pt x="3557003" y="3334890"/>
                  </a:cubicBezTo>
                  <a:cubicBezTo>
                    <a:pt x="3596017" y="3357631"/>
                    <a:pt x="3632967" y="3384560"/>
                    <a:pt x="3667159" y="3415751"/>
                  </a:cubicBezTo>
                  <a:close/>
                  <a:moveTo>
                    <a:pt x="1992447" y="3791818"/>
                  </a:moveTo>
                  <a:cubicBezTo>
                    <a:pt x="2010137" y="3735023"/>
                    <a:pt x="2026966" y="3678482"/>
                    <a:pt x="2044809" y="3624143"/>
                  </a:cubicBezTo>
                  <a:cubicBezTo>
                    <a:pt x="2155323" y="3287600"/>
                    <a:pt x="2467546" y="3015212"/>
                    <a:pt x="2805618" y="2922461"/>
                  </a:cubicBezTo>
                  <a:cubicBezTo>
                    <a:pt x="3205451" y="2812765"/>
                    <a:pt x="3666233" y="2918375"/>
                    <a:pt x="4018231" y="2699287"/>
                  </a:cubicBezTo>
                  <a:cubicBezTo>
                    <a:pt x="4278232" y="2537458"/>
                    <a:pt x="4415573" y="2226502"/>
                    <a:pt x="4442630" y="1921440"/>
                  </a:cubicBezTo>
                  <a:cubicBezTo>
                    <a:pt x="4505471" y="1212925"/>
                    <a:pt x="4013209" y="517056"/>
                    <a:pt x="3350583" y="258527"/>
                  </a:cubicBezTo>
                  <a:cubicBezTo>
                    <a:pt x="2687957" y="0"/>
                    <a:pt x="1905716" y="147565"/>
                    <a:pt x="1323944" y="556780"/>
                  </a:cubicBezTo>
                  <a:cubicBezTo>
                    <a:pt x="742171" y="965997"/>
                    <a:pt x="351113" y="1609760"/>
                    <a:pt x="157854" y="2294298"/>
                  </a:cubicBezTo>
                  <a:cubicBezTo>
                    <a:pt x="50189" y="2675657"/>
                    <a:pt x="0" y="3083913"/>
                    <a:pt x="98444" y="3467756"/>
                  </a:cubicBezTo>
                  <a:cubicBezTo>
                    <a:pt x="196887" y="3851595"/>
                    <a:pt x="463655" y="4206901"/>
                    <a:pt x="838105" y="4336516"/>
                  </a:cubicBezTo>
                  <a:cubicBezTo>
                    <a:pt x="1064617" y="4414922"/>
                    <a:pt x="1328292" y="4473641"/>
                    <a:pt x="1561066" y="4386798"/>
                  </a:cubicBezTo>
                  <a:cubicBezTo>
                    <a:pt x="1822906" y="4289110"/>
                    <a:pt x="1915759" y="4038047"/>
                    <a:pt x="1992447" y="3791818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49598" r="-31041" t="-11447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2"/>
          <p:cNvSpPr/>
          <p:nvPr/>
        </p:nvSpPr>
        <p:spPr>
          <a:xfrm flipH="1" rot="2041796">
            <a:off x="14928528" y="-1390545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3"/>
                </a:lnTo>
                <a:lnTo>
                  <a:pt x="4661544" y="3181503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 rot="3294764">
            <a:off x="16833603" y="1064857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 flipH="1">
            <a:off x="-1247851" y="8999332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 rot="1864568">
            <a:off x="35661" y="9464766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 rot="3033103">
            <a:off x="15612654" y="397368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 rot="2382201">
            <a:off x="190706" y="8813396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8"/>
                </a:moveTo>
                <a:lnTo>
                  <a:pt x="0" y="889808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8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 rot="-2076347">
            <a:off x="1326978" y="1451820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3"/>
                </a:lnTo>
                <a:lnTo>
                  <a:pt x="0" y="6114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 rot="7761443">
            <a:off x="6474199" y="5261609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 txBox="1"/>
          <p:nvPr/>
        </p:nvSpPr>
        <p:spPr>
          <a:xfrm>
            <a:off x="9144000" y="2642799"/>
            <a:ext cx="81153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Introducción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9013867" y="3952240"/>
            <a:ext cx="7360162" cy="233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Mascota Feliz es un hospital veterinario ubicado en San Bernardo que, desde los años 90, brinda servicios como radiografías, cirugías, laboratorio clínico, peluquería, farmacia y atención médica para animales domésticos. Cuenta con un equipo profesional y una página web con sistema de reservas.</a:t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 rot="-7372589">
            <a:off x="16948673" y="9359485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5" y="0"/>
                </a:lnTo>
                <a:lnTo>
                  <a:pt x="2960715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2"/>
          <p:cNvSpPr txBox="1"/>
          <p:nvPr/>
        </p:nvSpPr>
        <p:spPr>
          <a:xfrm>
            <a:off x="9013867" y="6808530"/>
            <a:ext cx="7360162" cy="272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Problema actual: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Frente al crecimiento de la demanda y a los cambios generados tras la pandemia, Mascota Feliz requiere modernizar su modelo de atención incorporando una veterinaria móvil. Sin embargo, sus procesos actuales son manuales, poco integrados y no están preparados para esta expansión.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11975882" y="3756815"/>
            <a:ext cx="5283418" cy="5283396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6856" r="-4812" t="-797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13677837" y="1028700"/>
            <a:ext cx="2164014" cy="2164005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0174" l="-9698" r="-84043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0477261" y="1469175"/>
            <a:ext cx="2863893" cy="2863881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43394" r="-34576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 flipH="1">
            <a:off x="9435940" y="4457423"/>
            <a:ext cx="2215991" cy="2215982"/>
          </a:xfrm>
          <a:custGeom>
            <a:rect b="b" l="l" r="r" t="t"/>
            <a:pathLst>
              <a:path extrusionOk="0" h="6349974" w="6350000">
                <a:moveTo>
                  <a:pt x="0" y="3175025"/>
                </a:moveTo>
                <a:cubicBezTo>
                  <a:pt x="0" y="4928451"/>
                  <a:pt x="1421524" y="6349974"/>
                  <a:pt x="3175000" y="6349974"/>
                </a:cubicBezTo>
                <a:cubicBezTo>
                  <a:pt x="4928502" y="6349974"/>
                  <a:pt x="6350000" y="4928451"/>
                  <a:pt x="6350000" y="3175025"/>
                </a:cubicBezTo>
                <a:cubicBezTo>
                  <a:pt x="6350000" y="1421511"/>
                  <a:pt x="4928502" y="0"/>
                  <a:pt x="3175000" y="0"/>
                </a:cubicBezTo>
                <a:cubicBezTo>
                  <a:pt x="1421499" y="0"/>
                  <a:pt x="0" y="1421511"/>
                  <a:pt x="0" y="3175025"/>
                </a:cubicBez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30633" l="0" r="0" t="-9469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 rot="-1968689">
            <a:off x="-1799546" y="-1308638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0" y="0"/>
                </a:moveTo>
                <a:lnTo>
                  <a:pt x="4661544" y="0"/>
                </a:lnTo>
                <a:lnTo>
                  <a:pt x="4661544" y="3181504"/>
                </a:lnTo>
                <a:lnTo>
                  <a:pt x="0" y="3181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/>
          <p:nvPr/>
        </p:nvSpPr>
        <p:spPr>
          <a:xfrm rot="3294764">
            <a:off x="-862756" y="593909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4" y="0"/>
                </a:lnTo>
                <a:lnTo>
                  <a:pt x="2787964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3"/>
          <p:cNvSpPr/>
          <p:nvPr/>
        </p:nvSpPr>
        <p:spPr>
          <a:xfrm>
            <a:off x="16520658" y="8974404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0" y="0"/>
                </a:moveTo>
                <a:lnTo>
                  <a:pt x="2495702" y="0"/>
                </a:lnTo>
                <a:lnTo>
                  <a:pt x="2495702" y="2370917"/>
                </a:lnTo>
                <a:lnTo>
                  <a:pt x="0" y="2370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3"/>
          <p:cNvSpPr/>
          <p:nvPr/>
        </p:nvSpPr>
        <p:spPr>
          <a:xfrm rot="1864568">
            <a:off x="15820618" y="9439838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3"/>
          <p:cNvSpPr/>
          <p:nvPr/>
        </p:nvSpPr>
        <p:spPr>
          <a:xfrm rot="-2935225">
            <a:off x="2074914" y="9870"/>
            <a:ext cx="1252368" cy="1374341"/>
          </a:xfrm>
          <a:custGeom>
            <a:rect b="b" l="l" r="r" t="t"/>
            <a:pathLst>
              <a:path extrusionOk="0" h="1374341" w="1252368">
                <a:moveTo>
                  <a:pt x="0" y="0"/>
                </a:moveTo>
                <a:lnTo>
                  <a:pt x="1252369" y="0"/>
                </a:lnTo>
                <a:lnTo>
                  <a:pt x="1252369" y="1374341"/>
                </a:lnTo>
                <a:lnTo>
                  <a:pt x="0" y="1374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3"/>
          <p:cNvSpPr/>
          <p:nvPr/>
        </p:nvSpPr>
        <p:spPr>
          <a:xfrm rot="7864775">
            <a:off x="17161396" y="8288758"/>
            <a:ext cx="974149" cy="1069025"/>
          </a:xfrm>
          <a:custGeom>
            <a:rect b="b" l="l" r="r" t="t"/>
            <a:pathLst>
              <a:path extrusionOk="0" h="1069025" w="974149">
                <a:moveTo>
                  <a:pt x="974148" y="1069025"/>
                </a:moveTo>
                <a:lnTo>
                  <a:pt x="0" y="1069025"/>
                </a:lnTo>
                <a:lnTo>
                  <a:pt x="0" y="0"/>
                </a:lnTo>
                <a:lnTo>
                  <a:pt x="974148" y="0"/>
                </a:lnTo>
                <a:lnTo>
                  <a:pt x="974148" y="1069025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3"/>
          <p:cNvSpPr/>
          <p:nvPr/>
        </p:nvSpPr>
        <p:spPr>
          <a:xfrm rot="-7372589">
            <a:off x="-1433908" y="9218357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4" y="0"/>
                </a:lnTo>
                <a:lnTo>
                  <a:pt x="2960714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3"/>
          <p:cNvSpPr/>
          <p:nvPr/>
        </p:nvSpPr>
        <p:spPr>
          <a:xfrm rot="2185585">
            <a:off x="15041893" y="954519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4"/>
                </a:lnTo>
                <a:lnTo>
                  <a:pt x="0" y="611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3"/>
          <p:cNvSpPr/>
          <p:nvPr/>
        </p:nvSpPr>
        <p:spPr>
          <a:xfrm rot="-7721660">
            <a:off x="11645374" y="7660749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5" y="0"/>
                </a:lnTo>
                <a:lnTo>
                  <a:pt x="1296075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3"/>
          <p:cNvSpPr txBox="1"/>
          <p:nvPr/>
        </p:nvSpPr>
        <p:spPr>
          <a:xfrm>
            <a:off x="2384783" y="3814823"/>
            <a:ext cx="5272006" cy="4622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Analizamos las actividades y roles del proceso de atención presencial en Mascota Feliz.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Este levantamiento permite entender el flujo actual del servicio.</a:t>
            </a:r>
            <a:endParaRPr/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99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Servirá como base para proponer mejoras y automatizaciones futuras.</a:t>
            </a:r>
            <a:endParaRPr/>
          </a:p>
        </p:txBody>
      </p:sp>
      <p:sp>
        <p:nvSpPr>
          <p:cNvPr id="133" name="Google Shape;133;p3"/>
          <p:cNvSpPr txBox="1"/>
          <p:nvPr/>
        </p:nvSpPr>
        <p:spPr>
          <a:xfrm>
            <a:off x="2596323" y="2786815"/>
            <a:ext cx="7175441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Objetivo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 flipH="1">
            <a:off x="-3210661" y="858348"/>
            <a:ext cx="7511850" cy="8028493"/>
          </a:xfrm>
          <a:custGeom>
            <a:rect b="b" l="l" r="r" t="t"/>
            <a:pathLst>
              <a:path extrusionOk="0" h="7203440" w="6739890">
                <a:moveTo>
                  <a:pt x="3136901" y="1123950"/>
                </a:moveTo>
                <a:cubicBezTo>
                  <a:pt x="3583941" y="1784350"/>
                  <a:pt x="3530601" y="2346960"/>
                  <a:pt x="4034791" y="2646680"/>
                </a:cubicBezTo>
                <a:cubicBezTo>
                  <a:pt x="5050791" y="3252470"/>
                  <a:pt x="6092191" y="2674620"/>
                  <a:pt x="6412231" y="3713480"/>
                </a:cubicBezTo>
                <a:cubicBezTo>
                  <a:pt x="6739891" y="4777740"/>
                  <a:pt x="5900421" y="5806440"/>
                  <a:pt x="4142741" y="6450330"/>
                </a:cubicBezTo>
                <a:cubicBezTo>
                  <a:pt x="2092961" y="7203440"/>
                  <a:pt x="0" y="5153660"/>
                  <a:pt x="491491" y="3628390"/>
                </a:cubicBezTo>
                <a:cubicBezTo>
                  <a:pt x="897891" y="2364740"/>
                  <a:pt x="194311" y="1811020"/>
                  <a:pt x="617220" y="1123950"/>
                </a:cubicBezTo>
                <a:cubicBezTo>
                  <a:pt x="1310641" y="0"/>
                  <a:pt x="2658110" y="415290"/>
                  <a:pt x="3136900" y="112395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9865" l="-63069" r="-5308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"/>
          <p:cNvSpPr/>
          <p:nvPr/>
        </p:nvSpPr>
        <p:spPr>
          <a:xfrm flipH="1" rot="2041796">
            <a:off x="14928528" y="-1346109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4"/>
                </a:lnTo>
                <a:lnTo>
                  <a:pt x="4661544" y="3181504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4"/>
          <p:cNvSpPr/>
          <p:nvPr/>
        </p:nvSpPr>
        <p:spPr>
          <a:xfrm rot="3294764">
            <a:off x="16833603" y="1109294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7"/>
                </a:lnTo>
                <a:lnTo>
                  <a:pt x="0" y="25718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/>
          <p:nvPr/>
        </p:nvSpPr>
        <p:spPr>
          <a:xfrm flipH="1">
            <a:off x="-1040358" y="8920429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4"/>
          <p:cNvSpPr/>
          <p:nvPr/>
        </p:nvSpPr>
        <p:spPr>
          <a:xfrm rot="1864568">
            <a:off x="243154" y="9385863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 rot="3033103">
            <a:off x="15612654" y="441805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4"/>
          <p:cNvSpPr/>
          <p:nvPr/>
        </p:nvSpPr>
        <p:spPr>
          <a:xfrm rot="2382201">
            <a:off x="398199" y="8734492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4"/>
          <p:cNvSpPr/>
          <p:nvPr/>
        </p:nvSpPr>
        <p:spPr>
          <a:xfrm rot="-505190">
            <a:off x="5892021" y="1981772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3"/>
                </a:lnTo>
                <a:lnTo>
                  <a:pt x="0" y="6114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4"/>
          <p:cNvSpPr/>
          <p:nvPr/>
        </p:nvSpPr>
        <p:spPr>
          <a:xfrm rot="7761443">
            <a:off x="6733974" y="8081019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4"/>
          <p:cNvSpPr txBox="1"/>
          <p:nvPr/>
        </p:nvSpPr>
        <p:spPr>
          <a:xfrm>
            <a:off x="5390781" y="461962"/>
            <a:ext cx="7506437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ACTORES DEL PROCESO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 rot="-7372589">
            <a:off x="16948673" y="9359485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5" y="0"/>
                </a:lnTo>
                <a:lnTo>
                  <a:pt x="2960715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149" name="Google Shape;149;p4"/>
          <p:cNvGraphicFramePr/>
          <p:nvPr/>
        </p:nvGraphicFramePr>
        <p:xfrm>
          <a:off x="5627314" y="3441703"/>
          <a:ext cx="2514600" cy="2095500"/>
        </p:xfrm>
        <a:graphic>
          <a:graphicData uri="http://schemas.openxmlformats.org/presentationml/2006/ole">
            <mc:AlternateContent>
              <mc:Choice Requires="v">
                <p:oleObj r:id="rId12" imgH="2095500" imgW="2514600" progId="Excel.Sheet.12" spid="_x0000_s1">
                  <p:embed/>
                </p:oleObj>
              </mc:Choice>
              <mc:Fallback>
                <p:oleObj r:id="rId13" imgH="2095500" imgW="2514600" progId="Excel.Sheet.12">
                  <p:embed/>
                  <p:pic>
                    <p:nvPicPr>
                      <p:cNvPr id="149" name="Google Shape;149;p4"/>
                      <p:cNvPicPr preferRelativeResize="0"/>
                      <p:nvPr/>
                    </p:nvPicPr>
                    <p:blipFill rotWithShape="1">
                      <a:blip r:embed="rId14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627314" y="3441703"/>
                        <a:ext cx="2514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 flipH="1" rot="2041796">
            <a:off x="15972392" y="-916096"/>
            <a:ext cx="3392307" cy="2315250"/>
          </a:xfrm>
          <a:custGeom>
            <a:rect b="b" l="l" r="r" t="t"/>
            <a:pathLst>
              <a:path extrusionOk="0" h="2315250" w="3392307">
                <a:moveTo>
                  <a:pt x="3392307" y="0"/>
                </a:moveTo>
                <a:lnTo>
                  <a:pt x="0" y="0"/>
                </a:lnTo>
                <a:lnTo>
                  <a:pt x="0" y="2315250"/>
                </a:lnTo>
                <a:lnTo>
                  <a:pt x="3392307" y="2315250"/>
                </a:lnTo>
                <a:lnTo>
                  <a:pt x="339230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5"/>
          <p:cNvSpPr/>
          <p:nvPr/>
        </p:nvSpPr>
        <p:spPr>
          <a:xfrm rot="3294764">
            <a:off x="17358757" y="870754"/>
            <a:ext cx="2028863" cy="1871626"/>
          </a:xfrm>
          <a:custGeom>
            <a:rect b="b" l="l" r="r" t="t"/>
            <a:pathLst>
              <a:path extrusionOk="0" h="1871626" w="2028863">
                <a:moveTo>
                  <a:pt x="0" y="0"/>
                </a:moveTo>
                <a:lnTo>
                  <a:pt x="2028863" y="0"/>
                </a:lnTo>
                <a:lnTo>
                  <a:pt x="2028863" y="1871626"/>
                </a:lnTo>
                <a:lnTo>
                  <a:pt x="0" y="18716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 rot="3033103">
            <a:off x="16470245" y="385008"/>
            <a:ext cx="771252" cy="846367"/>
          </a:xfrm>
          <a:custGeom>
            <a:rect b="b" l="l" r="r" t="t"/>
            <a:pathLst>
              <a:path extrusionOk="0" h="846367" w="771252">
                <a:moveTo>
                  <a:pt x="0" y="0"/>
                </a:moveTo>
                <a:lnTo>
                  <a:pt x="771252" y="0"/>
                </a:lnTo>
                <a:lnTo>
                  <a:pt x="771252" y="846367"/>
                </a:lnTo>
                <a:lnTo>
                  <a:pt x="0" y="846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 rot="-1582735">
            <a:off x="-1104662" y="-1033986"/>
            <a:ext cx="3392307" cy="2315250"/>
          </a:xfrm>
          <a:custGeom>
            <a:rect b="b" l="l" r="r" t="t"/>
            <a:pathLst>
              <a:path extrusionOk="0" h="2315250" w="3392307">
                <a:moveTo>
                  <a:pt x="0" y="0"/>
                </a:moveTo>
                <a:lnTo>
                  <a:pt x="3392308" y="0"/>
                </a:lnTo>
                <a:lnTo>
                  <a:pt x="3392308" y="2315250"/>
                </a:lnTo>
                <a:lnTo>
                  <a:pt x="0" y="2315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/>
          <p:nvPr/>
        </p:nvSpPr>
        <p:spPr>
          <a:xfrm flipH="1" rot="-2831161">
            <a:off x="-964984" y="978525"/>
            <a:ext cx="2028863" cy="1871626"/>
          </a:xfrm>
          <a:custGeom>
            <a:rect b="b" l="l" r="r" t="t"/>
            <a:pathLst>
              <a:path extrusionOk="0" h="1871626" w="2028863">
                <a:moveTo>
                  <a:pt x="2028864" y="0"/>
                </a:moveTo>
                <a:lnTo>
                  <a:pt x="0" y="0"/>
                </a:lnTo>
                <a:lnTo>
                  <a:pt x="0" y="1871626"/>
                </a:lnTo>
                <a:lnTo>
                  <a:pt x="2028864" y="1871626"/>
                </a:lnTo>
                <a:lnTo>
                  <a:pt x="202886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 rot="7344153">
            <a:off x="1012696" y="399316"/>
            <a:ext cx="771252" cy="846367"/>
          </a:xfrm>
          <a:custGeom>
            <a:rect b="b" l="l" r="r" t="t"/>
            <a:pathLst>
              <a:path extrusionOk="0" h="846367" w="771252">
                <a:moveTo>
                  <a:pt x="0" y="0"/>
                </a:moveTo>
                <a:lnTo>
                  <a:pt x="771252" y="0"/>
                </a:lnTo>
                <a:lnTo>
                  <a:pt x="771252" y="846367"/>
                </a:lnTo>
                <a:lnTo>
                  <a:pt x="0" y="846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5"/>
          <p:cNvSpPr txBox="1"/>
          <p:nvPr/>
        </p:nvSpPr>
        <p:spPr>
          <a:xfrm>
            <a:off x="1028700" y="461962"/>
            <a:ext cx="16230600" cy="1019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Requerimientos del Sistema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1962260" y="2437717"/>
            <a:ext cx="1169260" cy="1099104"/>
          </a:xfrm>
          <a:custGeom>
            <a:rect b="b" l="l" r="r" t="t"/>
            <a:pathLst>
              <a:path extrusionOk="0" h="1099104" w="1169260">
                <a:moveTo>
                  <a:pt x="0" y="0"/>
                </a:moveTo>
                <a:lnTo>
                  <a:pt x="1169260" y="0"/>
                </a:lnTo>
                <a:lnTo>
                  <a:pt x="1169260" y="1099104"/>
                </a:lnTo>
                <a:lnTo>
                  <a:pt x="0" y="1099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5"/>
          <p:cNvSpPr txBox="1"/>
          <p:nvPr/>
        </p:nvSpPr>
        <p:spPr>
          <a:xfrm>
            <a:off x="3664920" y="2563406"/>
            <a:ext cx="3707801" cy="762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Funcionales: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2031302" y="2751049"/>
            <a:ext cx="1031176" cy="41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rgbClr val="3D2B1C"/>
                </a:solidFill>
                <a:latin typeface="Ubuntu"/>
                <a:ea typeface="Ubuntu"/>
                <a:cs typeface="Ubuntu"/>
                <a:sym typeface="Ubuntu"/>
              </a:rPr>
              <a:t>01.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9240218" y="2406795"/>
            <a:ext cx="1169260" cy="1099104"/>
          </a:xfrm>
          <a:custGeom>
            <a:rect b="b" l="l" r="r" t="t"/>
            <a:pathLst>
              <a:path extrusionOk="0" h="1099104" w="1169260">
                <a:moveTo>
                  <a:pt x="0" y="0"/>
                </a:moveTo>
                <a:lnTo>
                  <a:pt x="1169259" y="0"/>
                </a:lnTo>
                <a:lnTo>
                  <a:pt x="1169259" y="1099104"/>
                </a:lnTo>
                <a:lnTo>
                  <a:pt x="0" y="1099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5"/>
          <p:cNvSpPr txBox="1"/>
          <p:nvPr/>
        </p:nvSpPr>
        <p:spPr>
          <a:xfrm>
            <a:off x="9309260" y="2720127"/>
            <a:ext cx="1031176" cy="422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rgbClr val="FFD68E"/>
                </a:solidFill>
                <a:latin typeface="Ubuntu"/>
                <a:ea typeface="Ubuntu"/>
                <a:cs typeface="Ubuntu"/>
                <a:sym typeface="Ubuntu"/>
              </a:rPr>
              <a:t>02.</a:t>
            </a:r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3131520" y="2920594"/>
            <a:ext cx="5195661" cy="4874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40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001" lvl="1" marL="668002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4"/>
              <a:buFont typeface="Arial"/>
              <a:buChar char="•"/>
            </a:pPr>
            <a:r>
              <a:rPr b="0" i="0" lang="en-US" sz="3094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Registro de cliente y mascota</a:t>
            </a:r>
            <a:endParaRPr/>
          </a:p>
          <a:p>
            <a:pPr indent="-334001" lvl="1" marL="668002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4"/>
              <a:buFont typeface="Arial"/>
              <a:buChar char="•"/>
            </a:pPr>
            <a:r>
              <a:rPr b="0" i="0" lang="en-US" sz="3094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Creación y gestión de ficha clínica</a:t>
            </a:r>
            <a:endParaRPr/>
          </a:p>
          <a:p>
            <a:pPr indent="-334001" lvl="1" marL="668002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4"/>
              <a:buFont typeface="Arial"/>
              <a:buChar char="•"/>
            </a:pPr>
            <a:r>
              <a:rPr b="0" i="0" lang="en-US" sz="3094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Diagnóstico médico y emisión de receta</a:t>
            </a:r>
            <a:endParaRPr/>
          </a:p>
          <a:p>
            <a:pPr indent="-334001" lvl="1" marL="668002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4"/>
              <a:buFont typeface="Arial"/>
              <a:buChar char="•"/>
            </a:pPr>
            <a:r>
              <a:rPr b="0" i="0" lang="en-US" sz="3094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Venta de medicamentos</a:t>
            </a:r>
            <a:endParaRPr/>
          </a:p>
          <a:p>
            <a:pPr indent="-334001" lvl="1" marL="668002" marR="0" rtl="0" algn="just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94"/>
              <a:buFont typeface="Arial"/>
              <a:buChar char="•"/>
            </a:pPr>
            <a:r>
              <a:rPr b="0" i="0" lang="en-US" sz="3094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Agendamiento de citas</a:t>
            </a:r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10748503" y="2731999"/>
            <a:ext cx="5936786" cy="5090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7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948" lvl="1" marL="775896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3"/>
              <a:buFont typeface="Arial"/>
              <a:buChar char="•"/>
            </a:pPr>
            <a:r>
              <a:rPr b="0" i="0" lang="en-US" sz="3593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Interfaz amigable</a:t>
            </a:r>
            <a:endParaRPr/>
          </a:p>
          <a:p>
            <a:pPr indent="-387948" lvl="1" marL="775896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3"/>
              <a:buFont typeface="Arial"/>
              <a:buChar char="•"/>
            </a:pPr>
            <a:r>
              <a:rPr b="0" i="0" lang="en-US" sz="3593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Seguridad de datos</a:t>
            </a:r>
            <a:endParaRPr/>
          </a:p>
          <a:p>
            <a:pPr indent="-387948" lvl="1" marL="775896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3"/>
              <a:buFont typeface="Arial"/>
              <a:buChar char="•"/>
            </a:pPr>
            <a:r>
              <a:rPr b="0" i="0" lang="en-US" sz="3593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Acceso rápido al historial</a:t>
            </a:r>
            <a:endParaRPr/>
          </a:p>
          <a:p>
            <a:pPr indent="-387948" lvl="1" marL="775896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3"/>
              <a:buFont typeface="Arial"/>
              <a:buChar char="•"/>
            </a:pPr>
            <a:r>
              <a:rPr b="0" i="0" lang="en-US" sz="3593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Disponibilidad en horario de atención</a:t>
            </a:r>
            <a:endParaRPr/>
          </a:p>
          <a:p>
            <a:pPr indent="-387948" lvl="1" marL="775896" marR="0" rtl="0" algn="just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93"/>
              <a:buFont typeface="Arial"/>
              <a:buChar char="•"/>
            </a:pPr>
            <a:r>
              <a:rPr b="0" i="0" lang="en-US" sz="3593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Almacenamiento digital confiable</a:t>
            </a:r>
            <a:endParaRPr/>
          </a:p>
        </p:txBody>
      </p:sp>
      <p:sp>
        <p:nvSpPr>
          <p:cNvPr id="168" name="Google Shape;168;p5"/>
          <p:cNvSpPr txBox="1"/>
          <p:nvPr/>
        </p:nvSpPr>
        <p:spPr>
          <a:xfrm>
            <a:off x="11390552" y="2532484"/>
            <a:ext cx="4580736" cy="762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9" u="none" cap="none" strike="noStrike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rPr>
              <a:t>NO Funcionales: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6"/>
          <p:cNvGrpSpPr/>
          <p:nvPr/>
        </p:nvGrpSpPr>
        <p:grpSpPr>
          <a:xfrm>
            <a:off x="264634" y="953551"/>
            <a:ext cx="5610720" cy="7790121"/>
            <a:chOff x="0" y="-8355"/>
            <a:chExt cx="3230879" cy="4485866"/>
          </a:xfrm>
        </p:grpSpPr>
        <p:sp>
          <p:nvSpPr>
            <p:cNvPr id="174" name="Google Shape;174;p6"/>
            <p:cNvSpPr/>
            <p:nvPr/>
          </p:nvSpPr>
          <p:spPr>
            <a:xfrm>
              <a:off x="0" y="0"/>
              <a:ext cx="3230879" cy="4477511"/>
            </a:xfrm>
            <a:custGeom>
              <a:rect b="b" l="l" r="r" t="t"/>
              <a:pathLst>
                <a:path extrusionOk="0" h="4477511" w="3230879">
                  <a:moveTo>
                    <a:pt x="3230879" y="4477511"/>
                  </a:moveTo>
                  <a:lnTo>
                    <a:pt x="0" y="4477511"/>
                  </a:lnTo>
                  <a:lnTo>
                    <a:pt x="0" y="0"/>
                  </a:lnTo>
                  <a:lnTo>
                    <a:pt x="3230879" y="0"/>
                  </a:lnTo>
                  <a:lnTo>
                    <a:pt x="3230879" y="447751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0" l="0" r="0" t="-21"/>
              </a:stretch>
            </a:blipFill>
            <a:ln>
              <a:noFill/>
            </a:ln>
          </p:spPr>
        </p:sp>
        <p:sp>
          <p:nvSpPr>
            <p:cNvPr id="175" name="Google Shape;175;p6"/>
            <p:cNvSpPr/>
            <p:nvPr/>
          </p:nvSpPr>
          <p:spPr>
            <a:xfrm>
              <a:off x="31887" y="-8355"/>
              <a:ext cx="3179243" cy="4416994"/>
            </a:xfrm>
            <a:custGeom>
              <a:rect b="b" l="l" r="r" t="t"/>
              <a:pathLst>
                <a:path extrusionOk="0" h="4416994" w="3179243">
                  <a:moveTo>
                    <a:pt x="2234484" y="3209045"/>
                  </a:moveTo>
                  <a:cubicBezTo>
                    <a:pt x="2216733" y="3125350"/>
                    <a:pt x="2208707" y="3041472"/>
                    <a:pt x="2224622" y="2956701"/>
                  </a:cubicBezTo>
                  <a:cubicBezTo>
                    <a:pt x="2274301" y="2692083"/>
                    <a:pt x="2569154" y="2525080"/>
                    <a:pt x="2741218" y="2347165"/>
                  </a:cubicBezTo>
                  <a:cubicBezTo>
                    <a:pt x="3043007" y="2035119"/>
                    <a:pt x="3179243" y="1571340"/>
                    <a:pt x="3094168" y="1145649"/>
                  </a:cubicBezTo>
                  <a:cubicBezTo>
                    <a:pt x="3009094" y="719956"/>
                    <a:pt x="2705070" y="344166"/>
                    <a:pt x="2306528" y="172082"/>
                  </a:cubicBezTo>
                  <a:cubicBezTo>
                    <a:pt x="1907986" y="0"/>
                    <a:pt x="1425989" y="36399"/>
                    <a:pt x="1057811" y="266385"/>
                  </a:cubicBezTo>
                  <a:cubicBezTo>
                    <a:pt x="726815" y="473146"/>
                    <a:pt x="499382" y="816601"/>
                    <a:pt x="361482" y="1181695"/>
                  </a:cubicBezTo>
                  <a:cubicBezTo>
                    <a:pt x="223581" y="1546790"/>
                    <a:pt x="166658" y="1936581"/>
                    <a:pt x="110635" y="2322809"/>
                  </a:cubicBezTo>
                  <a:cubicBezTo>
                    <a:pt x="53608" y="2715948"/>
                    <a:pt x="0" y="3135087"/>
                    <a:pt x="166656" y="3495690"/>
                  </a:cubicBezTo>
                  <a:cubicBezTo>
                    <a:pt x="361245" y="3916734"/>
                    <a:pt x="811812" y="4157209"/>
                    <a:pt x="1254118" y="4296871"/>
                  </a:cubicBezTo>
                  <a:cubicBezTo>
                    <a:pt x="1473079" y="4366010"/>
                    <a:pt x="1714871" y="4416994"/>
                    <a:pt x="1928132" y="4331881"/>
                  </a:cubicBezTo>
                  <a:cubicBezTo>
                    <a:pt x="2129295" y="4251595"/>
                    <a:pt x="2270860" y="4057760"/>
                    <a:pt x="2326725" y="3848482"/>
                  </a:cubicBezTo>
                  <a:cubicBezTo>
                    <a:pt x="2385320" y="3628956"/>
                    <a:pt x="2279137" y="3419580"/>
                    <a:pt x="2234484" y="320904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4215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6"/>
          <p:cNvSpPr/>
          <p:nvPr/>
        </p:nvSpPr>
        <p:spPr>
          <a:xfrm flipH="1" rot="2041796">
            <a:off x="14928528" y="-1390545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3"/>
                </a:lnTo>
                <a:lnTo>
                  <a:pt x="4661544" y="3181503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6"/>
          <p:cNvSpPr/>
          <p:nvPr/>
        </p:nvSpPr>
        <p:spPr>
          <a:xfrm rot="3294764">
            <a:off x="16833603" y="1064857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6"/>
          <p:cNvSpPr/>
          <p:nvPr/>
        </p:nvSpPr>
        <p:spPr>
          <a:xfrm flipH="1">
            <a:off x="-1040358" y="8875993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6"/>
          <p:cNvSpPr/>
          <p:nvPr/>
        </p:nvSpPr>
        <p:spPr>
          <a:xfrm rot="1864568">
            <a:off x="243154" y="9446201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6"/>
          <p:cNvSpPr/>
          <p:nvPr/>
        </p:nvSpPr>
        <p:spPr>
          <a:xfrm rot="3033103">
            <a:off x="15612654" y="397368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6"/>
          <p:cNvSpPr/>
          <p:nvPr/>
        </p:nvSpPr>
        <p:spPr>
          <a:xfrm rot="2382201">
            <a:off x="398199" y="8690056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6"/>
          <p:cNvSpPr/>
          <p:nvPr/>
        </p:nvSpPr>
        <p:spPr>
          <a:xfrm rot="1430325">
            <a:off x="6785251" y="1412788"/>
            <a:ext cx="1204843" cy="689557"/>
          </a:xfrm>
          <a:custGeom>
            <a:rect b="b" l="l" r="r" t="t"/>
            <a:pathLst>
              <a:path extrusionOk="0" h="689557" w="1204843">
                <a:moveTo>
                  <a:pt x="0" y="0"/>
                </a:moveTo>
                <a:lnTo>
                  <a:pt x="1204843" y="0"/>
                </a:lnTo>
                <a:lnTo>
                  <a:pt x="1204843" y="689557"/>
                </a:lnTo>
                <a:lnTo>
                  <a:pt x="0" y="6895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6"/>
          <p:cNvSpPr/>
          <p:nvPr/>
        </p:nvSpPr>
        <p:spPr>
          <a:xfrm rot="-7783908">
            <a:off x="2839965" y="8423029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6"/>
          <p:cNvSpPr/>
          <p:nvPr/>
        </p:nvSpPr>
        <p:spPr>
          <a:xfrm rot="-7372589">
            <a:off x="16948673" y="9359485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5" y="0"/>
                </a:lnTo>
                <a:lnTo>
                  <a:pt x="2960715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6"/>
          <p:cNvSpPr txBox="1"/>
          <p:nvPr/>
        </p:nvSpPr>
        <p:spPr>
          <a:xfrm>
            <a:off x="6697299" y="3452368"/>
            <a:ext cx="5066128" cy="3039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01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as 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68E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 rot="-1968689">
            <a:off x="-1799546" y="-1308638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0" y="0"/>
                </a:moveTo>
                <a:lnTo>
                  <a:pt x="4661544" y="0"/>
                </a:lnTo>
                <a:lnTo>
                  <a:pt x="4661544" y="3181504"/>
                </a:lnTo>
                <a:lnTo>
                  <a:pt x="0" y="3181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7"/>
          <p:cNvSpPr/>
          <p:nvPr/>
        </p:nvSpPr>
        <p:spPr>
          <a:xfrm rot="3294764">
            <a:off x="-862756" y="593909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4" y="0"/>
                </a:lnTo>
                <a:lnTo>
                  <a:pt x="2787964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7"/>
          <p:cNvSpPr/>
          <p:nvPr/>
        </p:nvSpPr>
        <p:spPr>
          <a:xfrm>
            <a:off x="16520658" y="8974404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0" y="0"/>
                </a:moveTo>
                <a:lnTo>
                  <a:pt x="2495702" y="0"/>
                </a:lnTo>
                <a:lnTo>
                  <a:pt x="2495702" y="2370917"/>
                </a:lnTo>
                <a:lnTo>
                  <a:pt x="0" y="2370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7"/>
          <p:cNvSpPr/>
          <p:nvPr/>
        </p:nvSpPr>
        <p:spPr>
          <a:xfrm rot="1864568">
            <a:off x="15819480" y="9452127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7"/>
          <p:cNvSpPr/>
          <p:nvPr/>
        </p:nvSpPr>
        <p:spPr>
          <a:xfrm rot="-2935225">
            <a:off x="2074914" y="9870"/>
            <a:ext cx="1252368" cy="1374341"/>
          </a:xfrm>
          <a:custGeom>
            <a:rect b="b" l="l" r="r" t="t"/>
            <a:pathLst>
              <a:path extrusionOk="0" h="1374341" w="1252368">
                <a:moveTo>
                  <a:pt x="0" y="0"/>
                </a:moveTo>
                <a:lnTo>
                  <a:pt x="1252369" y="0"/>
                </a:lnTo>
                <a:lnTo>
                  <a:pt x="1252369" y="1374341"/>
                </a:lnTo>
                <a:lnTo>
                  <a:pt x="0" y="1374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7"/>
          <p:cNvSpPr/>
          <p:nvPr/>
        </p:nvSpPr>
        <p:spPr>
          <a:xfrm rot="7864775">
            <a:off x="17229161" y="8257932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7"/>
          <p:cNvSpPr/>
          <p:nvPr/>
        </p:nvSpPr>
        <p:spPr>
          <a:xfrm rot="-7372589">
            <a:off x="-1433908" y="9218357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4" y="0"/>
                </a:lnTo>
                <a:lnTo>
                  <a:pt x="2960714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7"/>
          <p:cNvSpPr/>
          <p:nvPr/>
        </p:nvSpPr>
        <p:spPr>
          <a:xfrm rot="9463185">
            <a:off x="15887190" y="2013092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4"/>
                </a:lnTo>
                <a:lnTo>
                  <a:pt x="0" y="611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7"/>
          <p:cNvSpPr/>
          <p:nvPr/>
        </p:nvSpPr>
        <p:spPr>
          <a:xfrm>
            <a:off x="5306056" y="42675"/>
            <a:ext cx="8157044" cy="10244325"/>
          </a:xfrm>
          <a:custGeom>
            <a:rect b="b" l="l" r="r" t="t"/>
            <a:pathLst>
              <a:path extrusionOk="0" h="10244325" w="8157044">
                <a:moveTo>
                  <a:pt x="0" y="0"/>
                </a:moveTo>
                <a:lnTo>
                  <a:pt x="8157043" y="0"/>
                </a:lnTo>
                <a:lnTo>
                  <a:pt x="8157043" y="10244325"/>
                </a:lnTo>
                <a:lnTo>
                  <a:pt x="0" y="1024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5423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8"/>
          <p:cNvGrpSpPr/>
          <p:nvPr/>
        </p:nvGrpSpPr>
        <p:grpSpPr>
          <a:xfrm>
            <a:off x="0" y="185697"/>
            <a:ext cx="5610720" cy="7790121"/>
            <a:chOff x="0" y="-8355"/>
            <a:chExt cx="3230879" cy="4485866"/>
          </a:xfrm>
        </p:grpSpPr>
        <p:sp>
          <p:nvSpPr>
            <p:cNvPr id="204" name="Google Shape;204;p8"/>
            <p:cNvSpPr/>
            <p:nvPr/>
          </p:nvSpPr>
          <p:spPr>
            <a:xfrm>
              <a:off x="0" y="0"/>
              <a:ext cx="3230879" cy="4477511"/>
            </a:xfrm>
            <a:custGeom>
              <a:rect b="b" l="l" r="r" t="t"/>
              <a:pathLst>
                <a:path extrusionOk="0" h="4477511" w="3230879">
                  <a:moveTo>
                    <a:pt x="3230879" y="4477511"/>
                  </a:moveTo>
                  <a:lnTo>
                    <a:pt x="0" y="4477511"/>
                  </a:lnTo>
                  <a:lnTo>
                    <a:pt x="0" y="0"/>
                  </a:lnTo>
                  <a:lnTo>
                    <a:pt x="3230879" y="0"/>
                  </a:lnTo>
                  <a:lnTo>
                    <a:pt x="3230879" y="4477511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0" l="0" r="0" t="-21"/>
              </a:stretch>
            </a:blipFill>
            <a:ln>
              <a:noFill/>
            </a:ln>
          </p:spPr>
        </p:sp>
        <p:sp>
          <p:nvSpPr>
            <p:cNvPr id="205" name="Google Shape;205;p8"/>
            <p:cNvSpPr/>
            <p:nvPr/>
          </p:nvSpPr>
          <p:spPr>
            <a:xfrm>
              <a:off x="31887" y="-8355"/>
              <a:ext cx="3179243" cy="4416994"/>
            </a:xfrm>
            <a:custGeom>
              <a:rect b="b" l="l" r="r" t="t"/>
              <a:pathLst>
                <a:path extrusionOk="0" h="4416994" w="3179243">
                  <a:moveTo>
                    <a:pt x="2234484" y="3209045"/>
                  </a:moveTo>
                  <a:cubicBezTo>
                    <a:pt x="2216733" y="3125350"/>
                    <a:pt x="2208707" y="3041472"/>
                    <a:pt x="2224622" y="2956701"/>
                  </a:cubicBezTo>
                  <a:cubicBezTo>
                    <a:pt x="2274301" y="2692083"/>
                    <a:pt x="2569154" y="2525080"/>
                    <a:pt x="2741218" y="2347165"/>
                  </a:cubicBezTo>
                  <a:cubicBezTo>
                    <a:pt x="3043007" y="2035119"/>
                    <a:pt x="3179243" y="1571340"/>
                    <a:pt x="3094168" y="1145649"/>
                  </a:cubicBezTo>
                  <a:cubicBezTo>
                    <a:pt x="3009094" y="719956"/>
                    <a:pt x="2705070" y="344166"/>
                    <a:pt x="2306528" y="172082"/>
                  </a:cubicBezTo>
                  <a:cubicBezTo>
                    <a:pt x="1907986" y="0"/>
                    <a:pt x="1425989" y="36399"/>
                    <a:pt x="1057811" y="266385"/>
                  </a:cubicBezTo>
                  <a:cubicBezTo>
                    <a:pt x="726815" y="473146"/>
                    <a:pt x="499382" y="816601"/>
                    <a:pt x="361482" y="1181695"/>
                  </a:cubicBezTo>
                  <a:cubicBezTo>
                    <a:pt x="223581" y="1546790"/>
                    <a:pt x="166658" y="1936581"/>
                    <a:pt x="110635" y="2322809"/>
                  </a:cubicBezTo>
                  <a:cubicBezTo>
                    <a:pt x="53608" y="2715948"/>
                    <a:pt x="0" y="3135087"/>
                    <a:pt x="166656" y="3495690"/>
                  </a:cubicBezTo>
                  <a:cubicBezTo>
                    <a:pt x="361245" y="3916734"/>
                    <a:pt x="811812" y="4157209"/>
                    <a:pt x="1254118" y="4296871"/>
                  </a:cubicBezTo>
                  <a:cubicBezTo>
                    <a:pt x="1473079" y="4366010"/>
                    <a:pt x="1714871" y="4416994"/>
                    <a:pt x="1928132" y="4331881"/>
                  </a:cubicBezTo>
                  <a:cubicBezTo>
                    <a:pt x="2129295" y="4251595"/>
                    <a:pt x="2270860" y="4057760"/>
                    <a:pt x="2326725" y="3848482"/>
                  </a:cubicBezTo>
                  <a:cubicBezTo>
                    <a:pt x="2385320" y="3628956"/>
                    <a:pt x="2279137" y="3419580"/>
                    <a:pt x="2234484" y="3209045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4215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8"/>
          <p:cNvSpPr/>
          <p:nvPr/>
        </p:nvSpPr>
        <p:spPr>
          <a:xfrm flipH="1" rot="2041796">
            <a:off x="14928528" y="-1390545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4661544" y="0"/>
                </a:moveTo>
                <a:lnTo>
                  <a:pt x="0" y="0"/>
                </a:lnTo>
                <a:lnTo>
                  <a:pt x="0" y="3181503"/>
                </a:lnTo>
                <a:lnTo>
                  <a:pt x="4661544" y="3181503"/>
                </a:lnTo>
                <a:lnTo>
                  <a:pt x="466154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8"/>
          <p:cNvSpPr/>
          <p:nvPr/>
        </p:nvSpPr>
        <p:spPr>
          <a:xfrm rot="3294764">
            <a:off x="16833603" y="1064857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5" y="0"/>
                </a:lnTo>
                <a:lnTo>
                  <a:pt x="2787965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8"/>
          <p:cNvSpPr/>
          <p:nvPr/>
        </p:nvSpPr>
        <p:spPr>
          <a:xfrm flipH="1">
            <a:off x="-1040358" y="8875993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2495702" y="0"/>
                </a:moveTo>
                <a:lnTo>
                  <a:pt x="0" y="0"/>
                </a:lnTo>
                <a:lnTo>
                  <a:pt x="0" y="2370917"/>
                </a:lnTo>
                <a:lnTo>
                  <a:pt x="2495702" y="2370917"/>
                </a:lnTo>
                <a:lnTo>
                  <a:pt x="2495702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8"/>
          <p:cNvSpPr/>
          <p:nvPr/>
        </p:nvSpPr>
        <p:spPr>
          <a:xfrm rot="1864568">
            <a:off x="243154" y="9446201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8"/>
          <p:cNvSpPr/>
          <p:nvPr/>
        </p:nvSpPr>
        <p:spPr>
          <a:xfrm rot="3033103">
            <a:off x="15612654" y="397368"/>
            <a:ext cx="1059817" cy="1163036"/>
          </a:xfrm>
          <a:custGeom>
            <a:rect b="b" l="l" r="r" t="t"/>
            <a:pathLst>
              <a:path extrusionOk="0" h="1163036" w="1059817">
                <a:moveTo>
                  <a:pt x="0" y="0"/>
                </a:moveTo>
                <a:lnTo>
                  <a:pt x="1059817" y="0"/>
                </a:lnTo>
                <a:lnTo>
                  <a:pt x="1059817" y="1163036"/>
                </a:lnTo>
                <a:lnTo>
                  <a:pt x="0" y="1163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8"/>
          <p:cNvSpPr/>
          <p:nvPr/>
        </p:nvSpPr>
        <p:spPr>
          <a:xfrm rot="2382201">
            <a:off x="398199" y="8690056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8"/>
          <p:cNvSpPr/>
          <p:nvPr/>
        </p:nvSpPr>
        <p:spPr>
          <a:xfrm rot="1430325">
            <a:off x="6785251" y="1412788"/>
            <a:ext cx="1204843" cy="689557"/>
          </a:xfrm>
          <a:custGeom>
            <a:rect b="b" l="l" r="r" t="t"/>
            <a:pathLst>
              <a:path extrusionOk="0" h="689557" w="1204843">
                <a:moveTo>
                  <a:pt x="0" y="0"/>
                </a:moveTo>
                <a:lnTo>
                  <a:pt x="1204843" y="0"/>
                </a:lnTo>
                <a:lnTo>
                  <a:pt x="1204843" y="689557"/>
                </a:lnTo>
                <a:lnTo>
                  <a:pt x="0" y="6895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3" name="Google Shape;213;p8"/>
          <p:cNvSpPr/>
          <p:nvPr/>
        </p:nvSpPr>
        <p:spPr>
          <a:xfrm rot="-7783908">
            <a:off x="2839965" y="8423029"/>
            <a:ext cx="1296074" cy="994197"/>
          </a:xfrm>
          <a:custGeom>
            <a:rect b="b" l="l" r="r" t="t"/>
            <a:pathLst>
              <a:path extrusionOk="0" h="994197" w="1296074">
                <a:moveTo>
                  <a:pt x="0" y="0"/>
                </a:moveTo>
                <a:lnTo>
                  <a:pt x="1296074" y="0"/>
                </a:lnTo>
                <a:lnTo>
                  <a:pt x="1296074" y="994197"/>
                </a:lnTo>
                <a:lnTo>
                  <a:pt x="0" y="994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8"/>
          <p:cNvSpPr/>
          <p:nvPr/>
        </p:nvSpPr>
        <p:spPr>
          <a:xfrm rot="-7372589">
            <a:off x="16948673" y="9359485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5" y="0"/>
                </a:lnTo>
                <a:lnTo>
                  <a:pt x="2960715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8"/>
          <p:cNvSpPr txBox="1"/>
          <p:nvPr/>
        </p:nvSpPr>
        <p:spPr>
          <a:xfrm>
            <a:off x="6697299" y="3452368"/>
            <a:ext cx="5864240" cy="3039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01" u="none" cap="none" strike="noStrike">
                <a:solidFill>
                  <a:srgbClr val="FFD68E"/>
                </a:solidFill>
                <a:latin typeface="Luckiest Guy"/>
                <a:ea typeface="Luckiest Guy"/>
                <a:cs typeface="Luckiest Guy"/>
                <a:sym typeface="Luckiest Guy"/>
              </a:rPr>
              <a:t>TO BE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68E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 rot="-1968689">
            <a:off x="-1799546" y="-1308638"/>
            <a:ext cx="4661544" cy="3181504"/>
          </a:xfrm>
          <a:custGeom>
            <a:rect b="b" l="l" r="r" t="t"/>
            <a:pathLst>
              <a:path extrusionOk="0" h="3181504" w="4661544">
                <a:moveTo>
                  <a:pt x="0" y="0"/>
                </a:moveTo>
                <a:lnTo>
                  <a:pt x="4661544" y="0"/>
                </a:lnTo>
                <a:lnTo>
                  <a:pt x="4661544" y="3181504"/>
                </a:lnTo>
                <a:lnTo>
                  <a:pt x="0" y="3181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9"/>
          <p:cNvSpPr/>
          <p:nvPr/>
        </p:nvSpPr>
        <p:spPr>
          <a:xfrm rot="3294764">
            <a:off x="-862756" y="593909"/>
            <a:ext cx="2787965" cy="2571898"/>
          </a:xfrm>
          <a:custGeom>
            <a:rect b="b" l="l" r="r" t="t"/>
            <a:pathLst>
              <a:path extrusionOk="0" h="2571898" w="2787965">
                <a:moveTo>
                  <a:pt x="0" y="0"/>
                </a:moveTo>
                <a:lnTo>
                  <a:pt x="2787964" y="0"/>
                </a:lnTo>
                <a:lnTo>
                  <a:pt x="2787964" y="2571898"/>
                </a:lnTo>
                <a:lnTo>
                  <a:pt x="0" y="25718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9"/>
          <p:cNvSpPr/>
          <p:nvPr/>
        </p:nvSpPr>
        <p:spPr>
          <a:xfrm>
            <a:off x="16520658" y="8974404"/>
            <a:ext cx="2495702" cy="2370917"/>
          </a:xfrm>
          <a:custGeom>
            <a:rect b="b" l="l" r="r" t="t"/>
            <a:pathLst>
              <a:path extrusionOk="0" h="2370917" w="2495702">
                <a:moveTo>
                  <a:pt x="0" y="0"/>
                </a:moveTo>
                <a:lnTo>
                  <a:pt x="2495702" y="0"/>
                </a:lnTo>
                <a:lnTo>
                  <a:pt x="2495702" y="2370917"/>
                </a:lnTo>
                <a:lnTo>
                  <a:pt x="0" y="2370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9"/>
          <p:cNvSpPr/>
          <p:nvPr/>
        </p:nvSpPr>
        <p:spPr>
          <a:xfrm rot="1864568">
            <a:off x="15819480" y="9452127"/>
            <a:ext cx="2424380" cy="2233460"/>
          </a:xfrm>
          <a:custGeom>
            <a:rect b="b" l="l" r="r" t="t"/>
            <a:pathLst>
              <a:path extrusionOk="0" h="2233460" w="2424380">
                <a:moveTo>
                  <a:pt x="0" y="0"/>
                </a:moveTo>
                <a:lnTo>
                  <a:pt x="2424380" y="0"/>
                </a:lnTo>
                <a:lnTo>
                  <a:pt x="2424380" y="2233460"/>
                </a:lnTo>
                <a:lnTo>
                  <a:pt x="0" y="22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9"/>
          <p:cNvSpPr/>
          <p:nvPr/>
        </p:nvSpPr>
        <p:spPr>
          <a:xfrm rot="-2935225">
            <a:off x="2074914" y="9870"/>
            <a:ext cx="1252368" cy="1374341"/>
          </a:xfrm>
          <a:custGeom>
            <a:rect b="b" l="l" r="r" t="t"/>
            <a:pathLst>
              <a:path extrusionOk="0" h="1374341" w="1252368">
                <a:moveTo>
                  <a:pt x="0" y="0"/>
                </a:moveTo>
                <a:lnTo>
                  <a:pt x="1252369" y="0"/>
                </a:lnTo>
                <a:lnTo>
                  <a:pt x="1252369" y="1374341"/>
                </a:lnTo>
                <a:lnTo>
                  <a:pt x="0" y="13743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9"/>
          <p:cNvSpPr/>
          <p:nvPr/>
        </p:nvSpPr>
        <p:spPr>
          <a:xfrm rot="7864775">
            <a:off x="17229161" y="8257932"/>
            <a:ext cx="810838" cy="889809"/>
          </a:xfrm>
          <a:custGeom>
            <a:rect b="b" l="l" r="r" t="t"/>
            <a:pathLst>
              <a:path extrusionOk="0" h="889809" w="810838">
                <a:moveTo>
                  <a:pt x="810838" y="889809"/>
                </a:moveTo>
                <a:lnTo>
                  <a:pt x="0" y="889809"/>
                </a:lnTo>
                <a:lnTo>
                  <a:pt x="0" y="0"/>
                </a:lnTo>
                <a:lnTo>
                  <a:pt x="810838" y="0"/>
                </a:lnTo>
                <a:lnTo>
                  <a:pt x="810838" y="889809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9"/>
          <p:cNvSpPr/>
          <p:nvPr/>
        </p:nvSpPr>
        <p:spPr>
          <a:xfrm rot="-7372589">
            <a:off x="-1433908" y="9218357"/>
            <a:ext cx="2960714" cy="2020688"/>
          </a:xfrm>
          <a:custGeom>
            <a:rect b="b" l="l" r="r" t="t"/>
            <a:pathLst>
              <a:path extrusionOk="0" h="2020688" w="2960714">
                <a:moveTo>
                  <a:pt x="0" y="0"/>
                </a:moveTo>
                <a:lnTo>
                  <a:pt x="2960714" y="0"/>
                </a:lnTo>
                <a:lnTo>
                  <a:pt x="2960714" y="2020688"/>
                </a:lnTo>
                <a:lnTo>
                  <a:pt x="0" y="2020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9"/>
          <p:cNvSpPr/>
          <p:nvPr/>
        </p:nvSpPr>
        <p:spPr>
          <a:xfrm rot="9463185">
            <a:off x="15887190" y="2013092"/>
            <a:ext cx="1068445" cy="611494"/>
          </a:xfrm>
          <a:custGeom>
            <a:rect b="b" l="l" r="r" t="t"/>
            <a:pathLst>
              <a:path extrusionOk="0" h="611494" w="1068445">
                <a:moveTo>
                  <a:pt x="0" y="0"/>
                </a:moveTo>
                <a:lnTo>
                  <a:pt x="1068445" y="0"/>
                </a:lnTo>
                <a:lnTo>
                  <a:pt x="1068445" y="611494"/>
                </a:lnTo>
                <a:lnTo>
                  <a:pt x="0" y="611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9"/>
          <p:cNvSpPr/>
          <p:nvPr/>
        </p:nvSpPr>
        <p:spPr>
          <a:xfrm>
            <a:off x="6523147" y="50630"/>
            <a:ext cx="5241706" cy="10178070"/>
          </a:xfrm>
          <a:custGeom>
            <a:rect b="b" l="l" r="r" t="t"/>
            <a:pathLst>
              <a:path extrusionOk="0" h="10178070" w="5241706">
                <a:moveTo>
                  <a:pt x="0" y="0"/>
                </a:moveTo>
                <a:lnTo>
                  <a:pt x="5241706" y="0"/>
                </a:lnTo>
                <a:lnTo>
                  <a:pt x="5241706" y="10178071"/>
                </a:lnTo>
                <a:lnTo>
                  <a:pt x="0" y="10178071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