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matic SC"/>
      <p:regular r:id="rId23"/>
      <p:bold r:id="rId24"/>
    </p:embeddedFont>
    <p:embeddedFont>
      <p:font typeface="Source Code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maticSC-bold.fntdata"/><Relationship Id="rId23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d71e9704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d71e9704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d71e9704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d71e9704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d71e9704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d71e9704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d71e9704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d71e9704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d71e9704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d71e9704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d71e9704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d71e9704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d71e9704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d71e9704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d71e9704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d71e9704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d71e9704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3d71e9704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d71e9704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d71e9704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d71e9704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d71e9704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d71e9704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d71e9704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d71e9704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d71e9704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d71e9704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d71e9704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d71e9704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d71e9704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d71e9704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d71e9704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1212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</a:t>
            </a:r>
            <a:r>
              <a:rPr lang="es"/>
              <a:t> de caso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Mascota Feliz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21200" y="3516725"/>
            <a:ext cx="23919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/>
              <a:t>Ignacio Espinoza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/>
              <a:t>José</a:t>
            </a:r>
            <a:r>
              <a:rPr b="0" lang="es"/>
              <a:t> Oporto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/>
              <a:t>Matias Flores</a:t>
            </a:r>
            <a:endParaRPr b="0"/>
          </a:p>
        </p:txBody>
      </p:sp>
      <p:pic>
        <p:nvPicPr>
          <p:cNvPr id="58" name="Google Shape;58;p13" title="klipartz.co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426" y="1498100"/>
            <a:ext cx="2787249" cy="262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ctrTitle"/>
          </p:nvPr>
        </p:nvSpPr>
        <p:spPr>
          <a:xfrm>
            <a:off x="113850" y="648600"/>
            <a:ext cx="88323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ENTREGA 3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Indicadores y Análisis de Datos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KPI – Indicadores de Desempeño</a:t>
            </a:r>
            <a:endParaRPr/>
          </a:p>
        </p:txBody>
      </p:sp>
      <p:sp>
        <p:nvSpPr>
          <p:cNvPr id="116" name="Google Shape;116;p23"/>
          <p:cNvSpPr txBox="1"/>
          <p:nvPr/>
        </p:nvSpPr>
        <p:spPr>
          <a:xfrm>
            <a:off x="1029925" y="3399700"/>
            <a:ext cx="6736500" cy="166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KPI 3:</a:t>
            </a:r>
            <a:r>
              <a:rPr lang="es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Tasa de Conversión Web a Pedido Online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Objetivo:</a:t>
            </a:r>
            <a:r>
              <a:rPr lang="es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Evaluar la eficacia del sitio web y sistema de reservas online.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Fórmula:</a:t>
            </a:r>
            <a:endParaRPr b="1"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Pedidos_Online / Visitas_Web * 100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Meta sugerida:</a:t>
            </a:r>
            <a:r>
              <a:rPr lang="es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Mantener una conversión de ≥ 10%.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Importancia:</a:t>
            </a:r>
            <a:r>
              <a:rPr lang="es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Detecta si la plataforma digital está funcionando como canal de captación de clientes.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109900" y="1046225"/>
            <a:ext cx="4279200" cy="221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KPI 1:</a:t>
            </a:r>
            <a:r>
              <a:rPr lang="es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Nivel de Satisfacción del Cliente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Objetivo:</a:t>
            </a:r>
            <a:r>
              <a:rPr lang="es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Medir la percepción de calidad del servicio tras la modernización.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Fórmula:</a:t>
            </a:r>
            <a:r>
              <a:rPr lang="es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Valor mensual del campo Satisfacción_Promedio.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Meta sugerida:</a:t>
            </a:r>
            <a:r>
              <a:rPr lang="es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Mantener una puntuación ≥ 4,5 en una escala de 1 a 5.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Importancia:</a:t>
            </a:r>
            <a:r>
              <a:rPr lang="es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Un alto nivel de satisfacción impulsa la fidelidad y reputación, especialmente con la nueva modalidad a domicilio.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" name="Google Shape;118;p23"/>
          <p:cNvSpPr txBox="1"/>
          <p:nvPr/>
        </p:nvSpPr>
        <p:spPr>
          <a:xfrm>
            <a:off x="4418325" y="1046225"/>
            <a:ext cx="4542600" cy="221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KPI 2:</a:t>
            </a:r>
            <a:r>
              <a:rPr lang="es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Porcentaje de Atenciones Domiciliarias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Objetivo:</a:t>
            </a:r>
            <a:r>
              <a:rPr lang="es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Evaluar la adopción del nuevo servicio de veterinaria móvil.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Fórmula:</a:t>
            </a:r>
            <a:r>
              <a:rPr lang="es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Atenciones_Domiciliarias / (Atenciones_Domiciliarias + Atenciones_Presenciales) * 100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Meta sugerida:</a:t>
            </a:r>
            <a:r>
              <a:rPr lang="es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Llegar al 25-30% del total de atenciones dentro de 6 meses.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Importancia:</a:t>
            </a:r>
            <a:r>
              <a:rPr lang="es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Permite saber si la inversión en este nuevo proceso está teniendo retorno y aceptación del cliente.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KRI – Indicadores de Riesgo</a:t>
            </a:r>
            <a:endParaRPr/>
          </a:p>
        </p:txBody>
      </p:sp>
      <p:sp>
        <p:nvSpPr>
          <p:cNvPr id="124" name="Google Shape;124;p24"/>
          <p:cNvSpPr txBox="1"/>
          <p:nvPr/>
        </p:nvSpPr>
        <p:spPr>
          <a:xfrm>
            <a:off x="1033100" y="1093950"/>
            <a:ext cx="3227400" cy="221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latin typeface="Source Code Pro"/>
                <a:ea typeface="Source Code Pro"/>
                <a:cs typeface="Source Code Pro"/>
                <a:sym typeface="Source Code Pro"/>
              </a:rPr>
              <a:t>KRI 1:</a:t>
            </a:r>
            <a:r>
              <a:rPr lang="es" sz="1100">
                <a:latin typeface="Source Code Pro"/>
                <a:ea typeface="Source Code Pro"/>
                <a:cs typeface="Source Code Pro"/>
                <a:sym typeface="Source Code Pro"/>
              </a:rPr>
              <a:t> Tasa de Casos por Negligencia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latin typeface="Source Code Pro"/>
                <a:ea typeface="Source Code Pro"/>
                <a:cs typeface="Source Code Pro"/>
                <a:sym typeface="Source Code Pro"/>
              </a:rPr>
              <a:t>Fórmula: </a:t>
            </a:r>
            <a:r>
              <a:rPr lang="es" sz="1100">
                <a:latin typeface="Source Code Pro"/>
                <a:ea typeface="Source Code Pro"/>
                <a:cs typeface="Source Code Pro"/>
                <a:sym typeface="Source Code Pro"/>
              </a:rPr>
              <a:t>Casos_Negligencia / Operaciones_Críticas * 100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latin typeface="Source Code Pro"/>
                <a:ea typeface="Source Code Pro"/>
                <a:cs typeface="Source Code Pro"/>
                <a:sym typeface="Source Code Pro"/>
              </a:rPr>
              <a:t>Umbral crítico:</a:t>
            </a:r>
            <a:r>
              <a:rPr lang="es" sz="1100">
                <a:latin typeface="Source Code Pro"/>
                <a:ea typeface="Source Code Pro"/>
                <a:cs typeface="Source Code Pro"/>
                <a:sym typeface="Source Code Pro"/>
              </a:rPr>
              <a:t> &gt; 3%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100">
                <a:latin typeface="Source Code Pro"/>
                <a:ea typeface="Source Code Pro"/>
                <a:cs typeface="Source Code Pro"/>
                <a:sym typeface="Source Code Pro"/>
              </a:rPr>
              <a:t>Importancia:</a:t>
            </a:r>
            <a:r>
              <a:rPr lang="es" sz="1100">
                <a:latin typeface="Source Code Pro"/>
                <a:ea typeface="Source Code Pro"/>
                <a:cs typeface="Source Code Pro"/>
                <a:sym typeface="Source Code Pro"/>
              </a:rPr>
              <a:t> Un aumento podría implicar riesgos legales y de reputación.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1033100" y="3407350"/>
            <a:ext cx="6539100" cy="159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latin typeface="Source Code Pro"/>
                <a:ea typeface="Source Code Pro"/>
                <a:cs typeface="Source Code Pro"/>
                <a:sym typeface="Source Code Pro"/>
              </a:rPr>
              <a:t>KRI 3: </a:t>
            </a:r>
            <a:r>
              <a:rPr lang="es" sz="1100">
                <a:latin typeface="Source Code Pro"/>
                <a:ea typeface="Source Code Pro"/>
                <a:cs typeface="Source Code Pro"/>
                <a:sym typeface="Source Code Pro"/>
              </a:rPr>
              <a:t>Disminución de la Satisfacción Promedio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latin typeface="Source Code Pro"/>
                <a:ea typeface="Source Code Pro"/>
                <a:cs typeface="Source Code Pro"/>
                <a:sym typeface="Source Code Pro"/>
              </a:rPr>
              <a:t>Fórmula: </a:t>
            </a:r>
            <a:r>
              <a:rPr lang="es" sz="1100">
                <a:latin typeface="Source Code Pro"/>
                <a:ea typeface="Source Code Pro"/>
                <a:cs typeface="Source Code Pro"/>
                <a:sym typeface="Source Code Pro"/>
              </a:rPr>
              <a:t>Comparación de Satisfacción_Promedio mes a mes.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latin typeface="Source Code Pro"/>
                <a:ea typeface="Source Code Pro"/>
                <a:cs typeface="Source Code Pro"/>
                <a:sym typeface="Source Code Pro"/>
              </a:rPr>
              <a:t>Umbral crítico:</a:t>
            </a:r>
            <a:r>
              <a:rPr lang="es" sz="1100">
                <a:latin typeface="Source Code Pro"/>
                <a:ea typeface="Source Code Pro"/>
                <a:cs typeface="Source Code Pro"/>
                <a:sym typeface="Source Code Pro"/>
              </a:rPr>
              <a:t> Disminución de más de 0.3 puntos respecto al mes anterior.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100">
                <a:latin typeface="Source Code Pro"/>
                <a:ea typeface="Source Code Pro"/>
                <a:cs typeface="Source Code Pro"/>
                <a:sym typeface="Source Code Pro"/>
              </a:rPr>
              <a:t>Importancia:</a:t>
            </a:r>
            <a:r>
              <a:rPr lang="es" sz="1100">
                <a:latin typeface="Source Code Pro"/>
                <a:ea typeface="Source Code Pro"/>
                <a:cs typeface="Source Code Pro"/>
                <a:sym typeface="Source Code Pro"/>
              </a:rPr>
              <a:t> Si la satisfacción cae bruscamente, puede ser señal de problemas recientes en la atención presencial o a domicilio.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4344875" y="1093850"/>
            <a:ext cx="3227400" cy="221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latin typeface="Source Code Pro"/>
                <a:ea typeface="Source Code Pro"/>
                <a:cs typeface="Source Code Pro"/>
                <a:sym typeface="Source Code Pro"/>
              </a:rPr>
              <a:t>KRI 2: </a:t>
            </a:r>
            <a:r>
              <a:rPr lang="es" sz="1100">
                <a:latin typeface="Source Code Pro"/>
                <a:ea typeface="Source Code Pro"/>
                <a:cs typeface="Source Code Pro"/>
                <a:sym typeface="Source Code Pro"/>
              </a:rPr>
              <a:t>Porcentaje de Devoluciones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latin typeface="Source Code Pro"/>
                <a:ea typeface="Source Code Pro"/>
                <a:cs typeface="Source Code Pro"/>
                <a:sym typeface="Source Code Pro"/>
              </a:rPr>
              <a:t>Fórmula: </a:t>
            </a:r>
            <a:r>
              <a:rPr lang="es" sz="1100">
                <a:latin typeface="Source Code Pro"/>
                <a:ea typeface="Source Code Pro"/>
                <a:cs typeface="Source Code Pro"/>
                <a:sym typeface="Source Code Pro"/>
              </a:rPr>
              <a:t>Devoluciones / Productos_Vendidos * 100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latin typeface="Source Code Pro"/>
                <a:ea typeface="Source Code Pro"/>
                <a:cs typeface="Source Code Pro"/>
                <a:sym typeface="Source Code Pro"/>
              </a:rPr>
              <a:t>Umbral crítico:</a:t>
            </a:r>
            <a:r>
              <a:rPr lang="es" sz="1100">
                <a:latin typeface="Source Code Pro"/>
                <a:ea typeface="Source Code Pro"/>
                <a:cs typeface="Source Code Pro"/>
                <a:sym typeface="Source Code Pro"/>
              </a:rPr>
              <a:t> &gt; 2%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100">
                <a:latin typeface="Source Code Pro"/>
                <a:ea typeface="Source Code Pro"/>
                <a:cs typeface="Source Code Pro"/>
                <a:sym typeface="Source Code Pro"/>
              </a:rPr>
              <a:t>Importancia:</a:t>
            </a:r>
            <a:r>
              <a:rPr lang="es" sz="1100">
                <a:latin typeface="Source Code Pro"/>
                <a:ea typeface="Source Code Pro"/>
                <a:cs typeface="Source Code Pro"/>
                <a:sym typeface="Source Code Pro"/>
              </a:rPr>
              <a:t> Si se supera, puede indicar problemas de calidad, mal diagnóstico o fallas logísticas.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KPIs (Gráficos)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25" y="1213650"/>
            <a:ext cx="3149699" cy="1893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277" y="3184775"/>
            <a:ext cx="3149748" cy="18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7200" y="1767762"/>
            <a:ext cx="3149709" cy="18931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3542025" y="1213650"/>
            <a:ext cx="7488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4.5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3542025" y="3184775"/>
            <a:ext cx="7488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22</a:t>
            </a:r>
            <a:r>
              <a:rPr b="1" lang="e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%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7886900" y="1767750"/>
            <a:ext cx="6786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9%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392275" y="1093850"/>
            <a:ext cx="7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KP1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311700" y="3019888"/>
            <a:ext cx="7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KP2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4737200" y="1647950"/>
            <a:ext cx="7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KP3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200" y="1767750"/>
            <a:ext cx="3149801" cy="1893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250" y="3184775"/>
            <a:ext cx="3149790" cy="189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263" y="1192709"/>
            <a:ext cx="3149775" cy="189321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KRIs (Gráficos)</a:t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3542025" y="1213650"/>
            <a:ext cx="6489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5%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3542025" y="3184775"/>
            <a:ext cx="678600" cy="5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1" lang="e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%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7887000" y="1767750"/>
            <a:ext cx="11544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 mantiene en 4 estrellas</a:t>
            </a:r>
            <a:endParaRPr b="1" sz="24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355650" y="1035225"/>
            <a:ext cx="7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KR1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311700" y="3019888"/>
            <a:ext cx="7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KR2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4737200" y="1647950"/>
            <a:ext cx="7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KR3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ctrTitle"/>
          </p:nvPr>
        </p:nvSpPr>
        <p:spPr>
          <a:xfrm>
            <a:off x="311700" y="927025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Finales del Proyecto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Mejora en experiencia del cliente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Digitalización exitosa (basado en KPIs)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Riesgos bajo control (KRIs dentro del umbral)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Anexos 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 AS-IS / TO-BE completos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Dashboard o datos crudos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Glosario o fórmulas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436275" y="707175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ENTREGA 1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Diagnóstico AS-IS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al Proyecto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Mascota Feliz es un centro veterinario local que busca modernizar sus operaciones con </a:t>
            </a:r>
            <a:r>
              <a:rPr lang="es"/>
              <a:t>la implementación de una veterinaria móvil.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Objetivo general:</a:t>
            </a:r>
            <a:r>
              <a:rPr lang="es"/>
              <a:t> analizar y describir detalladamente las actividades y roles involucrados en el proceso de atención veterinaria presencial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Necesidad: </a:t>
            </a:r>
            <a:r>
              <a:rPr lang="es"/>
              <a:t>eficiencia y atención domiciliaria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84950" y="3514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Proceso AS IS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572000" y="1293150"/>
            <a:ext cx="4242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s" sz="1300"/>
              <a:t>7.</a:t>
            </a:r>
            <a:r>
              <a:rPr lang="es" sz="1300"/>
              <a:t> Actualización de historial clínico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s" sz="1300"/>
              <a:t>8.</a:t>
            </a:r>
            <a:r>
              <a:rPr lang="es" sz="1300"/>
              <a:t> Dispensación de medicamentos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s" sz="1300"/>
              <a:t>9.</a:t>
            </a:r>
            <a:r>
              <a:rPr lang="es" sz="1300"/>
              <a:t> Preparación de jaula de recuperación y alimentación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s" sz="1300"/>
              <a:t>10.</a:t>
            </a:r>
            <a:r>
              <a:rPr lang="es" sz="1300"/>
              <a:t> Facturación y cobro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s" sz="1300"/>
              <a:t>11.</a:t>
            </a:r>
            <a:r>
              <a:rPr lang="es" sz="1300"/>
              <a:t> Entrega de mascota al cliente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2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87200" y="1293150"/>
            <a:ext cx="41064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s" sz="1300"/>
              <a:t>1.</a:t>
            </a:r>
            <a:r>
              <a:rPr lang="es" sz="1300"/>
              <a:t> Solicitud de cita (presencial o web)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s" sz="1300"/>
              <a:t>2.</a:t>
            </a:r>
            <a:r>
              <a:rPr lang="es" sz="1300"/>
              <a:t> Llegada y entrega de jaula/transportín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s" sz="1300"/>
              <a:t>3.</a:t>
            </a:r>
            <a:r>
              <a:rPr lang="es" sz="1300"/>
              <a:t> Registro de ingreso y creación de ficha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s" sz="1300"/>
              <a:t>4.</a:t>
            </a:r>
            <a:r>
              <a:rPr lang="es" sz="1300"/>
              <a:t> Consulta veterinaria y diagnóstico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s" sz="1300"/>
              <a:t>5.</a:t>
            </a:r>
            <a:r>
              <a:rPr lang="es" sz="1300"/>
              <a:t> Evaluación de servicio requerido (vacunatorio, laboratorio, etc.)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b="1" lang="es" sz="1300"/>
              <a:t>6.</a:t>
            </a:r>
            <a:r>
              <a:rPr lang="es" sz="1300"/>
              <a:t> Ejecución del servicio seleccionado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Diagnóstico del Proceso Actual (AS-IS)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levantamiento del proceso </a:t>
            </a:r>
            <a:r>
              <a:rPr b="1" lang="es"/>
              <a:t>AS IS</a:t>
            </a:r>
            <a:r>
              <a:rPr lang="es"/>
              <a:t> ha permitido identificar claramente los </a:t>
            </a:r>
            <a:r>
              <a:rPr b="1" lang="es"/>
              <a:t>roles</a:t>
            </a:r>
            <a:r>
              <a:rPr lang="es"/>
              <a:t>, </a:t>
            </a:r>
            <a:r>
              <a:rPr b="1" lang="es"/>
              <a:t>tareas y flujos actuales</a:t>
            </a:r>
            <a:r>
              <a:rPr lang="es"/>
              <a:t> de la clínica “Mascota Feliz”. Esta base servirá para diseñar mejoras y optimizar la atención en las siguientes fases del proyecto.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1700" y="626625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ENTREGA 2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Mejora TO-BE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</a:t>
            </a:r>
            <a:r>
              <a:rPr lang="es"/>
              <a:t>ropuesta de Mejora (TO-BE)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Objetivo:</a:t>
            </a:r>
            <a:r>
              <a:rPr lang="es"/>
              <a:t> Optimizar cobertura, agilidad y calidad de servicio.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Nuevos procesos incluidos: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●	Agregar veterinaria móvil con rutas optimizadas.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●	Integrar tienda online para venta de productos.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●	Implementar protocolo de fallecimientos con investigación y compensaciones.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●	Unificar y agilizar procesos clínicos y administrativos.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●	Optimizar atención in situ y traslados de emergencias.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 de Mejora Continua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PHVA (Planificar-Hacer-Verificar-Actuar)</a:t>
            </a:r>
            <a:r>
              <a:rPr lang="es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Plan:</a:t>
            </a:r>
            <a:r>
              <a:rPr lang="es"/>
              <a:t> Definir alcance de móvil, tienda online y protocolo de fallecimientos; establecer indicadores.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Do:</a:t>
            </a:r>
            <a:r>
              <a:rPr lang="es"/>
              <a:t> Desarrollar módulos web, equipar unidad móvil y documentar protocolos.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Check:</a:t>
            </a:r>
            <a:r>
              <a:rPr lang="es"/>
              <a:t> Medir tiempos de atención, ventas online y auditorías de casos de fallecimiento.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Act:</a:t>
            </a:r>
            <a:r>
              <a:rPr lang="es"/>
              <a:t> Ajustar rutas, interfaces y procedimientos según análisis.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260400" y="3294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Impacto Esperado del Nuevo Proceso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modelo TO BE unifica canales, digitaliza procesos y establece protocolos sólidos para fallecimientos, asegurando experiencia integral, reducción de tiempos y mejor gestión de recursos. La metodología PDCA garantiza la mejora continua.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Ahorro de tiempo y recursos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Mejora en experiencia del cliente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Nuevas fuentes de ingresos (servicio móvil)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