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68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0" r:id="rId13"/>
    <p:sldId id="266" r:id="rId14"/>
    <p:sldId id="267" r:id="rId15"/>
    <p:sldId id="298" r:id="rId16"/>
    <p:sldId id="299" r:id="rId17"/>
    <p:sldId id="272" r:id="rId18"/>
    <p:sldId id="269" r:id="rId19"/>
    <p:sldId id="304" r:id="rId20"/>
    <p:sldId id="270" r:id="rId21"/>
    <p:sldId id="275" r:id="rId22"/>
    <p:sldId id="277" r:id="rId23"/>
    <p:sldId id="276" r:id="rId24"/>
    <p:sldId id="273" r:id="rId25"/>
    <p:sldId id="296" r:id="rId26"/>
    <p:sldId id="274" r:id="rId27"/>
    <p:sldId id="278" r:id="rId28"/>
    <p:sldId id="279" r:id="rId29"/>
    <p:sldId id="316" r:id="rId30"/>
    <p:sldId id="317" r:id="rId31"/>
    <p:sldId id="293" r:id="rId32"/>
    <p:sldId id="280" r:id="rId33"/>
    <p:sldId id="281" r:id="rId34"/>
    <p:sldId id="302" r:id="rId35"/>
    <p:sldId id="282" r:id="rId36"/>
    <p:sldId id="283" r:id="rId37"/>
    <p:sldId id="315" r:id="rId38"/>
    <p:sldId id="308" r:id="rId39"/>
    <p:sldId id="309" r:id="rId40"/>
    <p:sldId id="311" r:id="rId41"/>
    <p:sldId id="312" r:id="rId42"/>
    <p:sldId id="286" r:id="rId43"/>
    <p:sldId id="287" r:id="rId44"/>
    <p:sldId id="288" r:id="rId45"/>
    <p:sldId id="292" r:id="rId46"/>
    <p:sldId id="285" r:id="rId47"/>
    <p:sldId id="294" r:id="rId48"/>
    <p:sldId id="289" r:id="rId49"/>
    <p:sldId id="295" r:id="rId50"/>
    <p:sldId id="314" r:id="rId51"/>
    <p:sldId id="300" r:id="rId52"/>
    <p:sldId id="305" r:id="rId53"/>
    <p:sldId id="306" r:id="rId54"/>
    <p:sldId id="284" r:id="rId55"/>
    <p:sldId id="271" r:id="rId56"/>
    <p:sldId id="291" r:id="rId57"/>
    <p:sldId id="297" r:id="rId58"/>
    <p:sldId id="303" r:id="rId59"/>
    <p:sldId id="31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njeettate:Documents:WORK:Presentations:Bayesian_stuff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njeettate:Documents:WORK:Presentations:Bayesian_stuff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njeettate:Documents:WORK:Presentations:Bayesian_stuff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anjeettate:Documents:WORK:Presentations:Bayesian_stuff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pdf(p_pop)</c:v>
                </c:pt>
              </c:strCache>
            </c:strRef>
          </c:tx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0.970000000000001</c:v>
                </c:pt>
                <c:pt idx="98">
                  <c:v>0.980000000000001</c:v>
                </c:pt>
                <c:pt idx="99">
                  <c:v>0.990000000000001</c:v>
                </c:pt>
                <c:pt idx="100">
                  <c:v>1.000000000000001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0.0</c:v>
                </c:pt>
                <c:pt idx="1">
                  <c:v>1.28079454064955E-13</c:v>
                </c:pt>
                <c:pt idx="2">
                  <c:v>1.59023783018212E-11</c:v>
                </c:pt>
                <c:pt idx="3">
                  <c:v>2.63474063666022E-10</c:v>
                </c:pt>
                <c:pt idx="4">
                  <c:v>1.91340772218924E-9</c:v>
                </c:pt>
                <c:pt idx="5">
                  <c:v>8.84167872552536E-9</c:v>
                </c:pt>
                <c:pt idx="6">
                  <c:v>3.06913645271476E-8</c:v>
                </c:pt>
                <c:pt idx="7">
                  <c:v>8.7439770630885E-8</c:v>
                </c:pt>
                <c:pt idx="8">
                  <c:v>2.15559553295153E-7</c:v>
                </c:pt>
                <c:pt idx="9">
                  <c:v>4.75768436899862E-7</c:v>
                </c:pt>
                <c:pt idx="10">
                  <c:v>9.62279895303947E-7</c:v>
                </c:pt>
                <c:pt idx="11">
                  <c:v>1.81339619445876E-6</c:v>
                </c:pt>
                <c:pt idx="12">
                  <c:v>3.22322499901475E-6</c:v>
                </c:pt>
                <c:pt idx="13">
                  <c:v>5.45425084966423E-6</c:v>
                </c:pt>
                <c:pt idx="14">
                  <c:v>8.8504527415003E-6</c:v>
                </c:pt>
                <c:pt idx="15">
                  <c:v>1.38506282977391E-5</c:v>
                </c:pt>
                <c:pt idx="16">
                  <c:v>2.10015631587491E-5</c:v>
                </c:pt>
                <c:pt idx="17">
                  <c:v>3.0970670714453E-5</c:v>
                </c:pt>
                <c:pt idx="18">
                  <c:v>4.45577217198183E-5</c:v>
                </c:pt>
                <c:pt idx="19">
                  <c:v>6.27052851693237E-5</c:v>
                </c:pt>
                <c:pt idx="20">
                  <c:v>8.6507510587983E-5</c:v>
                </c:pt>
                <c:pt idx="21">
                  <c:v>0.000117216897144727</c:v>
                </c:pt>
                <c:pt idx="22">
                  <c:v>0.000156248716229675</c:v>
                </c:pt>
                <c:pt idx="23">
                  <c:v>0.000205182780881087</c:v>
                </c:pt>
                <c:pt idx="24">
                  <c:v>0.000265762287221544</c:v>
                </c:pt>
                <c:pt idx="25">
                  <c:v>0.000339889489387211</c:v>
                </c:pt>
                <c:pt idx="26">
                  <c:v>0.000429618009829805</c:v>
                </c:pt>
                <c:pt idx="27">
                  <c:v>0.000537141630859223</c:v>
                </c:pt>
                <c:pt idx="28">
                  <c:v>0.000664779460396596</c:v>
                </c:pt>
                <c:pt idx="29">
                  <c:v>0.000814957414643861</c:v>
                </c:pt>
                <c:pt idx="30">
                  <c:v>0.000990186012267764</c:v>
                </c:pt>
                <c:pt idx="31">
                  <c:v>0.00119303452826459</c:v>
                </c:pt>
                <c:pt idx="32">
                  <c:v>0.00142610161043771</c:v>
                </c:pt>
                <c:pt idx="33">
                  <c:v>0.00169198251690438</c:v>
                </c:pt>
                <c:pt idx="34">
                  <c:v>0.00199323318877216</c:v>
                </c:pt>
                <c:pt idx="35">
                  <c:v>0.00233233142760953</c:v>
                </c:pt>
                <c:pt idx="36">
                  <c:v>0.00271163550210126</c:v>
                </c:pt>
                <c:pt idx="37">
                  <c:v>0.00313334056184729</c:v>
                </c:pt>
                <c:pt idx="38">
                  <c:v>0.00359943328815584</c:v>
                </c:pt>
                <c:pt idx="39">
                  <c:v>0.00411164526141781</c:v>
                </c:pt>
                <c:pt idx="40">
                  <c:v>0.00467140557175108</c:v>
                </c:pt>
                <c:pt idx="41">
                  <c:v>0.00527979324359209</c:v>
                </c:pt>
                <c:pt idx="42">
                  <c:v>0.00593749008530735</c:v>
                </c:pt>
                <c:pt idx="43">
                  <c:v>0.00664473461122239</c:v>
                </c:pt>
                <c:pt idx="44">
                  <c:v>0.0074012777152388</c:v>
                </c:pt>
                <c:pt idx="45">
                  <c:v>0.00820634080195483</c:v>
                </c:pt>
                <c:pt idx="46">
                  <c:v>0.00905857710244038</c:v>
                </c:pt>
                <c:pt idx="47">
                  <c:v>0.00995603691706565</c:v>
                </c:pt>
                <c:pt idx="48">
                  <c:v>0.0108961375365642</c:v>
                </c:pt>
                <c:pt idx="49">
                  <c:v>0.0118756385943476</c:v>
                </c:pt>
                <c:pt idx="50">
                  <c:v>0.0128906235975002</c:v>
                </c:pt>
                <c:pt idx="51">
                  <c:v>0.0139364883703911</c:v>
                </c:pt>
                <c:pt idx="52">
                  <c:v>0.0150079371229654</c:v>
                </c:pt>
                <c:pt idx="53">
                  <c:v>0.0160989868250414</c:v>
                </c:pt>
                <c:pt idx="54">
                  <c:v>0.0172029805278641</c:v>
                </c:pt>
                <c:pt idx="55">
                  <c:v>0.0183126102242677</c:v>
                </c:pt>
                <c:pt idx="56">
                  <c:v>0.0194199497786089</c:v>
                </c:pt>
                <c:pt idx="57">
                  <c:v>0.020516498386656</c:v>
                </c:pt>
                <c:pt idx="58">
                  <c:v>0.0215932349433943</c:v>
                </c:pt>
                <c:pt idx="59">
                  <c:v>0.0226406836027414</c:v>
                </c:pt>
                <c:pt idx="60">
                  <c:v>0.0236489907069898</c:v>
                </c:pt>
                <c:pt idx="61">
                  <c:v>0.0246080131449189</c:v>
                </c:pt>
                <c:pt idx="62">
                  <c:v>0.0255074180654765</c:v>
                </c:pt>
                <c:pt idx="63">
                  <c:v>0.0263367937282327</c:v>
                </c:pt>
                <c:pt idx="64">
                  <c:v>0.0270857711119811</c:v>
                </c:pt>
                <c:pt idx="65">
                  <c:v>0.0277441557284281</c:v>
                </c:pt>
                <c:pt idx="66">
                  <c:v>0.0283020688983832</c:v>
                </c:pt>
                <c:pt idx="67">
                  <c:v>0.0287500975427744</c:v>
                </c:pt>
                <c:pt idx="68">
                  <c:v>0.0290794513196698</c:v>
                </c:pt>
                <c:pt idx="69">
                  <c:v>0.0292821257008247</c:v>
                </c:pt>
                <c:pt idx="70">
                  <c:v>0.0293510693266036</c:v>
                </c:pt>
                <c:pt idx="71">
                  <c:v>0.0292803537059732</c:v>
                </c:pt>
                <c:pt idx="72">
                  <c:v>0.0290653430381479</c:v>
                </c:pt>
                <c:pt idx="73">
                  <c:v>0.0287028616239116</c:v>
                </c:pt>
                <c:pt idx="74">
                  <c:v>0.0281913560071648</c:v>
                </c:pt>
                <c:pt idx="75">
                  <c:v>0.0275310486403641</c:v>
                </c:pt>
                <c:pt idx="76">
                  <c:v>0.0267240795007706</c:v>
                </c:pt>
                <c:pt idx="77">
                  <c:v>0.0257746316973097</c:v>
                </c:pt>
                <c:pt idx="78">
                  <c:v>0.0246890366998903</c:v>
                </c:pt>
                <c:pt idx="79">
                  <c:v>0.023475854393775</c:v>
                </c:pt>
                <c:pt idx="80">
                  <c:v>0.0221459227105235</c:v>
                </c:pt>
                <c:pt idx="81">
                  <c:v>0.0207123711137062</c:v>
                </c:pt>
                <c:pt idx="82">
                  <c:v>0.0191905917214929</c:v>
                </c:pt>
                <c:pt idx="83">
                  <c:v>0.0175981613289089</c:v>
                </c:pt>
                <c:pt idx="84">
                  <c:v>0.0159547070495182</c:v>
                </c:pt>
                <c:pt idx="85">
                  <c:v>0.0142817077290798</c:v>
                </c:pt>
                <c:pt idx="86">
                  <c:v>0.0126022226918341</c:v>
                </c:pt>
                <c:pt idx="87">
                  <c:v>0.0109405387630443</c:v>
                </c:pt>
                <c:pt idx="88">
                  <c:v>0.00932172586875546</c:v>
                </c:pt>
                <c:pt idx="89">
                  <c:v>0.00777109084497051</c:v>
                </c:pt>
                <c:pt idx="90">
                  <c:v>0.00631351839308912</c:v>
                </c:pt>
                <c:pt idx="91">
                  <c:v>0.00497268739604306</c:v>
                </c:pt>
                <c:pt idx="92">
                  <c:v>0.00377015005960423</c:v>
                </c:pt>
                <c:pt idx="93">
                  <c:v>0.00272426056536323</c:v>
                </c:pt>
                <c:pt idx="94">
                  <c:v>0.00184893911539743</c:v>
                </c:pt>
                <c:pt idx="95">
                  <c:v>0.00115225641318915</c:v>
                </c:pt>
                <c:pt idx="96">
                  <c:v>0.00063482276043703</c:v>
                </c:pt>
                <c:pt idx="97">
                  <c:v>0.00028796505454938</c:v>
                </c:pt>
                <c:pt idx="98">
                  <c:v>9.16740463367089E-5</c:v>
                </c:pt>
                <c:pt idx="99">
                  <c:v>1.23032612537751E-5</c:v>
                </c:pt>
                <c:pt idx="100">
                  <c:v>-3.90173998709512E-45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0236664"/>
        <c:axId val="-2080123544"/>
      </c:scatterChart>
      <c:valAx>
        <c:axId val="-2080236664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p_pop.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0123544"/>
        <c:crosses val="autoZero"/>
        <c:crossBetween val="midCat"/>
      </c:valAx>
      <c:valAx>
        <c:axId val="-2080123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PDF(p_pop.)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02366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pdf(p_pop)</c:v>
                </c:pt>
              </c:strCache>
            </c:strRef>
          </c:tx>
          <c:marker>
            <c:symbol val="none"/>
          </c:marker>
          <c:xVal>
            <c:numRef>
              <c:f>'Sheet1 (2)'!$A$2:$A$102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0.970000000000001</c:v>
                </c:pt>
                <c:pt idx="98">
                  <c:v>0.980000000000001</c:v>
                </c:pt>
                <c:pt idx="99">
                  <c:v>0.990000000000001</c:v>
                </c:pt>
                <c:pt idx="100">
                  <c:v>1.000000000000001</c:v>
                </c:pt>
              </c:numCache>
            </c:numRef>
          </c:xVal>
          <c:yVal>
            <c:numRef>
              <c:f>'Sheet1 (2)'!$B$2:$B$102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1.39122260227553E-40</c:v>
                </c:pt>
                <c:pt idx="50">
                  <c:v>5.07098249567151E-37</c:v>
                </c:pt>
                <c:pt idx="51">
                  <c:v>1.23889657557571E-33</c:v>
                </c:pt>
                <c:pt idx="52">
                  <c:v>2.04079570896552E-30</c:v>
                </c:pt>
                <c:pt idx="53">
                  <c:v>2.27800082315275E-27</c:v>
                </c:pt>
                <c:pt idx="54">
                  <c:v>1.73009183273978E-24</c:v>
                </c:pt>
                <c:pt idx="55">
                  <c:v>8.96859791610046E-22</c:v>
                </c:pt>
                <c:pt idx="56">
                  <c:v>3.18060418173391E-19</c:v>
                </c:pt>
                <c:pt idx="57">
                  <c:v>7.7272225426037E-17</c:v>
                </c:pt>
                <c:pt idx="58">
                  <c:v>1.28667952135919E-14</c:v>
                </c:pt>
                <c:pt idx="59">
                  <c:v>1.46775287869217E-12</c:v>
                </c:pt>
                <c:pt idx="60">
                  <c:v>1.14540860730777E-10</c:v>
                </c:pt>
                <c:pt idx="61">
                  <c:v>6.10034491601594E-9</c:v>
                </c:pt>
                <c:pt idx="62">
                  <c:v>2.20978188584174E-7</c:v>
                </c:pt>
                <c:pt idx="63">
                  <c:v>5.41987927563887E-6</c:v>
                </c:pt>
                <c:pt idx="64">
                  <c:v>8.94993320924932E-5</c:v>
                </c:pt>
                <c:pt idx="65">
                  <c:v>0.000988213381656992</c:v>
                </c:pt>
                <c:pt idx="66">
                  <c:v>0.00723632006134254</c:v>
                </c:pt>
                <c:pt idx="67">
                  <c:v>0.0348041978936805</c:v>
                </c:pt>
                <c:pt idx="68">
                  <c:v>0.108722684152016</c:v>
                </c:pt>
                <c:pt idx="69">
                  <c:v>0.217750640818841</c:v>
                </c:pt>
                <c:pt idx="70">
                  <c:v>0.27548134917627</c:v>
                </c:pt>
                <c:pt idx="71">
                  <c:v>0.216436871837382</c:v>
                </c:pt>
                <c:pt idx="72">
                  <c:v>0.103572552639714</c:v>
                </c:pt>
                <c:pt idx="73">
                  <c:v>0.0295269852717242</c:v>
                </c:pt>
                <c:pt idx="74">
                  <c:v>0.00488985496910406</c:v>
                </c:pt>
                <c:pt idx="75">
                  <c:v>0.000457061616426867</c:v>
                </c:pt>
                <c:pt idx="76">
                  <c:v>2.33332312602534E-5</c:v>
                </c:pt>
                <c:pt idx="77">
                  <c:v>6.26536247184287E-7</c:v>
                </c:pt>
                <c:pt idx="78">
                  <c:v>8.47449651452978E-9</c:v>
                </c:pt>
                <c:pt idx="79">
                  <c:v>5.49338577895639E-11</c:v>
                </c:pt>
                <c:pt idx="80">
                  <c:v>1.61093259503309E-13</c:v>
                </c:pt>
                <c:pt idx="81">
                  <c:v>1.99839473259632E-16</c:v>
                </c:pt>
                <c:pt idx="82">
                  <c:v>9.69473572802342E-20</c:v>
                </c:pt>
                <c:pt idx="83">
                  <c:v>1.6765976463166E-23</c:v>
                </c:pt>
                <c:pt idx="84">
                  <c:v>9.25939935532173E-28</c:v>
                </c:pt>
                <c:pt idx="85">
                  <c:v>1.43124338392553E-32</c:v>
                </c:pt>
                <c:pt idx="86">
                  <c:v>5.27733118126579E-38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206280"/>
        <c:axId val="-2097475608"/>
      </c:scatterChart>
      <c:valAx>
        <c:axId val="-2106206280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p_pop.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7475608"/>
        <c:crosses val="autoZero"/>
        <c:crossBetween val="midCat"/>
      </c:valAx>
      <c:valAx>
        <c:axId val="-2097475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PDF(p_pop.)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6206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pdf(p_pop)</c:v>
                </c:pt>
              </c:strCache>
            </c:strRef>
          </c:tx>
          <c:marker>
            <c:symbol val="none"/>
          </c:marker>
          <c:xVal>
            <c:numRef>
              <c:f>'Sheet1 (2)'!$A$2:$A$102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0.970000000000001</c:v>
                </c:pt>
                <c:pt idx="98">
                  <c:v>0.980000000000001</c:v>
                </c:pt>
                <c:pt idx="99">
                  <c:v>0.990000000000001</c:v>
                </c:pt>
                <c:pt idx="100">
                  <c:v>1.000000000000001</c:v>
                </c:pt>
              </c:numCache>
            </c:numRef>
          </c:xVal>
          <c:yVal>
            <c:numRef>
              <c:f>'Sheet1 (2)'!$B$2:$B$102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1.39122260227553E-40</c:v>
                </c:pt>
                <c:pt idx="50">
                  <c:v>5.07098249567151E-37</c:v>
                </c:pt>
                <c:pt idx="51">
                  <c:v>1.23889657557571E-33</c:v>
                </c:pt>
                <c:pt idx="52">
                  <c:v>2.04079570896552E-30</c:v>
                </c:pt>
                <c:pt idx="53">
                  <c:v>2.27800082315275E-27</c:v>
                </c:pt>
                <c:pt idx="54">
                  <c:v>1.73009183273978E-24</c:v>
                </c:pt>
                <c:pt idx="55">
                  <c:v>8.96859791610046E-22</c:v>
                </c:pt>
                <c:pt idx="56">
                  <c:v>3.18060418173391E-19</c:v>
                </c:pt>
                <c:pt idx="57">
                  <c:v>7.7272225426037E-17</c:v>
                </c:pt>
                <c:pt idx="58">
                  <c:v>1.28667952135919E-14</c:v>
                </c:pt>
                <c:pt idx="59">
                  <c:v>1.46775287869217E-12</c:v>
                </c:pt>
                <c:pt idx="60">
                  <c:v>1.14540860730777E-10</c:v>
                </c:pt>
                <c:pt idx="61">
                  <c:v>6.10034491601594E-9</c:v>
                </c:pt>
                <c:pt idx="62">
                  <c:v>2.20978188584174E-7</c:v>
                </c:pt>
                <c:pt idx="63">
                  <c:v>5.41987927563887E-6</c:v>
                </c:pt>
                <c:pt idx="64">
                  <c:v>8.94993320924932E-5</c:v>
                </c:pt>
                <c:pt idx="65">
                  <c:v>0.000988213381656992</c:v>
                </c:pt>
                <c:pt idx="66">
                  <c:v>0.00723632006134254</c:v>
                </c:pt>
                <c:pt idx="67">
                  <c:v>0.0348041978936805</c:v>
                </c:pt>
                <c:pt idx="68">
                  <c:v>0.108722684152016</c:v>
                </c:pt>
                <c:pt idx="69">
                  <c:v>0.217750640818841</c:v>
                </c:pt>
                <c:pt idx="70">
                  <c:v>0.27548134917627</c:v>
                </c:pt>
                <c:pt idx="71">
                  <c:v>0.216436871837382</c:v>
                </c:pt>
                <c:pt idx="72">
                  <c:v>0.103572552639714</c:v>
                </c:pt>
                <c:pt idx="73">
                  <c:v>0.0295269852717242</c:v>
                </c:pt>
                <c:pt idx="74">
                  <c:v>0.00488985496910406</c:v>
                </c:pt>
                <c:pt idx="75">
                  <c:v>0.000457061616426867</c:v>
                </c:pt>
                <c:pt idx="76">
                  <c:v>2.33332312602534E-5</c:v>
                </c:pt>
                <c:pt idx="77">
                  <c:v>6.26536247184287E-7</c:v>
                </c:pt>
                <c:pt idx="78">
                  <c:v>8.47449651452978E-9</c:v>
                </c:pt>
                <c:pt idx="79">
                  <c:v>5.49338577895639E-11</c:v>
                </c:pt>
                <c:pt idx="80">
                  <c:v>1.61093259503309E-13</c:v>
                </c:pt>
                <c:pt idx="81">
                  <c:v>1.99839473259632E-16</c:v>
                </c:pt>
                <c:pt idx="82">
                  <c:v>9.69473572802342E-20</c:v>
                </c:pt>
                <c:pt idx="83">
                  <c:v>1.6765976463166E-23</c:v>
                </c:pt>
                <c:pt idx="84">
                  <c:v>9.25939935532173E-28</c:v>
                </c:pt>
                <c:pt idx="85">
                  <c:v>1.43124338392553E-32</c:v>
                </c:pt>
                <c:pt idx="86">
                  <c:v>5.27733118126579E-38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289096"/>
        <c:axId val="-2073357928"/>
      </c:scatterChart>
      <c:valAx>
        <c:axId val="-2044289096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p_pop.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3357928"/>
        <c:crosses val="autoZero"/>
        <c:crossBetween val="midCat"/>
      </c:valAx>
      <c:valAx>
        <c:axId val="-2073357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PDF(p_pop.)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44289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(2)'!$C$1</c:f>
              <c:strCache>
                <c:ptCount val="1"/>
                <c:pt idx="0">
                  <c:v>cdf(p_pop)</c:v>
                </c:pt>
              </c:strCache>
            </c:strRef>
          </c:tx>
          <c:marker>
            <c:symbol val="none"/>
          </c:marker>
          <c:xVal>
            <c:numRef>
              <c:f>'Sheet1 (2)'!$A$2:$A$104</c:f>
              <c:numCache>
                <c:formatCode>General</c:formatCode>
                <c:ptCount val="103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0.900000000000001</c:v>
                </c:pt>
                <c:pt idx="91">
                  <c:v>0.910000000000001</c:v>
                </c:pt>
                <c:pt idx="92">
                  <c:v>0.920000000000001</c:v>
                </c:pt>
                <c:pt idx="93">
                  <c:v>0.930000000000001</c:v>
                </c:pt>
                <c:pt idx="94">
                  <c:v>0.940000000000001</c:v>
                </c:pt>
                <c:pt idx="95">
                  <c:v>0.950000000000001</c:v>
                </c:pt>
                <c:pt idx="96">
                  <c:v>0.960000000000001</c:v>
                </c:pt>
                <c:pt idx="97">
                  <c:v>0.970000000000001</c:v>
                </c:pt>
                <c:pt idx="98">
                  <c:v>0.980000000000001</c:v>
                </c:pt>
                <c:pt idx="99">
                  <c:v>0.990000000000001</c:v>
                </c:pt>
                <c:pt idx="100">
                  <c:v>1.000000000000001</c:v>
                </c:pt>
              </c:numCache>
            </c:numRef>
          </c:xVal>
          <c:yVal>
            <c:numRef>
              <c:f>'Sheet1 (2)'!$C$2:$C$104</c:f>
              <c:numCache>
                <c:formatCode>General</c:formatCode>
                <c:ptCount val="10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1.39122260227553E-40</c:v>
                </c:pt>
                <c:pt idx="50">
                  <c:v>5.07237371827378E-37</c:v>
                </c:pt>
                <c:pt idx="51">
                  <c:v>1.23940381294754E-33</c:v>
                </c:pt>
                <c:pt idx="52">
                  <c:v>2.04203511277847E-30</c:v>
                </c:pt>
                <c:pt idx="53">
                  <c:v>2.28004285826552E-27</c:v>
                </c:pt>
                <c:pt idx="54">
                  <c:v>1.73237187559805E-24</c:v>
                </c:pt>
                <c:pt idx="55">
                  <c:v>8.98592163485644E-22</c:v>
                </c:pt>
                <c:pt idx="56">
                  <c:v>3.18959010336876E-19</c:v>
                </c:pt>
                <c:pt idx="57">
                  <c:v>7.75911844363739E-17</c:v>
                </c:pt>
                <c:pt idx="58">
                  <c:v>1.29443863980283E-14</c:v>
                </c:pt>
                <c:pt idx="59">
                  <c:v>1.48069726509019E-12</c:v>
                </c:pt>
                <c:pt idx="60">
                  <c:v>1.16021557995867E-10</c:v>
                </c:pt>
                <c:pt idx="61">
                  <c:v>6.2163664740118E-9</c:v>
                </c:pt>
                <c:pt idx="62">
                  <c:v>2.27194555058186E-7</c:v>
                </c:pt>
                <c:pt idx="63">
                  <c:v>5.64707383069706E-6</c:v>
                </c:pt>
                <c:pt idx="64">
                  <c:v>9.51464059231903E-5</c:v>
                </c:pt>
                <c:pt idx="65">
                  <c:v>0.00108335978758018</c:v>
                </c:pt>
                <c:pt idx="66">
                  <c:v>0.00831967984892273</c:v>
                </c:pt>
                <c:pt idx="67">
                  <c:v>0.0431238777426032</c:v>
                </c:pt>
                <c:pt idx="68">
                  <c:v>0.151846561894619</c:v>
                </c:pt>
                <c:pt idx="69">
                  <c:v>0.36959720271346</c:v>
                </c:pt>
                <c:pt idx="70">
                  <c:v>0.64507855188973</c:v>
                </c:pt>
                <c:pt idx="71">
                  <c:v>0.861515423727112</c:v>
                </c:pt>
                <c:pt idx="72">
                  <c:v>0.965087976366826</c:v>
                </c:pt>
                <c:pt idx="73">
                  <c:v>0.99461496163855</c:v>
                </c:pt>
                <c:pt idx="74">
                  <c:v>0.999504816607654</c:v>
                </c:pt>
                <c:pt idx="75">
                  <c:v>0.999961878224081</c:v>
                </c:pt>
                <c:pt idx="76">
                  <c:v>0.999985211455342</c:v>
                </c:pt>
                <c:pt idx="77">
                  <c:v>0.999985837991589</c:v>
                </c:pt>
                <c:pt idx="78">
                  <c:v>0.999985846466085</c:v>
                </c:pt>
                <c:pt idx="79">
                  <c:v>0.999985846521019</c:v>
                </c:pt>
                <c:pt idx="80">
                  <c:v>0.99998584652118</c:v>
                </c:pt>
                <c:pt idx="81">
                  <c:v>0.99998584652118</c:v>
                </c:pt>
                <c:pt idx="82">
                  <c:v>0.99998584652118</c:v>
                </c:pt>
                <c:pt idx="83">
                  <c:v>0.99998584652118</c:v>
                </c:pt>
                <c:pt idx="84">
                  <c:v>0.99998584652118</c:v>
                </c:pt>
                <c:pt idx="85">
                  <c:v>0.99998584652118</c:v>
                </c:pt>
                <c:pt idx="86">
                  <c:v>0.99998584652118</c:v>
                </c:pt>
                <c:pt idx="87">
                  <c:v>0.99998584652118</c:v>
                </c:pt>
                <c:pt idx="88">
                  <c:v>0.99998584652118</c:v>
                </c:pt>
                <c:pt idx="89">
                  <c:v>0.99998584652118</c:v>
                </c:pt>
                <c:pt idx="90">
                  <c:v>0.99998584652118</c:v>
                </c:pt>
                <c:pt idx="91">
                  <c:v>0.99998584652118</c:v>
                </c:pt>
                <c:pt idx="92">
                  <c:v>0.99998584652118</c:v>
                </c:pt>
                <c:pt idx="93">
                  <c:v>0.99998584652118</c:v>
                </c:pt>
                <c:pt idx="94">
                  <c:v>0.99998584652118</c:v>
                </c:pt>
                <c:pt idx="95">
                  <c:v>0.99998584652118</c:v>
                </c:pt>
                <c:pt idx="96">
                  <c:v>0.99998584652118</c:v>
                </c:pt>
                <c:pt idx="97">
                  <c:v>0.99998584652118</c:v>
                </c:pt>
                <c:pt idx="98">
                  <c:v>0.99998584652118</c:v>
                </c:pt>
                <c:pt idx="99">
                  <c:v>0.99998584652118</c:v>
                </c:pt>
                <c:pt idx="100">
                  <c:v>0.99998584652118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036936"/>
        <c:axId val="-2104020360"/>
      </c:scatterChart>
      <c:valAx>
        <c:axId val="-2104036936"/>
        <c:scaling>
          <c:orientation val="minMax"/>
          <c:max val="0.75"/>
          <c:min val="0.6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p_pop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4020360"/>
        <c:crosses val="autoZero"/>
        <c:crossBetween val="midCat"/>
      </c:valAx>
      <c:valAx>
        <c:axId val="-2104020360"/>
        <c:scaling>
          <c:orientation val="minMax"/>
          <c:max val="1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Quantiles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4036936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0.35768</cdr:x>
      <cdr:y>0.68155</cdr:y>
    </cdr:from>
    <cdr:to>
      <cdr:x>0.35768</cdr:x>
      <cdr:y>0.74703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943578" y="3084689"/>
          <a:ext cx="0" cy="29633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0.40744</cdr:x>
      <cdr:y>0.61656</cdr:y>
    </cdr:from>
    <cdr:to>
      <cdr:x>0.40844</cdr:x>
      <cdr:y>0.74703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3353081" y="2790541"/>
          <a:ext cx="8186" cy="59048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0.44719</cdr:x>
      <cdr:y>0.53564</cdr:y>
    </cdr:from>
    <cdr:to>
      <cdr:x>0.44719</cdr:x>
      <cdr:y>0.74391</cdr:y>
    </cdr:to>
    <cdr:cxnSp macro="">
      <cdr:nvCxnSpPr>
        <cdr:cNvPr id="6" name="Straight Connector 5"/>
        <cdr:cNvCxnSpPr/>
      </cdr:nvCxnSpPr>
      <cdr:spPr>
        <a:xfrm xmlns:a="http://schemas.openxmlformats.org/drawingml/2006/main">
          <a:off x="3680178" y="2424291"/>
          <a:ext cx="0" cy="94262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0.4808</cdr:x>
      <cdr:y>0.47516</cdr:y>
    </cdr:from>
    <cdr:to>
      <cdr:x>0.4808</cdr:x>
      <cdr:y>0.74079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3956756" y="2150534"/>
          <a:ext cx="0" cy="120226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0.512</cdr:x>
      <cdr:y>0.39013</cdr:y>
    </cdr:from>
    <cdr:to>
      <cdr:x>0.512</cdr:x>
      <cdr:y>0.74119</cdr:y>
    </cdr:to>
    <cdr:cxnSp macro="">
      <cdr:nvCxnSpPr>
        <cdr:cNvPr id="10" name="Straight Connector 9"/>
        <cdr:cNvCxnSpPr/>
      </cdr:nvCxnSpPr>
      <cdr:spPr>
        <a:xfrm xmlns:a="http://schemas.openxmlformats.org/drawingml/2006/main" flipH="1">
          <a:off x="4213578" y="1765693"/>
          <a:ext cx="0" cy="158891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0.53944</cdr:x>
      <cdr:y>0.32924</cdr:y>
    </cdr:from>
    <cdr:to>
      <cdr:x>0.53944</cdr:x>
      <cdr:y>0.74703</cdr:y>
    </cdr:to>
    <cdr:cxnSp macro="">
      <cdr:nvCxnSpPr>
        <cdr:cNvPr id="12" name="Straight Connector 11"/>
        <cdr:cNvCxnSpPr/>
      </cdr:nvCxnSpPr>
      <cdr:spPr>
        <a:xfrm xmlns:a="http://schemas.openxmlformats.org/drawingml/2006/main" flipH="1">
          <a:off x="4439355" y="1490133"/>
          <a:ext cx="0" cy="189088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0.56962</cdr:x>
      <cdr:y>0.26305</cdr:y>
    </cdr:from>
    <cdr:to>
      <cdr:x>0.56962</cdr:x>
      <cdr:y>0.73821</cdr:y>
    </cdr:to>
    <cdr:cxnSp macro="">
      <cdr:nvCxnSpPr>
        <cdr:cNvPr id="14" name="Straight Connector 13"/>
        <cdr:cNvCxnSpPr/>
      </cdr:nvCxnSpPr>
      <cdr:spPr>
        <a:xfrm xmlns:a="http://schemas.openxmlformats.org/drawingml/2006/main">
          <a:off x="4687711" y="1190562"/>
          <a:ext cx="0" cy="215053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0.60631</cdr:x>
      <cdr:y>0.18698</cdr:y>
    </cdr:from>
    <cdr:to>
      <cdr:x>0.60665</cdr:x>
      <cdr:y>0.73821</cdr:y>
    </cdr:to>
    <cdr:cxnSp macro="">
      <cdr:nvCxnSpPr>
        <cdr:cNvPr id="16" name="Straight Connector 15"/>
        <cdr:cNvCxnSpPr/>
      </cdr:nvCxnSpPr>
      <cdr:spPr>
        <a:xfrm xmlns:a="http://schemas.openxmlformats.org/drawingml/2006/main" flipH="1">
          <a:off x="4989689" y="846249"/>
          <a:ext cx="2823" cy="249484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0.66255</cdr:x>
      <cdr:y>0.12596</cdr:y>
    </cdr:from>
    <cdr:to>
      <cdr:x>0.66255</cdr:x>
      <cdr:y>0.74079</cdr:y>
    </cdr:to>
    <cdr:cxnSp macro="">
      <cdr:nvCxnSpPr>
        <cdr:cNvPr id="18" name="Straight Connector 17"/>
        <cdr:cNvCxnSpPr/>
      </cdr:nvCxnSpPr>
      <cdr:spPr>
        <a:xfrm xmlns:a="http://schemas.openxmlformats.org/drawingml/2006/main">
          <a:off x="5452534" y="570089"/>
          <a:ext cx="0" cy="278271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0.81379</cdr:x>
      <cdr:y>0.05837</cdr:y>
    </cdr:from>
    <cdr:to>
      <cdr:x>0.81462</cdr:x>
      <cdr:y>0.74079</cdr:y>
    </cdr:to>
    <cdr:cxnSp macro="">
      <cdr:nvCxnSpPr>
        <cdr:cNvPr id="20" name="Straight Connector 19"/>
        <cdr:cNvCxnSpPr/>
      </cdr:nvCxnSpPr>
      <cdr:spPr>
        <a:xfrm xmlns:a="http://schemas.openxmlformats.org/drawingml/2006/main" flipH="1">
          <a:off x="6697133" y="264176"/>
          <a:ext cx="6834" cy="308862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9F75-86B4-2A49-A98D-51DE96631CB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99F5B-5472-1D4E-8303-4262779C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4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EB64D-A78A-3C48-A687-CDB624C6CD50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07D46-280C-1B4A-A720-5C231F5EA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9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F451-7A5B-734F-9D08-49BFB43A5331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38B-6325-5B40-B32C-738EEBF34F2A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F2B-1C78-DB45-B1BB-912EB05A0A2B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259-3CF6-9943-8A0B-8FE9F83CE41A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90F4-71A5-EB46-9F3E-61C5463FFDBD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7CDA-55B4-7C46-931E-1B239C5B1EFE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1C5E-2BA0-B349-A7F0-267DE2101553}" type="datetime1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D40-1357-3A4E-B83D-1A32C8FF6A60}" type="datetime1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1ED5-EB93-8F4A-BC28-A92F38685A66}" type="datetime1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8573-1EBB-E348-948C-D47C5E9B9B8F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9016-57E8-2046-9798-727F8725D372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C9D-F69C-9549-85B9-9B349B174121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70E9-D923-7B4E-AA59-2EE80EFF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rdwallet.atlassian.net/wiki/display/ABT/AB+Testing+Ho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A/B Test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we conclude from binary outcome A/B test results?</a:t>
            </a:r>
          </a:p>
          <a:p>
            <a:r>
              <a:rPr lang="en-US" dirty="0" err="1" smtClean="0"/>
              <a:t>Abhi</a:t>
            </a:r>
            <a:r>
              <a:rPr lang="en-US" dirty="0" smtClean="0"/>
              <a:t> S, Mike S, </a:t>
            </a:r>
            <a:r>
              <a:rPr lang="en-US" dirty="0" smtClean="0"/>
              <a:t>Ramesh S, Ranjeet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8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result </a:t>
            </a:r>
            <a:r>
              <a:rPr lang="en-US" i="1" dirty="0" smtClean="0"/>
              <a:t>significant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679443"/>
              </p:ext>
            </p:extLst>
          </p:nvPr>
        </p:nvGraphicFramePr>
        <p:xfrm>
          <a:off x="457200" y="1600200"/>
          <a:ext cx="82295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Tosses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Diff.</a:t>
                      </a:r>
                      <a:r>
                        <a:rPr lang="en-US" sz="2400" baseline="0" dirty="0" smtClean="0"/>
                        <a:t> from Exp. Number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Diff. from exp. probability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 Loss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r>
                        <a:rPr lang="en-US" sz="2400" baseline="0" dirty="0" smtClean="0"/>
                        <a:t> stat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199" y="5213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Is the loss (or gain) </a:t>
            </a:r>
            <a:r>
              <a:rPr lang="en-US" i="1" dirty="0" smtClean="0"/>
              <a:t>important</a:t>
            </a:r>
            <a:r>
              <a:rPr lang="en-US" dirty="0" smtClean="0"/>
              <a:t> enough?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r>
              <a:rPr lang="en-US" dirty="0" err="1" smtClean="0"/>
              <a:t>vs</a:t>
            </a:r>
            <a:r>
              <a:rPr lang="en-US" dirty="0" smtClean="0"/>
              <a:t> Significance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93926"/>
              </p:ext>
            </p:extLst>
          </p:nvPr>
        </p:nvGraphicFramePr>
        <p:xfrm>
          <a:off x="457200" y="2868755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%Loss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Important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Significant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stat.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65" y="5349126"/>
            <a:ext cx="9017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case 4, you are certain (99.9%) the coin is loaded,</a:t>
            </a:r>
          </a:p>
          <a:p>
            <a:r>
              <a:rPr lang="en-US" sz="2400" dirty="0" smtClean="0"/>
              <a:t>But is the amount you lost important enough to shoot your opponent?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1222" y="1598557"/>
            <a:ext cx="658425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say we set 10% as a threshold for importance.</a:t>
            </a:r>
          </a:p>
          <a:p>
            <a:r>
              <a:rPr lang="en-US" sz="2400" dirty="0" smtClean="0"/>
              <a:t>Large amounts of data can lead to significance, </a:t>
            </a:r>
          </a:p>
          <a:p>
            <a:r>
              <a:rPr lang="en-US" sz="2400" dirty="0" smtClean="0"/>
              <a:t>but is </a:t>
            </a:r>
            <a:r>
              <a:rPr lang="en-US" sz="2400" dirty="0" smtClean="0"/>
              <a:t>result</a:t>
            </a:r>
            <a:r>
              <a:rPr lang="en-US" sz="2400" dirty="0" smtClean="0"/>
              <a:t> </a:t>
            </a:r>
            <a:r>
              <a:rPr lang="en-US" sz="2400" i="1" dirty="0" smtClean="0"/>
              <a:t>important enough </a:t>
            </a:r>
            <a:r>
              <a:rPr lang="en-US" sz="2400" dirty="0" smtClean="0"/>
              <a:t>to act on?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of Importance vs.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/>
              <a:t>credibility</a:t>
            </a:r>
            <a:r>
              <a:rPr lang="en-US" dirty="0" smtClean="0"/>
              <a:t> increases as </a:t>
            </a:r>
            <a:r>
              <a:rPr lang="en-US" dirty="0" err="1" smtClean="0"/>
              <a:t>erf</a:t>
            </a:r>
            <a:r>
              <a:rPr lang="en-US" dirty="0" smtClean="0"/>
              <a:t>(</a:t>
            </a:r>
            <a:r>
              <a:rPr lang="en-US" dirty="0" err="1" smtClean="0"/>
              <a:t>sqrt</a:t>
            </a:r>
            <a:r>
              <a:rPr lang="en-US" dirty="0" smtClean="0"/>
              <a:t>(N))</a:t>
            </a:r>
          </a:p>
          <a:p>
            <a:r>
              <a:rPr lang="en-US" dirty="0" smtClean="0"/>
              <a:t>So with large amounts of data it is easy to get significance</a:t>
            </a:r>
          </a:p>
          <a:p>
            <a:r>
              <a:rPr lang="en-US" dirty="0" smtClean="0"/>
              <a:t>But for a fixed difference, the importance in relative terms decreases as 1/N</a:t>
            </a:r>
          </a:p>
          <a:p>
            <a:r>
              <a:rPr lang="en-US" dirty="0" smtClean="0"/>
              <a:t>We are looking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“credibility of an important enough result”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1D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55" y="3224995"/>
            <a:ext cx="4590288" cy="2761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problem: mathematical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</a:t>
            </a:r>
            <a:r>
              <a:rPr lang="en-US" dirty="0" smtClean="0">
                <a:solidFill>
                  <a:srgbClr val="FF0000"/>
                </a:solidFill>
              </a:rPr>
              <a:t>observed</a:t>
            </a:r>
            <a:r>
              <a:rPr lang="en-US" dirty="0" smtClean="0"/>
              <a:t> sample behavior (7 of 10)</a:t>
            </a:r>
          </a:p>
          <a:p>
            <a:r>
              <a:rPr lang="en-US" dirty="0" smtClean="0"/>
              <a:t>We want to know the </a:t>
            </a:r>
            <a:r>
              <a:rPr lang="en-US" b="1" dirty="0" smtClean="0">
                <a:solidFill>
                  <a:srgbClr val="008000"/>
                </a:solidFill>
              </a:rPr>
              <a:t>intrinsic property</a:t>
            </a:r>
            <a:r>
              <a:rPr lang="en-US" dirty="0" smtClean="0"/>
              <a:t> of the population (as a </a:t>
            </a:r>
            <a:r>
              <a:rPr lang="en-US" dirty="0" smtClean="0">
                <a:solidFill>
                  <a:schemeClr val="accent1"/>
                </a:solidFill>
              </a:rPr>
              <a:t>distribution(p)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63266" y="3445043"/>
            <a:ext cx="0" cy="169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 flipH="1">
            <a:off x="3449341" y="5137543"/>
            <a:ext cx="739270" cy="9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3" idx="1"/>
          </p:cNvCxnSpPr>
          <p:nvPr/>
        </p:nvCxnSpPr>
        <p:spPr>
          <a:xfrm flipV="1">
            <a:off x="5109535" y="4041631"/>
            <a:ext cx="1258945" cy="79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8000" y="6126163"/>
            <a:ext cx="334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Threshold of Importance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8480" y="3626132"/>
            <a:ext cx="2775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Credibility</a:t>
            </a:r>
            <a:endParaRPr lang="en-US" sz="2400" dirty="0" smtClean="0"/>
          </a:p>
          <a:p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8000"/>
                </a:solidFill>
              </a:rPr>
              <a:t>metric</a:t>
            </a:r>
            <a:r>
              <a:rPr lang="en-US" sz="2400" dirty="0" smtClean="0"/>
              <a:t> M(</a:t>
            </a:r>
            <a:r>
              <a:rPr lang="en-US" sz="2400" dirty="0" err="1" smtClean="0"/>
              <a:t>p_pop</a:t>
            </a:r>
            <a:r>
              <a:rPr lang="en-US" sz="2400" dirty="0" smtClean="0"/>
              <a:t>.)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8480" y="276333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98248" y="438001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38906" y="328195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76155" y="614581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2" name="Freeform 21"/>
          <p:cNvSpPr/>
          <p:nvPr/>
        </p:nvSpPr>
        <p:spPr>
          <a:xfrm>
            <a:off x="4188607" y="3890872"/>
            <a:ext cx="1648420" cy="1242918"/>
          </a:xfrm>
          <a:custGeom>
            <a:avLst/>
            <a:gdLst>
              <a:gd name="connsiteX0" fmla="*/ 0 w 1648420"/>
              <a:gd name="connsiteY0" fmla="*/ 1242918 h 1242918"/>
              <a:gd name="connsiteX1" fmla="*/ 0 w 1648420"/>
              <a:gd name="connsiteY1" fmla="*/ 716029 h 1242918"/>
              <a:gd name="connsiteX2" fmla="*/ 67558 w 1648420"/>
              <a:gd name="connsiteY2" fmla="*/ 594439 h 1242918"/>
              <a:gd name="connsiteX3" fmla="*/ 162140 w 1648420"/>
              <a:gd name="connsiteY3" fmla="*/ 472849 h 1242918"/>
              <a:gd name="connsiteX4" fmla="*/ 229698 w 1648420"/>
              <a:gd name="connsiteY4" fmla="*/ 378279 h 1242918"/>
              <a:gd name="connsiteX5" fmla="*/ 310768 w 1648420"/>
              <a:gd name="connsiteY5" fmla="*/ 270200 h 1242918"/>
              <a:gd name="connsiteX6" fmla="*/ 310768 w 1648420"/>
              <a:gd name="connsiteY6" fmla="*/ 270200 h 1242918"/>
              <a:gd name="connsiteX7" fmla="*/ 391838 w 1648420"/>
              <a:gd name="connsiteY7" fmla="*/ 148610 h 1242918"/>
              <a:gd name="connsiteX8" fmla="*/ 391838 w 1648420"/>
              <a:gd name="connsiteY8" fmla="*/ 148610 h 1242918"/>
              <a:gd name="connsiteX9" fmla="*/ 513443 w 1648420"/>
              <a:gd name="connsiteY9" fmla="*/ 54040 h 1242918"/>
              <a:gd name="connsiteX10" fmla="*/ 513443 w 1648420"/>
              <a:gd name="connsiteY10" fmla="*/ 54040 h 1242918"/>
              <a:gd name="connsiteX11" fmla="*/ 635047 w 1648420"/>
              <a:gd name="connsiteY11" fmla="*/ 0 h 1242918"/>
              <a:gd name="connsiteX12" fmla="*/ 635047 w 1648420"/>
              <a:gd name="connsiteY12" fmla="*/ 0 h 1242918"/>
              <a:gd name="connsiteX13" fmla="*/ 783675 w 1648420"/>
              <a:gd name="connsiteY13" fmla="*/ 0 h 1242918"/>
              <a:gd name="connsiteX14" fmla="*/ 783675 w 1648420"/>
              <a:gd name="connsiteY14" fmla="*/ 0 h 1242918"/>
              <a:gd name="connsiteX15" fmla="*/ 905280 w 1648420"/>
              <a:gd name="connsiteY15" fmla="*/ 108080 h 1242918"/>
              <a:gd name="connsiteX16" fmla="*/ 972838 w 1648420"/>
              <a:gd name="connsiteY16" fmla="*/ 216160 h 1242918"/>
              <a:gd name="connsiteX17" fmla="*/ 1053908 w 1648420"/>
              <a:gd name="connsiteY17" fmla="*/ 324240 h 1242918"/>
              <a:gd name="connsiteX18" fmla="*/ 1053908 w 1648420"/>
              <a:gd name="connsiteY18" fmla="*/ 324240 h 1242918"/>
              <a:gd name="connsiteX19" fmla="*/ 1162001 w 1648420"/>
              <a:gd name="connsiteY19" fmla="*/ 553909 h 1242918"/>
              <a:gd name="connsiteX20" fmla="*/ 1216048 w 1648420"/>
              <a:gd name="connsiteY20" fmla="*/ 702519 h 1242918"/>
              <a:gd name="connsiteX21" fmla="*/ 1270094 w 1648420"/>
              <a:gd name="connsiteY21" fmla="*/ 824109 h 1242918"/>
              <a:gd name="connsiteX22" fmla="*/ 1337652 w 1648420"/>
              <a:gd name="connsiteY22" fmla="*/ 918678 h 1242918"/>
              <a:gd name="connsiteX23" fmla="*/ 1418722 w 1648420"/>
              <a:gd name="connsiteY23" fmla="*/ 1080798 h 1242918"/>
              <a:gd name="connsiteX24" fmla="*/ 1418722 w 1648420"/>
              <a:gd name="connsiteY24" fmla="*/ 1080798 h 1242918"/>
              <a:gd name="connsiteX25" fmla="*/ 1526815 w 1648420"/>
              <a:gd name="connsiteY25" fmla="*/ 1175368 h 1242918"/>
              <a:gd name="connsiteX26" fmla="*/ 1526815 w 1648420"/>
              <a:gd name="connsiteY26" fmla="*/ 1175368 h 1242918"/>
              <a:gd name="connsiteX27" fmla="*/ 1648420 w 1648420"/>
              <a:gd name="connsiteY27" fmla="*/ 1215898 h 1242918"/>
              <a:gd name="connsiteX28" fmla="*/ 0 w 1648420"/>
              <a:gd name="connsiteY28" fmla="*/ 1242918 h 124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48420" h="1242918">
                <a:moveTo>
                  <a:pt x="0" y="1242918"/>
                </a:moveTo>
                <a:lnTo>
                  <a:pt x="0" y="716029"/>
                </a:lnTo>
                <a:lnTo>
                  <a:pt x="67558" y="594439"/>
                </a:lnTo>
                <a:lnTo>
                  <a:pt x="162140" y="472849"/>
                </a:lnTo>
                <a:lnTo>
                  <a:pt x="229698" y="378279"/>
                </a:lnTo>
                <a:lnTo>
                  <a:pt x="310768" y="270200"/>
                </a:lnTo>
                <a:lnTo>
                  <a:pt x="310768" y="270200"/>
                </a:lnTo>
                <a:lnTo>
                  <a:pt x="391838" y="148610"/>
                </a:lnTo>
                <a:lnTo>
                  <a:pt x="391838" y="148610"/>
                </a:lnTo>
                <a:lnTo>
                  <a:pt x="513443" y="54040"/>
                </a:lnTo>
                <a:lnTo>
                  <a:pt x="513443" y="54040"/>
                </a:lnTo>
                <a:lnTo>
                  <a:pt x="635047" y="0"/>
                </a:lnTo>
                <a:lnTo>
                  <a:pt x="635047" y="0"/>
                </a:lnTo>
                <a:lnTo>
                  <a:pt x="783675" y="0"/>
                </a:lnTo>
                <a:lnTo>
                  <a:pt x="783675" y="0"/>
                </a:lnTo>
                <a:lnTo>
                  <a:pt x="905280" y="108080"/>
                </a:lnTo>
                <a:lnTo>
                  <a:pt x="972838" y="216160"/>
                </a:lnTo>
                <a:lnTo>
                  <a:pt x="1053908" y="324240"/>
                </a:lnTo>
                <a:lnTo>
                  <a:pt x="1053908" y="324240"/>
                </a:lnTo>
                <a:lnTo>
                  <a:pt x="1162001" y="553909"/>
                </a:lnTo>
                <a:lnTo>
                  <a:pt x="1216048" y="702519"/>
                </a:lnTo>
                <a:lnTo>
                  <a:pt x="1270094" y="824109"/>
                </a:lnTo>
                <a:lnTo>
                  <a:pt x="1337652" y="918678"/>
                </a:lnTo>
                <a:lnTo>
                  <a:pt x="1418722" y="1080798"/>
                </a:lnTo>
                <a:lnTo>
                  <a:pt x="1418722" y="1080798"/>
                </a:lnTo>
                <a:lnTo>
                  <a:pt x="1526815" y="1175368"/>
                </a:lnTo>
                <a:lnTo>
                  <a:pt x="1526815" y="1175368"/>
                </a:lnTo>
                <a:lnTo>
                  <a:pt x="1648420" y="1215898"/>
                </a:lnTo>
                <a:lnTo>
                  <a:pt x="0" y="1242918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9"/>
            <a:ext cx="8229600" cy="1143000"/>
          </a:xfrm>
        </p:spPr>
        <p:txBody>
          <a:bodyPr/>
          <a:lstStyle/>
          <a:p>
            <a:r>
              <a:rPr lang="en-US" dirty="0" smtClean="0"/>
              <a:t>Goal: Threshold vs.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is-IS" sz="2400" dirty="0" smtClean="0"/>
              <a:t>… </a:t>
            </a:r>
            <a:r>
              <a:rPr lang="en-US" sz="2400" dirty="0" smtClean="0"/>
              <a:t>it is 75% likely that A is better than B by 15%”</a:t>
            </a:r>
          </a:p>
          <a:p>
            <a:r>
              <a:rPr lang="en-US" sz="2400" dirty="0" smtClean="0"/>
              <a:t>So that PM etc. can make a decision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12165" y="1177749"/>
            <a:ext cx="4078111" cy="4078111"/>
            <a:chOff x="2173110" y="1030110"/>
            <a:chExt cx="4078111" cy="4078111"/>
          </a:xfrm>
        </p:grpSpPr>
        <p:pic>
          <p:nvPicPr>
            <p:cNvPr id="4" name="Picture 3" descr="_Bayes_cred_odds_factor_200_40_100_1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110" y="1030110"/>
              <a:ext cx="4078111" cy="4078111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5023556" y="3287889"/>
              <a:ext cx="14112" cy="1171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652889" y="3302000"/>
              <a:ext cx="23706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12428"/>
              </p:ext>
            </p:extLst>
          </p:nvPr>
        </p:nvGraphicFramePr>
        <p:xfrm>
          <a:off x="123399" y="2644723"/>
          <a:ext cx="2529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"/>
                <a:gridCol w="1268855"/>
                <a:gridCol w="1026884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Trials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Successes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r>
                        <a:rPr lang="en-US" sz="1600" baseline="-25000" dirty="0" smtClean="0"/>
                        <a:t>A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</a:t>
                      </a:r>
                      <a:r>
                        <a:rPr lang="en-US" sz="1600" baseline="-25000" dirty="0" smtClean="0"/>
                        <a:t>A</a:t>
                      </a:r>
                      <a:endParaRPr lang="en-US" sz="16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r>
                        <a:rPr lang="en-US" sz="1600" baseline="-25000" dirty="0" smtClean="0"/>
                        <a:t>B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</a:t>
                      </a:r>
                      <a:r>
                        <a:rPr lang="en-US" sz="1600" baseline="-25000" dirty="0" smtClean="0"/>
                        <a:t>B</a:t>
                      </a:r>
                      <a:endParaRPr lang="en-US" sz="16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2945536" y="3077976"/>
            <a:ext cx="824210" cy="2477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9"/>
            <a:ext cx="8229600" cy="1143000"/>
          </a:xfrm>
        </p:spPr>
        <p:txBody>
          <a:bodyPr/>
          <a:lstStyle/>
          <a:p>
            <a:r>
              <a:rPr lang="en-US" dirty="0" smtClean="0"/>
              <a:t>Goal: Threshold vs.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is-IS" sz="2400" dirty="0" smtClean="0"/>
              <a:t>… </a:t>
            </a:r>
            <a:r>
              <a:rPr lang="en-US" sz="2400" dirty="0" smtClean="0"/>
              <a:t>it is 85% likely that A is better than B”</a:t>
            </a:r>
          </a:p>
        </p:txBody>
      </p:sp>
      <p:pic>
        <p:nvPicPr>
          <p:cNvPr id="4" name="Picture 3" descr="_Bayes_cred_odds_factor_200_40_100_1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10" y="1177749"/>
            <a:ext cx="4078111" cy="40781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04655" y="3652289"/>
            <a:ext cx="0" cy="95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7001" y="3652289"/>
            <a:ext cx="27376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9"/>
            <a:ext cx="8229600" cy="1143000"/>
          </a:xfrm>
        </p:spPr>
        <p:txBody>
          <a:bodyPr/>
          <a:lstStyle/>
          <a:p>
            <a:r>
              <a:rPr lang="en-US" dirty="0" smtClean="0"/>
              <a:t>Goal: Threshold vs.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is-IS" sz="2400" dirty="0" smtClean="0"/>
              <a:t>… </a:t>
            </a:r>
            <a:r>
              <a:rPr lang="en-US" sz="2400" dirty="0" smtClean="0"/>
              <a:t>it is less than likely that A is 1.5X better than B”</a:t>
            </a:r>
          </a:p>
          <a:p>
            <a:r>
              <a:rPr lang="en-US" sz="2400" dirty="0" smtClean="0"/>
              <a:t>Doesn’t meet criteria to make a decision</a:t>
            </a:r>
          </a:p>
        </p:txBody>
      </p:sp>
      <p:pic>
        <p:nvPicPr>
          <p:cNvPr id="4" name="Picture 3" descr="_Bayes_cred_odds_factor_200_40_100_1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10" y="1177749"/>
            <a:ext cx="4078111" cy="40781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58909" y="2990300"/>
            <a:ext cx="0" cy="1670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7001" y="2990300"/>
            <a:ext cx="1291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4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1-3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the distribution of </a:t>
            </a:r>
            <a:r>
              <a:rPr lang="en-US" i="1" dirty="0" smtClean="0"/>
              <a:t>intrinsic</a:t>
            </a:r>
            <a:r>
              <a:rPr lang="en-US" dirty="0" smtClean="0"/>
              <a:t> probabilities for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metric based on business needs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credibility </a:t>
            </a:r>
            <a:r>
              <a:rPr lang="en-US" dirty="0" err="1" smtClean="0"/>
              <a:t>vs</a:t>
            </a:r>
            <a:r>
              <a:rPr lang="en-US" dirty="0" smtClean="0"/>
              <a:t> importance threshold</a:t>
            </a:r>
          </a:p>
          <a:p>
            <a:pPr marL="0" indent="0">
              <a:buNone/>
            </a:pPr>
            <a:r>
              <a:rPr lang="en-US" dirty="0" smtClean="0"/>
              <a:t>	(or vice versa)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 Bayesian approach rather than the Standard (</a:t>
            </a:r>
            <a:r>
              <a:rPr lang="en-US" dirty="0" err="1" smtClean="0"/>
              <a:t>Frequentist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“Standard” because frequently applied outside its domain of validity in an unexamined way (normality, sample size, non-linearity, phenomenology)</a:t>
            </a:r>
          </a:p>
          <a:p>
            <a:r>
              <a:rPr lang="en-US" dirty="0" smtClean="0"/>
              <a:t>Philosophical differences</a:t>
            </a:r>
          </a:p>
          <a:p>
            <a:r>
              <a:rPr lang="en-US" dirty="0" smtClean="0"/>
              <a:t>Numerical differences -&gt; 0 for “large sample sizes”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the Standard (</a:t>
            </a:r>
            <a:r>
              <a:rPr lang="en-US" dirty="0" err="1" smtClean="0"/>
              <a:t>Frequentist</a:t>
            </a:r>
            <a:r>
              <a:rPr lang="en-US" dirty="0" smtClean="0"/>
              <a:t>)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 differences are significant (and </a:t>
            </a:r>
            <a:r>
              <a:rPr lang="en-US" dirty="0" err="1" smtClean="0"/>
              <a:t>Frequentist</a:t>
            </a:r>
            <a:r>
              <a:rPr lang="en-US" dirty="0" smtClean="0"/>
              <a:t> is </a:t>
            </a:r>
            <a:r>
              <a:rPr lang="en-US" i="1" dirty="0" smtClean="0"/>
              <a:t>wrong</a:t>
            </a:r>
            <a:r>
              <a:rPr lang="en-US" dirty="0" smtClean="0"/>
              <a:t>) for small samples.</a:t>
            </a:r>
          </a:p>
          <a:p>
            <a:r>
              <a:rPr lang="en-US" dirty="0" smtClean="0"/>
              <a:t>What do we mean by “large sample”? Is 1000 trials (</a:t>
            </a:r>
            <a:r>
              <a:rPr lang="en-US" dirty="0"/>
              <a:t>G</a:t>
            </a:r>
            <a:r>
              <a:rPr lang="en-US" dirty="0" smtClean="0"/>
              <a:t>allup magic number) enough? 10K? 100K?</a:t>
            </a:r>
          </a:p>
          <a:p>
            <a:r>
              <a:rPr lang="en-US" dirty="0" smtClean="0"/>
              <a:t>Turns out </a:t>
            </a:r>
            <a:r>
              <a:rPr lang="en-US" dirty="0" smtClean="0">
                <a:solidFill>
                  <a:srgbClr val="FF0000"/>
                </a:solidFill>
              </a:rPr>
              <a:t>number of trials is the wrong metric</a:t>
            </a:r>
            <a:r>
              <a:rPr lang="en-US" dirty="0" smtClean="0"/>
              <a:t>!</a:t>
            </a:r>
          </a:p>
          <a:p>
            <a:r>
              <a:rPr lang="en-US" dirty="0" smtClean="0"/>
              <a:t>Key determinant is </a:t>
            </a:r>
            <a:r>
              <a:rPr lang="en-US" i="1" dirty="0" smtClean="0">
                <a:solidFill>
                  <a:srgbClr val="008000"/>
                </a:solidFill>
              </a:rPr>
              <a:t>number of positives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At NW, we have low-</a:t>
            </a:r>
            <a:r>
              <a:rPr lang="en-US" dirty="0" err="1" smtClean="0"/>
              <a:t>ish</a:t>
            </a:r>
            <a:r>
              <a:rPr lang="en-US" dirty="0" smtClean="0"/>
              <a:t> traffic </a:t>
            </a:r>
            <a:r>
              <a:rPr lang="en-US" i="1" dirty="0" smtClean="0"/>
              <a:t>and</a:t>
            </a:r>
            <a:r>
              <a:rPr lang="en-US" dirty="0" smtClean="0"/>
              <a:t> low CVR, which =&gt; Small amount of positive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1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 Binary A/B test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a given page, a “success” if a visitor :</a:t>
            </a:r>
          </a:p>
          <a:p>
            <a:pPr lvl="1"/>
            <a:r>
              <a:rPr lang="en-US" dirty="0" smtClean="0"/>
              <a:t>clicks a button </a:t>
            </a:r>
          </a:p>
          <a:p>
            <a:pPr lvl="1"/>
            <a:r>
              <a:rPr lang="en-US" dirty="0" smtClean="0"/>
              <a:t>applies for card </a:t>
            </a:r>
            <a:endParaRPr lang="en-US" dirty="0"/>
          </a:p>
          <a:p>
            <a:pPr lvl="1"/>
            <a:r>
              <a:rPr lang="en-US" dirty="0" smtClean="0"/>
              <a:t>is approved</a:t>
            </a:r>
          </a:p>
          <a:p>
            <a:pPr lvl="1"/>
            <a:r>
              <a:rPr lang="en-US" dirty="0" smtClean="0"/>
              <a:t>Moves to another NW page</a:t>
            </a:r>
            <a:endParaRPr lang="en-US" dirty="0" smtClean="0"/>
          </a:p>
          <a:p>
            <a:r>
              <a:rPr lang="en-US" dirty="0" smtClean="0"/>
              <a:t>Change something which influences user action</a:t>
            </a:r>
          </a:p>
          <a:p>
            <a:r>
              <a:rPr lang="en-US" dirty="0" smtClean="0"/>
              <a:t>Users in variant A see a </a:t>
            </a:r>
            <a:r>
              <a:rPr lang="en-US" dirty="0" smtClean="0">
                <a:solidFill>
                  <a:srgbClr val="0000FF"/>
                </a:solidFill>
              </a:rPr>
              <a:t>Blue font</a:t>
            </a:r>
          </a:p>
          <a:p>
            <a:r>
              <a:rPr lang="en-US" dirty="0" smtClean="0"/>
              <a:t>Users in variant B see Standard font</a:t>
            </a:r>
          </a:p>
          <a:p>
            <a:r>
              <a:rPr lang="en-US" dirty="0" smtClean="0">
                <a:hlinkClick r:id="rId2"/>
              </a:rPr>
              <a:t>https://nerdwallet.atlassian.net/wiki/display/ABT/AB+Testing+Home</a:t>
            </a:r>
            <a:r>
              <a:rPr lang="en-US" dirty="0" smtClean="0"/>
              <a:t> for more real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6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intrinsic properties of the population are likely to produce this sample behavior?</a:t>
            </a:r>
          </a:p>
          <a:p>
            <a:r>
              <a:rPr lang="en-US" dirty="0" smtClean="0"/>
              <a:t>NOTE: Flipped around from: What behavior is likely if the population has this intrinsic property?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Usual: p(</a:t>
            </a:r>
            <a:r>
              <a:rPr lang="en-US" dirty="0" err="1" smtClean="0"/>
              <a:t>M|μ</a:t>
            </a:r>
            <a:r>
              <a:rPr lang="en-US" dirty="0" smtClean="0"/>
              <a:t>,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μ = 0.7 and N=10 trials, distribution of number of successes: Binomial(M) =</a:t>
            </a:r>
          </a:p>
          <a:p>
            <a:pPr marL="0" indent="0">
              <a:buNone/>
            </a:pPr>
            <a:r>
              <a:rPr lang="en-US" dirty="0" smtClean="0"/>
              <a:t>		10^C_M * (0.7)^M * (0.3)^(10-M)</a:t>
            </a:r>
            <a:endParaRPr lang="en-US" dirty="0"/>
          </a:p>
        </p:txBody>
      </p:sp>
      <p:pic>
        <p:nvPicPr>
          <p:cNvPr id="6" name="Picture 5" descr="bin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70057"/>
            <a:ext cx="7721600" cy="254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</a:t>
            </a:r>
            <a:r>
              <a:rPr lang="en-US" dirty="0" smtClean="0"/>
              <a:t>ou can get 7 successes from 10 trials from a fair coin as well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</a:t>
            </a:r>
            <a:r>
              <a:rPr lang="en-US" dirty="0" smtClean="0"/>
              <a:t>μ = </a:t>
            </a:r>
            <a:r>
              <a:rPr lang="en-US" dirty="0" smtClean="0"/>
              <a:t>0.5 more likely or </a:t>
            </a:r>
            <a:r>
              <a:rPr lang="en-US" dirty="0" smtClean="0"/>
              <a:t>μ = </a:t>
            </a:r>
            <a:r>
              <a:rPr lang="en-US" dirty="0" smtClean="0"/>
              <a:t>0.7 if we had 7 successes from 10 trials</a:t>
            </a:r>
            <a:endParaRPr lang="en-US" dirty="0"/>
          </a:p>
        </p:txBody>
      </p:sp>
      <p:pic>
        <p:nvPicPr>
          <p:cNvPr id="7" name="Picture 6" descr="bi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564299"/>
            <a:ext cx="7721600" cy="2540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p(</a:t>
            </a:r>
            <a:r>
              <a:rPr lang="en-US" dirty="0" err="1" smtClean="0"/>
              <a:t>μ|N,M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7 successes from 10 trials, what is the distribution of μ: </a:t>
            </a:r>
          </a:p>
          <a:p>
            <a:r>
              <a:rPr lang="en-US" dirty="0" smtClean="0"/>
              <a:t>Beta(μ) ≈ μ^7 * (1-μ)^3 (properties </a:t>
            </a:r>
            <a:r>
              <a:rPr lang="en-US" b="1" dirty="0" smtClean="0">
                <a:solidFill>
                  <a:srgbClr val="008000"/>
                </a:solidFill>
              </a:rPr>
              <a:t>KNOWN!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bin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42687"/>
            <a:ext cx="7708900" cy="2717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for A/B: Build the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| N</a:t>
            </a:r>
            <a:r>
              <a:rPr lang="en-US" baseline="-25000" dirty="0" smtClean="0"/>
              <a:t>A</a:t>
            </a:r>
            <a:r>
              <a:rPr lang="en-US" dirty="0" smtClean="0"/>
              <a:t>, M</a:t>
            </a:r>
            <a:r>
              <a:rPr lang="en-US" baseline="-25000" dirty="0" smtClean="0"/>
              <a:t>A</a:t>
            </a:r>
            <a:r>
              <a:rPr lang="en-US" dirty="0" smtClean="0"/>
              <a:t>) = beta distribution (A)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) = beta(A)*beta(B)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 distribution on 2D probability space.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looks like</a:t>
            </a:r>
            <a:endParaRPr lang="en-US" dirty="0"/>
          </a:p>
        </p:txBody>
      </p:sp>
      <p:pic>
        <p:nvPicPr>
          <p:cNvPr id="4" name="Content Placeholder 3" descr="2D_pdf_12_10_12_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" b="-4295"/>
          <a:stretch/>
        </p:blipFill>
        <p:spPr>
          <a:xfrm>
            <a:off x="513299" y="1107818"/>
            <a:ext cx="7539636" cy="570593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metric(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Difference</a:t>
            </a:r>
            <a:r>
              <a:rPr lang="en-US" dirty="0" smtClean="0"/>
              <a:t> (standard, common, popular):</a:t>
            </a:r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 &gt; </a:t>
            </a:r>
            <a:r>
              <a:rPr lang="en-US" dirty="0" err="1" smtClean="0"/>
              <a:t>δ</a:t>
            </a:r>
            <a:endParaRPr lang="en-US" dirty="0" smtClean="0"/>
          </a:p>
          <a:p>
            <a:r>
              <a:rPr lang="en-US" dirty="0" err="1" smtClean="0"/>
              <a:t>δ</a:t>
            </a:r>
            <a:r>
              <a:rPr lang="en-US" dirty="0" smtClean="0"/>
              <a:t> = 0.2?</a:t>
            </a:r>
          </a:p>
          <a:p>
            <a:pPr lvl="1"/>
            <a:r>
              <a:rPr lang="en-US" dirty="0" smtClean="0"/>
              <a:t>What if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 = 0.01 (=&gt;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 =0.21!, unlikely)</a:t>
            </a:r>
          </a:p>
          <a:p>
            <a:pPr lvl="1"/>
            <a:r>
              <a:rPr lang="en-US" dirty="0" smtClean="0"/>
              <a:t>Or if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 = 0.85 (=&gt;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 = 1.05!, </a:t>
            </a:r>
            <a:r>
              <a:rPr lang="en-US" dirty="0" err="1" smtClean="0"/>
              <a:t>Errr</a:t>
            </a:r>
            <a:r>
              <a:rPr lang="is-IS" dirty="0" smtClean="0"/>
              <a:t>…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δ</a:t>
            </a:r>
            <a:r>
              <a:rPr lang="en-US" dirty="0" smtClean="0"/>
              <a:t> = 0.01</a:t>
            </a:r>
          </a:p>
          <a:p>
            <a:pPr lvl="1"/>
            <a:r>
              <a:rPr lang="en-US" dirty="0" smtClean="0"/>
              <a:t>What if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 = 0.50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5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Relative </a:t>
            </a:r>
            <a:r>
              <a:rPr lang="en-US" dirty="0" smtClean="0"/>
              <a:t>metric: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Lift</a:t>
            </a:r>
            <a:r>
              <a:rPr lang="en-US" dirty="0" smtClean="0"/>
              <a:t> is another common metric</a:t>
            </a:r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/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 -1 &gt; </a:t>
            </a:r>
            <a:r>
              <a:rPr lang="en-US" dirty="0" err="1" smtClean="0"/>
              <a:t>λ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Very error-prone if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 is small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98092"/>
              </p:ext>
            </p:extLst>
          </p:nvPr>
        </p:nvGraphicFramePr>
        <p:xfrm>
          <a:off x="917222" y="2991555"/>
          <a:ext cx="6829776" cy="18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444"/>
                <a:gridCol w="1707444"/>
                <a:gridCol w="1707444"/>
                <a:gridCol w="1707444"/>
              </a:tblGrid>
              <a:tr h="4727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</a:t>
                      </a:r>
                      <a:r>
                        <a:rPr lang="en-US" baseline="-25000" dirty="0" err="1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</a:t>
                      </a:r>
                      <a:r>
                        <a:rPr lang="en-US" baseline="-25000" dirty="0" err="1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λ</a:t>
                      </a:r>
                      <a:endParaRPr lang="en-US" dirty="0"/>
                    </a:p>
                  </a:txBody>
                  <a:tcPr/>
                </a:tc>
              </a:tr>
              <a:tr h="472722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472722"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472722"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8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increasing from 0.90 to 0.95 really that unimportant?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increasing from 0.90 to 0.95 really that unimportant?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You’ve halved your losses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You’ve improved by 50% of room to improve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9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A/B test Data look like?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94060"/>
              </p:ext>
            </p:extLst>
          </p:nvPr>
        </p:nvGraphicFramePr>
        <p:xfrm>
          <a:off x="1091628" y="2644723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Trials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Successes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 (Test)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r>
                        <a:rPr lang="en-US" sz="3200" baseline="-25000" dirty="0" smtClean="0"/>
                        <a:t>A</a:t>
                      </a:r>
                      <a:endParaRPr lang="en-US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r>
                        <a:rPr lang="en-US" sz="3200" baseline="-25000" dirty="0" smtClean="0"/>
                        <a:t>A</a:t>
                      </a:r>
                      <a:endParaRPr lang="en-US" sz="32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 (Control)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r>
                        <a:rPr lang="en-US" sz="3200" baseline="-25000" dirty="0" smtClean="0"/>
                        <a:t>B</a:t>
                      </a:r>
                      <a:endParaRPr lang="en-US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r>
                        <a:rPr lang="en-US" sz="3200" baseline="-25000" dirty="0" smtClean="0"/>
                        <a:t>B</a:t>
                      </a:r>
                      <a:endParaRPr lang="en-US" sz="32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2233" y="5156605"/>
            <a:ext cx="5343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for a Binary A/B test, </a:t>
            </a:r>
          </a:p>
          <a:p>
            <a:r>
              <a:rPr lang="en-US" sz="2800" dirty="0" smtClean="0"/>
              <a:t>see later for non-(Binary A/B) tests.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41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increasing from 0.90 to 0.95 really that unimportant?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You’ve halved your losses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You’ve improved by 50% of room to improve</a:t>
            </a:r>
          </a:p>
          <a:p>
            <a:r>
              <a:rPr lang="en-US" dirty="0" smtClean="0"/>
              <a:t>Whereas </a:t>
            </a:r>
            <a:r>
              <a:rPr lang="en-US" dirty="0" smtClean="0">
                <a:solidFill>
                  <a:srgbClr val="FF0000"/>
                </a:solidFill>
              </a:rPr>
              <a:t>increasing from 0.05 to 0.10, you only increased 5/95 or 1/19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of room to improve!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these problems with </a:t>
            </a:r>
            <a:r>
              <a:rPr lang="en-US" dirty="0" smtClean="0">
                <a:solidFill>
                  <a:srgbClr val="FF0000"/>
                </a:solidFill>
              </a:rPr>
              <a:t>difference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lift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Probabilities are NOT numbers!</a:t>
            </a:r>
          </a:p>
          <a:p>
            <a:r>
              <a:rPr lang="en-US" dirty="0" smtClean="0"/>
              <a:t>No algebra, no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8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Cost of failure as well as Benefit of success</a:t>
            </a:r>
          </a:p>
          <a:p>
            <a:r>
              <a:rPr lang="en-US" dirty="0" smtClean="0"/>
              <a:t>Universality (threshold independent of result for Control)</a:t>
            </a:r>
          </a:p>
          <a:p>
            <a:r>
              <a:rPr lang="en-US" dirty="0" smtClean="0"/>
              <a:t>Intuitively understandable (to people in Las Vegas)</a:t>
            </a:r>
          </a:p>
          <a:p>
            <a:r>
              <a:rPr lang="en-US" dirty="0" smtClean="0"/>
              <a:t>Mathematically sound</a:t>
            </a:r>
          </a:p>
          <a:p>
            <a:r>
              <a:rPr lang="en-US" dirty="0" smtClean="0"/>
              <a:t>“A is better than B” </a:t>
            </a:r>
            <a:r>
              <a:rPr lang="en-US" dirty="0" smtClean="0">
                <a:sym typeface="Wingdings"/>
              </a:rPr>
              <a:t> “B is worse than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Metric: </a:t>
            </a:r>
            <a:r>
              <a:rPr lang="en-US" b="1" dirty="0" smtClean="0">
                <a:solidFill>
                  <a:srgbClr val="008000"/>
                </a:solidFill>
              </a:rPr>
              <a:t>Odds Ratio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do gamblers think in terms of odds?</a:t>
            </a:r>
          </a:p>
          <a:p>
            <a:r>
              <a:rPr lang="en-US" dirty="0" smtClean="0"/>
              <a:t>Expected winnings = p </a:t>
            </a:r>
            <a:r>
              <a:rPr lang="en-US" dirty="0"/>
              <a:t>*</a:t>
            </a:r>
            <a:r>
              <a:rPr lang="en-US" dirty="0" smtClean="0"/>
              <a:t> Benefit from winning = p* $B</a:t>
            </a:r>
          </a:p>
          <a:p>
            <a:r>
              <a:rPr lang="en-US" dirty="0" smtClean="0"/>
              <a:t>Expected losses = (1-p) * Cost of losing = (1-p)*$C</a:t>
            </a:r>
          </a:p>
          <a:p>
            <a:r>
              <a:rPr lang="en-US" dirty="0" smtClean="0"/>
              <a:t>Benefit/Cost ratio = (p*$B)/((1-p)*$C)</a:t>
            </a:r>
          </a:p>
          <a:p>
            <a:r>
              <a:rPr lang="en-US" dirty="0" smtClean="0"/>
              <a:t>To optimize this, don’t need to know $B or $C, only need odds = p/(1-p)</a:t>
            </a:r>
          </a:p>
          <a:p>
            <a:r>
              <a:rPr lang="en-US" dirty="0" smtClean="0"/>
              <a:t>(Lots of odder nice </a:t>
            </a:r>
            <a:r>
              <a:rPr lang="en-US" dirty="0" err="1" smtClean="0"/>
              <a:t>mathy</a:t>
            </a:r>
            <a:r>
              <a:rPr lang="en-US" dirty="0" smtClean="0"/>
              <a:t> stuff)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cost-agnostic metrics!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ntil we become cognizant of $ costs (and they are always there) of paid traffic</a:t>
            </a:r>
          </a:p>
          <a:p>
            <a:r>
              <a:rPr lang="en-US" dirty="0" smtClean="0"/>
              <a:t>If simple it can still be cast as a function on probability space (but highly unlikely)</a:t>
            </a:r>
          </a:p>
          <a:p>
            <a:r>
              <a:rPr lang="en-US" dirty="0" smtClean="0"/>
              <a:t>Really want to compare Approvals per unit Cost ~ ROI</a:t>
            </a:r>
          </a:p>
          <a:p>
            <a:r>
              <a:rPr lang="en-US" dirty="0" smtClean="0"/>
              <a:t>Not simple probability comparisons</a:t>
            </a:r>
          </a:p>
          <a:p>
            <a:r>
              <a:rPr lang="en-US" dirty="0" smtClean="0"/>
              <a:t>Even Parametric approaches are fraught with difficulties: e.g. variance is often undefined.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metrics M(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metric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6368"/>
          <a:stretch/>
        </p:blipFill>
        <p:spPr>
          <a:xfrm>
            <a:off x="2130458" y="1417638"/>
            <a:ext cx="6203244" cy="5058085"/>
          </a:xfrm>
        </p:spPr>
      </p:pic>
      <p:sp>
        <p:nvSpPr>
          <p:cNvPr id="5" name="TextBox 4"/>
          <p:cNvSpPr txBox="1"/>
          <p:nvPr/>
        </p:nvSpPr>
        <p:spPr>
          <a:xfrm>
            <a:off x="3993444" y="6133336"/>
            <a:ext cx="558566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</a:t>
            </a:r>
            <a:r>
              <a:rPr lang="en-US" sz="3200" baseline="-25000" dirty="0" err="1" smtClean="0"/>
              <a:t>A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065866" y="3689291"/>
            <a:ext cx="549082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</a:t>
            </a:r>
            <a:r>
              <a:rPr lang="en-US" sz="3200" baseline="-25000" dirty="0" err="1" smtClean="0"/>
              <a:t>B</a:t>
            </a:r>
            <a:endParaRPr lang="en-US" sz="3200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84333" y="3581081"/>
            <a:ext cx="1919111" cy="1862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700000">
            <a:off x="5613480" y="4043234"/>
            <a:ext cx="3010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Importance Threshold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2377" y="1642089"/>
            <a:ext cx="22632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metric M</a:t>
            </a:r>
          </a:p>
          <a:p>
            <a:r>
              <a:rPr lang="en-US" sz="2400" dirty="0" smtClean="0"/>
              <a:t>Defines a family</a:t>
            </a:r>
          </a:p>
          <a:p>
            <a:r>
              <a:rPr lang="en-US" sz="2400" dirty="0" smtClean="0"/>
              <a:t>of curves:</a:t>
            </a:r>
          </a:p>
          <a:p>
            <a:r>
              <a:rPr lang="en-US" sz="2400" dirty="0" err="1" smtClean="0"/>
              <a:t>p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= </a:t>
            </a:r>
          </a:p>
          <a:p>
            <a:r>
              <a:rPr lang="en-US" sz="2400" dirty="0" smtClean="0"/>
              <a:t>M(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, threshold)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2D_pdf_12_10_12_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t="4250" r="9749" b="-5739"/>
          <a:stretch/>
        </p:blipFill>
        <p:spPr>
          <a:xfrm>
            <a:off x="1394182" y="1202388"/>
            <a:ext cx="5942637" cy="56419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with the PDF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19642" y="3633528"/>
            <a:ext cx="3530428" cy="3215304"/>
            <a:chOff x="1119642" y="3444388"/>
            <a:chExt cx="3530428" cy="3215304"/>
          </a:xfrm>
        </p:grpSpPr>
        <p:sp>
          <p:nvSpPr>
            <p:cNvPr id="5" name="TextBox 4"/>
            <p:cNvSpPr txBox="1"/>
            <p:nvPr/>
          </p:nvSpPr>
          <p:spPr>
            <a:xfrm>
              <a:off x="4091504" y="6074916"/>
              <a:ext cx="558566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p</a:t>
              </a:r>
              <a:r>
                <a:rPr lang="en-US" sz="3200" baseline="-25000" dirty="0" err="1" smtClean="0"/>
                <a:t>A</a:t>
              </a:r>
              <a:endParaRPr lang="en-US" sz="32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9642" y="3444388"/>
              <a:ext cx="549082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p</a:t>
              </a:r>
              <a:r>
                <a:rPr lang="en-US" sz="3200" baseline="-25000" dirty="0" err="1"/>
                <a:t>B</a:t>
              </a:r>
              <a:endParaRPr lang="en-US" sz="3200" baseline="-25000" dirty="0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2D_pdf_12_10_12_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t="4250" r="9749" b="-5739"/>
          <a:stretch/>
        </p:blipFill>
        <p:spPr>
          <a:xfrm>
            <a:off x="1394182" y="1202388"/>
            <a:ext cx="5942637" cy="56419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Credibility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7028" y="3213555"/>
            <a:ext cx="174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Integrate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19642" y="1513118"/>
            <a:ext cx="5541484" cy="5335714"/>
            <a:chOff x="1119642" y="1323978"/>
            <a:chExt cx="5541484" cy="5335714"/>
          </a:xfrm>
        </p:grpSpPr>
        <p:sp>
          <p:nvSpPr>
            <p:cNvPr id="5" name="TextBox 4"/>
            <p:cNvSpPr txBox="1"/>
            <p:nvPr/>
          </p:nvSpPr>
          <p:spPr>
            <a:xfrm>
              <a:off x="4091504" y="6074916"/>
              <a:ext cx="558566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p</a:t>
              </a:r>
              <a:r>
                <a:rPr lang="en-US" sz="3200" baseline="-25000" dirty="0" err="1" smtClean="0"/>
                <a:t>A</a:t>
              </a:r>
              <a:endParaRPr lang="en-US" sz="3200" baseline="-250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80791" y="1323978"/>
              <a:ext cx="4580335" cy="4470280"/>
            </a:xfrm>
            <a:custGeom>
              <a:avLst/>
              <a:gdLst>
                <a:gd name="connsiteX0" fmla="*/ 0 w 5136444"/>
                <a:gd name="connsiteY0" fmla="*/ 4106333 h 4106333"/>
                <a:gd name="connsiteX1" fmla="*/ 409222 w 5136444"/>
                <a:gd name="connsiteY1" fmla="*/ 3951111 h 4106333"/>
                <a:gd name="connsiteX2" fmla="*/ 860778 w 5136444"/>
                <a:gd name="connsiteY2" fmla="*/ 3739444 h 4106333"/>
                <a:gd name="connsiteX3" fmla="*/ 1368778 w 5136444"/>
                <a:gd name="connsiteY3" fmla="*/ 3471333 h 4106333"/>
                <a:gd name="connsiteX4" fmla="*/ 1763889 w 5136444"/>
                <a:gd name="connsiteY4" fmla="*/ 3273777 h 4106333"/>
                <a:gd name="connsiteX5" fmla="*/ 2102555 w 5136444"/>
                <a:gd name="connsiteY5" fmla="*/ 3048000 h 4106333"/>
                <a:gd name="connsiteX6" fmla="*/ 2568222 w 5136444"/>
                <a:gd name="connsiteY6" fmla="*/ 2765777 h 4106333"/>
                <a:gd name="connsiteX7" fmla="*/ 3076222 w 5136444"/>
                <a:gd name="connsiteY7" fmla="*/ 2356555 h 4106333"/>
                <a:gd name="connsiteX8" fmla="*/ 3457222 w 5136444"/>
                <a:gd name="connsiteY8" fmla="*/ 2032000 h 4106333"/>
                <a:gd name="connsiteX9" fmla="*/ 3937000 w 5136444"/>
                <a:gd name="connsiteY9" fmla="*/ 1566333 h 4106333"/>
                <a:gd name="connsiteX10" fmla="*/ 4247444 w 5136444"/>
                <a:gd name="connsiteY10" fmla="*/ 1227666 h 4106333"/>
                <a:gd name="connsiteX11" fmla="*/ 4557889 w 5136444"/>
                <a:gd name="connsiteY11" fmla="*/ 846666 h 4106333"/>
                <a:gd name="connsiteX12" fmla="*/ 4755444 w 5136444"/>
                <a:gd name="connsiteY12" fmla="*/ 564444 h 4106333"/>
                <a:gd name="connsiteX13" fmla="*/ 4967111 w 5136444"/>
                <a:gd name="connsiteY13" fmla="*/ 282222 h 4106333"/>
                <a:gd name="connsiteX14" fmla="*/ 5136444 w 5136444"/>
                <a:gd name="connsiteY14" fmla="*/ 0 h 4106333"/>
                <a:gd name="connsiteX15" fmla="*/ 5136444 w 5136444"/>
                <a:gd name="connsiteY15" fmla="*/ 4106333 h 4106333"/>
                <a:gd name="connsiteX16" fmla="*/ 0 w 5136444"/>
                <a:gd name="connsiteY16" fmla="*/ 4106333 h 410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36444" h="4106333">
                  <a:moveTo>
                    <a:pt x="0" y="4106333"/>
                  </a:moveTo>
                  <a:lnTo>
                    <a:pt x="409222" y="3951111"/>
                  </a:lnTo>
                  <a:lnTo>
                    <a:pt x="860778" y="3739444"/>
                  </a:lnTo>
                  <a:lnTo>
                    <a:pt x="1368778" y="3471333"/>
                  </a:lnTo>
                  <a:lnTo>
                    <a:pt x="1763889" y="3273777"/>
                  </a:lnTo>
                  <a:lnTo>
                    <a:pt x="2102555" y="3048000"/>
                  </a:lnTo>
                  <a:lnTo>
                    <a:pt x="2568222" y="2765777"/>
                  </a:lnTo>
                  <a:lnTo>
                    <a:pt x="3076222" y="2356555"/>
                  </a:lnTo>
                  <a:lnTo>
                    <a:pt x="3457222" y="2032000"/>
                  </a:lnTo>
                  <a:lnTo>
                    <a:pt x="3937000" y="1566333"/>
                  </a:lnTo>
                  <a:lnTo>
                    <a:pt x="4247444" y="1227666"/>
                  </a:lnTo>
                  <a:lnTo>
                    <a:pt x="4557889" y="846666"/>
                  </a:lnTo>
                  <a:lnTo>
                    <a:pt x="4755444" y="564444"/>
                  </a:lnTo>
                  <a:lnTo>
                    <a:pt x="4967111" y="282222"/>
                  </a:lnTo>
                  <a:lnTo>
                    <a:pt x="5136444" y="0"/>
                  </a:lnTo>
                  <a:lnTo>
                    <a:pt x="5136444" y="4106333"/>
                  </a:lnTo>
                  <a:lnTo>
                    <a:pt x="0" y="4106333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317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9440000">
              <a:off x="1916930" y="4322196"/>
              <a:ext cx="31368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2400" b="1" baseline="-25000" dirty="0" err="1" smtClean="0">
                  <a:solidFill>
                    <a:srgbClr val="008000"/>
                  </a:solidFill>
                </a:rPr>
                <a:t>B</a:t>
              </a:r>
              <a:r>
                <a:rPr lang="en-US" sz="2400" b="1" dirty="0" smtClean="0">
                  <a:solidFill>
                    <a:srgbClr val="008000"/>
                  </a:solidFill>
                </a:rPr>
                <a:t> = M(</a:t>
              </a:r>
              <a:r>
                <a:rPr lang="en-US" sz="2400" b="1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2400" b="1" baseline="-25000" dirty="0" err="1" smtClean="0">
                  <a:solidFill>
                    <a:srgbClr val="008000"/>
                  </a:solidFill>
                </a:rPr>
                <a:t>A,</a:t>
              </a:r>
              <a:r>
                <a:rPr lang="en-US" sz="2400" b="1" dirty="0" err="1" smtClean="0">
                  <a:solidFill>
                    <a:srgbClr val="008000"/>
                  </a:solidFill>
                </a:rPr>
                <a:t>threshold</a:t>
              </a:r>
              <a:r>
                <a:rPr lang="en-US" sz="2400" b="1" dirty="0" smtClean="0">
                  <a:solidFill>
                    <a:srgbClr val="008000"/>
                  </a:solidFill>
                </a:rPr>
                <a:t>)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9642" y="3444388"/>
              <a:ext cx="549082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p</a:t>
              </a:r>
              <a:r>
                <a:rPr lang="en-US" sz="3200" baseline="-25000" dirty="0" err="1"/>
                <a:t>B</a:t>
              </a:r>
              <a:endParaRPr lang="en-US" sz="3200" baseline="-25000" dirty="0"/>
            </a:p>
          </p:txBody>
        </p:sp>
      </p:grpSp>
      <p:cxnSp>
        <p:nvCxnSpPr>
          <p:cNvPr id="11" name="Straight Arrow Connector 10"/>
          <p:cNvCxnSpPr>
            <a:stCxn id="3" idx="1"/>
          </p:cNvCxnSpPr>
          <p:nvPr/>
        </p:nvCxnSpPr>
        <p:spPr>
          <a:xfrm flipH="1">
            <a:off x="5991578" y="3444388"/>
            <a:ext cx="945450" cy="773916"/>
          </a:xfrm>
          <a:prstGeom prst="straightConnector1">
            <a:avLst/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along y (analytical)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80791" y="1513118"/>
            <a:ext cx="4580335" cy="4470280"/>
          </a:xfrm>
          <a:custGeom>
            <a:avLst/>
            <a:gdLst>
              <a:gd name="connsiteX0" fmla="*/ 0 w 5136444"/>
              <a:gd name="connsiteY0" fmla="*/ 4106333 h 4106333"/>
              <a:gd name="connsiteX1" fmla="*/ 409222 w 5136444"/>
              <a:gd name="connsiteY1" fmla="*/ 3951111 h 4106333"/>
              <a:gd name="connsiteX2" fmla="*/ 860778 w 5136444"/>
              <a:gd name="connsiteY2" fmla="*/ 3739444 h 4106333"/>
              <a:gd name="connsiteX3" fmla="*/ 1368778 w 5136444"/>
              <a:gd name="connsiteY3" fmla="*/ 3471333 h 4106333"/>
              <a:gd name="connsiteX4" fmla="*/ 1763889 w 5136444"/>
              <a:gd name="connsiteY4" fmla="*/ 3273777 h 4106333"/>
              <a:gd name="connsiteX5" fmla="*/ 2102555 w 5136444"/>
              <a:gd name="connsiteY5" fmla="*/ 3048000 h 4106333"/>
              <a:gd name="connsiteX6" fmla="*/ 2568222 w 5136444"/>
              <a:gd name="connsiteY6" fmla="*/ 2765777 h 4106333"/>
              <a:gd name="connsiteX7" fmla="*/ 3076222 w 5136444"/>
              <a:gd name="connsiteY7" fmla="*/ 2356555 h 4106333"/>
              <a:gd name="connsiteX8" fmla="*/ 3457222 w 5136444"/>
              <a:gd name="connsiteY8" fmla="*/ 2032000 h 4106333"/>
              <a:gd name="connsiteX9" fmla="*/ 3937000 w 5136444"/>
              <a:gd name="connsiteY9" fmla="*/ 1566333 h 4106333"/>
              <a:gd name="connsiteX10" fmla="*/ 4247444 w 5136444"/>
              <a:gd name="connsiteY10" fmla="*/ 1227666 h 4106333"/>
              <a:gd name="connsiteX11" fmla="*/ 4557889 w 5136444"/>
              <a:gd name="connsiteY11" fmla="*/ 846666 h 4106333"/>
              <a:gd name="connsiteX12" fmla="*/ 4755444 w 5136444"/>
              <a:gd name="connsiteY12" fmla="*/ 564444 h 4106333"/>
              <a:gd name="connsiteX13" fmla="*/ 4967111 w 5136444"/>
              <a:gd name="connsiteY13" fmla="*/ 282222 h 4106333"/>
              <a:gd name="connsiteX14" fmla="*/ 5136444 w 5136444"/>
              <a:gd name="connsiteY14" fmla="*/ 0 h 4106333"/>
              <a:gd name="connsiteX15" fmla="*/ 5136444 w 5136444"/>
              <a:gd name="connsiteY15" fmla="*/ 4106333 h 4106333"/>
              <a:gd name="connsiteX16" fmla="*/ 0 w 5136444"/>
              <a:gd name="connsiteY16" fmla="*/ 4106333 h 410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36444" h="4106333">
                <a:moveTo>
                  <a:pt x="0" y="4106333"/>
                </a:moveTo>
                <a:lnTo>
                  <a:pt x="409222" y="3951111"/>
                </a:lnTo>
                <a:lnTo>
                  <a:pt x="860778" y="3739444"/>
                </a:lnTo>
                <a:lnTo>
                  <a:pt x="1368778" y="3471333"/>
                </a:lnTo>
                <a:lnTo>
                  <a:pt x="1763889" y="3273777"/>
                </a:lnTo>
                <a:lnTo>
                  <a:pt x="2102555" y="3048000"/>
                </a:lnTo>
                <a:lnTo>
                  <a:pt x="2568222" y="2765777"/>
                </a:lnTo>
                <a:lnTo>
                  <a:pt x="3076222" y="2356555"/>
                </a:lnTo>
                <a:lnTo>
                  <a:pt x="3457222" y="2032000"/>
                </a:lnTo>
                <a:lnTo>
                  <a:pt x="3937000" y="1566333"/>
                </a:lnTo>
                <a:lnTo>
                  <a:pt x="4247444" y="1227666"/>
                </a:lnTo>
                <a:lnTo>
                  <a:pt x="4557889" y="846666"/>
                </a:lnTo>
                <a:lnTo>
                  <a:pt x="4755444" y="564444"/>
                </a:lnTo>
                <a:lnTo>
                  <a:pt x="4967111" y="282222"/>
                </a:lnTo>
                <a:lnTo>
                  <a:pt x="5136444" y="0"/>
                </a:lnTo>
                <a:lnTo>
                  <a:pt x="5136444" y="4106333"/>
                </a:lnTo>
                <a:lnTo>
                  <a:pt x="0" y="4106333"/>
                </a:lnTo>
                <a:close/>
              </a:path>
            </a:pathLst>
          </a:custGeom>
          <a:solidFill>
            <a:srgbClr val="008000">
              <a:alpha val="20000"/>
            </a:srgbClr>
          </a:solidFill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356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8827" y="2426385"/>
            <a:ext cx="89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= M(x)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2446" y="2958684"/>
            <a:ext cx="94581" cy="3024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161167" y="2958684"/>
            <a:ext cx="13512" cy="3024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5859143" y="4308688"/>
            <a:ext cx="34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 along y = </a:t>
            </a:r>
            <a:r>
              <a:rPr lang="en-US" dirty="0" err="1" smtClean="0"/>
              <a:t>beta.CDF</a:t>
            </a:r>
            <a:r>
              <a:rPr lang="en-US" dirty="0" smtClean="0"/>
              <a:t>(M(x))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3304195"/>
            <a:ext cx="44780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(x, y) = </a:t>
            </a:r>
            <a:r>
              <a:rPr lang="en-US" sz="3200" dirty="0" err="1" smtClean="0"/>
              <a:t>beta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(x)*</a:t>
            </a:r>
            <a:r>
              <a:rPr lang="en-US" sz="3200" dirty="0" err="1" smtClean="0"/>
              <a:t>beta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(y)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8017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along x (numerical)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80791" y="1513118"/>
            <a:ext cx="4580335" cy="4470280"/>
          </a:xfrm>
          <a:custGeom>
            <a:avLst/>
            <a:gdLst>
              <a:gd name="connsiteX0" fmla="*/ 0 w 5136444"/>
              <a:gd name="connsiteY0" fmla="*/ 4106333 h 4106333"/>
              <a:gd name="connsiteX1" fmla="*/ 409222 w 5136444"/>
              <a:gd name="connsiteY1" fmla="*/ 3951111 h 4106333"/>
              <a:gd name="connsiteX2" fmla="*/ 860778 w 5136444"/>
              <a:gd name="connsiteY2" fmla="*/ 3739444 h 4106333"/>
              <a:gd name="connsiteX3" fmla="*/ 1368778 w 5136444"/>
              <a:gd name="connsiteY3" fmla="*/ 3471333 h 4106333"/>
              <a:gd name="connsiteX4" fmla="*/ 1763889 w 5136444"/>
              <a:gd name="connsiteY4" fmla="*/ 3273777 h 4106333"/>
              <a:gd name="connsiteX5" fmla="*/ 2102555 w 5136444"/>
              <a:gd name="connsiteY5" fmla="*/ 3048000 h 4106333"/>
              <a:gd name="connsiteX6" fmla="*/ 2568222 w 5136444"/>
              <a:gd name="connsiteY6" fmla="*/ 2765777 h 4106333"/>
              <a:gd name="connsiteX7" fmla="*/ 3076222 w 5136444"/>
              <a:gd name="connsiteY7" fmla="*/ 2356555 h 4106333"/>
              <a:gd name="connsiteX8" fmla="*/ 3457222 w 5136444"/>
              <a:gd name="connsiteY8" fmla="*/ 2032000 h 4106333"/>
              <a:gd name="connsiteX9" fmla="*/ 3937000 w 5136444"/>
              <a:gd name="connsiteY9" fmla="*/ 1566333 h 4106333"/>
              <a:gd name="connsiteX10" fmla="*/ 4247444 w 5136444"/>
              <a:gd name="connsiteY10" fmla="*/ 1227666 h 4106333"/>
              <a:gd name="connsiteX11" fmla="*/ 4557889 w 5136444"/>
              <a:gd name="connsiteY11" fmla="*/ 846666 h 4106333"/>
              <a:gd name="connsiteX12" fmla="*/ 4755444 w 5136444"/>
              <a:gd name="connsiteY12" fmla="*/ 564444 h 4106333"/>
              <a:gd name="connsiteX13" fmla="*/ 4967111 w 5136444"/>
              <a:gd name="connsiteY13" fmla="*/ 282222 h 4106333"/>
              <a:gd name="connsiteX14" fmla="*/ 5136444 w 5136444"/>
              <a:gd name="connsiteY14" fmla="*/ 0 h 4106333"/>
              <a:gd name="connsiteX15" fmla="*/ 5136444 w 5136444"/>
              <a:gd name="connsiteY15" fmla="*/ 4106333 h 4106333"/>
              <a:gd name="connsiteX16" fmla="*/ 0 w 5136444"/>
              <a:gd name="connsiteY16" fmla="*/ 4106333 h 410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36444" h="4106333">
                <a:moveTo>
                  <a:pt x="0" y="4106333"/>
                </a:moveTo>
                <a:lnTo>
                  <a:pt x="409222" y="3951111"/>
                </a:lnTo>
                <a:lnTo>
                  <a:pt x="860778" y="3739444"/>
                </a:lnTo>
                <a:lnTo>
                  <a:pt x="1368778" y="3471333"/>
                </a:lnTo>
                <a:lnTo>
                  <a:pt x="1763889" y="3273777"/>
                </a:lnTo>
                <a:lnTo>
                  <a:pt x="2102555" y="3048000"/>
                </a:lnTo>
                <a:lnTo>
                  <a:pt x="2568222" y="2765777"/>
                </a:lnTo>
                <a:lnTo>
                  <a:pt x="3076222" y="2356555"/>
                </a:lnTo>
                <a:lnTo>
                  <a:pt x="3457222" y="2032000"/>
                </a:lnTo>
                <a:lnTo>
                  <a:pt x="3937000" y="1566333"/>
                </a:lnTo>
                <a:lnTo>
                  <a:pt x="4247444" y="1227666"/>
                </a:lnTo>
                <a:lnTo>
                  <a:pt x="4557889" y="846666"/>
                </a:lnTo>
                <a:lnTo>
                  <a:pt x="4755444" y="564444"/>
                </a:lnTo>
                <a:lnTo>
                  <a:pt x="4967111" y="282222"/>
                </a:lnTo>
                <a:lnTo>
                  <a:pt x="5136444" y="0"/>
                </a:lnTo>
                <a:lnTo>
                  <a:pt x="5136444" y="4106333"/>
                </a:lnTo>
                <a:lnTo>
                  <a:pt x="0" y="4106333"/>
                </a:lnTo>
                <a:close/>
              </a:path>
            </a:pathLst>
          </a:custGeom>
          <a:solidFill>
            <a:srgbClr val="008000">
              <a:alpha val="20000"/>
            </a:srgbClr>
          </a:solidFill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39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508702" y="4652571"/>
            <a:ext cx="13512" cy="3024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2866" y="6171684"/>
            <a:ext cx="414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 along x :beta(x)* </a:t>
            </a:r>
            <a:r>
              <a:rPr lang="en-US" dirty="0" err="1" smtClean="0"/>
              <a:t>beta.CDF</a:t>
            </a:r>
            <a:r>
              <a:rPr lang="en-US" dirty="0" smtClean="0"/>
              <a:t>(M(x))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094304" y="2972194"/>
            <a:ext cx="3634630" cy="2999214"/>
          </a:xfrm>
          <a:custGeom>
            <a:avLst/>
            <a:gdLst>
              <a:gd name="connsiteX0" fmla="*/ 3621118 w 3634630"/>
              <a:gd name="connsiteY0" fmla="*/ 2999214 h 2999214"/>
              <a:gd name="connsiteX1" fmla="*/ 0 w 3634630"/>
              <a:gd name="connsiteY1" fmla="*/ 2999214 h 2999214"/>
              <a:gd name="connsiteX2" fmla="*/ 0 w 3634630"/>
              <a:gd name="connsiteY2" fmla="*/ 2999214 h 2999214"/>
              <a:gd name="connsiteX3" fmla="*/ 216186 w 3634630"/>
              <a:gd name="connsiteY3" fmla="*/ 2891134 h 2999214"/>
              <a:gd name="connsiteX4" fmla="*/ 418860 w 3634630"/>
              <a:gd name="connsiteY4" fmla="*/ 2796564 h 2999214"/>
              <a:gd name="connsiteX5" fmla="*/ 594512 w 3634630"/>
              <a:gd name="connsiteY5" fmla="*/ 2688485 h 2999214"/>
              <a:gd name="connsiteX6" fmla="*/ 783675 w 3634630"/>
              <a:gd name="connsiteY6" fmla="*/ 2566895 h 2999214"/>
              <a:gd name="connsiteX7" fmla="*/ 986349 w 3634630"/>
              <a:gd name="connsiteY7" fmla="*/ 2472325 h 2999214"/>
              <a:gd name="connsiteX8" fmla="*/ 1148489 w 3634630"/>
              <a:gd name="connsiteY8" fmla="*/ 2350735 h 2999214"/>
              <a:gd name="connsiteX9" fmla="*/ 1351163 w 3634630"/>
              <a:gd name="connsiteY9" fmla="*/ 2229146 h 2999214"/>
              <a:gd name="connsiteX10" fmla="*/ 1499791 w 3634630"/>
              <a:gd name="connsiteY10" fmla="*/ 2121066 h 2999214"/>
              <a:gd name="connsiteX11" fmla="*/ 1648419 w 3634630"/>
              <a:gd name="connsiteY11" fmla="*/ 2026496 h 2999214"/>
              <a:gd name="connsiteX12" fmla="*/ 1851094 w 3634630"/>
              <a:gd name="connsiteY12" fmla="*/ 1864376 h 2999214"/>
              <a:gd name="connsiteX13" fmla="*/ 1986210 w 3634630"/>
              <a:gd name="connsiteY13" fmla="*/ 1742787 h 2999214"/>
              <a:gd name="connsiteX14" fmla="*/ 2188885 w 3634630"/>
              <a:gd name="connsiteY14" fmla="*/ 1607687 h 2999214"/>
              <a:gd name="connsiteX15" fmla="*/ 2459117 w 3634630"/>
              <a:gd name="connsiteY15" fmla="*/ 1364507 h 2999214"/>
              <a:gd name="connsiteX16" fmla="*/ 2661792 w 3634630"/>
              <a:gd name="connsiteY16" fmla="*/ 1161858 h 2999214"/>
              <a:gd name="connsiteX17" fmla="*/ 2823932 w 3634630"/>
              <a:gd name="connsiteY17" fmla="*/ 986228 h 2999214"/>
              <a:gd name="connsiteX18" fmla="*/ 3013095 w 3634630"/>
              <a:gd name="connsiteY18" fmla="*/ 810598 h 2999214"/>
              <a:gd name="connsiteX19" fmla="*/ 3148211 w 3634630"/>
              <a:gd name="connsiteY19" fmla="*/ 634969 h 2999214"/>
              <a:gd name="connsiteX20" fmla="*/ 3283327 w 3634630"/>
              <a:gd name="connsiteY20" fmla="*/ 486359 h 2999214"/>
              <a:gd name="connsiteX21" fmla="*/ 3418444 w 3634630"/>
              <a:gd name="connsiteY21" fmla="*/ 337749 h 2999214"/>
              <a:gd name="connsiteX22" fmla="*/ 3513025 w 3634630"/>
              <a:gd name="connsiteY22" fmla="*/ 202650 h 2999214"/>
              <a:gd name="connsiteX23" fmla="*/ 3594095 w 3634630"/>
              <a:gd name="connsiteY23" fmla="*/ 108080 h 2999214"/>
              <a:gd name="connsiteX24" fmla="*/ 3634630 w 3634630"/>
              <a:gd name="connsiteY24" fmla="*/ 0 h 2999214"/>
              <a:gd name="connsiteX25" fmla="*/ 3621118 w 3634630"/>
              <a:gd name="connsiteY25" fmla="*/ 2999214 h 299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4630" h="2999214">
                <a:moveTo>
                  <a:pt x="3621118" y="2999214"/>
                </a:moveTo>
                <a:lnTo>
                  <a:pt x="0" y="2999214"/>
                </a:lnTo>
                <a:lnTo>
                  <a:pt x="0" y="2999214"/>
                </a:lnTo>
                <a:lnTo>
                  <a:pt x="216186" y="2891134"/>
                </a:lnTo>
                <a:lnTo>
                  <a:pt x="418860" y="2796564"/>
                </a:lnTo>
                <a:lnTo>
                  <a:pt x="594512" y="2688485"/>
                </a:lnTo>
                <a:lnTo>
                  <a:pt x="783675" y="2566895"/>
                </a:lnTo>
                <a:lnTo>
                  <a:pt x="986349" y="2472325"/>
                </a:lnTo>
                <a:lnTo>
                  <a:pt x="1148489" y="2350735"/>
                </a:lnTo>
                <a:lnTo>
                  <a:pt x="1351163" y="2229146"/>
                </a:lnTo>
                <a:lnTo>
                  <a:pt x="1499791" y="2121066"/>
                </a:lnTo>
                <a:lnTo>
                  <a:pt x="1648419" y="2026496"/>
                </a:lnTo>
                <a:lnTo>
                  <a:pt x="1851094" y="1864376"/>
                </a:lnTo>
                <a:lnTo>
                  <a:pt x="1986210" y="1742787"/>
                </a:lnTo>
                <a:lnTo>
                  <a:pt x="2188885" y="1607687"/>
                </a:lnTo>
                <a:lnTo>
                  <a:pt x="2459117" y="1364507"/>
                </a:lnTo>
                <a:lnTo>
                  <a:pt x="2661792" y="1161858"/>
                </a:lnTo>
                <a:lnTo>
                  <a:pt x="2823932" y="986228"/>
                </a:lnTo>
                <a:lnTo>
                  <a:pt x="3013095" y="810598"/>
                </a:lnTo>
                <a:lnTo>
                  <a:pt x="3148211" y="634969"/>
                </a:lnTo>
                <a:lnTo>
                  <a:pt x="3283327" y="486359"/>
                </a:lnTo>
                <a:lnTo>
                  <a:pt x="3418444" y="337749"/>
                </a:lnTo>
                <a:lnTo>
                  <a:pt x="3513025" y="202650"/>
                </a:lnTo>
                <a:lnTo>
                  <a:pt x="3594095" y="108080"/>
                </a:lnTo>
                <a:lnTo>
                  <a:pt x="3634630" y="0"/>
                </a:lnTo>
                <a:lnTo>
                  <a:pt x="3621118" y="299921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test for illustration of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Betting game based on a </a:t>
            </a:r>
            <a:r>
              <a:rPr lang="en-US" b="1" dirty="0" smtClean="0"/>
              <a:t>coin toss</a:t>
            </a:r>
          </a:p>
          <a:p>
            <a:r>
              <a:rPr lang="en-US" dirty="0" smtClean="0"/>
              <a:t>Let’s say 10 trials, 7 losses : is it suspicious?</a:t>
            </a:r>
          </a:p>
          <a:p>
            <a:r>
              <a:rPr lang="en-US" dirty="0" smtClean="0"/>
              <a:t>What if: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you conclude?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You lost (</a:t>
            </a:r>
            <a:r>
              <a:rPr lang="en-US" i="1" dirty="0" smtClean="0">
                <a:solidFill>
                  <a:srgbClr val="FF0000"/>
                </a:solidFill>
              </a:rPr>
              <a:t>Behavior</a:t>
            </a:r>
            <a:r>
              <a:rPr lang="en-US" dirty="0" smtClean="0">
                <a:solidFill>
                  <a:srgbClr val="FF0000"/>
                </a:solidFill>
              </a:rPr>
              <a:t> of Sample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Was the coin fair? (</a:t>
            </a:r>
            <a:r>
              <a:rPr lang="en-US" b="1" i="1" dirty="0" smtClean="0">
                <a:solidFill>
                  <a:srgbClr val="008000"/>
                </a:solidFill>
              </a:rPr>
              <a:t>Intrinsic</a:t>
            </a:r>
            <a:r>
              <a:rPr lang="en-US" dirty="0" smtClean="0">
                <a:solidFill>
                  <a:srgbClr val="008000"/>
                </a:solidFill>
              </a:rPr>
              <a:t> property of Population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04107"/>
              </p:ext>
            </p:extLst>
          </p:nvPr>
        </p:nvGraphicFramePr>
        <p:xfrm>
          <a:off x="4811963" y="2880160"/>
          <a:ext cx="406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7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along x (numerical)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80791" y="1513118"/>
            <a:ext cx="4580335" cy="4470280"/>
          </a:xfrm>
          <a:custGeom>
            <a:avLst/>
            <a:gdLst>
              <a:gd name="connsiteX0" fmla="*/ 0 w 5136444"/>
              <a:gd name="connsiteY0" fmla="*/ 4106333 h 4106333"/>
              <a:gd name="connsiteX1" fmla="*/ 409222 w 5136444"/>
              <a:gd name="connsiteY1" fmla="*/ 3951111 h 4106333"/>
              <a:gd name="connsiteX2" fmla="*/ 860778 w 5136444"/>
              <a:gd name="connsiteY2" fmla="*/ 3739444 h 4106333"/>
              <a:gd name="connsiteX3" fmla="*/ 1368778 w 5136444"/>
              <a:gd name="connsiteY3" fmla="*/ 3471333 h 4106333"/>
              <a:gd name="connsiteX4" fmla="*/ 1763889 w 5136444"/>
              <a:gd name="connsiteY4" fmla="*/ 3273777 h 4106333"/>
              <a:gd name="connsiteX5" fmla="*/ 2102555 w 5136444"/>
              <a:gd name="connsiteY5" fmla="*/ 3048000 h 4106333"/>
              <a:gd name="connsiteX6" fmla="*/ 2568222 w 5136444"/>
              <a:gd name="connsiteY6" fmla="*/ 2765777 h 4106333"/>
              <a:gd name="connsiteX7" fmla="*/ 3076222 w 5136444"/>
              <a:gd name="connsiteY7" fmla="*/ 2356555 h 4106333"/>
              <a:gd name="connsiteX8" fmla="*/ 3457222 w 5136444"/>
              <a:gd name="connsiteY8" fmla="*/ 2032000 h 4106333"/>
              <a:gd name="connsiteX9" fmla="*/ 3937000 w 5136444"/>
              <a:gd name="connsiteY9" fmla="*/ 1566333 h 4106333"/>
              <a:gd name="connsiteX10" fmla="*/ 4247444 w 5136444"/>
              <a:gd name="connsiteY10" fmla="*/ 1227666 h 4106333"/>
              <a:gd name="connsiteX11" fmla="*/ 4557889 w 5136444"/>
              <a:gd name="connsiteY11" fmla="*/ 846666 h 4106333"/>
              <a:gd name="connsiteX12" fmla="*/ 4755444 w 5136444"/>
              <a:gd name="connsiteY12" fmla="*/ 564444 h 4106333"/>
              <a:gd name="connsiteX13" fmla="*/ 4967111 w 5136444"/>
              <a:gd name="connsiteY13" fmla="*/ 282222 h 4106333"/>
              <a:gd name="connsiteX14" fmla="*/ 5136444 w 5136444"/>
              <a:gd name="connsiteY14" fmla="*/ 0 h 4106333"/>
              <a:gd name="connsiteX15" fmla="*/ 5136444 w 5136444"/>
              <a:gd name="connsiteY15" fmla="*/ 4106333 h 4106333"/>
              <a:gd name="connsiteX16" fmla="*/ 0 w 5136444"/>
              <a:gd name="connsiteY16" fmla="*/ 4106333 h 410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36444" h="4106333">
                <a:moveTo>
                  <a:pt x="0" y="4106333"/>
                </a:moveTo>
                <a:lnTo>
                  <a:pt x="409222" y="3951111"/>
                </a:lnTo>
                <a:lnTo>
                  <a:pt x="860778" y="3739444"/>
                </a:lnTo>
                <a:lnTo>
                  <a:pt x="1368778" y="3471333"/>
                </a:lnTo>
                <a:lnTo>
                  <a:pt x="1763889" y="3273777"/>
                </a:lnTo>
                <a:lnTo>
                  <a:pt x="2102555" y="3048000"/>
                </a:lnTo>
                <a:lnTo>
                  <a:pt x="2568222" y="2765777"/>
                </a:lnTo>
                <a:lnTo>
                  <a:pt x="3076222" y="2356555"/>
                </a:lnTo>
                <a:lnTo>
                  <a:pt x="3457222" y="2032000"/>
                </a:lnTo>
                <a:lnTo>
                  <a:pt x="3937000" y="1566333"/>
                </a:lnTo>
                <a:lnTo>
                  <a:pt x="4247444" y="1227666"/>
                </a:lnTo>
                <a:lnTo>
                  <a:pt x="4557889" y="846666"/>
                </a:lnTo>
                <a:lnTo>
                  <a:pt x="4755444" y="564444"/>
                </a:lnTo>
                <a:lnTo>
                  <a:pt x="4967111" y="282222"/>
                </a:lnTo>
                <a:lnTo>
                  <a:pt x="5136444" y="0"/>
                </a:lnTo>
                <a:lnTo>
                  <a:pt x="5136444" y="4106333"/>
                </a:lnTo>
                <a:lnTo>
                  <a:pt x="0" y="4106333"/>
                </a:lnTo>
                <a:close/>
              </a:path>
            </a:pathLst>
          </a:custGeom>
          <a:solidFill>
            <a:srgbClr val="008000">
              <a:alpha val="20000"/>
            </a:srgbClr>
          </a:solidFill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8934" y="2945174"/>
            <a:ext cx="94581" cy="3024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508702" y="4652571"/>
            <a:ext cx="13512" cy="3024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2866" y="6171684"/>
            <a:ext cx="414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 along x :beta(x)* </a:t>
            </a:r>
            <a:r>
              <a:rPr lang="en-US" dirty="0" err="1" smtClean="0"/>
              <a:t>beta.CDF</a:t>
            </a:r>
            <a:r>
              <a:rPr lang="en-US" dirty="0" smtClean="0"/>
              <a:t>(M(x))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094304" y="2972194"/>
            <a:ext cx="3634630" cy="2999214"/>
          </a:xfrm>
          <a:custGeom>
            <a:avLst/>
            <a:gdLst>
              <a:gd name="connsiteX0" fmla="*/ 3621118 w 3634630"/>
              <a:gd name="connsiteY0" fmla="*/ 2999214 h 2999214"/>
              <a:gd name="connsiteX1" fmla="*/ 0 w 3634630"/>
              <a:gd name="connsiteY1" fmla="*/ 2999214 h 2999214"/>
              <a:gd name="connsiteX2" fmla="*/ 0 w 3634630"/>
              <a:gd name="connsiteY2" fmla="*/ 2999214 h 2999214"/>
              <a:gd name="connsiteX3" fmla="*/ 216186 w 3634630"/>
              <a:gd name="connsiteY3" fmla="*/ 2891134 h 2999214"/>
              <a:gd name="connsiteX4" fmla="*/ 418860 w 3634630"/>
              <a:gd name="connsiteY4" fmla="*/ 2796564 h 2999214"/>
              <a:gd name="connsiteX5" fmla="*/ 594512 w 3634630"/>
              <a:gd name="connsiteY5" fmla="*/ 2688485 h 2999214"/>
              <a:gd name="connsiteX6" fmla="*/ 783675 w 3634630"/>
              <a:gd name="connsiteY6" fmla="*/ 2566895 h 2999214"/>
              <a:gd name="connsiteX7" fmla="*/ 986349 w 3634630"/>
              <a:gd name="connsiteY7" fmla="*/ 2472325 h 2999214"/>
              <a:gd name="connsiteX8" fmla="*/ 1148489 w 3634630"/>
              <a:gd name="connsiteY8" fmla="*/ 2350735 h 2999214"/>
              <a:gd name="connsiteX9" fmla="*/ 1351163 w 3634630"/>
              <a:gd name="connsiteY9" fmla="*/ 2229146 h 2999214"/>
              <a:gd name="connsiteX10" fmla="*/ 1499791 w 3634630"/>
              <a:gd name="connsiteY10" fmla="*/ 2121066 h 2999214"/>
              <a:gd name="connsiteX11" fmla="*/ 1648419 w 3634630"/>
              <a:gd name="connsiteY11" fmla="*/ 2026496 h 2999214"/>
              <a:gd name="connsiteX12" fmla="*/ 1851094 w 3634630"/>
              <a:gd name="connsiteY12" fmla="*/ 1864376 h 2999214"/>
              <a:gd name="connsiteX13" fmla="*/ 1986210 w 3634630"/>
              <a:gd name="connsiteY13" fmla="*/ 1742787 h 2999214"/>
              <a:gd name="connsiteX14" fmla="*/ 2188885 w 3634630"/>
              <a:gd name="connsiteY14" fmla="*/ 1607687 h 2999214"/>
              <a:gd name="connsiteX15" fmla="*/ 2459117 w 3634630"/>
              <a:gd name="connsiteY15" fmla="*/ 1364507 h 2999214"/>
              <a:gd name="connsiteX16" fmla="*/ 2661792 w 3634630"/>
              <a:gd name="connsiteY16" fmla="*/ 1161858 h 2999214"/>
              <a:gd name="connsiteX17" fmla="*/ 2823932 w 3634630"/>
              <a:gd name="connsiteY17" fmla="*/ 986228 h 2999214"/>
              <a:gd name="connsiteX18" fmla="*/ 3013095 w 3634630"/>
              <a:gd name="connsiteY18" fmla="*/ 810598 h 2999214"/>
              <a:gd name="connsiteX19" fmla="*/ 3148211 w 3634630"/>
              <a:gd name="connsiteY19" fmla="*/ 634969 h 2999214"/>
              <a:gd name="connsiteX20" fmla="*/ 3283327 w 3634630"/>
              <a:gd name="connsiteY20" fmla="*/ 486359 h 2999214"/>
              <a:gd name="connsiteX21" fmla="*/ 3418444 w 3634630"/>
              <a:gd name="connsiteY21" fmla="*/ 337749 h 2999214"/>
              <a:gd name="connsiteX22" fmla="*/ 3513025 w 3634630"/>
              <a:gd name="connsiteY22" fmla="*/ 202650 h 2999214"/>
              <a:gd name="connsiteX23" fmla="*/ 3594095 w 3634630"/>
              <a:gd name="connsiteY23" fmla="*/ 108080 h 2999214"/>
              <a:gd name="connsiteX24" fmla="*/ 3634630 w 3634630"/>
              <a:gd name="connsiteY24" fmla="*/ 0 h 2999214"/>
              <a:gd name="connsiteX25" fmla="*/ 3621118 w 3634630"/>
              <a:gd name="connsiteY25" fmla="*/ 2999214 h 299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4630" h="2999214">
                <a:moveTo>
                  <a:pt x="3621118" y="2999214"/>
                </a:moveTo>
                <a:lnTo>
                  <a:pt x="0" y="2999214"/>
                </a:lnTo>
                <a:lnTo>
                  <a:pt x="0" y="2999214"/>
                </a:lnTo>
                <a:lnTo>
                  <a:pt x="216186" y="2891134"/>
                </a:lnTo>
                <a:lnTo>
                  <a:pt x="418860" y="2796564"/>
                </a:lnTo>
                <a:lnTo>
                  <a:pt x="594512" y="2688485"/>
                </a:lnTo>
                <a:lnTo>
                  <a:pt x="783675" y="2566895"/>
                </a:lnTo>
                <a:lnTo>
                  <a:pt x="986349" y="2472325"/>
                </a:lnTo>
                <a:lnTo>
                  <a:pt x="1148489" y="2350735"/>
                </a:lnTo>
                <a:lnTo>
                  <a:pt x="1351163" y="2229146"/>
                </a:lnTo>
                <a:lnTo>
                  <a:pt x="1499791" y="2121066"/>
                </a:lnTo>
                <a:lnTo>
                  <a:pt x="1648419" y="2026496"/>
                </a:lnTo>
                <a:lnTo>
                  <a:pt x="1851094" y="1864376"/>
                </a:lnTo>
                <a:lnTo>
                  <a:pt x="1986210" y="1742787"/>
                </a:lnTo>
                <a:lnTo>
                  <a:pt x="2188885" y="1607687"/>
                </a:lnTo>
                <a:lnTo>
                  <a:pt x="2459117" y="1364507"/>
                </a:lnTo>
                <a:lnTo>
                  <a:pt x="2661792" y="1161858"/>
                </a:lnTo>
                <a:lnTo>
                  <a:pt x="2823932" y="986228"/>
                </a:lnTo>
                <a:lnTo>
                  <a:pt x="3013095" y="810598"/>
                </a:lnTo>
                <a:lnTo>
                  <a:pt x="3148211" y="634969"/>
                </a:lnTo>
                <a:lnTo>
                  <a:pt x="3283327" y="486359"/>
                </a:lnTo>
                <a:lnTo>
                  <a:pt x="3418444" y="337749"/>
                </a:lnTo>
                <a:lnTo>
                  <a:pt x="3513025" y="202650"/>
                </a:lnTo>
                <a:lnTo>
                  <a:pt x="3594095" y="108080"/>
                </a:lnTo>
                <a:lnTo>
                  <a:pt x="3634630" y="0"/>
                </a:lnTo>
                <a:lnTo>
                  <a:pt x="3621118" y="299921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along x (numerical)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80791" y="1513118"/>
            <a:ext cx="4580335" cy="4470280"/>
          </a:xfrm>
          <a:custGeom>
            <a:avLst/>
            <a:gdLst>
              <a:gd name="connsiteX0" fmla="*/ 0 w 5136444"/>
              <a:gd name="connsiteY0" fmla="*/ 4106333 h 4106333"/>
              <a:gd name="connsiteX1" fmla="*/ 409222 w 5136444"/>
              <a:gd name="connsiteY1" fmla="*/ 3951111 h 4106333"/>
              <a:gd name="connsiteX2" fmla="*/ 860778 w 5136444"/>
              <a:gd name="connsiteY2" fmla="*/ 3739444 h 4106333"/>
              <a:gd name="connsiteX3" fmla="*/ 1368778 w 5136444"/>
              <a:gd name="connsiteY3" fmla="*/ 3471333 h 4106333"/>
              <a:gd name="connsiteX4" fmla="*/ 1763889 w 5136444"/>
              <a:gd name="connsiteY4" fmla="*/ 3273777 h 4106333"/>
              <a:gd name="connsiteX5" fmla="*/ 2102555 w 5136444"/>
              <a:gd name="connsiteY5" fmla="*/ 3048000 h 4106333"/>
              <a:gd name="connsiteX6" fmla="*/ 2568222 w 5136444"/>
              <a:gd name="connsiteY6" fmla="*/ 2765777 h 4106333"/>
              <a:gd name="connsiteX7" fmla="*/ 3076222 w 5136444"/>
              <a:gd name="connsiteY7" fmla="*/ 2356555 h 4106333"/>
              <a:gd name="connsiteX8" fmla="*/ 3457222 w 5136444"/>
              <a:gd name="connsiteY8" fmla="*/ 2032000 h 4106333"/>
              <a:gd name="connsiteX9" fmla="*/ 3937000 w 5136444"/>
              <a:gd name="connsiteY9" fmla="*/ 1566333 h 4106333"/>
              <a:gd name="connsiteX10" fmla="*/ 4247444 w 5136444"/>
              <a:gd name="connsiteY10" fmla="*/ 1227666 h 4106333"/>
              <a:gd name="connsiteX11" fmla="*/ 4557889 w 5136444"/>
              <a:gd name="connsiteY11" fmla="*/ 846666 h 4106333"/>
              <a:gd name="connsiteX12" fmla="*/ 4755444 w 5136444"/>
              <a:gd name="connsiteY12" fmla="*/ 564444 h 4106333"/>
              <a:gd name="connsiteX13" fmla="*/ 4967111 w 5136444"/>
              <a:gd name="connsiteY13" fmla="*/ 282222 h 4106333"/>
              <a:gd name="connsiteX14" fmla="*/ 5136444 w 5136444"/>
              <a:gd name="connsiteY14" fmla="*/ 0 h 4106333"/>
              <a:gd name="connsiteX15" fmla="*/ 5136444 w 5136444"/>
              <a:gd name="connsiteY15" fmla="*/ 4106333 h 4106333"/>
              <a:gd name="connsiteX16" fmla="*/ 0 w 5136444"/>
              <a:gd name="connsiteY16" fmla="*/ 4106333 h 410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36444" h="4106333">
                <a:moveTo>
                  <a:pt x="0" y="4106333"/>
                </a:moveTo>
                <a:lnTo>
                  <a:pt x="409222" y="3951111"/>
                </a:lnTo>
                <a:lnTo>
                  <a:pt x="860778" y="3739444"/>
                </a:lnTo>
                <a:lnTo>
                  <a:pt x="1368778" y="3471333"/>
                </a:lnTo>
                <a:lnTo>
                  <a:pt x="1763889" y="3273777"/>
                </a:lnTo>
                <a:lnTo>
                  <a:pt x="2102555" y="3048000"/>
                </a:lnTo>
                <a:lnTo>
                  <a:pt x="2568222" y="2765777"/>
                </a:lnTo>
                <a:lnTo>
                  <a:pt x="3076222" y="2356555"/>
                </a:lnTo>
                <a:lnTo>
                  <a:pt x="3457222" y="2032000"/>
                </a:lnTo>
                <a:lnTo>
                  <a:pt x="3937000" y="1566333"/>
                </a:lnTo>
                <a:lnTo>
                  <a:pt x="4247444" y="1227666"/>
                </a:lnTo>
                <a:lnTo>
                  <a:pt x="4557889" y="846666"/>
                </a:lnTo>
                <a:lnTo>
                  <a:pt x="4755444" y="564444"/>
                </a:lnTo>
                <a:lnTo>
                  <a:pt x="4967111" y="282222"/>
                </a:lnTo>
                <a:lnTo>
                  <a:pt x="5136444" y="0"/>
                </a:lnTo>
                <a:lnTo>
                  <a:pt x="5136444" y="4106333"/>
                </a:lnTo>
                <a:lnTo>
                  <a:pt x="0" y="4106333"/>
                </a:lnTo>
                <a:close/>
              </a:path>
            </a:pathLst>
          </a:custGeom>
          <a:solidFill>
            <a:srgbClr val="008000">
              <a:alpha val="20000"/>
            </a:srgbClr>
          </a:solidFill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8934" y="2945174"/>
            <a:ext cx="94581" cy="3024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508702" y="4652571"/>
            <a:ext cx="13512" cy="3024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2866" y="6171684"/>
            <a:ext cx="414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 along x :beta(x)* </a:t>
            </a:r>
            <a:r>
              <a:rPr lang="en-US" dirty="0" err="1" smtClean="0"/>
              <a:t>beta.CDF</a:t>
            </a:r>
            <a:r>
              <a:rPr lang="en-US" dirty="0" smtClean="0"/>
              <a:t>(M(x))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094304" y="2972194"/>
            <a:ext cx="3634630" cy="2999214"/>
          </a:xfrm>
          <a:custGeom>
            <a:avLst/>
            <a:gdLst>
              <a:gd name="connsiteX0" fmla="*/ 3621118 w 3634630"/>
              <a:gd name="connsiteY0" fmla="*/ 2999214 h 2999214"/>
              <a:gd name="connsiteX1" fmla="*/ 0 w 3634630"/>
              <a:gd name="connsiteY1" fmla="*/ 2999214 h 2999214"/>
              <a:gd name="connsiteX2" fmla="*/ 0 w 3634630"/>
              <a:gd name="connsiteY2" fmla="*/ 2999214 h 2999214"/>
              <a:gd name="connsiteX3" fmla="*/ 216186 w 3634630"/>
              <a:gd name="connsiteY3" fmla="*/ 2891134 h 2999214"/>
              <a:gd name="connsiteX4" fmla="*/ 418860 w 3634630"/>
              <a:gd name="connsiteY4" fmla="*/ 2796564 h 2999214"/>
              <a:gd name="connsiteX5" fmla="*/ 594512 w 3634630"/>
              <a:gd name="connsiteY5" fmla="*/ 2688485 h 2999214"/>
              <a:gd name="connsiteX6" fmla="*/ 783675 w 3634630"/>
              <a:gd name="connsiteY6" fmla="*/ 2566895 h 2999214"/>
              <a:gd name="connsiteX7" fmla="*/ 986349 w 3634630"/>
              <a:gd name="connsiteY7" fmla="*/ 2472325 h 2999214"/>
              <a:gd name="connsiteX8" fmla="*/ 1148489 w 3634630"/>
              <a:gd name="connsiteY8" fmla="*/ 2350735 h 2999214"/>
              <a:gd name="connsiteX9" fmla="*/ 1351163 w 3634630"/>
              <a:gd name="connsiteY9" fmla="*/ 2229146 h 2999214"/>
              <a:gd name="connsiteX10" fmla="*/ 1499791 w 3634630"/>
              <a:gd name="connsiteY10" fmla="*/ 2121066 h 2999214"/>
              <a:gd name="connsiteX11" fmla="*/ 1648419 w 3634630"/>
              <a:gd name="connsiteY11" fmla="*/ 2026496 h 2999214"/>
              <a:gd name="connsiteX12" fmla="*/ 1851094 w 3634630"/>
              <a:gd name="connsiteY12" fmla="*/ 1864376 h 2999214"/>
              <a:gd name="connsiteX13" fmla="*/ 1986210 w 3634630"/>
              <a:gd name="connsiteY13" fmla="*/ 1742787 h 2999214"/>
              <a:gd name="connsiteX14" fmla="*/ 2188885 w 3634630"/>
              <a:gd name="connsiteY14" fmla="*/ 1607687 h 2999214"/>
              <a:gd name="connsiteX15" fmla="*/ 2459117 w 3634630"/>
              <a:gd name="connsiteY15" fmla="*/ 1364507 h 2999214"/>
              <a:gd name="connsiteX16" fmla="*/ 2661792 w 3634630"/>
              <a:gd name="connsiteY16" fmla="*/ 1161858 h 2999214"/>
              <a:gd name="connsiteX17" fmla="*/ 2823932 w 3634630"/>
              <a:gd name="connsiteY17" fmla="*/ 986228 h 2999214"/>
              <a:gd name="connsiteX18" fmla="*/ 3013095 w 3634630"/>
              <a:gd name="connsiteY18" fmla="*/ 810598 h 2999214"/>
              <a:gd name="connsiteX19" fmla="*/ 3148211 w 3634630"/>
              <a:gd name="connsiteY19" fmla="*/ 634969 h 2999214"/>
              <a:gd name="connsiteX20" fmla="*/ 3283327 w 3634630"/>
              <a:gd name="connsiteY20" fmla="*/ 486359 h 2999214"/>
              <a:gd name="connsiteX21" fmla="*/ 3418444 w 3634630"/>
              <a:gd name="connsiteY21" fmla="*/ 337749 h 2999214"/>
              <a:gd name="connsiteX22" fmla="*/ 3513025 w 3634630"/>
              <a:gd name="connsiteY22" fmla="*/ 202650 h 2999214"/>
              <a:gd name="connsiteX23" fmla="*/ 3594095 w 3634630"/>
              <a:gd name="connsiteY23" fmla="*/ 108080 h 2999214"/>
              <a:gd name="connsiteX24" fmla="*/ 3634630 w 3634630"/>
              <a:gd name="connsiteY24" fmla="*/ 0 h 2999214"/>
              <a:gd name="connsiteX25" fmla="*/ 3621118 w 3634630"/>
              <a:gd name="connsiteY25" fmla="*/ 2999214 h 299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4630" h="2999214">
                <a:moveTo>
                  <a:pt x="3621118" y="2999214"/>
                </a:moveTo>
                <a:lnTo>
                  <a:pt x="0" y="2999214"/>
                </a:lnTo>
                <a:lnTo>
                  <a:pt x="0" y="2999214"/>
                </a:lnTo>
                <a:lnTo>
                  <a:pt x="216186" y="2891134"/>
                </a:lnTo>
                <a:lnTo>
                  <a:pt x="418860" y="2796564"/>
                </a:lnTo>
                <a:lnTo>
                  <a:pt x="594512" y="2688485"/>
                </a:lnTo>
                <a:lnTo>
                  <a:pt x="783675" y="2566895"/>
                </a:lnTo>
                <a:lnTo>
                  <a:pt x="986349" y="2472325"/>
                </a:lnTo>
                <a:lnTo>
                  <a:pt x="1148489" y="2350735"/>
                </a:lnTo>
                <a:lnTo>
                  <a:pt x="1351163" y="2229146"/>
                </a:lnTo>
                <a:lnTo>
                  <a:pt x="1499791" y="2121066"/>
                </a:lnTo>
                <a:lnTo>
                  <a:pt x="1648419" y="2026496"/>
                </a:lnTo>
                <a:lnTo>
                  <a:pt x="1851094" y="1864376"/>
                </a:lnTo>
                <a:lnTo>
                  <a:pt x="1986210" y="1742787"/>
                </a:lnTo>
                <a:lnTo>
                  <a:pt x="2188885" y="1607687"/>
                </a:lnTo>
                <a:lnTo>
                  <a:pt x="2459117" y="1364507"/>
                </a:lnTo>
                <a:lnTo>
                  <a:pt x="2661792" y="1161858"/>
                </a:lnTo>
                <a:lnTo>
                  <a:pt x="2823932" y="986228"/>
                </a:lnTo>
                <a:lnTo>
                  <a:pt x="3013095" y="810598"/>
                </a:lnTo>
                <a:lnTo>
                  <a:pt x="3148211" y="634969"/>
                </a:lnTo>
                <a:lnTo>
                  <a:pt x="3283327" y="486359"/>
                </a:lnTo>
                <a:lnTo>
                  <a:pt x="3418444" y="337749"/>
                </a:lnTo>
                <a:lnTo>
                  <a:pt x="3513025" y="202650"/>
                </a:lnTo>
                <a:lnTo>
                  <a:pt x="3594095" y="108080"/>
                </a:lnTo>
                <a:lnTo>
                  <a:pt x="3634630" y="0"/>
                </a:lnTo>
                <a:lnTo>
                  <a:pt x="3621118" y="299921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37027" y="2796564"/>
            <a:ext cx="94581" cy="31748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Plot/</a:t>
            </a:r>
            <a:r>
              <a:rPr lang="en-US" dirty="0" err="1" smtClean="0"/>
              <a:t>Nintegrate</a:t>
            </a:r>
            <a:r>
              <a:rPr lang="en-US" dirty="0" smtClean="0"/>
              <a:t>: No Problem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01537" y="2310206"/>
            <a:ext cx="663222" cy="2869394"/>
          </a:xfrm>
          <a:prstGeom prst="rect">
            <a:avLst/>
          </a:prstGeom>
          <a:pattFill prst="diagBrick">
            <a:fgClr>
              <a:srgbClr val="FF0000"/>
            </a:fgClr>
            <a:bgClr>
              <a:srgbClr val="FFFFFF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7252" y="2891135"/>
            <a:ext cx="663222" cy="2288466"/>
          </a:xfrm>
          <a:prstGeom prst="rect">
            <a:avLst/>
          </a:prstGeom>
          <a:pattFill prst="diagBrick">
            <a:fgClr>
              <a:srgbClr val="FF0000"/>
            </a:fgClr>
            <a:bgClr>
              <a:srgbClr val="FFFFFF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773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19778" y="5136444"/>
            <a:ext cx="0" cy="43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706744" y="5136444"/>
            <a:ext cx="0" cy="10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71618" y="4733938"/>
            <a:ext cx="0" cy="44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060241" y="3988066"/>
            <a:ext cx="0" cy="1191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48863" y="2891134"/>
            <a:ext cx="0" cy="2350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33148" y="2310205"/>
            <a:ext cx="0" cy="293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104384" y="3012724"/>
            <a:ext cx="0" cy="2229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86511" y="4501445"/>
            <a:ext cx="0" cy="740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Plot/</a:t>
            </a:r>
            <a:r>
              <a:rPr lang="en-US" dirty="0" err="1" smtClean="0"/>
              <a:t>Nintegrate</a:t>
            </a:r>
            <a:r>
              <a:rPr lang="en-US" dirty="0" smtClean="0"/>
              <a:t>: Problem at large 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85414" y="2483556"/>
            <a:ext cx="663222" cy="2652889"/>
          </a:xfrm>
          <a:prstGeom prst="rect">
            <a:avLst/>
          </a:prstGeom>
          <a:pattFill prst="diagBrick">
            <a:fgClr>
              <a:srgbClr val="FF0000"/>
            </a:fgClr>
            <a:bgClr>
              <a:srgbClr val="FFFFFF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7750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403494" y="2497668"/>
            <a:ext cx="28222" cy="2638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Plot/</a:t>
            </a:r>
            <a:r>
              <a:rPr lang="en-US" dirty="0" err="1" smtClean="0"/>
              <a:t>Nintegrate</a:t>
            </a:r>
            <a:r>
              <a:rPr lang="en-US" dirty="0" smtClean="0"/>
              <a:t>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how many uniform-in-x integration intervals you choose, there is some N so that </a:t>
            </a:r>
            <a:r>
              <a:rPr lang="en-US" dirty="0" err="1" smtClean="0"/>
              <a:t>σ</a:t>
            </a:r>
            <a:r>
              <a:rPr lang="en-US" dirty="0" smtClean="0"/>
              <a:t> &lt; dx.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Plot/</a:t>
            </a:r>
            <a:r>
              <a:rPr lang="en-US" dirty="0" err="1" smtClean="0"/>
              <a:t>Nintegrate</a:t>
            </a:r>
            <a:r>
              <a:rPr lang="en-US" dirty="0" smtClean="0"/>
              <a:t>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points for plotting or integrating where “more stuff is happening” - </a:t>
            </a:r>
            <a:r>
              <a:rPr lang="en-US" dirty="0" smtClean="0"/>
              <a:t>purge the rest.</a:t>
            </a:r>
            <a:endParaRPr lang="en-US" dirty="0"/>
          </a:p>
        </p:txBody>
      </p:sp>
      <p:graphicFrame>
        <p:nvGraphicFramePr>
          <p:cNvPr id="4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56762"/>
              </p:ext>
            </p:extLst>
          </p:nvPr>
        </p:nvGraphicFramePr>
        <p:xfrm>
          <a:off x="1411110" y="2878667"/>
          <a:ext cx="7428089" cy="339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311" y="3471334"/>
            <a:ext cx="4562066" cy="1200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Region of interest is </a:t>
            </a:r>
          </a:p>
          <a:p>
            <a:r>
              <a:rPr lang="en-US" sz="2400" dirty="0" smtClean="0"/>
              <a:t>between 0.65 and 0.75.</a:t>
            </a:r>
          </a:p>
          <a:p>
            <a:r>
              <a:rPr lang="en-US" sz="2400" dirty="0" smtClean="0"/>
              <a:t>How do we find it pogrom-</a:t>
            </a:r>
            <a:r>
              <a:rPr lang="en-US" sz="2400" dirty="0" err="1" smtClean="0"/>
              <a:t>atically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uniform </a:t>
            </a:r>
            <a:r>
              <a:rPr lang="en-US" b="1" dirty="0" smtClean="0">
                <a:solidFill>
                  <a:srgbClr val="008000"/>
                </a:solidFill>
              </a:rPr>
              <a:t>QUANTILES</a:t>
            </a:r>
            <a:r>
              <a:rPr lang="en-US" dirty="0" smtClean="0"/>
              <a:t>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53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all that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get: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pic>
        <p:nvPicPr>
          <p:cNvPr id="4" name="Content Placeholder 3" descr="_Bayes_cred_odds_factor_200_40_100_15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1" b="8294"/>
          <a:stretch/>
        </p:blipFill>
        <p:spPr>
          <a:xfrm>
            <a:off x="937735" y="147638"/>
            <a:ext cx="6879821" cy="640559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r>
              <a:rPr lang="en-US" dirty="0" smtClean="0"/>
              <a:t> about A/B 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(Have one, I insist!) =&gt; Comparison Metric</a:t>
            </a:r>
          </a:p>
          <a:p>
            <a:r>
              <a:rPr lang="en-US" dirty="0" smtClean="0"/>
              <a:t>Decide on a threshold (</a:t>
            </a:r>
            <a:r>
              <a:rPr lang="en-US" i="1" dirty="0" smtClean="0"/>
              <a:t>before</a:t>
            </a:r>
            <a:r>
              <a:rPr lang="en-US" dirty="0" smtClean="0"/>
              <a:t> starting the test)</a:t>
            </a:r>
          </a:p>
          <a:p>
            <a:r>
              <a:rPr lang="en-US" dirty="0" smtClean="0"/>
              <a:t>Construct distribution of population property</a:t>
            </a:r>
          </a:p>
          <a:p>
            <a:r>
              <a:rPr lang="en-US" dirty="0" smtClean="0"/>
              <a:t>Calculate credibility as function </a:t>
            </a:r>
            <a:r>
              <a:rPr lang="en-US" smtClean="0"/>
              <a:t>of threshold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metric?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232042"/>
              </p:ext>
            </p:extLst>
          </p:nvPr>
        </p:nvGraphicFramePr>
        <p:xfrm>
          <a:off x="457200" y="1600200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Tosses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</a:p>
          <a:p>
            <a:r>
              <a:rPr lang="en-US" dirty="0" smtClean="0"/>
              <a:t>No approximations</a:t>
            </a:r>
          </a:p>
          <a:p>
            <a:r>
              <a:rPr lang="en-US" dirty="0" smtClean="0"/>
              <a:t>Odds as a metric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Quantiles</a:t>
            </a:r>
            <a:r>
              <a:rPr lang="en-US" dirty="0" smtClean="0"/>
              <a:t>” for numerical integration or plotting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following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trial has only two possible outcomes</a:t>
            </a:r>
          </a:p>
          <a:p>
            <a:r>
              <a:rPr lang="en-US" dirty="0" smtClean="0"/>
              <a:t>Example: Coin Toss</a:t>
            </a:r>
          </a:p>
          <a:p>
            <a:pPr lvl="1"/>
            <a:r>
              <a:rPr lang="en-US" dirty="0" smtClean="0"/>
              <a:t>Success or Heads = ‘1’</a:t>
            </a:r>
          </a:p>
          <a:p>
            <a:pPr lvl="1"/>
            <a:r>
              <a:rPr lang="en-US" dirty="0" smtClean="0"/>
              <a:t>Failure or Tails = ‘0’</a:t>
            </a:r>
          </a:p>
          <a:p>
            <a:r>
              <a:rPr lang="en-US" dirty="0" smtClean="0"/>
              <a:t>An experiment or test has many trials (say 10)</a:t>
            </a:r>
          </a:p>
          <a:p>
            <a:r>
              <a:rPr lang="en-US" dirty="0" smtClean="0"/>
              <a:t>Possible outcomes of test are number of successes 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{0, 1, 2 </a:t>
            </a:r>
            <a:r>
              <a:rPr lang="is-IS" dirty="0" smtClean="0"/>
              <a:t>… 9, 10}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Non-(Binary A/B)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A/B but not Binary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26465"/>
          </a:xfrm>
        </p:spPr>
        <p:txBody>
          <a:bodyPr/>
          <a:lstStyle/>
          <a:p>
            <a:r>
              <a:rPr lang="en-US" dirty="0" smtClean="0"/>
              <a:t>Number of pages visited by user after A or B</a:t>
            </a:r>
          </a:p>
          <a:p>
            <a:r>
              <a:rPr lang="en-US" dirty="0" smtClean="0"/>
              <a:t>Session length after A or B</a:t>
            </a:r>
          </a:p>
          <a:p>
            <a:r>
              <a:rPr lang="en-US" dirty="0" smtClean="0"/>
              <a:t>Value of items bought after A or B</a:t>
            </a:r>
          </a:p>
          <a:p>
            <a:r>
              <a:rPr lang="en-US" dirty="0" smtClean="0"/>
              <a:t>Dimension is categorical</a:t>
            </a:r>
          </a:p>
          <a:p>
            <a:r>
              <a:rPr lang="en-US" dirty="0" smtClean="0"/>
              <a:t>Metric is non-binary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Binary Outcome but not A/B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26465"/>
          </a:xfrm>
        </p:spPr>
        <p:txBody>
          <a:bodyPr/>
          <a:lstStyle/>
          <a:p>
            <a:r>
              <a:rPr lang="en-US" dirty="0" smtClean="0"/>
              <a:t>Positive Survey Response after ‘n’ </a:t>
            </a:r>
            <a:r>
              <a:rPr lang="en-US" dirty="0" err="1" smtClean="0"/>
              <a:t>ad.s</a:t>
            </a:r>
            <a:endParaRPr lang="en-US" dirty="0" smtClean="0"/>
          </a:p>
          <a:p>
            <a:r>
              <a:rPr lang="en-US" dirty="0" smtClean="0"/>
              <a:t>Join social network or not after ‘n’ contacts</a:t>
            </a:r>
          </a:p>
          <a:p>
            <a:r>
              <a:rPr lang="en-US" dirty="0" smtClean="0"/>
              <a:t>Metric is binary</a:t>
            </a:r>
          </a:p>
          <a:p>
            <a:r>
              <a:rPr lang="en-US" dirty="0" smtClean="0"/>
              <a:t>Dimension is numerical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9851" y="5390479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Non-Binary AND non-A/B</a:t>
            </a:r>
          </a:p>
          <a:p>
            <a:r>
              <a:rPr lang="en-US" sz="2400" dirty="0" smtClean="0"/>
              <a:t>Engagement as a function of size of network 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Integration or Plotting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Cute trick: </a:t>
            </a:r>
            <a:r>
              <a:rPr lang="en-US" dirty="0" err="1" smtClean="0"/>
              <a:t>Lesbegue</a:t>
            </a:r>
            <a:r>
              <a:rPr lang="en-US" dirty="0" smtClean="0"/>
              <a:t> Intervals:</a:t>
            </a:r>
          </a:p>
          <a:p>
            <a:r>
              <a:rPr lang="en-US" dirty="0" smtClean="0"/>
              <a:t>Constructed from</a:t>
            </a:r>
          </a:p>
          <a:p>
            <a:r>
              <a:rPr lang="en-US" dirty="0" smtClean="0"/>
              <a:t>Inverse CDF or </a:t>
            </a:r>
            <a:r>
              <a:rPr lang="en-US" dirty="0" err="1" smtClean="0"/>
              <a:t>Quantile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psuedo</a:t>
            </a:r>
            <a:r>
              <a:rPr lang="en-US" dirty="0" smtClean="0"/>
              <a:t>-Bayesian?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not using any </a:t>
            </a:r>
            <a:r>
              <a:rPr lang="en-US" i="1" dirty="0" smtClean="0"/>
              <a:t>prior</a:t>
            </a:r>
            <a:r>
              <a:rPr lang="en-US" dirty="0" smtClean="0"/>
              <a:t> probabilities for the property of the population (μ).</a:t>
            </a:r>
          </a:p>
          <a:p>
            <a:r>
              <a:rPr lang="en-US" dirty="0" smtClean="0"/>
              <a:t>E.g. which might arise from </a:t>
            </a:r>
          </a:p>
          <a:p>
            <a:pPr lvl="1"/>
            <a:r>
              <a:rPr lang="en-US" dirty="0" smtClean="0"/>
              <a:t>knowing that most coins are fair, so highly unlikely that it is an unfair coin</a:t>
            </a:r>
          </a:p>
          <a:p>
            <a:pPr lvl="1"/>
            <a:r>
              <a:rPr lang="en-US" dirty="0" smtClean="0"/>
              <a:t>Knowing that your opponent had been arrested and found with some loaded coins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point about the Beta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BETA.pdf</a:t>
            </a:r>
            <a:r>
              <a:rPr lang="en-US" dirty="0" smtClean="0"/>
              <a:t>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; M</a:t>
            </a:r>
            <a:r>
              <a:rPr lang="en-US" baseline="-25000" dirty="0" smtClean="0"/>
              <a:t>A</a:t>
            </a:r>
            <a:r>
              <a:rPr lang="en-US" dirty="0" smtClean="0"/>
              <a:t>+1, N</a:t>
            </a:r>
            <a:r>
              <a:rPr lang="en-US" baseline="-25000" dirty="0" smtClean="0"/>
              <a:t>A</a:t>
            </a:r>
            <a:r>
              <a:rPr lang="en-US" dirty="0" smtClean="0"/>
              <a:t>-M</a:t>
            </a:r>
            <a:r>
              <a:rPr lang="en-US" baseline="-25000" dirty="0" smtClean="0"/>
              <a:t>A</a:t>
            </a:r>
            <a:r>
              <a:rPr lang="en-US" dirty="0" smtClean="0"/>
              <a:t>+1) </a:t>
            </a:r>
            <a:endParaRPr lang="en-US" dirty="0" smtClean="0"/>
          </a:p>
          <a:p>
            <a:r>
              <a:rPr lang="en-US" dirty="0" smtClean="0"/>
              <a:t>What are those “+1”s doing in the argument?</a:t>
            </a:r>
          </a:p>
          <a:p>
            <a:r>
              <a:rPr lang="en-US" dirty="0" smtClean="0"/>
              <a:t>Recall we are assuming no prior knowledge of a binary outcome, that means the effective prior is 50%-50%</a:t>
            </a:r>
          </a:p>
          <a:p>
            <a:r>
              <a:rPr lang="en-US" dirty="0" smtClean="0"/>
              <a:t>We are effectively adding 1 Win and 1 Loss to the observed data.</a:t>
            </a:r>
          </a:p>
          <a:p>
            <a:r>
              <a:rPr lang="en-US" dirty="0" smtClean="0"/>
              <a:t>Powerful method: Bayesian Noise reduction.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metrics M(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metric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6368"/>
          <a:stretch/>
        </p:blipFill>
        <p:spPr>
          <a:xfrm>
            <a:off x="414872" y="1361194"/>
            <a:ext cx="6203244" cy="5058085"/>
          </a:xfrm>
        </p:spPr>
      </p:pic>
      <p:sp>
        <p:nvSpPr>
          <p:cNvPr id="3" name="TextBox 2"/>
          <p:cNvSpPr txBox="1"/>
          <p:nvPr/>
        </p:nvSpPr>
        <p:spPr>
          <a:xfrm>
            <a:off x="6801562" y="1885681"/>
            <a:ext cx="174977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Analytical +</a:t>
            </a:r>
          </a:p>
          <a:p>
            <a:r>
              <a:rPr lang="en-US" sz="2400" dirty="0" smtClean="0"/>
              <a:t>Numerical</a:t>
            </a:r>
          </a:p>
          <a:p>
            <a:r>
              <a:rPr lang="en-US" sz="2400" dirty="0" smtClean="0"/>
              <a:t>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1894" y="6070447"/>
            <a:ext cx="558566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</a:t>
            </a:r>
            <a:r>
              <a:rPr lang="en-US" sz="3200" baseline="-25000" dirty="0" err="1" smtClean="0"/>
              <a:t>A</a:t>
            </a:r>
            <a:endParaRPr lang="en-US" sz="3200" baseline="-25000" dirty="0"/>
          </a:p>
        </p:txBody>
      </p:sp>
      <p:sp>
        <p:nvSpPr>
          <p:cNvPr id="13" name="Freeform 12"/>
          <p:cNvSpPr/>
          <p:nvPr/>
        </p:nvSpPr>
        <p:spPr>
          <a:xfrm>
            <a:off x="1394183" y="1566334"/>
            <a:ext cx="5091288" cy="4106333"/>
          </a:xfrm>
          <a:custGeom>
            <a:avLst/>
            <a:gdLst>
              <a:gd name="connsiteX0" fmla="*/ 0 w 5136444"/>
              <a:gd name="connsiteY0" fmla="*/ 4106333 h 4106333"/>
              <a:gd name="connsiteX1" fmla="*/ 409222 w 5136444"/>
              <a:gd name="connsiteY1" fmla="*/ 3951111 h 4106333"/>
              <a:gd name="connsiteX2" fmla="*/ 860778 w 5136444"/>
              <a:gd name="connsiteY2" fmla="*/ 3739444 h 4106333"/>
              <a:gd name="connsiteX3" fmla="*/ 1368778 w 5136444"/>
              <a:gd name="connsiteY3" fmla="*/ 3471333 h 4106333"/>
              <a:gd name="connsiteX4" fmla="*/ 1763889 w 5136444"/>
              <a:gd name="connsiteY4" fmla="*/ 3273777 h 4106333"/>
              <a:gd name="connsiteX5" fmla="*/ 2102555 w 5136444"/>
              <a:gd name="connsiteY5" fmla="*/ 3048000 h 4106333"/>
              <a:gd name="connsiteX6" fmla="*/ 2568222 w 5136444"/>
              <a:gd name="connsiteY6" fmla="*/ 2765777 h 4106333"/>
              <a:gd name="connsiteX7" fmla="*/ 3076222 w 5136444"/>
              <a:gd name="connsiteY7" fmla="*/ 2356555 h 4106333"/>
              <a:gd name="connsiteX8" fmla="*/ 3457222 w 5136444"/>
              <a:gd name="connsiteY8" fmla="*/ 2032000 h 4106333"/>
              <a:gd name="connsiteX9" fmla="*/ 3937000 w 5136444"/>
              <a:gd name="connsiteY9" fmla="*/ 1566333 h 4106333"/>
              <a:gd name="connsiteX10" fmla="*/ 4247444 w 5136444"/>
              <a:gd name="connsiteY10" fmla="*/ 1227666 h 4106333"/>
              <a:gd name="connsiteX11" fmla="*/ 4557889 w 5136444"/>
              <a:gd name="connsiteY11" fmla="*/ 846666 h 4106333"/>
              <a:gd name="connsiteX12" fmla="*/ 4755444 w 5136444"/>
              <a:gd name="connsiteY12" fmla="*/ 564444 h 4106333"/>
              <a:gd name="connsiteX13" fmla="*/ 4967111 w 5136444"/>
              <a:gd name="connsiteY13" fmla="*/ 282222 h 4106333"/>
              <a:gd name="connsiteX14" fmla="*/ 5136444 w 5136444"/>
              <a:gd name="connsiteY14" fmla="*/ 0 h 4106333"/>
              <a:gd name="connsiteX15" fmla="*/ 5136444 w 5136444"/>
              <a:gd name="connsiteY15" fmla="*/ 4106333 h 4106333"/>
              <a:gd name="connsiteX16" fmla="*/ 0 w 5136444"/>
              <a:gd name="connsiteY16" fmla="*/ 4106333 h 410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36444" h="4106333">
                <a:moveTo>
                  <a:pt x="0" y="4106333"/>
                </a:moveTo>
                <a:lnTo>
                  <a:pt x="409222" y="3951111"/>
                </a:lnTo>
                <a:lnTo>
                  <a:pt x="860778" y="3739444"/>
                </a:lnTo>
                <a:lnTo>
                  <a:pt x="1368778" y="3471333"/>
                </a:lnTo>
                <a:lnTo>
                  <a:pt x="1763889" y="3273777"/>
                </a:lnTo>
                <a:lnTo>
                  <a:pt x="2102555" y="3048000"/>
                </a:lnTo>
                <a:lnTo>
                  <a:pt x="2568222" y="2765777"/>
                </a:lnTo>
                <a:lnTo>
                  <a:pt x="3076222" y="2356555"/>
                </a:lnTo>
                <a:lnTo>
                  <a:pt x="3457222" y="2032000"/>
                </a:lnTo>
                <a:lnTo>
                  <a:pt x="3937000" y="1566333"/>
                </a:lnTo>
                <a:lnTo>
                  <a:pt x="4247444" y="1227666"/>
                </a:lnTo>
                <a:lnTo>
                  <a:pt x="4557889" y="846666"/>
                </a:lnTo>
                <a:lnTo>
                  <a:pt x="4755444" y="564444"/>
                </a:lnTo>
                <a:lnTo>
                  <a:pt x="4967111" y="282222"/>
                </a:lnTo>
                <a:lnTo>
                  <a:pt x="5136444" y="0"/>
                </a:lnTo>
                <a:lnTo>
                  <a:pt x="5136444" y="4106333"/>
                </a:lnTo>
                <a:lnTo>
                  <a:pt x="0" y="4106333"/>
                </a:lnTo>
                <a:close/>
              </a:path>
            </a:pathLst>
          </a:custGeom>
          <a:pattFill prst="wdDnDiag">
            <a:fgClr>
              <a:srgbClr val="008000"/>
            </a:fgClr>
            <a:bgClr>
              <a:schemeClr val="bg1"/>
            </a:bgClr>
          </a:pattFill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8900000">
            <a:off x="3244627" y="3133166"/>
            <a:ext cx="207312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8000"/>
                </a:solidFill>
              </a:rPr>
              <a:t>p</a:t>
            </a:r>
            <a:r>
              <a:rPr lang="en-US" sz="3200" b="1" baseline="-25000" dirty="0" err="1" smtClean="0">
                <a:solidFill>
                  <a:srgbClr val="008000"/>
                </a:solidFill>
              </a:rPr>
              <a:t>B</a:t>
            </a:r>
            <a:r>
              <a:rPr lang="en-US" sz="3200" b="1" dirty="0" smtClean="0">
                <a:solidFill>
                  <a:srgbClr val="008000"/>
                </a:solidFill>
              </a:rPr>
              <a:t> = M(</a:t>
            </a:r>
            <a:r>
              <a:rPr lang="en-US" sz="3200" b="1" dirty="0" err="1" smtClean="0">
                <a:solidFill>
                  <a:srgbClr val="008000"/>
                </a:solidFill>
              </a:rPr>
              <a:t>p</a:t>
            </a:r>
            <a:r>
              <a:rPr lang="en-US" sz="3200" b="1" baseline="-25000" dirty="0" err="1" smtClean="0">
                <a:solidFill>
                  <a:srgbClr val="008000"/>
                </a:solidFill>
              </a:rPr>
              <a:t>A</a:t>
            </a:r>
            <a:r>
              <a:rPr lang="en-US" sz="3200" b="1" dirty="0" smtClean="0">
                <a:solidFill>
                  <a:srgbClr val="008000"/>
                </a:solidFill>
              </a:rPr>
              <a:t>)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739" y="3736776"/>
            <a:ext cx="549082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</a:t>
            </a:r>
            <a:r>
              <a:rPr lang="en-US" sz="3200" baseline="-25000" dirty="0" err="1"/>
              <a:t>B</a:t>
            </a:r>
            <a:endParaRPr lang="en-US" sz="3200" baseline="-25000" dirty="0"/>
          </a:p>
        </p:txBody>
      </p:sp>
      <p:cxnSp>
        <p:nvCxnSpPr>
          <p:cNvPr id="11" name="Straight Arrow Connector 10"/>
          <p:cNvCxnSpPr>
            <a:stCxn id="3" idx="1"/>
          </p:cNvCxnSpPr>
          <p:nvPr/>
        </p:nvCxnSpPr>
        <p:spPr>
          <a:xfrm flipH="1">
            <a:off x="5856112" y="2485845"/>
            <a:ext cx="945450" cy="138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the Standard (</a:t>
            </a:r>
            <a:r>
              <a:rPr lang="en-US" dirty="0" err="1" smtClean="0"/>
              <a:t>Frequentist</a:t>
            </a:r>
            <a:r>
              <a:rPr lang="en-US" dirty="0" smtClean="0"/>
              <a:t>)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-25000" dirty="0" smtClean="0"/>
              <a:t>A</a:t>
            </a:r>
            <a:r>
              <a:rPr lang="en-US" dirty="0" smtClean="0"/>
              <a:t>, M</a:t>
            </a:r>
            <a:r>
              <a:rPr lang="en-US" baseline="-25000" dirty="0" smtClean="0"/>
              <a:t>A</a:t>
            </a:r>
            <a:r>
              <a:rPr lang="en-US" dirty="0" smtClean="0"/>
              <a:t> -&gt; </a:t>
            </a:r>
            <a:r>
              <a:rPr lang="en-US" dirty="0" err="1" smtClean="0"/>
              <a:t>mean</a:t>
            </a:r>
            <a:r>
              <a:rPr lang="en-US" baseline="-25000" dirty="0" err="1" smtClean="0"/>
              <a:t>A</a:t>
            </a:r>
            <a:r>
              <a:rPr lang="en-US" dirty="0" smtClean="0"/>
              <a:t> +/- SE(</a:t>
            </a:r>
            <a:r>
              <a:rPr lang="en-US" dirty="0" err="1" smtClean="0"/>
              <a:t>mean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</a:p>
          <a:p>
            <a:r>
              <a:rPr lang="en-US" dirty="0"/>
              <a:t>z</a:t>
            </a:r>
            <a:r>
              <a:rPr lang="en-US" dirty="0" smtClean="0"/>
              <a:t> = (</a:t>
            </a:r>
            <a:r>
              <a:rPr lang="en-US" dirty="0" err="1" smtClean="0"/>
              <a:t>mean</a:t>
            </a:r>
            <a:r>
              <a:rPr lang="en-US" baseline="-25000" dirty="0" err="1" smtClean="0"/>
              <a:t>A</a:t>
            </a:r>
            <a:r>
              <a:rPr lang="en-US" dirty="0" smtClean="0"/>
              <a:t> – </a:t>
            </a:r>
            <a:r>
              <a:rPr lang="en-US" dirty="0" err="1" smtClean="0"/>
              <a:t>mean</a:t>
            </a:r>
            <a:r>
              <a:rPr lang="en-US" baseline="-25000" dirty="0" err="1" smtClean="0"/>
              <a:t>B</a:t>
            </a:r>
            <a:r>
              <a:rPr lang="en-US" dirty="0" smtClean="0"/>
              <a:t> – </a:t>
            </a:r>
            <a:r>
              <a:rPr lang="en-US" dirty="0" err="1" smtClean="0"/>
              <a:t>δ</a:t>
            </a:r>
            <a:r>
              <a:rPr lang="en-US" dirty="0" smtClean="0"/>
              <a:t>)/SE(A-B) </a:t>
            </a:r>
          </a:p>
          <a:p>
            <a:r>
              <a:rPr lang="en-US" dirty="0" smtClean="0"/>
              <a:t>Then use normal or other assumption to calculate credibility or </a:t>
            </a:r>
            <a:r>
              <a:rPr lang="en-US" i="1" dirty="0" smtClean="0"/>
              <a:t>p</a:t>
            </a:r>
            <a:r>
              <a:rPr lang="en-US" dirty="0" smtClean="0"/>
              <a:t>-value</a:t>
            </a:r>
          </a:p>
          <a:p>
            <a:r>
              <a:rPr lang="en-US" dirty="0" smtClean="0"/>
              <a:t>Problems: </a:t>
            </a:r>
          </a:p>
          <a:p>
            <a:pPr lvl="1"/>
            <a:r>
              <a:rPr lang="en-US" dirty="0" smtClean="0"/>
              <a:t>Assumption of normality</a:t>
            </a:r>
          </a:p>
          <a:p>
            <a:pPr lvl="1"/>
            <a:r>
              <a:rPr lang="en-US" dirty="0" smtClean="0"/>
              <a:t>Small N, M? Parametric approach breaks down</a:t>
            </a:r>
          </a:p>
          <a:p>
            <a:pPr lvl="1"/>
            <a:r>
              <a:rPr lang="en-US" dirty="0" smtClean="0"/>
              <a:t>Non-linear metrics: ill-defined, approximations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Integral</a:t>
            </a:r>
            <a:endParaRPr lang="en-US" dirty="0"/>
          </a:p>
        </p:txBody>
      </p:sp>
      <p:pic>
        <p:nvPicPr>
          <p:cNvPr id="5" name="Content Placeholder 4" descr="Integra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r="-8"/>
          <a:stretch/>
        </p:blipFill>
        <p:spPr>
          <a:xfrm>
            <a:off x="1297117" y="1600200"/>
            <a:ext cx="6313310" cy="2514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2837" y="4110342"/>
            <a:ext cx="643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dimension integrated analytically -&gt; beta CDF</a:t>
            </a:r>
          </a:p>
          <a:p>
            <a:r>
              <a:rPr lang="en-US" sz="2400" dirty="0" smtClean="0"/>
              <a:t>The other we have to integrate numerically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9413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Reduced to a 1D Integral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from Expected number?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456439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Tosses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Diff.</a:t>
                      </a:r>
                      <a:r>
                        <a:rPr lang="en-US" sz="2400" baseline="0" dirty="0" smtClean="0"/>
                        <a:t> from Exp. Number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from Expected prob.?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5907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Tosses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Diff.</a:t>
                      </a:r>
                      <a:r>
                        <a:rPr lang="en-US" sz="2400" baseline="0" dirty="0" smtClean="0"/>
                        <a:t> from Exp. Number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Diff. from exp. probability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02465" y="4963738"/>
            <a:ext cx="452705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do we care about lost tosses?</a:t>
            </a:r>
          </a:p>
          <a:p>
            <a:r>
              <a:rPr lang="en-US" sz="2400" dirty="0" smtClean="0"/>
              <a:t>We don’t.</a:t>
            </a:r>
          </a:p>
          <a:p>
            <a:r>
              <a:rPr lang="en-US" sz="2400" dirty="0" smtClean="0"/>
              <a:t>But what if we staked $1 per toss?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Money lost?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07946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Tosses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Diff.</a:t>
                      </a:r>
                      <a:r>
                        <a:rPr lang="en-US" sz="2400" baseline="0" dirty="0" smtClean="0"/>
                        <a:t> from Exp. Number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Diff. from exp. probability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7317" y="4826000"/>
            <a:ext cx="721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we are also staking larger amounts ($5, $50 </a:t>
            </a:r>
            <a:r>
              <a:rPr lang="is-IS" sz="2400" dirty="0" smtClean="0"/>
              <a:t>…)</a:t>
            </a:r>
            <a:r>
              <a:rPr lang="en-US" sz="2400" dirty="0" smtClean="0"/>
              <a:t> so 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% Loss?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21609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Tosses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Diff.</a:t>
                      </a:r>
                      <a:r>
                        <a:rPr lang="en-US" sz="2400" baseline="0" dirty="0" smtClean="0"/>
                        <a:t> from Exp. Number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Diff. from exp. probability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 Lost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 Loss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0550" y="4837581"/>
            <a:ext cx="6226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Choice of metric (and design of test)</a:t>
            </a:r>
          </a:p>
          <a:p>
            <a:r>
              <a:rPr lang="en-US" sz="3200" dirty="0" smtClean="0"/>
              <a:t>depends heavily on </a:t>
            </a:r>
          </a:p>
          <a:p>
            <a:r>
              <a:rPr lang="en-US" sz="3200" dirty="0" smtClean="0"/>
              <a:t>what question you are asking!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70E9-D923-7B4E-AA59-2EE80EFFA9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2348</Words>
  <Application>Microsoft Macintosh PowerPoint</Application>
  <PresentationFormat>On-screen Show (4:3)</PresentationFormat>
  <Paragraphs>531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A/B Test Analysis</vt:lpstr>
      <vt:lpstr>NW Binary A/B test Example</vt:lpstr>
      <vt:lpstr>What does A/B test Data look like?</vt:lpstr>
      <vt:lpstr>Simple test for illustration of issues</vt:lpstr>
      <vt:lpstr>What metric?</vt:lpstr>
      <vt:lpstr>Difference from Expected number?</vt:lpstr>
      <vt:lpstr>Difference from Expected prob.?</vt:lpstr>
      <vt:lpstr>Money lost?</vt:lpstr>
      <vt:lpstr>% Loss?</vt:lpstr>
      <vt:lpstr>Is the result significant?</vt:lpstr>
      <vt:lpstr>Importance vs Significance</vt:lpstr>
      <vt:lpstr>Growth of Importance vs. Significance</vt:lpstr>
      <vt:lpstr>General problem: mathematical</vt:lpstr>
      <vt:lpstr>Goal: Threshold vs. Credibility</vt:lpstr>
      <vt:lpstr>Goal: Threshold vs. Credibility</vt:lpstr>
      <vt:lpstr>Goal: Threshold vs. Credibility</vt:lpstr>
      <vt:lpstr>Steps 1-3</vt:lpstr>
      <vt:lpstr>Why a Bayesian approach rather than the Standard (Frequentist)?</vt:lpstr>
      <vt:lpstr>Why not the Standard (Frequentist) Approach?</vt:lpstr>
      <vt:lpstr>Bayesian Approach</vt:lpstr>
      <vt:lpstr>Usual: p(M|μ, N)</vt:lpstr>
      <vt:lpstr>But …</vt:lpstr>
      <vt:lpstr>Inference: p(μ|N,M)</vt:lpstr>
      <vt:lpstr>Repeat for A/B: Build the PDF</vt:lpstr>
      <vt:lpstr>Which looks like</vt:lpstr>
      <vt:lpstr>Which metric(pA, pB)</vt:lpstr>
      <vt:lpstr>Relative metric: Lift</vt:lpstr>
      <vt:lpstr>Choice of metric</vt:lpstr>
      <vt:lpstr>Choice of metric</vt:lpstr>
      <vt:lpstr>Choice of metric</vt:lpstr>
      <vt:lpstr>Why these problems with difference and lift? </vt:lpstr>
      <vt:lpstr>Criteria for metric</vt:lpstr>
      <vt:lpstr>Metric: Odds Ratio</vt:lpstr>
      <vt:lpstr>Only cost-agnostic metrics!</vt:lpstr>
      <vt:lpstr>Comparison metrics M(pA, pB)</vt:lpstr>
      <vt:lpstr>Combine with the PDF</vt:lpstr>
      <vt:lpstr>Calculate Credibility</vt:lpstr>
      <vt:lpstr>Integrate along y (analytical)</vt:lpstr>
      <vt:lpstr>Integrate along x (numerical)</vt:lpstr>
      <vt:lpstr>Integrate along x (numerical)</vt:lpstr>
      <vt:lpstr>Integrate along x (numerical)</vt:lpstr>
      <vt:lpstr>Plot/Nintegrate: No Problem</vt:lpstr>
      <vt:lpstr>Plot/Nintegrate: Problem at large N</vt:lpstr>
      <vt:lpstr>Plot/Nintegrate: Problem</vt:lpstr>
      <vt:lpstr>Plot/Nintegrate: Solution</vt:lpstr>
      <vt:lpstr>Choose uniform QUANTILES!</vt:lpstr>
      <vt:lpstr>Do all that</vt:lpstr>
      <vt:lpstr>Finally</vt:lpstr>
      <vt:lpstr>Take-aways about A/B testing approach</vt:lpstr>
      <vt:lpstr>Technical Take-aways</vt:lpstr>
      <vt:lpstr>Other stuff</vt:lpstr>
      <vt:lpstr>Binary Outcome</vt:lpstr>
      <vt:lpstr>Non-(Binary A/B) tests</vt:lpstr>
      <vt:lpstr>Numerical Integration or Plotting</vt:lpstr>
      <vt:lpstr>Why psuedo-Bayesian?</vt:lpstr>
      <vt:lpstr>One point about the Beta distribution</vt:lpstr>
      <vt:lpstr>Comparison metrics M(pA, pB)</vt:lpstr>
      <vt:lpstr>Why not the Standard (Frequentist) Approach?</vt:lpstr>
      <vt:lpstr>2D Integral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 Analysis</dc:title>
  <dc:creator>Ranjeet Tate</dc:creator>
  <cp:lastModifiedBy>Ranjeet Tate</cp:lastModifiedBy>
  <cp:revision>92</cp:revision>
  <dcterms:created xsi:type="dcterms:W3CDTF">2016-02-09T21:07:14Z</dcterms:created>
  <dcterms:modified xsi:type="dcterms:W3CDTF">2016-02-12T22:42:01Z</dcterms:modified>
</cp:coreProperties>
</file>