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8" r:id="rId3"/>
    <p:sldId id="300" r:id="rId4"/>
    <p:sldId id="271" r:id="rId5"/>
    <p:sldId id="264" r:id="rId6"/>
    <p:sldId id="294" r:id="rId7"/>
    <p:sldId id="284" r:id="rId8"/>
    <p:sldId id="289" r:id="rId9"/>
    <p:sldId id="288" r:id="rId10"/>
    <p:sldId id="296" r:id="rId11"/>
    <p:sldId id="297" r:id="rId12"/>
    <p:sldId id="290" r:id="rId13"/>
    <p:sldId id="266" r:id="rId14"/>
    <p:sldId id="291" r:id="rId15"/>
    <p:sldId id="2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7090"/>
    <a:srgbClr val="685135"/>
    <a:srgbClr val="BDA07D"/>
    <a:srgbClr val="F5F9F9"/>
    <a:srgbClr val="627272"/>
    <a:srgbClr val="93A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1C9CA8-8AC3-4E77-FD65-10B5BE391411}" v="122" dt="2023-12-04T05:17:58.914"/>
    <p1510:client id="{1C617DDA-6063-438C-9478-68F6308F3615}" v="90" dt="2023-12-04T01:15:55.469"/>
    <p1510:client id="{2D63F2F2-DFD3-46B3-9CC3-947BFA59D1A8}" v="11" dt="2023-12-04T04:09:34.012"/>
    <p1510:client id="{63071E01-BE9D-1F77-E1A7-5D0B354BC8BF}" v="1037" dt="2023-12-04T01:57:56.132"/>
    <p1510:client id="{72D72886-8847-4F35-958E-54731F33FB02}" v="1104" dt="2023-12-03T03:38:01.178"/>
    <p1510:client id="{BD493CDF-298E-42D4-85AA-EBD4609B9B92}" v="178" dt="2023-12-04T03:08:16.455"/>
    <p1510:client id="{CF20ABD7-391A-BDCB-E125-88B8B2078D6D}" v="361" dt="2023-12-04T04:01:18.509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2082E-E1BF-44FA-8E9C-B81978B9847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1B82EA7F-C3F2-421C-9A0A-35C65ED293A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 b="0">
              <a:latin typeface="Calibri"/>
              <a:ea typeface="Calibri"/>
              <a:cs typeface="Calibri"/>
            </a:rPr>
            <a:t>The project's goal is to forecast the number of Members of Parliament that will be elected in Portugal in 2019 at the district and national levels.</a:t>
          </a:r>
          <a:endParaRPr lang="en-GB" b="1"/>
        </a:p>
      </dgm:t>
    </dgm:pt>
    <dgm:pt modelId="{208B0582-B6D8-4B80-9A48-1DE822076EC5}" type="parTrans" cxnId="{789A5514-F7B1-42CA-AB75-E8F34C2CC206}">
      <dgm:prSet/>
      <dgm:spPr/>
      <dgm:t>
        <a:bodyPr/>
        <a:lstStyle/>
        <a:p>
          <a:endParaRPr lang="en-US"/>
        </a:p>
      </dgm:t>
    </dgm:pt>
    <dgm:pt modelId="{C20F5809-BE97-486F-85CF-BBC4B549023E}" type="sibTrans" cxnId="{789A5514-F7B1-42CA-AB75-E8F34C2CC206}">
      <dgm:prSet/>
      <dgm:spPr/>
      <dgm:t>
        <a:bodyPr/>
        <a:lstStyle/>
        <a:p>
          <a:endParaRPr lang="en-US"/>
        </a:p>
      </dgm:t>
    </dgm:pt>
    <dgm:pt modelId="{38D9AD5B-18B0-42C6-AE5A-2B2DEEDE4F6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  </a:t>
          </a:r>
          <a:r>
            <a:rPr lang="en-US" b="1"/>
            <a:t>Building Machine Learning Model:</a:t>
          </a:r>
          <a:br>
            <a:rPr lang="en-US"/>
          </a:br>
          <a:r>
            <a:rPr lang="en-US"/>
            <a:t>a. </a:t>
          </a:r>
          <a:r>
            <a:rPr lang="en-US" b="1" i="1"/>
            <a:t>Scaling Dataset</a:t>
          </a:r>
          <a:br>
            <a:rPr lang="en-US" b="1" i="1">
              <a:latin typeface="Segoe UI Light"/>
            </a:rPr>
          </a:br>
          <a:r>
            <a:rPr lang="en-US" i="1"/>
            <a:t>b. </a:t>
          </a:r>
          <a:r>
            <a:rPr lang="en-US" b="1"/>
            <a:t>Splitting </a:t>
          </a:r>
          <a:r>
            <a:rPr lang="en-US" b="1">
              <a:latin typeface="Segoe UI Light"/>
            </a:rPr>
            <a:t>Dataset</a:t>
          </a:r>
          <a:br>
            <a:rPr lang="en-US" b="1">
              <a:latin typeface="Segoe UI Light"/>
            </a:rPr>
          </a:br>
          <a:r>
            <a:rPr lang="en-US" b="1">
              <a:latin typeface="Segoe UI Light"/>
            </a:rPr>
            <a:t>c</a:t>
          </a:r>
          <a:r>
            <a:rPr lang="en-US" b="1"/>
            <a:t>. Evaluating Models</a:t>
          </a:r>
          <a:br>
            <a:rPr lang="en-US" b="1">
              <a:latin typeface="Segoe UI Light"/>
            </a:rPr>
          </a:br>
          <a:r>
            <a:rPr lang="en-US" b="1">
              <a:latin typeface="Segoe UI Light"/>
            </a:rPr>
            <a:t>d. Hyper- Parameter tuning</a:t>
          </a:r>
          <a:endParaRPr lang="en-US">
            <a:latin typeface="Segoe UI Light"/>
          </a:endParaRPr>
        </a:p>
      </dgm:t>
    </dgm:pt>
    <dgm:pt modelId="{DC2A29D2-941B-4F2C-9BCF-756455BCDBE3}" type="parTrans" cxnId="{B909F656-F7D5-4807-8846-6AA16C777572}">
      <dgm:prSet/>
      <dgm:spPr/>
      <dgm:t>
        <a:bodyPr/>
        <a:lstStyle/>
        <a:p>
          <a:endParaRPr lang="en-US"/>
        </a:p>
      </dgm:t>
    </dgm:pt>
    <dgm:pt modelId="{9580F1FD-A881-408C-8F7E-7C8214C9DA36}" type="sibTrans" cxnId="{B909F656-F7D5-4807-8846-6AA16C777572}">
      <dgm:prSet/>
      <dgm:spPr/>
      <dgm:t>
        <a:bodyPr/>
        <a:lstStyle/>
        <a:p>
          <a:endParaRPr lang="en-US"/>
        </a:p>
      </dgm:t>
    </dgm:pt>
    <dgm:pt modelId="{99EC0156-8364-4307-9497-C2682C28D9B1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GB" b="1">
              <a:latin typeface="Segoe UI Light"/>
            </a:rPr>
            <a:t>Model results observations and its visualizations</a:t>
          </a:r>
          <a:endParaRPr lang="en-GB" b="1"/>
        </a:p>
      </dgm:t>
    </dgm:pt>
    <dgm:pt modelId="{668254A1-8D5D-4F4D-BEBB-2BC94B536CD1}" type="parTrans" cxnId="{28EE35D7-E652-41D1-B273-842C9BB2AC02}">
      <dgm:prSet/>
      <dgm:spPr/>
      <dgm:t>
        <a:bodyPr/>
        <a:lstStyle/>
        <a:p>
          <a:endParaRPr lang="en-US"/>
        </a:p>
      </dgm:t>
    </dgm:pt>
    <dgm:pt modelId="{C15E9AA8-52DB-4182-9906-5BB6FE8304BE}" type="sibTrans" cxnId="{28EE35D7-E652-41D1-B273-842C9BB2AC02}">
      <dgm:prSet/>
      <dgm:spPr/>
      <dgm:t>
        <a:bodyPr/>
        <a:lstStyle/>
        <a:p>
          <a:endParaRPr lang="en-US"/>
        </a:p>
      </dgm:t>
    </dgm:pt>
    <dgm:pt modelId="{9AE6AD88-99E6-4CF2-A4A7-A32235EF9F5A}" type="pres">
      <dgm:prSet presAssocID="{1022082E-E1BF-44FA-8E9C-B81978B9847D}" presName="root" presStyleCnt="0">
        <dgm:presLayoutVars>
          <dgm:dir/>
          <dgm:resizeHandles val="exact"/>
        </dgm:presLayoutVars>
      </dgm:prSet>
      <dgm:spPr/>
    </dgm:pt>
    <dgm:pt modelId="{1A08BAF5-81AE-4323-9879-1217A1618B9B}" type="pres">
      <dgm:prSet presAssocID="{1B82EA7F-C3F2-421C-9A0A-35C65ED293AA}" presName="compNode" presStyleCnt="0"/>
      <dgm:spPr/>
    </dgm:pt>
    <dgm:pt modelId="{508A0C1F-96F7-4D22-BD93-088D261F41D4}" type="pres">
      <dgm:prSet presAssocID="{1B82EA7F-C3F2-421C-9A0A-35C65ED293AA}" presName="bgRect" presStyleLbl="bgShp" presStyleIdx="0" presStyleCnt="3"/>
      <dgm:spPr/>
    </dgm:pt>
    <dgm:pt modelId="{A2512708-828D-4000-AD8C-31E13BDC6E6A}" type="pres">
      <dgm:prSet presAssocID="{1B82EA7F-C3F2-421C-9A0A-35C65ED293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CC1A15E-4DD8-4DBC-AD84-C44372BE0237}" type="pres">
      <dgm:prSet presAssocID="{1B82EA7F-C3F2-421C-9A0A-35C65ED293AA}" presName="spaceRect" presStyleCnt="0"/>
      <dgm:spPr/>
    </dgm:pt>
    <dgm:pt modelId="{EF96B958-CFBF-4A73-BA2C-713172EE0E08}" type="pres">
      <dgm:prSet presAssocID="{1B82EA7F-C3F2-421C-9A0A-35C65ED293AA}" presName="parTx" presStyleLbl="revTx" presStyleIdx="0" presStyleCnt="3">
        <dgm:presLayoutVars>
          <dgm:chMax val="0"/>
          <dgm:chPref val="0"/>
        </dgm:presLayoutVars>
      </dgm:prSet>
      <dgm:spPr/>
    </dgm:pt>
    <dgm:pt modelId="{42A46AD8-FEA6-4B35-896B-EFA2C9E87912}" type="pres">
      <dgm:prSet presAssocID="{C20F5809-BE97-486F-85CF-BBC4B549023E}" presName="sibTrans" presStyleCnt="0"/>
      <dgm:spPr/>
    </dgm:pt>
    <dgm:pt modelId="{81A9C1A6-2200-41FD-9DFF-908AEE6D31A8}" type="pres">
      <dgm:prSet presAssocID="{38D9AD5B-18B0-42C6-AE5A-2B2DEEDE4F6E}" presName="compNode" presStyleCnt="0"/>
      <dgm:spPr/>
    </dgm:pt>
    <dgm:pt modelId="{60D7F218-3DA2-43DF-B648-04F51D6DCA6D}" type="pres">
      <dgm:prSet presAssocID="{38D9AD5B-18B0-42C6-AE5A-2B2DEEDE4F6E}" presName="bgRect" presStyleLbl="bgShp" presStyleIdx="1" presStyleCnt="3"/>
      <dgm:spPr/>
    </dgm:pt>
    <dgm:pt modelId="{ADBEBFC1-64FD-4AB1-9FBB-B02D885C4B9B}" type="pres">
      <dgm:prSet presAssocID="{38D9AD5B-18B0-42C6-AE5A-2B2DEEDE4F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88618970-0976-4AA0-A721-060BF61C202E}" type="pres">
      <dgm:prSet presAssocID="{38D9AD5B-18B0-42C6-AE5A-2B2DEEDE4F6E}" presName="spaceRect" presStyleCnt="0"/>
      <dgm:spPr/>
    </dgm:pt>
    <dgm:pt modelId="{1F9CAA03-1F3A-47BE-A927-6B4776CFC78B}" type="pres">
      <dgm:prSet presAssocID="{38D9AD5B-18B0-42C6-AE5A-2B2DEEDE4F6E}" presName="parTx" presStyleLbl="revTx" presStyleIdx="1" presStyleCnt="3">
        <dgm:presLayoutVars>
          <dgm:chMax val="0"/>
          <dgm:chPref val="0"/>
        </dgm:presLayoutVars>
      </dgm:prSet>
      <dgm:spPr/>
    </dgm:pt>
    <dgm:pt modelId="{CF7EA9E7-0FE6-401E-ADE6-E3227E2992F8}" type="pres">
      <dgm:prSet presAssocID="{9580F1FD-A881-408C-8F7E-7C8214C9DA36}" presName="sibTrans" presStyleCnt="0"/>
      <dgm:spPr/>
    </dgm:pt>
    <dgm:pt modelId="{1ADCF23D-E90F-456C-A051-DE40F6BA0EF6}" type="pres">
      <dgm:prSet presAssocID="{99EC0156-8364-4307-9497-C2682C28D9B1}" presName="compNode" presStyleCnt="0"/>
      <dgm:spPr/>
    </dgm:pt>
    <dgm:pt modelId="{1B545E43-33C3-462D-B836-DC5A89C12DBF}" type="pres">
      <dgm:prSet presAssocID="{99EC0156-8364-4307-9497-C2682C28D9B1}" presName="bgRect" presStyleLbl="bgShp" presStyleIdx="2" presStyleCnt="3"/>
      <dgm:spPr/>
    </dgm:pt>
    <dgm:pt modelId="{F1A6A3EC-A1A5-4B90-839B-E30F7FB6E542}" type="pres">
      <dgm:prSet presAssocID="{99EC0156-8364-4307-9497-C2682C28D9B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5500931-EE1C-47E2-B814-E28BF4AE58CC}" type="pres">
      <dgm:prSet presAssocID="{99EC0156-8364-4307-9497-C2682C28D9B1}" presName="spaceRect" presStyleCnt="0"/>
      <dgm:spPr/>
    </dgm:pt>
    <dgm:pt modelId="{FCC2873B-977A-46A1-9660-C6A244F4F2B2}" type="pres">
      <dgm:prSet presAssocID="{99EC0156-8364-4307-9497-C2682C28D9B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89A5514-F7B1-42CA-AB75-E8F34C2CC206}" srcId="{1022082E-E1BF-44FA-8E9C-B81978B9847D}" destId="{1B82EA7F-C3F2-421C-9A0A-35C65ED293AA}" srcOrd="0" destOrd="0" parTransId="{208B0582-B6D8-4B80-9A48-1DE822076EC5}" sibTransId="{C20F5809-BE97-486F-85CF-BBC4B549023E}"/>
    <dgm:cxn modelId="{C4E2FE31-645D-4CC4-B1B6-1F49229869D4}" type="presOf" srcId="{1B82EA7F-C3F2-421C-9A0A-35C65ED293AA}" destId="{EF96B958-CFBF-4A73-BA2C-713172EE0E08}" srcOrd="0" destOrd="0" presId="urn:microsoft.com/office/officeart/2018/2/layout/IconVerticalSolidList"/>
    <dgm:cxn modelId="{2B8D3745-EDE0-4CA2-BF56-9CD0530FBA93}" type="presOf" srcId="{38D9AD5B-18B0-42C6-AE5A-2B2DEEDE4F6E}" destId="{1F9CAA03-1F3A-47BE-A927-6B4776CFC78B}" srcOrd="0" destOrd="0" presId="urn:microsoft.com/office/officeart/2018/2/layout/IconVerticalSolidList"/>
    <dgm:cxn modelId="{B909F656-F7D5-4807-8846-6AA16C777572}" srcId="{1022082E-E1BF-44FA-8E9C-B81978B9847D}" destId="{38D9AD5B-18B0-42C6-AE5A-2B2DEEDE4F6E}" srcOrd="1" destOrd="0" parTransId="{DC2A29D2-941B-4F2C-9BCF-756455BCDBE3}" sibTransId="{9580F1FD-A881-408C-8F7E-7C8214C9DA36}"/>
    <dgm:cxn modelId="{90A8CD8B-8992-44B8-BB40-C2EACF67BE5C}" type="presOf" srcId="{1022082E-E1BF-44FA-8E9C-B81978B9847D}" destId="{9AE6AD88-99E6-4CF2-A4A7-A32235EF9F5A}" srcOrd="0" destOrd="0" presId="urn:microsoft.com/office/officeart/2018/2/layout/IconVerticalSolidList"/>
    <dgm:cxn modelId="{ACD24EC4-804C-475F-9E9F-B9723B0100E1}" type="presOf" srcId="{99EC0156-8364-4307-9497-C2682C28D9B1}" destId="{FCC2873B-977A-46A1-9660-C6A244F4F2B2}" srcOrd="0" destOrd="0" presId="urn:microsoft.com/office/officeart/2018/2/layout/IconVerticalSolidList"/>
    <dgm:cxn modelId="{28EE35D7-E652-41D1-B273-842C9BB2AC02}" srcId="{1022082E-E1BF-44FA-8E9C-B81978B9847D}" destId="{99EC0156-8364-4307-9497-C2682C28D9B1}" srcOrd="2" destOrd="0" parTransId="{668254A1-8D5D-4F4D-BEBB-2BC94B536CD1}" sibTransId="{C15E9AA8-52DB-4182-9906-5BB6FE8304BE}"/>
    <dgm:cxn modelId="{2784ED69-E0FC-497A-8F9B-35B9708C4F3F}" type="presParOf" srcId="{9AE6AD88-99E6-4CF2-A4A7-A32235EF9F5A}" destId="{1A08BAF5-81AE-4323-9879-1217A1618B9B}" srcOrd="0" destOrd="0" presId="urn:microsoft.com/office/officeart/2018/2/layout/IconVerticalSolidList"/>
    <dgm:cxn modelId="{7F4A1C7B-D6C3-4609-9021-55B47FADB861}" type="presParOf" srcId="{1A08BAF5-81AE-4323-9879-1217A1618B9B}" destId="{508A0C1F-96F7-4D22-BD93-088D261F41D4}" srcOrd="0" destOrd="0" presId="urn:microsoft.com/office/officeart/2018/2/layout/IconVerticalSolidList"/>
    <dgm:cxn modelId="{6B65A3C1-E917-4351-9556-2F8EF08BA6B9}" type="presParOf" srcId="{1A08BAF5-81AE-4323-9879-1217A1618B9B}" destId="{A2512708-828D-4000-AD8C-31E13BDC6E6A}" srcOrd="1" destOrd="0" presId="urn:microsoft.com/office/officeart/2018/2/layout/IconVerticalSolidList"/>
    <dgm:cxn modelId="{3B246E51-DBF0-4D4E-AEE3-5B7619EA045B}" type="presParOf" srcId="{1A08BAF5-81AE-4323-9879-1217A1618B9B}" destId="{1CC1A15E-4DD8-4DBC-AD84-C44372BE0237}" srcOrd="2" destOrd="0" presId="urn:microsoft.com/office/officeart/2018/2/layout/IconVerticalSolidList"/>
    <dgm:cxn modelId="{AFB83C94-8494-412B-9674-DFBC37B47C18}" type="presParOf" srcId="{1A08BAF5-81AE-4323-9879-1217A1618B9B}" destId="{EF96B958-CFBF-4A73-BA2C-713172EE0E08}" srcOrd="3" destOrd="0" presId="urn:microsoft.com/office/officeart/2018/2/layout/IconVerticalSolidList"/>
    <dgm:cxn modelId="{4FB1629E-D688-417C-AEEB-9BBD75FCFB49}" type="presParOf" srcId="{9AE6AD88-99E6-4CF2-A4A7-A32235EF9F5A}" destId="{42A46AD8-FEA6-4B35-896B-EFA2C9E87912}" srcOrd="1" destOrd="0" presId="urn:microsoft.com/office/officeart/2018/2/layout/IconVerticalSolidList"/>
    <dgm:cxn modelId="{14FFE96A-E202-46EC-B396-1FEE9D7E8F26}" type="presParOf" srcId="{9AE6AD88-99E6-4CF2-A4A7-A32235EF9F5A}" destId="{81A9C1A6-2200-41FD-9DFF-908AEE6D31A8}" srcOrd="2" destOrd="0" presId="urn:microsoft.com/office/officeart/2018/2/layout/IconVerticalSolidList"/>
    <dgm:cxn modelId="{08B37A93-14DE-42AB-8C42-7C1AA24EA2F8}" type="presParOf" srcId="{81A9C1A6-2200-41FD-9DFF-908AEE6D31A8}" destId="{60D7F218-3DA2-43DF-B648-04F51D6DCA6D}" srcOrd="0" destOrd="0" presId="urn:microsoft.com/office/officeart/2018/2/layout/IconVerticalSolidList"/>
    <dgm:cxn modelId="{DF018AB4-8690-4727-B32C-A9B3AA894F32}" type="presParOf" srcId="{81A9C1A6-2200-41FD-9DFF-908AEE6D31A8}" destId="{ADBEBFC1-64FD-4AB1-9FBB-B02D885C4B9B}" srcOrd="1" destOrd="0" presId="urn:microsoft.com/office/officeart/2018/2/layout/IconVerticalSolidList"/>
    <dgm:cxn modelId="{783FB056-3FA6-4C7B-AF50-4C7123420EAE}" type="presParOf" srcId="{81A9C1A6-2200-41FD-9DFF-908AEE6D31A8}" destId="{88618970-0976-4AA0-A721-060BF61C202E}" srcOrd="2" destOrd="0" presId="urn:microsoft.com/office/officeart/2018/2/layout/IconVerticalSolidList"/>
    <dgm:cxn modelId="{B230412C-0930-48AB-A45D-333E73F8120F}" type="presParOf" srcId="{81A9C1A6-2200-41FD-9DFF-908AEE6D31A8}" destId="{1F9CAA03-1F3A-47BE-A927-6B4776CFC78B}" srcOrd="3" destOrd="0" presId="urn:microsoft.com/office/officeart/2018/2/layout/IconVerticalSolidList"/>
    <dgm:cxn modelId="{5A6B168D-8412-426A-BE40-959AF9F1B6A1}" type="presParOf" srcId="{9AE6AD88-99E6-4CF2-A4A7-A32235EF9F5A}" destId="{CF7EA9E7-0FE6-401E-ADE6-E3227E2992F8}" srcOrd="3" destOrd="0" presId="urn:microsoft.com/office/officeart/2018/2/layout/IconVerticalSolidList"/>
    <dgm:cxn modelId="{D904BD7C-06DB-4B55-9C5A-63110839299D}" type="presParOf" srcId="{9AE6AD88-99E6-4CF2-A4A7-A32235EF9F5A}" destId="{1ADCF23D-E90F-456C-A051-DE40F6BA0EF6}" srcOrd="4" destOrd="0" presId="urn:microsoft.com/office/officeart/2018/2/layout/IconVerticalSolidList"/>
    <dgm:cxn modelId="{79E7FF01-B6FB-41C1-9DF2-6733DA1DFD85}" type="presParOf" srcId="{1ADCF23D-E90F-456C-A051-DE40F6BA0EF6}" destId="{1B545E43-33C3-462D-B836-DC5A89C12DBF}" srcOrd="0" destOrd="0" presId="urn:microsoft.com/office/officeart/2018/2/layout/IconVerticalSolidList"/>
    <dgm:cxn modelId="{9D1DF7F5-F4A5-4DFE-A067-19B19E1310BA}" type="presParOf" srcId="{1ADCF23D-E90F-456C-A051-DE40F6BA0EF6}" destId="{F1A6A3EC-A1A5-4B90-839B-E30F7FB6E542}" srcOrd="1" destOrd="0" presId="urn:microsoft.com/office/officeart/2018/2/layout/IconVerticalSolidList"/>
    <dgm:cxn modelId="{45E11A9E-BF00-4443-A9C7-94D3B5A273F2}" type="presParOf" srcId="{1ADCF23D-E90F-456C-A051-DE40F6BA0EF6}" destId="{95500931-EE1C-47E2-B814-E28BF4AE58CC}" srcOrd="2" destOrd="0" presId="urn:microsoft.com/office/officeart/2018/2/layout/IconVerticalSolidList"/>
    <dgm:cxn modelId="{3CBCDEB9-C10E-4150-A469-6B947AF247B3}" type="presParOf" srcId="{1ADCF23D-E90F-456C-A051-DE40F6BA0EF6}" destId="{FCC2873B-977A-46A1-9660-C6A244F4F2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A0C1F-96F7-4D22-BD93-088D261F41D4}">
      <dsp:nvSpPr>
        <dsp:cNvPr id="0" name=""/>
        <dsp:cNvSpPr/>
      </dsp:nvSpPr>
      <dsp:spPr>
        <a:xfrm>
          <a:off x="0" y="2257"/>
          <a:ext cx="10515600" cy="12655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512708-828D-4000-AD8C-31E13BDC6E6A}">
      <dsp:nvSpPr>
        <dsp:cNvPr id="0" name=""/>
        <dsp:cNvSpPr/>
      </dsp:nvSpPr>
      <dsp:spPr>
        <a:xfrm>
          <a:off x="382817" y="286998"/>
          <a:ext cx="696711" cy="6960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6B958-CFBF-4A73-BA2C-713172EE0E08}">
      <dsp:nvSpPr>
        <dsp:cNvPr id="0" name=""/>
        <dsp:cNvSpPr/>
      </dsp:nvSpPr>
      <dsp:spPr>
        <a:xfrm>
          <a:off x="1462345" y="2257"/>
          <a:ext cx="8918084" cy="1266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064" tIns="134064" rIns="134064" bIns="13406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>
              <a:latin typeface="Calibri"/>
              <a:ea typeface="Calibri"/>
              <a:cs typeface="Calibri"/>
            </a:rPr>
            <a:t>The project's goal is to forecast the number of Members of Parliament that will be elected in Portugal in 2019 at the district and national levels.</a:t>
          </a:r>
          <a:endParaRPr lang="en-GB" sz="1400" b="1" kern="1200"/>
        </a:p>
      </dsp:txBody>
      <dsp:txXfrm>
        <a:off x="1462345" y="2257"/>
        <a:ext cx="8918084" cy="1266748"/>
      </dsp:txXfrm>
    </dsp:sp>
    <dsp:sp modelId="{60D7F218-3DA2-43DF-B648-04F51D6DCA6D}">
      <dsp:nvSpPr>
        <dsp:cNvPr id="0" name=""/>
        <dsp:cNvSpPr/>
      </dsp:nvSpPr>
      <dsp:spPr>
        <a:xfrm>
          <a:off x="0" y="1542897"/>
          <a:ext cx="10515600" cy="12655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EBFC1-64FD-4AB1-9FBB-B02D885C4B9B}">
      <dsp:nvSpPr>
        <dsp:cNvPr id="0" name=""/>
        <dsp:cNvSpPr/>
      </dsp:nvSpPr>
      <dsp:spPr>
        <a:xfrm>
          <a:off x="382817" y="1827637"/>
          <a:ext cx="696711" cy="6960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CAA03-1F3A-47BE-A927-6B4776CFC78B}">
      <dsp:nvSpPr>
        <dsp:cNvPr id="0" name=""/>
        <dsp:cNvSpPr/>
      </dsp:nvSpPr>
      <dsp:spPr>
        <a:xfrm>
          <a:off x="1462345" y="1542897"/>
          <a:ext cx="8918084" cy="1266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064" tIns="134064" rIns="134064" bIns="13406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  </a:t>
          </a:r>
          <a:r>
            <a:rPr lang="en-US" sz="1400" b="1" kern="1200"/>
            <a:t>Building Machine Learning Model:</a:t>
          </a:r>
          <a:br>
            <a:rPr lang="en-US" sz="1400" kern="1200"/>
          </a:br>
          <a:r>
            <a:rPr lang="en-US" sz="1400" kern="1200"/>
            <a:t>a. </a:t>
          </a:r>
          <a:r>
            <a:rPr lang="en-US" sz="1400" b="1" i="1" kern="1200"/>
            <a:t>Scaling Dataset</a:t>
          </a:r>
          <a:br>
            <a:rPr lang="en-US" sz="1400" b="1" i="1" kern="1200">
              <a:latin typeface="Segoe UI Light"/>
            </a:rPr>
          </a:br>
          <a:r>
            <a:rPr lang="en-US" sz="1400" i="1" kern="1200"/>
            <a:t>b. </a:t>
          </a:r>
          <a:r>
            <a:rPr lang="en-US" sz="1400" b="1" kern="1200"/>
            <a:t>Splitting </a:t>
          </a:r>
          <a:r>
            <a:rPr lang="en-US" sz="1400" b="1" kern="1200">
              <a:latin typeface="Segoe UI Light"/>
            </a:rPr>
            <a:t>Dataset</a:t>
          </a:r>
          <a:br>
            <a:rPr lang="en-US" sz="1400" b="1" kern="1200">
              <a:latin typeface="Segoe UI Light"/>
            </a:rPr>
          </a:br>
          <a:r>
            <a:rPr lang="en-US" sz="1400" b="1" kern="1200">
              <a:latin typeface="Segoe UI Light"/>
            </a:rPr>
            <a:t>c</a:t>
          </a:r>
          <a:r>
            <a:rPr lang="en-US" sz="1400" b="1" kern="1200"/>
            <a:t>. Evaluating Models</a:t>
          </a:r>
          <a:br>
            <a:rPr lang="en-US" sz="1400" b="1" kern="1200">
              <a:latin typeface="Segoe UI Light"/>
            </a:rPr>
          </a:br>
          <a:r>
            <a:rPr lang="en-US" sz="1400" b="1" kern="1200">
              <a:latin typeface="Segoe UI Light"/>
            </a:rPr>
            <a:t>d. Hyper- Parameter tuning</a:t>
          </a:r>
          <a:endParaRPr lang="en-US" sz="1400" kern="1200">
            <a:latin typeface="Segoe UI Light"/>
          </a:endParaRPr>
        </a:p>
      </dsp:txBody>
      <dsp:txXfrm>
        <a:off x="1462345" y="1542897"/>
        <a:ext cx="8918084" cy="1266748"/>
      </dsp:txXfrm>
    </dsp:sp>
    <dsp:sp modelId="{1B545E43-33C3-462D-B836-DC5A89C12DBF}">
      <dsp:nvSpPr>
        <dsp:cNvPr id="0" name=""/>
        <dsp:cNvSpPr/>
      </dsp:nvSpPr>
      <dsp:spPr>
        <a:xfrm>
          <a:off x="0" y="3083537"/>
          <a:ext cx="10515600" cy="12655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6A3EC-A1A5-4B90-839B-E30F7FB6E542}">
      <dsp:nvSpPr>
        <dsp:cNvPr id="0" name=""/>
        <dsp:cNvSpPr/>
      </dsp:nvSpPr>
      <dsp:spPr>
        <a:xfrm>
          <a:off x="382817" y="3368277"/>
          <a:ext cx="696711" cy="6960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2873B-977A-46A1-9660-C6A244F4F2B2}">
      <dsp:nvSpPr>
        <dsp:cNvPr id="0" name=""/>
        <dsp:cNvSpPr/>
      </dsp:nvSpPr>
      <dsp:spPr>
        <a:xfrm>
          <a:off x="1462345" y="3083537"/>
          <a:ext cx="8918084" cy="1266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064" tIns="134064" rIns="134064" bIns="134064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>
              <a:latin typeface="Segoe UI Light"/>
            </a:rPr>
            <a:t>Model results observations and its visualizations</a:t>
          </a:r>
          <a:endParaRPr lang="en-GB" sz="1400" b="1" kern="1200"/>
        </a:p>
      </dsp:txBody>
      <dsp:txXfrm>
        <a:off x="1462345" y="3083537"/>
        <a:ext cx="8918084" cy="1266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AF03AE-1CC2-475F-B909-50970E969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3C45E-73BA-4C86-A24F-A5006B4E7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A4CE-17BB-4BB2-AC7B-97495293E2AC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DB874-DF6A-4AFA-8055-4AD7EE4CE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7078F-04CB-4625-B536-5BCAA2EC6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F92D-82DD-4142-BCE8-036B9148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70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C8F5-2FDA-4718-81AA-24F4816BBD5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C616-C518-4358-9496-6C33B2F5F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2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769" y="2683895"/>
            <a:ext cx="5278514" cy="28622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36" y="5568698"/>
            <a:ext cx="5278514" cy="6181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52488" y="950976"/>
            <a:ext cx="5239512" cy="49651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EEBC2D4-4F41-249E-7141-E0E12113CE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72346" y="0"/>
            <a:ext cx="28956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8060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65D0-3E91-45C0-BC6C-CC7BFE58B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4800" y="3429000"/>
            <a:ext cx="3097320" cy="978408"/>
          </a:xfrm>
          <a:prstGeom prst="rect">
            <a:avLst/>
          </a:prstGeom>
        </p:spPr>
        <p:txBody>
          <a:bodyPr anchor="ctr"/>
          <a:lstStyle>
            <a:lvl1pPr algn="l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651A5D-2C86-4900-A248-8559E39BDA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0510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5F84479-AB5A-4587-BAAF-A05E52224B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5700" y="2854660"/>
            <a:ext cx="4749800" cy="2129971"/>
          </a:xfrm>
          <a:prstGeom prst="rect">
            <a:avLst/>
          </a:prstGeom>
        </p:spPr>
        <p:txBody>
          <a:bodyPr anchor="ctr"/>
          <a:lstStyle>
            <a:lvl1pPr marL="285750" indent="-28575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cap="none" spc="50" baseline="0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3D8D3253-3A08-4F2F-B6B3-607BBC6B33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5788241"/>
            <a:ext cx="12192000" cy="1069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3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220C40-4EC0-BFB1-D615-1455BA15A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3684897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B9A4D3-8D91-4865-B422-5F60885A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592874" y="3684898"/>
            <a:ext cx="9006253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ECDAF5-DEB9-4A0C-9165-6ED23184A3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5435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EA1AD-EC70-422F-BADD-FCA14BF9D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28750" y="3520775"/>
            <a:ext cx="328246" cy="3282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84996E-63EA-4C88-816A-3AE158BB5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80314" y="3520775"/>
            <a:ext cx="328246" cy="3282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A09893-F9A1-4FA2-A462-C1C443EC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31878" y="3520775"/>
            <a:ext cx="328246" cy="32824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FBC17-744B-4367-90B4-20C9CDBD1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83442" y="3520775"/>
            <a:ext cx="328246" cy="32824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D6CCE-53EA-424C-A29B-35A77F7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35004" y="3520775"/>
            <a:ext cx="328246" cy="3282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ADC218-9303-4431-8BD2-4D5F9C19A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92873" y="2964383"/>
            <a:ext cx="0" cy="41571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724929-97F8-4988-BD69-D86CAA695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1" y="2964383"/>
            <a:ext cx="0" cy="4157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0FEF08-1FB7-46B4-AB6B-D672A96A7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99127" y="2964383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8BA510CE-108D-434A-9BE7-BE67121752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172" y="2075688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00414708-82D0-44BF-8CBD-2D165A3856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5172" y="2578608"/>
            <a:ext cx="2251564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272F07D4-1C66-4FA2-8361-FC6267F177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70216" y="2075688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432C0CF3-19F3-4C10-9EEC-BA5E5F3FD2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70216" y="2578608"/>
            <a:ext cx="2251564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4A3A0AFC-7EB9-4059-8C59-C42379BA92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73340" y="2075688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417F27A8-21AF-48E6-8A67-65C9920A30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73340" y="2578608"/>
            <a:ext cx="2251564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26C8D2A-15B8-4AB1-83F7-74DB0A35CC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16736" y="4398264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07311D06-DEA1-4811-AC58-E3B935DC5A8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6736" y="4917263"/>
            <a:ext cx="2251562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23AC1CF6-E394-4A35-A634-F187E005A4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1784" y="4398264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3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F72BEB0-9B11-4205-B9FC-10E5201C81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21784" y="4917263"/>
            <a:ext cx="2251562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574CD7-C8A6-4F56-81B4-F72FB22E0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844715" y="3977431"/>
            <a:ext cx="0" cy="41571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FC7994-2504-4FF9-81F5-24405FEF0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47565" y="3977431"/>
            <a:ext cx="0" cy="415716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83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01351-79F8-4AD7-A22B-E7AFB1C69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9A49BC-8099-40DE-8210-5A1CBAA42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7BBE6-4278-4E33-9044-72A2E0C0E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8564" y="1585733"/>
            <a:ext cx="2065188" cy="39959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549E-0E7C-4599-B51C-97AA7E52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2832" y="1585733"/>
            <a:ext cx="2065188" cy="39959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7C507F-AD4D-47B6-88C3-C1D0154FB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3405" y="1585733"/>
            <a:ext cx="2065188" cy="39959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266B1-BBD1-44C0-8D4C-4E651D320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3980" y="1585733"/>
            <a:ext cx="2065188" cy="399591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1BB1CE-E3FA-4E7F-A54B-3FB67509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1052" y="1585733"/>
            <a:ext cx="2065188" cy="39959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D11F63-A3DB-4EB1-9148-6E8C6678D1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7843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normalizeH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96E63495-7407-4360-95F6-82D0C68813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7843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3A879552-0B9C-48EC-8D07-A24DB252D6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52111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8337BD60-5C54-4FEC-A9D6-5C29EB9479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52111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25F7073D-87C3-473A-9A04-748C3F6826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82684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5CB2BF3B-6E9D-4A28-A938-C9CC9E4964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2684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4E179CD-2F9C-44FA-813E-253ACC4A97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13259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34D58360-D7DD-4F33-A29E-5F4835C2DC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13259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AA5A81E7-83B9-4A30-9A57-98FFF27160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30331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C45C6D3E-88B9-42D5-9A94-6D2B9CA3CD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30331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37453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A750E0F3-3708-7BB7-7A9E-123ED3BAC6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D283EBF-8FBA-4A7A-9DCE-23E0BF7F6A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69848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8D76D02-A6E3-446F-B85B-CAD9ED0641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0664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90954B1A-CAD7-4645-A1B3-1A5EFD54C9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0664" y="5431536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D517EAC0-89E0-4247-B048-92F65C868A7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236976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F5710E0-5399-4C8A-9D92-390195CB6F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907792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19883F1-27DD-46A1-AD71-3AE1425600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907792" y="5431536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7847BEB8-AC95-445E-AFB4-34B7658BB992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5404104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2B5CAB5-1932-4DC0-BBBD-8ABA7C5D5DE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74920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E248F87C-2911-41CB-A4BD-6ECD4E13B8C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74920" y="5431536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7B6B3681-1E21-44DA-AADA-F5E638A87423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7571232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2D88AD4B-15C6-42C2-B9A5-BD645DA67D7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242048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D79E337C-DD94-4BC6-9F28-69AC04CD2B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242048" y="5431536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026B0125-C5D1-4397-BA37-9D1FCB7DA71E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9738360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57BE95A-45E1-4F78-9162-0D9005657D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409176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EF2F2B86-E2A2-406A-9EED-2FBD6601798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409176" y="5431536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EAB4BA-80BD-7371-B929-19121B20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444748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5AB06E-DF62-F8F9-5394-965FE9EF6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288188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703C-0E17-F953-C69A-F4BE3C334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9959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4C6290-D338-8FBA-9D0B-CAF45DE68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39717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04D8C7-8727-8343-DFC8-E415C809B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78565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1314"/>
            <a:ext cx="12192000" cy="3806686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29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4B8443F-E5FA-5D35-EFF6-7896CFEE75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063838"/>
            <a:ext cx="5066324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add subtitle here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9C9904-11DE-F8AA-4316-5ACEC5829E3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8199" y="2486203"/>
            <a:ext cx="10515600" cy="3343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253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98BF-0DCC-40E9-B9E5-892F3CCF54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224" y="502920"/>
            <a:ext cx="5010912" cy="1627632"/>
          </a:xfrm>
          <a:prstGeom prst="rect">
            <a:avLst/>
          </a:prstGeom>
          <a:noFill/>
        </p:spPr>
        <p:txBody>
          <a:bodyPr lIns="91440" tIns="45720" rIns="91440" bIns="45720" anchor="t" anchorCtr="0"/>
          <a:lstStyle>
            <a:lvl1pPr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8C8EB8A-A968-4E47-AE69-9A01E7717EB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68496" y="2752344"/>
            <a:ext cx="3602736" cy="3255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spc="400" baseline="0"/>
            </a:lvl1pPr>
          </a:lstStyle>
          <a:p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AD04F8B-0B18-4B5F-B3A8-8EEDC439F5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90288" y="1911096"/>
            <a:ext cx="2350008" cy="99669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lIns="1371600" bIns="365760" anchor="ctr"/>
          <a:lstStyle>
            <a:lvl1pPr marL="0" indent="0" algn="l">
              <a:buNone/>
              <a:defRPr sz="2000" i="0" cap="none" spc="20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F8DE9-CF33-BBAF-FFA6-1487D09E6B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46136" y="0"/>
            <a:ext cx="3602736" cy="3255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spc="400" baseline="0"/>
            </a:lvl1pPr>
          </a:lstStyle>
          <a:p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37F6F0D-FCD4-63B1-5371-FFB63A75BBE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946136" y="3602736"/>
            <a:ext cx="3602736" cy="3255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spc="400" baseline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7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9A62FB8A-A588-91BB-620B-64E5D20902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B9DAAC-E781-43E6-913C-893B8D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1655546"/>
            <a:ext cx="12192001" cy="5202454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6584" y="2276856"/>
            <a:ext cx="2743200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add subtitle here 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D9CE0F4-78C6-4BD6-9C58-FDFC16FF09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86584" y="2916936"/>
            <a:ext cx="2743200" cy="25603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200" spc="5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499BD94-B24B-4B23-9B87-81DF413EA4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0" y="2276856"/>
            <a:ext cx="2743200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add subtitle here 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BC5A941-8EB4-4D4B-9671-6B8FA6447A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8000" y="2916936"/>
            <a:ext cx="2743200" cy="25603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200" spc="5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9C76B36E-858A-1EFF-2A70-C8D5ADDC0C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5788241"/>
            <a:ext cx="12192000" cy="1069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777FD6-2BEA-C70A-1C6D-8885D53E9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2470543" y="2771478"/>
            <a:ext cx="60725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ABE26A-0746-BC10-0802-C29EAD6C2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6968402" y="2771478"/>
            <a:ext cx="60725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79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1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57" r:id="rId4"/>
    <p:sldLayoutId id="2147483656" r:id="rId5"/>
    <p:sldLayoutId id="2147483665" r:id="rId6"/>
    <p:sldLayoutId id="2147483652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D64C50-A740-468A-8AB6-F949358D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05" y="501803"/>
            <a:ext cx="8136014" cy="1563362"/>
          </a:xfrm>
        </p:spPr>
        <p:txBody>
          <a:bodyPr lIns="91440" tIns="45720" rIns="91440" bIns="45720" anchor="b"/>
          <a:lstStyle/>
          <a:p>
            <a:r>
              <a:rPr lang="en-US">
                <a:cs typeface="Segoe UI Light"/>
              </a:rPr>
              <a:t>INTRODUCTION TO </a:t>
            </a:r>
            <a:br>
              <a:rPr lang="en-US">
                <a:cs typeface="Segoe UI Light"/>
              </a:rPr>
            </a:br>
            <a:r>
              <a:rPr lang="en-US">
                <a:cs typeface="Segoe UI Light"/>
              </a:rPr>
              <a:t>DATA SCIENCE – PHASE 2 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94A06-38B8-4C8F-ABF0-FB763704D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136" y="4027311"/>
            <a:ext cx="5278514" cy="2616521"/>
          </a:xfrm>
        </p:spPr>
        <p:txBody>
          <a:bodyPr lIns="91440" tIns="45720" rIns="91440" bIns="45720" anchor="t"/>
          <a:lstStyle/>
          <a:p>
            <a:pPr marL="457200" indent="-457200">
              <a:buAutoNum type="arabicPeriod"/>
            </a:pPr>
            <a:r>
              <a:rPr lang="en-US">
                <a:cs typeface="Segoe UI Light"/>
              </a:rPr>
              <a:t>Sai Krishna Are – 2310421</a:t>
            </a:r>
          </a:p>
          <a:p>
            <a:pPr marL="457200" indent="-457200">
              <a:buAutoNum type="arabicPeriod"/>
            </a:pPr>
            <a:r>
              <a:rPr lang="en-US">
                <a:cs typeface="Segoe UI Light"/>
              </a:rPr>
              <a:t>Vamsi Athota – 2310423</a:t>
            </a:r>
          </a:p>
          <a:p>
            <a:pPr marL="457200" indent="-457200">
              <a:buAutoNum type="arabicPeriod"/>
            </a:pPr>
            <a:r>
              <a:rPr lang="en-US">
                <a:cs typeface="Segoe UI Light"/>
              </a:rPr>
              <a:t>Saran Teja Mallela - 2315340</a:t>
            </a:r>
          </a:p>
          <a:p>
            <a:pPr marL="457200" indent="-457200">
              <a:buAutoNum type="arabicPeriod"/>
            </a:pPr>
            <a:r>
              <a:rPr lang="en-US">
                <a:cs typeface="Segoe UI Light"/>
              </a:rPr>
              <a:t>Likhitha Reddy Kesara - 2296664</a:t>
            </a:r>
          </a:p>
          <a:p>
            <a:pPr marL="457200" indent="-457200">
              <a:buAutoNum type="arabicPeriod"/>
            </a:pPr>
            <a:r>
              <a:rPr lang="en-US">
                <a:cs typeface="Segoe UI Light"/>
              </a:rPr>
              <a:t>Aditya </a:t>
            </a:r>
            <a:r>
              <a:rPr lang="en-US" err="1">
                <a:cs typeface="Segoe UI Light"/>
              </a:rPr>
              <a:t>Nidadavolu</a:t>
            </a:r>
            <a:r>
              <a:rPr lang="en-US">
                <a:cs typeface="Segoe UI Light"/>
              </a:rPr>
              <a:t>- 2293835</a:t>
            </a:r>
          </a:p>
          <a:p>
            <a:pPr marL="457200" indent="-457200">
              <a:buAutoNum type="arabicPeriod"/>
            </a:pPr>
            <a:r>
              <a:rPr lang="en-US">
                <a:cs typeface="Segoe UI Light"/>
              </a:rPr>
              <a:t>Preethi Kakarla - 2307250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37C1019-D992-06C7-BBAF-C153A2F43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80119" y="0"/>
            <a:ext cx="28956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6ACAA-3CA7-A373-D0C6-FF0C31C32E69}"/>
              </a:ext>
            </a:extLst>
          </p:cNvPr>
          <p:cNvSpPr txBox="1"/>
          <p:nvPr/>
        </p:nvSpPr>
        <p:spPr>
          <a:xfrm>
            <a:off x="603504" y="3429000"/>
            <a:ext cx="53919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u="sng" dirty="0">
                <a:cs typeface="Segoe UI Light"/>
              </a:rPr>
              <a:t>GROUP 18: Team members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30164-BDBC-DAD0-614C-C4F95371673A}"/>
              </a:ext>
            </a:extLst>
          </p:cNvPr>
          <p:cNvSpPr txBox="1"/>
          <p:nvPr/>
        </p:nvSpPr>
        <p:spPr>
          <a:xfrm>
            <a:off x="603504" y="2353056"/>
            <a:ext cx="8217408" cy="9662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i="1" dirty="0">
                <a:solidFill>
                  <a:srgbClr val="222222"/>
                </a:solidFill>
                <a:latin typeface="Times New Roman"/>
                <a:cs typeface="Times New Roman"/>
              </a:rPr>
              <a:t>Regression Analysis: Real-time Portugal 2019 Election Results</a:t>
            </a:r>
            <a:endParaRPr lang="en-US" sz="2800" i="1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72569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E216A-DE61-21FC-16D3-F854B753F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736" y="1987582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b="1">
                <a:solidFill>
                  <a:srgbClr val="FFFFFF"/>
                </a:solidFill>
              </a:rPr>
              <a:t>DEEP LEARNING MODEL WITH 2 LAYERS</a:t>
            </a:r>
          </a:p>
        </p:txBody>
      </p:sp>
      <p:pic>
        <p:nvPicPr>
          <p:cNvPr id="20" name="Picture 19" descr="A graph of a training loss&#10;&#10;Description automatically generated">
            <a:extLst>
              <a:ext uri="{FF2B5EF4-FFF2-40B4-BE49-F238E27FC236}">
                <a16:creationId xmlns:a16="http://schemas.microsoft.com/office/drawing/2014/main" id="{C6DFB3B4-6365-D094-2450-90FE42849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708" y="3780712"/>
            <a:ext cx="4274301" cy="283623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1C3F99-DD52-789F-E7B0-74D2BB213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702" y="592667"/>
            <a:ext cx="3556705" cy="28504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 descr="A graph of blue and orange dots&#10;&#10;Description automatically generated">
            <a:extLst>
              <a:ext uri="{FF2B5EF4-FFF2-40B4-BE49-F238E27FC236}">
                <a16:creationId xmlns:a16="http://schemas.microsoft.com/office/drawing/2014/main" id="{7C4960DD-9453-FB82-8162-83F0DF87F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798" y="597252"/>
            <a:ext cx="3575402" cy="28412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93550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0004-E4E4-2A45-BEC0-90BEB4FA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737" y="385023"/>
            <a:ext cx="5685423" cy="567872"/>
          </a:xfrm>
        </p:spPr>
        <p:txBody>
          <a:bodyPr lIns="91440" tIns="45720" rIns="91440" bIns="45720" anchor="t"/>
          <a:lstStyle/>
          <a:p>
            <a:r>
              <a:rPr lang="en-GB" b="1">
                <a:solidFill>
                  <a:srgbClr val="3E7090"/>
                </a:solidFill>
                <a:cs typeface="Segoe UI Light"/>
              </a:rPr>
              <a:t>An ENSEMBLE Model</a:t>
            </a:r>
            <a:endParaRPr lang="en-GB" b="1">
              <a:solidFill>
                <a:srgbClr val="3E7090"/>
              </a:solidFill>
            </a:endParaRPr>
          </a:p>
        </p:txBody>
      </p:sp>
      <p:pic>
        <p:nvPicPr>
          <p:cNvPr id="19" name="Picture 18" descr="A graph with blue dots&#10;&#10;Description automatically generated">
            <a:extLst>
              <a:ext uri="{FF2B5EF4-FFF2-40B4-BE49-F238E27FC236}">
                <a16:creationId xmlns:a16="http://schemas.microsoft.com/office/drawing/2014/main" id="{D1F2A8F7-8B6D-7E79-8A99-CFB352937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6" y="3169737"/>
            <a:ext cx="4014597" cy="31691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3D78DC7-CFA5-60C1-0AA4-139B629D7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431" y="3168586"/>
            <a:ext cx="3781425" cy="3050667"/>
          </a:xfrm>
          <a:prstGeom prst="rect">
            <a:avLst/>
          </a:prstGeom>
        </p:spPr>
      </p:pic>
      <p:pic>
        <p:nvPicPr>
          <p:cNvPr id="21" name="Picture 20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E5255B63-4D85-000F-A32B-010C8B5CF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133" y="3164403"/>
            <a:ext cx="3827907" cy="31310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D4458B-9F20-2598-F15A-1D9BADB574B7}"/>
              </a:ext>
            </a:extLst>
          </p:cNvPr>
          <p:cNvSpPr txBox="1"/>
          <p:nvPr/>
        </p:nvSpPr>
        <p:spPr>
          <a:xfrm>
            <a:off x="338666" y="1114778"/>
            <a:ext cx="1137355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This machine learning method combines several models to increase the predictability and accuracy of the results. </a:t>
            </a:r>
            <a:endParaRPr lang="en-US">
              <a:latin typeface="Segoe UI Light"/>
              <a:cs typeface="Segoe UI Ligh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We have used the models of </a:t>
            </a:r>
            <a:r>
              <a:rPr lang="en-US" sz="2400" err="1">
                <a:latin typeface="Times New Roman"/>
                <a:cs typeface="Times New Roman"/>
              </a:rPr>
              <a:t>RandomForest</a:t>
            </a:r>
            <a:r>
              <a:rPr lang="en-US" sz="2400">
                <a:latin typeface="Times New Roman"/>
                <a:cs typeface="Times New Roman"/>
              </a:rPr>
              <a:t>, </a:t>
            </a:r>
            <a:r>
              <a:rPr lang="en-US" sz="2400" err="1">
                <a:latin typeface="Times New Roman"/>
                <a:cs typeface="Times New Roman"/>
              </a:rPr>
              <a:t>DecisionTree</a:t>
            </a:r>
            <a:r>
              <a:rPr lang="en-US" sz="2400">
                <a:latin typeface="Times New Roman"/>
                <a:cs typeface="Times New Roman"/>
              </a:rPr>
              <a:t> and </a:t>
            </a:r>
            <a:r>
              <a:rPr lang="en-US" sz="2400" err="1">
                <a:latin typeface="Times New Roman"/>
                <a:cs typeface="Times New Roman"/>
              </a:rPr>
              <a:t>XGBRegressor</a:t>
            </a:r>
            <a:r>
              <a:rPr lang="en-US" sz="2400">
                <a:latin typeface="Times New Roman"/>
                <a:cs typeface="Times New Roman"/>
              </a:rPr>
              <a:t> and combined them.</a:t>
            </a:r>
            <a:endParaRPr lang="en-US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8255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E5F61-8FD5-3FA5-4770-5201C7F7F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16" y="1161288"/>
            <a:ext cx="4405599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b="1">
                <a:solidFill>
                  <a:schemeClr val="accent3">
                    <a:lumMod val="75000"/>
                  </a:schemeClr>
                </a:solidFill>
              </a:rPr>
              <a:t> VISUALIZATIONS</a:t>
            </a:r>
            <a:br>
              <a:rPr lang="en-US" sz="3700" b="1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3700" b="1">
                <a:solidFill>
                  <a:schemeClr val="accent3">
                    <a:lumMod val="75000"/>
                  </a:schemeClr>
                </a:solidFill>
                <a:cs typeface="Segoe UI Light"/>
              </a:rPr>
              <a:t>          ON</a:t>
            </a:r>
            <a:br>
              <a:rPr lang="en-US" sz="3700" b="1">
                <a:solidFill>
                  <a:schemeClr val="accent3">
                    <a:lumMod val="75000"/>
                  </a:schemeClr>
                </a:solidFill>
                <a:cs typeface="Segoe UI Light"/>
              </a:rPr>
            </a:br>
            <a:r>
              <a:rPr lang="en-US" sz="3700" b="1">
                <a:solidFill>
                  <a:schemeClr val="accent3">
                    <a:lumMod val="75000"/>
                  </a:schemeClr>
                </a:solidFill>
                <a:cs typeface="Segoe UI Light"/>
              </a:rPr>
              <a:t>MSE, MAE, RMSE</a:t>
            </a:r>
            <a:br>
              <a:rPr lang="en-US" sz="3700" b="1">
                <a:solidFill>
                  <a:schemeClr val="accent3">
                    <a:lumMod val="75000"/>
                  </a:schemeClr>
                </a:solidFill>
                <a:cs typeface="Segoe UI Light"/>
              </a:rPr>
            </a:br>
            <a:r>
              <a:rPr lang="en-US" sz="3700" b="1">
                <a:solidFill>
                  <a:schemeClr val="accent3">
                    <a:lumMod val="75000"/>
                  </a:schemeClr>
                </a:solidFill>
                <a:cs typeface="Segoe UI Light"/>
              </a:rPr>
              <a:t>for each model</a:t>
            </a:r>
            <a:endParaRPr lang="en-US" sz="3700" b="1" kern="1200">
              <a:solidFill>
                <a:schemeClr val="accent3">
                  <a:lumMod val="75000"/>
                </a:schemeClr>
              </a:solidFill>
              <a:latin typeface="+mj-lt"/>
              <a:cs typeface="Segoe UI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F60FA-B206-933B-81B1-10EE9CA108F4}"/>
              </a:ext>
            </a:extLst>
          </p:cNvPr>
          <p:cNvSpPr>
            <a:spLocks/>
          </p:cNvSpPr>
          <p:nvPr/>
        </p:nvSpPr>
        <p:spPr>
          <a:xfrm>
            <a:off x="5338156" y="2185997"/>
            <a:ext cx="6364224" cy="3720589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defTabSz="548640">
              <a:spcAft>
                <a:spcPts val="600"/>
              </a:spcAft>
            </a:pPr>
            <a:endParaRPr lang="en-US" sz="2000" kern="1200">
              <a:solidFill>
                <a:srgbClr val="50555C"/>
              </a:solidFill>
              <a:latin typeface="+mn-lt"/>
              <a:cs typeface="Segoe UI Light"/>
            </a:endParaRPr>
          </a:p>
          <a:p>
            <a:pPr>
              <a:spcAft>
                <a:spcPts val="600"/>
              </a:spcAft>
            </a:pPr>
            <a:endParaRPr lang="en-US" sz="2000">
              <a:cs typeface="Segoe UI Light"/>
            </a:endParaRPr>
          </a:p>
        </p:txBody>
      </p:sp>
      <p:pic>
        <p:nvPicPr>
          <p:cNvPr id="5" name="Picture 4" descr="A graph with red and blue rectangles&#10;&#10;Description automatically generated">
            <a:extLst>
              <a:ext uri="{FF2B5EF4-FFF2-40B4-BE49-F238E27FC236}">
                <a16:creationId xmlns:a16="http://schemas.microsoft.com/office/drawing/2014/main" id="{D8500D46-1756-4228-2DB9-1A53F54B3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407" y="345059"/>
            <a:ext cx="3462528" cy="2615946"/>
          </a:xfrm>
          <a:prstGeom prst="rect">
            <a:avLst/>
          </a:prstGeom>
        </p:spPr>
      </p:pic>
      <p:pic>
        <p:nvPicPr>
          <p:cNvPr id="6" name="Picture 5" descr="A graph showing different colored rectangles&#10;&#10;Description automatically generated">
            <a:extLst>
              <a:ext uri="{FF2B5EF4-FFF2-40B4-BE49-F238E27FC236}">
                <a16:creationId xmlns:a16="http://schemas.microsoft.com/office/drawing/2014/main" id="{C87AAC2B-DFE7-3E73-4E93-5EE956D74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380" y="1660398"/>
            <a:ext cx="3566936" cy="2818779"/>
          </a:xfrm>
          <a:prstGeom prst="rect">
            <a:avLst/>
          </a:prstGeom>
        </p:spPr>
      </p:pic>
      <p:pic>
        <p:nvPicPr>
          <p:cNvPr id="7" name="Picture 6" descr="A graph with different colored rectangles&#10;&#10;Description automatically generated">
            <a:extLst>
              <a:ext uri="{FF2B5EF4-FFF2-40B4-BE49-F238E27FC236}">
                <a16:creationId xmlns:a16="http://schemas.microsoft.com/office/drawing/2014/main" id="{DBC8FA9A-9514-5F02-F0D8-D74EDDEE3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667" y="3509899"/>
            <a:ext cx="3559683" cy="288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86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432416A3-39EF-4CBE-943D-C79C22FD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 &amp; Cons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FBEB7-A9AF-468F-820B-D9077A7D0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Pros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127C79B-F024-434C-825D-15CEE80923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9039" y="2492709"/>
            <a:ext cx="4925290" cy="3149138"/>
          </a:xfrm>
        </p:spPr>
        <p:txBody>
          <a:bodyPr lIns="91440" tIns="45720" rIns="91440" bIns="45720" anchor="t"/>
          <a:lstStyle/>
          <a:p>
            <a:pPr>
              <a:buFont typeface="Arial,Sans-Serif" panose="020B0502040204020203" pitchFamily="34" charset="0"/>
              <a:buChar char="•"/>
            </a:pPr>
            <a:endParaRPr lang="en-US" sz="1600">
              <a:cs typeface="Segoe UI Light"/>
            </a:endParaRPr>
          </a:p>
          <a:p>
            <a:pPr lvl="1">
              <a:buFont typeface="Arial" panose="020B0502040204020203" pitchFamily="34" charset="0"/>
              <a:buChar char="•"/>
            </a:pPr>
            <a:r>
              <a:rPr lang="en-US" sz="1600" b="1">
                <a:latin typeface="Arial"/>
                <a:cs typeface="Arial"/>
              </a:rPr>
              <a:t>Regression Models:</a:t>
            </a:r>
            <a:r>
              <a:rPr lang="en-US" sz="1600">
                <a:latin typeface="Arial"/>
                <a:cs typeface="Arial"/>
              </a:rPr>
              <a:t> Provides insights into relationships with flexibility.</a:t>
            </a:r>
            <a:endParaRPr lang="en-US" sz="1600">
              <a:cs typeface="Segoe UI Light"/>
            </a:endParaRPr>
          </a:p>
          <a:p>
            <a:pPr lvl="1">
              <a:buFont typeface="Arial" panose="020B0502040204020203" pitchFamily="34" charset="0"/>
              <a:buChar char="•"/>
            </a:pPr>
            <a:r>
              <a:rPr lang="en-US" sz="1600" b="1">
                <a:latin typeface="Arial"/>
                <a:cs typeface="Arial"/>
              </a:rPr>
              <a:t>Lasso Regression:</a:t>
            </a:r>
            <a:r>
              <a:rPr lang="en-US" sz="1600">
                <a:latin typeface="Arial"/>
                <a:cs typeface="Arial"/>
              </a:rPr>
              <a:t> Effectively performs feature selection and prevents overfitting.</a:t>
            </a:r>
            <a:endParaRPr lang="en-US" sz="1600">
              <a:cs typeface="Segoe UI Light"/>
            </a:endParaRPr>
          </a:p>
          <a:p>
            <a:pPr lvl="1">
              <a:buFont typeface="Arial" panose="020B0502040204020203" pitchFamily="34" charset="0"/>
              <a:buChar char="•"/>
            </a:pPr>
            <a:r>
              <a:rPr lang="en-US" sz="1600" b="1">
                <a:latin typeface="Arial"/>
                <a:cs typeface="Arial"/>
              </a:rPr>
              <a:t>Bidirectional Elimination:</a:t>
            </a:r>
            <a:r>
              <a:rPr lang="en-US" sz="1600">
                <a:latin typeface="Arial"/>
                <a:cs typeface="Arial"/>
              </a:rPr>
              <a:t> Robustly refines feature selection iteratively.</a:t>
            </a:r>
            <a:endParaRPr lang="en-US" sz="1600">
              <a:cs typeface="Segoe UI Light"/>
            </a:endParaRPr>
          </a:p>
          <a:p>
            <a:pPr lvl="1">
              <a:buFont typeface="Arial" panose="020B0502040204020203" pitchFamily="34" charset="0"/>
              <a:buChar char="•"/>
            </a:pPr>
            <a:r>
              <a:rPr lang="en-US" sz="1600" b="1">
                <a:latin typeface="Arial"/>
                <a:cs typeface="Arial"/>
              </a:rPr>
              <a:t>Random Forest:</a:t>
            </a:r>
            <a:r>
              <a:rPr lang="en-US" sz="1600">
                <a:latin typeface="Arial"/>
                <a:cs typeface="Arial"/>
              </a:rPr>
              <a:t> Robust, handles non-linearity well, and provides feature importance.</a:t>
            </a:r>
            <a:endParaRPr lang="en-US" sz="1600">
              <a:cs typeface="Segoe UI Light"/>
            </a:endParaRPr>
          </a:p>
          <a:p>
            <a:pPr lvl="1">
              <a:buFont typeface="Arial" panose="020B0502040204020203" pitchFamily="34" charset="0"/>
              <a:buChar char="•"/>
            </a:pPr>
            <a:r>
              <a:rPr lang="en-US" sz="1600" b="1">
                <a:latin typeface="Arial"/>
                <a:cs typeface="Arial"/>
              </a:rPr>
              <a:t>Ensemble Modeling:</a:t>
            </a:r>
            <a:r>
              <a:rPr lang="en-US" sz="1600">
                <a:latin typeface="Arial"/>
                <a:cs typeface="Arial"/>
              </a:rPr>
              <a:t> Combines model strengths, enhances performance, and reduces reliance on a single model.</a:t>
            </a:r>
            <a:endParaRPr lang="en-US" sz="1600">
              <a:cs typeface="Segoe UI Light"/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E769AD8-E32B-4302-A770-0424AC0A2A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Cons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F231637-753A-4454-98CA-FD968C0D94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83137" y="3008845"/>
            <a:ext cx="5444836" cy="3651365"/>
          </a:xfrm>
        </p:spPr>
        <p:txBody>
          <a:bodyPr lIns="91440" tIns="45720" rIns="91440" bIns="45720" anchor="t"/>
          <a:lstStyle/>
          <a:p>
            <a:pPr marL="285750" indent="-285750">
              <a:lnSpc>
                <a:spcPct val="100000"/>
              </a:lnSpc>
              <a:buFont typeface="Arial" panose="020B0502040204020203" pitchFamily="34" charset="0"/>
              <a:buChar char="•"/>
            </a:pPr>
            <a:r>
              <a:rPr lang="en-US" sz="1400" b="1">
                <a:latin typeface="Arial"/>
                <a:ea typeface="+mn-lt"/>
                <a:cs typeface="+mn-lt"/>
              </a:rPr>
              <a:t>Regression Models:</a:t>
            </a:r>
            <a:r>
              <a:rPr lang="en-US" sz="1400">
                <a:latin typeface="Arial"/>
                <a:ea typeface="+mn-lt"/>
                <a:cs typeface="+mn-lt"/>
              </a:rPr>
              <a:t> Susceptible to overfitting, assumes linear relationships, and sensitive to outliers.</a:t>
            </a:r>
            <a:endParaRPr lang="en-US" sz="1400">
              <a:latin typeface="Arial"/>
              <a:cs typeface="Segoe UI Light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400" b="1">
                <a:latin typeface="Arial"/>
                <a:ea typeface="+mn-lt"/>
                <a:cs typeface="+mn-lt"/>
              </a:rPr>
              <a:t>Lasso Regression:</a:t>
            </a:r>
            <a:r>
              <a:rPr lang="en-US" sz="1400">
                <a:latin typeface="Arial"/>
                <a:ea typeface="+mn-lt"/>
                <a:cs typeface="+mn-lt"/>
              </a:rPr>
              <a:t> May arbitrarily select variables, sensitive to outliers, and challenging parameter choice.</a:t>
            </a:r>
            <a:endParaRPr lang="en-US" sz="1400">
              <a:latin typeface="Arial"/>
              <a:cs typeface="Segoe UI Light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400" b="1">
                <a:latin typeface="Arial"/>
                <a:ea typeface="+mn-lt"/>
                <a:cs typeface="+mn-lt"/>
              </a:rPr>
              <a:t>Bidirectional Elimination:</a:t>
            </a:r>
            <a:r>
              <a:rPr lang="en-US" sz="1400">
                <a:latin typeface="Arial"/>
                <a:ea typeface="+mn-lt"/>
                <a:cs typeface="+mn-lt"/>
              </a:rPr>
              <a:t> Computationally expensive, depends on the starting point, and sensitive to noise.</a:t>
            </a:r>
            <a:endParaRPr lang="en-US" sz="1400">
              <a:latin typeface="Arial"/>
              <a:cs typeface="Segoe UI Light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400" b="1">
                <a:latin typeface="Arial"/>
                <a:ea typeface="+mn-lt"/>
                <a:cs typeface="+mn-lt"/>
              </a:rPr>
              <a:t>Random Forest:</a:t>
            </a:r>
            <a:r>
              <a:rPr lang="en-US" sz="1400">
                <a:latin typeface="Arial"/>
                <a:ea typeface="+mn-lt"/>
                <a:cs typeface="+mn-lt"/>
              </a:rPr>
              <a:t> Less interpretable, computationally intensive, and may not perform well on small datasets.</a:t>
            </a:r>
            <a:endParaRPr lang="en-US" sz="1400">
              <a:latin typeface="Arial"/>
              <a:cs typeface="Segoe UI Light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400" b="1">
                <a:latin typeface="Arial"/>
                <a:ea typeface="+mn-lt"/>
                <a:cs typeface="+mn-lt"/>
              </a:rPr>
              <a:t>Ensemble Modeling:</a:t>
            </a:r>
            <a:r>
              <a:rPr lang="en-US" sz="1400">
                <a:latin typeface="Arial"/>
                <a:ea typeface="+mn-lt"/>
                <a:cs typeface="+mn-lt"/>
              </a:rPr>
              <a:t> Increased complexity, requires careful tuning, and may not always outperform individual models.</a:t>
            </a:r>
            <a:endParaRPr lang="en-US" sz="1400">
              <a:latin typeface="Arial"/>
              <a:cs typeface="Segoe UI Light"/>
            </a:endParaRPr>
          </a:p>
          <a:p>
            <a:pPr>
              <a:lnSpc>
                <a:spcPct val="100000"/>
              </a:lnSpc>
            </a:pPr>
            <a:endParaRPr lang="en-US" sz="1400">
              <a:latin typeface="Arial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64395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D79C-C851-A995-8E3C-A84F2FBB6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928"/>
            <a:ext cx="10515600" cy="567872"/>
          </a:xfrm>
        </p:spPr>
        <p:txBody>
          <a:bodyPr lIns="91440" tIns="45720" rIns="91440" bIns="45720"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5253180-67FE-F9A8-B057-BCEADEAB9C6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96695" y="1164756"/>
            <a:ext cx="10203873" cy="5213638"/>
          </a:xfrm>
        </p:spPr>
        <p:txBody>
          <a:bodyPr lIns="91440" tIns="45720" rIns="91440" bIns="45720" anchor="t"/>
          <a:lstStyle/>
          <a:p>
            <a:r>
              <a:rPr lang="en-US" sz="1600" b="1">
                <a:ea typeface="+mn-lt"/>
                <a:cs typeface="+mn-lt"/>
              </a:rPr>
              <a:t>Data Processing:</a:t>
            </a:r>
            <a:endParaRPr lang="en-US" sz="1600">
              <a:cs typeface="Segoe UI Light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Employed various preprocessing techniques for dataset cleaning.</a:t>
            </a:r>
            <a:endParaRPr lang="en-US" sz="1600">
              <a:cs typeface="Segoe UI Light"/>
            </a:endParaRPr>
          </a:p>
          <a:p>
            <a:r>
              <a:rPr lang="en-US" sz="1600" b="1">
                <a:ea typeface="+mn-lt"/>
                <a:cs typeface="+mn-lt"/>
              </a:rPr>
              <a:t>Regression Modeling:</a:t>
            </a:r>
            <a:endParaRPr lang="en-US" sz="1600">
              <a:cs typeface="Segoe UI Light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Built models and optimized hyperparameters using cross-validation.</a:t>
            </a:r>
            <a:endParaRPr lang="en-US" sz="1600">
              <a:cs typeface="Segoe UI Light"/>
            </a:endParaRPr>
          </a:p>
          <a:p>
            <a:r>
              <a:rPr lang="en-US" sz="1600" b="1">
                <a:ea typeface="+mn-lt"/>
                <a:cs typeface="+mn-lt"/>
              </a:rPr>
              <a:t>Variable Selection:</a:t>
            </a:r>
            <a:endParaRPr lang="en-US" sz="1600">
              <a:cs typeface="Segoe UI Light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Used Lasso regression and Bidirectional Elimination on top-performing models.</a:t>
            </a:r>
            <a:endParaRPr lang="en-US" sz="1600">
              <a:cs typeface="Segoe UI Light"/>
            </a:endParaRPr>
          </a:p>
          <a:p>
            <a:r>
              <a:rPr lang="en-US" sz="1600" b="1">
                <a:ea typeface="+mn-lt"/>
                <a:cs typeface="+mn-lt"/>
              </a:rPr>
              <a:t>Data Visualization:</a:t>
            </a:r>
            <a:endParaRPr lang="en-US" sz="1600">
              <a:cs typeface="Segoe UI Light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 Used MSE, MAE, RMSE for data visualization.</a:t>
            </a:r>
            <a:endParaRPr lang="en-US" sz="1600">
              <a:cs typeface="Segoe UI Light"/>
            </a:endParaRPr>
          </a:p>
          <a:p>
            <a:r>
              <a:rPr lang="en-US" sz="1600" b="1">
                <a:ea typeface="+mn-lt"/>
                <a:cs typeface="+mn-lt"/>
              </a:rPr>
              <a:t>Ensemble Modeling:</a:t>
            </a:r>
            <a:endParaRPr lang="en-US" sz="1600">
              <a:cs typeface="Segoe UI Light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Created an ensemble model with top 3 Models (RF, DTR, </a:t>
            </a:r>
            <a:r>
              <a:rPr lang="en-US" sz="1600" err="1">
                <a:ea typeface="+mn-lt"/>
                <a:cs typeface="+mn-lt"/>
              </a:rPr>
              <a:t>XGBoost</a:t>
            </a:r>
            <a:r>
              <a:rPr lang="en-US" sz="1600">
                <a:ea typeface="+mn-lt"/>
                <a:cs typeface="+mn-lt"/>
              </a:rPr>
              <a:t>).</a:t>
            </a:r>
            <a:endParaRPr lang="en-US" sz="1600">
              <a:cs typeface="Segoe UI Light"/>
            </a:endParaRPr>
          </a:p>
          <a:p>
            <a:r>
              <a:rPr lang="en-US" sz="1600" b="1">
                <a:ea typeface="+mn-lt"/>
                <a:cs typeface="+mn-lt"/>
              </a:rPr>
              <a:t>Best Model Performance:</a:t>
            </a:r>
            <a:endParaRPr lang="en-US" sz="1600">
              <a:cs typeface="Segoe UI Light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Random Forest outperformed, MSE: 0.00025, R2: 0.9998.</a:t>
            </a:r>
            <a:endParaRPr lang="en-US" sz="1600">
              <a:cs typeface="Segoe UI Light"/>
            </a:endParaRPr>
          </a:p>
          <a:p>
            <a:r>
              <a:rPr lang="en-US" sz="1600" b="1">
                <a:ea typeface="+mn-lt"/>
                <a:cs typeface="+mn-lt"/>
              </a:rPr>
              <a:t>Conclusion:</a:t>
            </a:r>
            <a:endParaRPr lang="en-US" sz="1600">
              <a:cs typeface="Segoe UI Light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Random Forest identified as the best Regressive algorithm for our dataset.</a:t>
            </a:r>
            <a:endParaRPr lang="en-US" sz="1600">
              <a:cs typeface="Segoe UI Light"/>
            </a:endParaRPr>
          </a:p>
          <a:p>
            <a:endParaRPr lang="en-US" sz="160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80066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68B3F64-4D40-370F-3957-F1C2392CE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205" r="-2" b="1139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2C8C62-C3D3-215C-6604-337317597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109188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>
                <a:solidFill>
                  <a:schemeClr val="bg1"/>
                </a:solidFill>
              </a:rPr>
              <a:t>THANK</a:t>
            </a:r>
            <a:r>
              <a:rPr lang="en-US" sz="6000" b="1">
                <a:solidFill>
                  <a:srgbClr val="FFFFFF"/>
                </a:solidFill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498497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856148-3910-0BC3-79A0-D0A794C6D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192" y="3117273"/>
            <a:ext cx="3389928" cy="1290135"/>
          </a:xfrm>
        </p:spPr>
        <p:txBody>
          <a:bodyPr lIns="91440" tIns="45720" rIns="91440" bIns="45720" anchor="ctr"/>
          <a:lstStyle/>
          <a:p>
            <a:r>
              <a:rPr lang="en-US"/>
              <a:t>Project</a:t>
            </a:r>
            <a:br>
              <a:rPr lang="en-US">
                <a:cs typeface="Segoe UI Light"/>
              </a:rPr>
            </a:br>
            <a:r>
              <a:rPr lang="en-US"/>
              <a:t>overview</a:t>
            </a:r>
          </a:p>
        </p:txBody>
      </p:sp>
      <p:pic>
        <p:nvPicPr>
          <p:cNvPr id="11" name="Picture Placeholder 10" descr="Abstract background of simple node and mesh">
            <a:extLst>
              <a:ext uri="{FF2B5EF4-FFF2-40B4-BE49-F238E27FC236}">
                <a16:creationId xmlns:a16="http://schemas.microsoft.com/office/drawing/2014/main" id="{EDFB0792-7AC7-432E-83DE-660EEF1072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57775" b="12263"/>
          <a:stretch/>
        </p:blipFill>
        <p:spPr>
          <a:xfrm>
            <a:off x="0" y="0"/>
            <a:ext cx="12192000" cy="2054767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E72FF0-3C0E-499A-8DA6-324675513B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cs typeface="Segoe UI Light"/>
              </a:rPr>
              <a:t>Introduction</a:t>
            </a:r>
          </a:p>
          <a:p>
            <a:r>
              <a:rPr lang="en-US">
                <a:ea typeface="+mn-lt"/>
                <a:cs typeface="+mn-lt"/>
              </a:rPr>
              <a:t>Goal and Dataset</a:t>
            </a:r>
            <a:endParaRPr lang="en-US">
              <a:cs typeface="Segoe UI Light"/>
            </a:endParaRPr>
          </a:p>
          <a:p>
            <a:r>
              <a:rPr lang="en-US">
                <a:cs typeface="Segoe UI Light"/>
              </a:rPr>
              <a:t>Road Map</a:t>
            </a:r>
          </a:p>
          <a:p>
            <a:r>
              <a:rPr lang="en-US">
                <a:cs typeface="Segoe UI Light"/>
              </a:rPr>
              <a:t>Methodology</a:t>
            </a:r>
          </a:p>
          <a:p>
            <a:r>
              <a:rPr lang="en-US">
                <a:cs typeface="Segoe UI Light"/>
              </a:rPr>
              <a:t>Insights</a:t>
            </a:r>
          </a:p>
          <a:p>
            <a:r>
              <a:rPr lang="en-US">
                <a:cs typeface="Segoe UI Light"/>
              </a:rPr>
              <a:t>Conclusion</a:t>
            </a:r>
          </a:p>
        </p:txBody>
      </p:sp>
      <p:pic>
        <p:nvPicPr>
          <p:cNvPr id="15" name="Picture Placeholder 14" descr="Abstract background of simple node and mesh">
            <a:extLst>
              <a:ext uri="{FF2B5EF4-FFF2-40B4-BE49-F238E27FC236}">
                <a16:creationId xmlns:a16="http://schemas.microsoft.com/office/drawing/2014/main" id="{74151A1F-A25A-2910-C449-ABB2502B4FA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710" t="57323" r="-710" b="27020"/>
          <a:stretch/>
        </p:blipFill>
        <p:spPr>
          <a:xfrm>
            <a:off x="0" y="5788241"/>
            <a:ext cx="12192013" cy="1073778"/>
          </a:xfrm>
        </p:spPr>
      </p:pic>
    </p:spTree>
    <p:extLst>
      <p:ext uri="{BB962C8B-B14F-4D97-AF65-F5344CB8AC3E}">
        <p14:creationId xmlns:p14="http://schemas.microsoft.com/office/powerpoint/2010/main" val="132179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8C8DD-9F38-8FFE-01B0-CC3673B5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938F2A5-AEFB-9777-F1A5-B808B3B93917}"/>
              </a:ext>
            </a:extLst>
          </p:cNvPr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401776038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275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>
            <a:extLst>
              <a:ext uri="{FF2B5EF4-FFF2-40B4-BE49-F238E27FC236}">
                <a16:creationId xmlns:a16="http://schemas.microsoft.com/office/drawing/2014/main" id="{00326D99-DAD3-4FED-A95F-BFF05E5E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/>
              <a:t>Phase 2 - ROADMAP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2DDC6E-D6E2-48CA-B1EF-8C51295473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lIns="91440" tIns="45720" rIns="91440" bIns="45720" anchor="b"/>
          <a:lstStyle/>
          <a:p>
            <a:r>
              <a:rPr lang="en-US">
                <a:latin typeface="Segoe UI"/>
                <a:cs typeface="Segoe UI"/>
              </a:rPr>
              <a:t>MODELLING TECHNIQUES</a:t>
            </a:r>
            <a:endParaRPr lang="en-US">
              <a:cs typeface="Segoe UI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02ECB06-815A-4232-9EEF-1CE3EAD4C0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lIns="91440" tIns="45720" rIns="91440" bIns="45720" anchor="t"/>
          <a:lstStyle/>
          <a:p>
            <a:r>
              <a:rPr lang="en-US">
                <a:cs typeface="Segoe UI Light"/>
              </a:rPr>
              <a:t>FROM DATA SET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D6A052F4-BE1D-4BBE-A5E4-53A6742C709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15193" y="2067029"/>
            <a:ext cx="2961609" cy="507155"/>
          </a:xfrm>
        </p:spPr>
        <p:txBody>
          <a:bodyPr lIns="91440" tIns="45720" rIns="91440" bIns="45720" anchor="b"/>
          <a:lstStyle/>
          <a:p>
            <a:r>
              <a:rPr lang="en-US">
                <a:latin typeface="Segoe UI"/>
                <a:cs typeface="Segoe UI"/>
              </a:rPr>
              <a:t>PERFROM MODEL STRUCTRE SELECTION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743F630F-37B8-4375-B8FE-CBB4D55AB11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lIns="91440" tIns="45720" rIns="91440" bIns="45720" anchor="t"/>
          <a:lstStyle/>
          <a:p>
            <a:r>
              <a:rPr lang="en-US">
                <a:cs typeface="Segoe UI Light"/>
              </a:rPr>
              <a:t>AND VISUALIZATION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4CB779B-590A-4742-8EDD-C90A8A6EAA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473340" y="1893847"/>
            <a:ext cx="2251564" cy="498496"/>
          </a:xfrm>
        </p:spPr>
        <p:txBody>
          <a:bodyPr lIns="91440" tIns="45720" rIns="91440" bIns="45720" anchor="b"/>
          <a:lstStyle/>
          <a:p>
            <a:r>
              <a:rPr lang="en-US">
                <a:latin typeface="Segoe UI"/>
                <a:cs typeface="Segoe UI"/>
              </a:rPr>
              <a:t>INSIGHTS AND VISUALIZATIONS</a:t>
            </a:r>
            <a:endParaRPr lang="en-US">
              <a:cs typeface="Segoe UI"/>
            </a:endParaRP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35686093-13FE-4C01-A6E7-60867A827E7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lIns="91440" tIns="45720" rIns="91440" bIns="45720" anchor="t"/>
          <a:lstStyle/>
          <a:p>
            <a:r>
              <a:rPr lang="en-US">
                <a:cs typeface="Segoe UI Light"/>
              </a:rPr>
              <a:t>PROJECT REPORT</a:t>
            </a:r>
            <a:endParaRPr 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E06F30E7-03A1-4D44-9BA2-623641E2224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lIns="91440" tIns="45720" rIns="91440" bIns="45720" anchor="b"/>
          <a:lstStyle/>
          <a:p>
            <a:r>
              <a:rPr lang="en-US">
                <a:latin typeface="Segoe UI"/>
                <a:cs typeface="Segoe UI"/>
              </a:rPr>
              <a:t>PERFORM VARIABLE SELECTION</a:t>
            </a:r>
            <a:endParaRPr lang="en-US">
              <a:cs typeface="Segoe UI"/>
            </a:endParaRP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C48F1B39-48E7-4559-9D08-B8E2C5824A2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497280" y="4898975"/>
            <a:ext cx="2690474" cy="335280"/>
          </a:xfrm>
        </p:spPr>
        <p:txBody>
          <a:bodyPr lIns="91440" tIns="45720" rIns="91440" bIns="45720" anchor="t"/>
          <a:lstStyle/>
          <a:p>
            <a:r>
              <a:rPr lang="en-US">
                <a:cs typeface="Segoe UI Light"/>
              </a:rPr>
              <a:t>LASSO REGRESSION</a:t>
            </a:r>
          </a:p>
          <a:p>
            <a:pPr>
              <a:lnSpc>
                <a:spcPct val="113999"/>
              </a:lnSpc>
            </a:pPr>
            <a:r>
              <a:rPr lang="en-US">
                <a:cs typeface="Segoe UI Light"/>
              </a:rPr>
              <a:t>BIDIRECTIONAL ELIMINATION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66CE0DB3-8A0B-4B77-9619-D0B01BF4275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221784" y="4415582"/>
            <a:ext cx="2251562" cy="498496"/>
          </a:xfrm>
        </p:spPr>
        <p:txBody>
          <a:bodyPr lIns="91440" tIns="45720" rIns="91440" bIns="45720" anchor="b"/>
          <a:lstStyle/>
          <a:p>
            <a:r>
              <a:rPr lang="en-US">
                <a:latin typeface="Segoe UI"/>
                <a:cs typeface="Segoe UI"/>
              </a:rPr>
              <a:t>ENSEMBLE</a:t>
            </a:r>
            <a:endParaRPr lang="en-US">
              <a:cs typeface="Segoe UI"/>
            </a:endParaRP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321A23A-96BE-4EB4-ACB2-2C2A31CF583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77102" y="4899945"/>
            <a:ext cx="3740925" cy="319555"/>
          </a:xfrm>
        </p:spPr>
        <p:txBody>
          <a:bodyPr lIns="91440" tIns="45720" rIns="91440" bIns="45720" anchor="t"/>
          <a:lstStyle/>
          <a:p>
            <a:r>
              <a:rPr lang="en-US">
                <a:cs typeface="Segoe UI Light"/>
              </a:rPr>
              <a:t>COMBINE TOP 3 MODELS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5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3C4CC1D7-A91E-4CD5-B051-0B202E09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Times New Roman"/>
                <a:cs typeface="Segoe UI Light"/>
              </a:rPr>
              <a:t>MACHINE LEARNING MODEL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C73BB6C-294B-4A13-AFEB-58CFBE6EDC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lIns="91440" tIns="45720" rIns="91440" bIns="45720" anchor="ctr"/>
          <a:lstStyle/>
          <a:p>
            <a:r>
              <a:rPr lang="en-US"/>
              <a:t>LINEAR</a:t>
            </a:r>
          </a:p>
          <a:p>
            <a:r>
              <a:rPr lang="en-US">
                <a:cs typeface="Segoe UI Light"/>
              </a:rPr>
              <a:t>REGRESSION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6F35BA7-9C1A-47BD-9F51-FF505471E93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lIns="91440" tIns="45720" rIns="91440" bIns="45720" anchor="t"/>
          <a:lstStyle/>
          <a:p>
            <a:pPr marL="171450" indent="-171450">
              <a:lnSpc>
                <a:spcPct val="200000"/>
              </a:lnSpc>
              <a:buChar char="•"/>
            </a:pPr>
            <a:r>
              <a:rPr lang="en-US">
                <a:latin typeface="Times New Roman"/>
                <a:cs typeface="Times New Roman"/>
              </a:rPr>
              <a:t>MSE, MAE and RMSE metrics</a:t>
            </a:r>
            <a:endParaRPr lang="en-US">
              <a:cs typeface="Segoe UI Light"/>
            </a:endParaRP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56983C54-58DE-4EC6-A4F8-CC5E0956C55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cs typeface="Segoe UI Light"/>
              </a:rPr>
              <a:t>K-NEAREST</a:t>
            </a:r>
          </a:p>
          <a:p>
            <a:r>
              <a:rPr lang="en-US">
                <a:cs typeface="Segoe UI Light"/>
              </a:rPr>
              <a:t>NEIGHBOURS 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69FD5778-FBC3-4719-B73E-FDA8CD3E6F7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lIns="91440" tIns="45720" rIns="91440" bIns="45720" anchor="t"/>
          <a:lstStyle/>
          <a:p>
            <a:pPr marL="171450" indent="-171450">
              <a:lnSpc>
                <a:spcPct val="200000"/>
              </a:lnSpc>
              <a:buChar char="•"/>
            </a:pPr>
            <a:r>
              <a:rPr lang="en-US">
                <a:latin typeface="Times New Roman"/>
                <a:cs typeface="Times New Roman"/>
              </a:rPr>
              <a:t>plotted MSE vs K-values</a:t>
            </a:r>
          </a:p>
          <a:p>
            <a:pPr marL="171450" indent="-171450">
              <a:lnSpc>
                <a:spcPct val="200000"/>
              </a:lnSpc>
              <a:buChar char="•"/>
            </a:pPr>
            <a:endParaRPr lang="en-US">
              <a:latin typeface="Times New Roman"/>
              <a:cs typeface="Times New Roman"/>
            </a:endParaRP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D1B4E94F-ED75-4961-8559-62760ECE77C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cs typeface="Segoe UI Light"/>
              </a:rPr>
              <a:t>RANDOM</a:t>
            </a:r>
          </a:p>
          <a:p>
            <a:r>
              <a:rPr lang="en-US">
                <a:cs typeface="Segoe UI Light"/>
              </a:rPr>
              <a:t>FOREST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E5506267-2D48-49F5-A83E-BDD4CEDE678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182684" y="3435096"/>
            <a:ext cx="1826631" cy="1253369"/>
          </a:xfrm>
        </p:spPr>
        <p:txBody>
          <a:bodyPr lIns="91440" tIns="45720" rIns="91440" bIns="45720" anchor="t"/>
          <a:lstStyle/>
          <a:p>
            <a:pPr marL="171450" indent="-171450">
              <a:lnSpc>
                <a:spcPct val="200000"/>
              </a:lnSpc>
              <a:buChar char="•"/>
            </a:pPr>
            <a:r>
              <a:rPr lang="en-US">
                <a:latin typeface="Times New Roman"/>
                <a:cs typeface="Times New Roman"/>
              </a:rPr>
              <a:t>Trained the model with best parameters we found</a:t>
            </a:r>
            <a:b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</a:b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71450" indent="-171450">
              <a:lnSpc>
                <a:spcPct val="113999"/>
              </a:lnSpc>
              <a:buChar char="•"/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C3FBF82F-DBD2-47F5-B554-7A0405FCE74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cs typeface="Segoe UI Light"/>
              </a:rPr>
              <a:t>SUPPORT VECTOR REGRESSION</a:t>
            </a:r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1B675A47-B6F8-4C4D-94F4-A52389C3C52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lIns="91440" tIns="45720" rIns="91440" bIns="45720" anchor="t"/>
          <a:lstStyle/>
          <a:p>
            <a:pPr marL="171450" indent="-171450">
              <a:lnSpc>
                <a:spcPct val="200000"/>
              </a:lnSpc>
              <a:buChar char="•"/>
            </a:pPr>
            <a:r>
              <a:rPr lang="en-US">
                <a:latin typeface="Times New Roman"/>
                <a:cs typeface="Times New Roman"/>
              </a:rPr>
              <a:t>Linear</a:t>
            </a:r>
            <a:endParaRPr lang="en-US">
              <a:latin typeface="Segoe UI Light"/>
              <a:cs typeface="Segoe UI Light"/>
            </a:endParaRPr>
          </a:p>
          <a:p>
            <a:pPr marL="171450" indent="-171450">
              <a:lnSpc>
                <a:spcPct val="200000"/>
              </a:lnSpc>
              <a:buFont typeface="Arial,Sans-Serif" panose="020B0604020202020204" pitchFamily="34" charset="0"/>
              <a:buChar char="•"/>
            </a:pPr>
            <a:r>
              <a:rPr lang="en-US">
                <a:latin typeface="Times New Roman"/>
                <a:cs typeface="Times New Roman"/>
              </a:rPr>
              <a:t>Non-Linear</a:t>
            </a:r>
          </a:p>
          <a:p>
            <a:pPr marL="171450" indent="-171450">
              <a:lnSpc>
                <a:spcPct val="200000"/>
              </a:lnSpc>
              <a:buFont typeface="Arial,Sans-Serif" panose="020B0604020202020204" pitchFamily="34" charset="0"/>
              <a:buChar char="•"/>
            </a:pPr>
            <a:r>
              <a:rPr lang="en-US">
                <a:latin typeface="Times New Roman"/>
                <a:cs typeface="Times New Roman"/>
              </a:rPr>
              <a:t>Radial Basis Function </a:t>
            </a:r>
            <a:endParaRPr lang="en-US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563DF0AC-EC94-4ECF-849C-EC09FF7F46B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30331" y="2255520"/>
            <a:ext cx="1826631" cy="1123759"/>
          </a:xfrm>
        </p:spPr>
        <p:txBody>
          <a:bodyPr lIns="91440" tIns="45720" rIns="91440" bIns="45720" anchor="ctr"/>
          <a:lstStyle/>
          <a:p>
            <a:r>
              <a:rPr lang="en-US">
                <a:ea typeface="+mn-lt"/>
                <a:cs typeface="+mn-lt"/>
              </a:rPr>
              <a:t>DECISION   TREE   REGRESSION</a:t>
            </a:r>
            <a:endParaRPr lang="en-US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8A6E6F45-E685-4E7B-B715-B80B7092271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0331" y="3429000"/>
            <a:ext cx="1826631" cy="1893449"/>
          </a:xfrm>
        </p:spPr>
        <p:txBody>
          <a:bodyPr lIns="91440" tIns="45720" rIns="91440" bIns="45720" anchor="t"/>
          <a:lstStyle/>
          <a:p>
            <a:pPr marL="171450" indent="-171450">
              <a:lnSpc>
                <a:spcPct val="200000"/>
              </a:lnSpc>
              <a:buChar char="•"/>
            </a:pPr>
            <a:r>
              <a:rPr lang="en-US">
                <a:latin typeface="Times New Roman"/>
                <a:cs typeface="Segoe UI Light"/>
              </a:rPr>
              <a:t>Chosen model</a:t>
            </a:r>
          </a:p>
          <a:p>
            <a:pPr marL="171450" indent="-171450">
              <a:lnSpc>
                <a:spcPct val="200000"/>
              </a:lnSpc>
              <a:buChar char="•"/>
            </a:pPr>
            <a:r>
              <a:rPr lang="en-US">
                <a:latin typeface="Times New Roman"/>
                <a:cs typeface="Segoe UI Light"/>
              </a:rPr>
              <a:t>Make predictions recursively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85497D-E7EB-35DF-DB17-78F5BEAC6658}"/>
              </a:ext>
            </a:extLst>
          </p:cNvPr>
          <p:cNvSpPr txBox="1"/>
          <p:nvPr/>
        </p:nvSpPr>
        <p:spPr>
          <a:xfrm>
            <a:off x="716280" y="5855208"/>
            <a:ext cx="10637520" cy="7848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500">
                <a:latin typeface="Times New Roman"/>
                <a:ea typeface="+mn-lt"/>
                <a:cs typeface="+mn-lt"/>
              </a:rPr>
              <a:t>Ascending order of Mean Squared Error for the 5 regression algorithms:</a:t>
            </a:r>
            <a:endParaRPr lang="en-US" sz="1500">
              <a:latin typeface="Times New Roman"/>
              <a:cs typeface="Segoe UI Light"/>
            </a:endParaRPr>
          </a:p>
          <a:p>
            <a:br>
              <a:rPr lang="en-US" sz="1500">
                <a:latin typeface="Times New Roman"/>
              </a:rPr>
            </a:br>
            <a:r>
              <a:rPr lang="en-GB" sz="1500" b="1">
                <a:latin typeface="Times New Roman"/>
                <a:ea typeface="+mn-lt"/>
                <a:cs typeface="+mn-lt"/>
              </a:rPr>
              <a:t>Random Forest &lt; </a:t>
            </a:r>
            <a:r>
              <a:rPr lang="en-GB" sz="1500" b="1">
                <a:latin typeface="Times New Roman"/>
                <a:ea typeface="+mn-lt"/>
                <a:cs typeface="Times New Roman"/>
              </a:rPr>
              <a:t>Decision tree &lt; </a:t>
            </a:r>
            <a:r>
              <a:rPr lang="en-GB" sz="1500" b="1">
                <a:latin typeface="Times New Roman"/>
                <a:ea typeface="+mn-lt"/>
                <a:cs typeface="+mn-lt"/>
              </a:rPr>
              <a:t>KNN &lt; Linear &lt; SVM(Linear) &lt; SVM(Non-Linear)</a:t>
            </a:r>
            <a:endParaRPr lang="en-GB" sz="1500" b="1">
              <a:latin typeface="Times New Roman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8001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C0D9-C332-DA68-F516-A36571BD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816"/>
            <a:ext cx="10515600" cy="1073840"/>
          </a:xfrm>
        </p:spPr>
        <p:txBody>
          <a:bodyPr lIns="91440" tIns="45720" rIns="91440" bIns="45720" anchor="t"/>
          <a:lstStyle/>
          <a:p>
            <a:r>
              <a:rPr lang="en-GB" sz="2800" b="1">
                <a:cs typeface="Segoe UI Light"/>
              </a:rPr>
              <a:t>MAE, MSE, RMSE, R2 SCORE plots </a:t>
            </a:r>
            <a:br>
              <a:rPr lang="en-GB" sz="2800" b="1">
                <a:cs typeface="Segoe UI Light"/>
              </a:rPr>
            </a:br>
            <a:r>
              <a:rPr lang="en-GB" sz="2800" b="1">
                <a:cs typeface="Segoe UI Light"/>
              </a:rPr>
              <a:t>Before and after hyper-tuning</a:t>
            </a:r>
            <a:endParaRPr lang="en-GB" sz="2800" b="1" err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D93AE-87FC-5489-8099-16ED42E1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80" y="1362265"/>
            <a:ext cx="4334256" cy="241439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 descr="A graph of different colored columns&#10;&#10;Description automatically generated">
            <a:extLst>
              <a:ext uri="{FF2B5EF4-FFF2-40B4-BE49-F238E27FC236}">
                <a16:creationId xmlns:a16="http://schemas.microsoft.com/office/drawing/2014/main" id="{05BA8B31-82F5-7493-1CA9-F98B7F72A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413" y="1355407"/>
            <a:ext cx="4610043" cy="24079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87863C93-E4AA-6E2F-6386-7CD9B10BA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89" y="4110228"/>
            <a:ext cx="4343400" cy="24902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A73318-D71C-3C69-7195-1A561A0EAC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1565" y="4112133"/>
            <a:ext cx="4618496" cy="24895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0720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2366D5-AAE6-7236-CF94-85F244EE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FIRST VARIABLE SELECION</a:t>
            </a:r>
            <a:r>
              <a:rPr lang="en-US" sz="4000">
                <a:solidFill>
                  <a:srgbClr val="FFFFFF"/>
                </a:solidFill>
              </a:rPr>
              <a:t>: LASSO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5C0E225A-2CD0-8265-239A-62938F9FD80B}"/>
              </a:ext>
            </a:extLst>
          </p:cNvPr>
          <p:cNvSpPr txBox="1">
            <a:spLocks/>
          </p:cNvSpPr>
          <p:nvPr/>
        </p:nvSpPr>
        <p:spPr>
          <a:xfrm>
            <a:off x="8371613" y="5976698"/>
            <a:ext cx="2469429" cy="32868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822960">
              <a:spcAft>
                <a:spcPts val="600"/>
              </a:spcAft>
            </a:pPr>
            <a:fld id="{F91729D4-A164-47A3-830D-E792BCE699E4}" type="slidenum">
              <a:rPr lang="en-US" sz="900" kern="1200" spc="270">
                <a:solidFill>
                  <a:srgbClr val="405C3A"/>
                </a:solidFill>
                <a:latin typeface="+mn-lt"/>
                <a:ea typeface="+mn-ea"/>
                <a:cs typeface="+mn-cs"/>
              </a:rPr>
              <a:pPr algn="r" defTabSz="822960">
                <a:spcAft>
                  <a:spcPts val="600"/>
                </a:spcAft>
              </a:pPr>
              <a:t>7</a:t>
            </a:fld>
            <a:endParaRPr lang="en-US" sz="1000" spc="3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95463-8A55-F9E9-063F-D10702F97371}"/>
              </a:ext>
            </a:extLst>
          </p:cNvPr>
          <p:cNvSpPr>
            <a:spLocks/>
          </p:cNvSpPr>
          <p:nvPr/>
        </p:nvSpPr>
        <p:spPr>
          <a:xfrm>
            <a:off x="507065" y="2370872"/>
            <a:ext cx="3548021" cy="4124591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defTabSz="822960">
              <a:spcAft>
                <a:spcPts val="600"/>
              </a:spcAft>
            </a:pPr>
            <a:r>
              <a:rPr lang="en-US" sz="2150" kern="1200">
                <a:solidFill>
                  <a:srgbClr val="355E2C"/>
                </a:solidFill>
                <a:latin typeface="+mn-lt"/>
                <a:ea typeface="+mn-ea"/>
                <a:cs typeface="Segoe UI Light"/>
              </a:rPr>
              <a:t>Reason for Selection</a:t>
            </a:r>
            <a:r>
              <a:rPr lang="en-US" sz="1600" kern="1200">
                <a:solidFill>
                  <a:srgbClr val="355E2C"/>
                </a:solidFill>
                <a:latin typeface="+mn-lt"/>
                <a:ea typeface="+mn-ea"/>
                <a:cs typeface="Segoe UI Light"/>
              </a:rPr>
              <a:t>:</a:t>
            </a:r>
            <a:endParaRPr lang="en-US">
              <a:cs typeface="Segoe UI Light"/>
            </a:endParaRPr>
          </a:p>
          <a:p>
            <a:pPr algn="just" defTabSz="822960">
              <a:spcAft>
                <a:spcPts val="600"/>
              </a:spcAft>
            </a:pPr>
            <a:r>
              <a:rPr lang="en-US">
                <a:latin typeface="Times New Roman"/>
                <a:ea typeface="+mn-lt"/>
                <a:cs typeface="+mn-lt"/>
              </a:rPr>
              <a:t>Lasso Regression, a regularization method, enhances forecast accuracy by eliminating the weights of less important predictors, as demonstrated by a Mean Squared Error of 0.0315. 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algn="just" defTabSz="822960">
              <a:spcAft>
                <a:spcPts val="600"/>
              </a:spcAft>
            </a:pPr>
            <a:r>
              <a:rPr lang="en-US">
                <a:latin typeface="Times New Roman"/>
                <a:ea typeface="+mn-lt"/>
                <a:cs typeface="+mn-lt"/>
              </a:rPr>
              <a:t>Through grid search, optimal parameters were identified, resulting in a model trained with nine key features, crucial for precision in forecasting.</a:t>
            </a:r>
            <a:endParaRPr lang="en-US">
              <a:latin typeface="Times New Roman"/>
              <a:cs typeface="Times New Roman"/>
            </a:endParaRPr>
          </a:p>
          <a:p>
            <a:pPr>
              <a:spcAft>
                <a:spcPts val="600"/>
              </a:spcAft>
            </a:pPr>
            <a:endParaRPr lang="en-US">
              <a:latin typeface="Times New Roman"/>
              <a:cs typeface="Times New Roman"/>
            </a:endParaRPr>
          </a:p>
          <a:p>
            <a:pPr>
              <a:spcAft>
                <a:spcPts val="600"/>
              </a:spcAft>
            </a:pPr>
            <a:endParaRPr lang="en-US" sz="2000">
              <a:latin typeface="Times New Roman"/>
              <a:cs typeface="Times New Roman"/>
            </a:endParaRPr>
          </a:p>
        </p:txBody>
      </p:sp>
      <p:pic>
        <p:nvPicPr>
          <p:cNvPr id="7" name="Picture 6" descr="A graph with blue bars and text&#10;&#10;Description automatically generated">
            <a:extLst>
              <a:ext uri="{FF2B5EF4-FFF2-40B4-BE49-F238E27FC236}">
                <a16:creationId xmlns:a16="http://schemas.microsoft.com/office/drawing/2014/main" id="{93F2A48B-D06C-FC25-D52C-FF611ADF3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437" y="1712873"/>
            <a:ext cx="7439890" cy="494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94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6A08D5-DE03-22B9-F70F-1D7F963E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1411" y="459027"/>
            <a:ext cx="7471305" cy="7718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just"/>
            <a:r>
              <a:rPr lang="en-US" sz="2800" b="1">
                <a:solidFill>
                  <a:srgbClr val="FF0000"/>
                </a:solidFill>
              </a:rPr>
              <a:t>BI-DIRECTIONAL ELIMINATION</a:t>
            </a:r>
            <a:br>
              <a:rPr lang="en-US" sz="2800"/>
            </a:b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E40FC52-B7C4-F292-7946-343B2A564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260" y="1159880"/>
            <a:ext cx="6643496" cy="470800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3BCBEE-1EB5-3691-0D84-52D4F9BCCB40}"/>
              </a:ext>
            </a:extLst>
          </p:cNvPr>
          <p:cNvSpPr txBox="1"/>
          <p:nvPr/>
        </p:nvSpPr>
        <p:spPr>
          <a:xfrm>
            <a:off x="8156222" y="1114777"/>
            <a:ext cx="3795886" cy="41965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200000"/>
              </a:lnSpc>
              <a:spcBef>
                <a:spcPts val="1000"/>
              </a:spcBef>
            </a:pPr>
            <a:r>
              <a:rPr lang="en-US">
                <a:solidFill>
                  <a:srgbClr val="C00000"/>
                </a:solidFill>
                <a:latin typeface="Times New Roman"/>
                <a:cs typeface="Times New Roman"/>
              </a:rPr>
              <a:t>B</a:t>
            </a:r>
            <a:r>
              <a:rPr lang="en-US" b="1">
                <a:solidFill>
                  <a:srgbClr val="C00000"/>
                </a:solidFill>
                <a:latin typeface="Times New Roman"/>
                <a:cs typeface="Times New Roman"/>
              </a:rPr>
              <a:t>idirectional Wrapper Method  :</a:t>
            </a:r>
            <a:endParaRPr lang="en-US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285750" indent="-228600" algn="just">
              <a:lnSpc>
                <a:spcPct val="20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1600">
                <a:solidFill>
                  <a:schemeClr val="bg1"/>
                </a:solidFill>
                <a:latin typeface="Times New Roman"/>
                <a:cs typeface="Times New Roman"/>
              </a:rPr>
              <a:t>It is a feature selection algorithm that combines both forward and backward selection methods to identify the best subset of features for a machine learning model. </a:t>
            </a:r>
          </a:p>
          <a:p>
            <a:pPr marL="285750" indent="-228600" algn="just">
              <a:lnSpc>
                <a:spcPct val="20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1600">
                <a:solidFill>
                  <a:schemeClr val="bg1"/>
                </a:solidFill>
                <a:latin typeface="Times New Roman"/>
                <a:cs typeface="Times New Roman"/>
              </a:rPr>
              <a:t>It involves four steps.</a:t>
            </a:r>
            <a:br>
              <a:rPr lang="en-US" sz="130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</a:br>
            <a:endParaRPr lang="en-US" sz="1300">
              <a:solidFill>
                <a:srgbClr val="0D0D0D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111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itle 558">
            <a:extLst>
              <a:ext uri="{FF2B5EF4-FFF2-40B4-BE49-F238E27FC236}">
                <a16:creationId xmlns:a16="http://schemas.microsoft.com/office/drawing/2014/main" id="{0DE1AE44-1E98-4843-AABC-CB5A884A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421"/>
            <a:ext cx="10515600" cy="567872"/>
          </a:xfrm>
        </p:spPr>
        <p:txBody>
          <a:bodyPr lIns="91440" tIns="45720" rIns="91440" bIns="45720" anchor="t"/>
          <a:lstStyle/>
          <a:p>
            <a:r>
              <a:rPr lang="en-US" b="1">
                <a:solidFill>
                  <a:schemeClr val="accent4"/>
                </a:solidFill>
                <a:cs typeface="Segoe UI Light"/>
              </a:rPr>
              <a:t>Models Compatibility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1A2623C5-D11D-478D-89FB-08576F6F146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5397" y="2170510"/>
            <a:ext cx="2888133" cy="573927"/>
          </a:xfrm>
        </p:spPr>
        <p:txBody>
          <a:bodyPr lIns="91440" tIns="45720" rIns="91440" bIns="45720" anchor="b"/>
          <a:lstStyle/>
          <a:p>
            <a:pPr marL="285750" indent="-285750">
              <a:buChar char="•"/>
            </a:pPr>
            <a:r>
              <a:rPr lang="en-US" sz="2000" b="1">
                <a:solidFill>
                  <a:schemeClr val="accent2"/>
                </a:solidFill>
              </a:rPr>
              <a:t>XGB REGRESSOR</a:t>
            </a:r>
            <a:endParaRPr lang="en-US" sz="2000" b="1">
              <a:solidFill>
                <a:schemeClr val="accent2"/>
              </a:solidFill>
              <a:cs typeface="Segoe UI Light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E59AABC-71C8-470C-A122-9A1E2B97CB7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6886" y="4862353"/>
            <a:ext cx="4472191" cy="576148"/>
          </a:xfrm>
        </p:spPr>
        <p:txBody>
          <a:bodyPr lIns="91440" tIns="45720" rIns="91440" bIns="45720" anchor="b"/>
          <a:lstStyle/>
          <a:p>
            <a:pPr marL="285750" indent="-285750">
              <a:buChar char="•"/>
            </a:pPr>
            <a:r>
              <a:rPr lang="en-US" sz="2000" b="1">
                <a:solidFill>
                  <a:srgbClr val="002060"/>
                </a:solidFill>
                <a:latin typeface="Segoe UI Light"/>
                <a:cs typeface="Segoe UI Light"/>
              </a:rPr>
              <a:t>Extreme machine learning</a:t>
            </a:r>
            <a:endParaRPr lang="en-US" sz="2000" b="1">
              <a:solidFill>
                <a:srgbClr val="002060"/>
              </a:solidFill>
              <a:cs typeface="Segoe UI Light"/>
            </a:endParaRPr>
          </a:p>
        </p:txBody>
      </p:sp>
      <p:pic>
        <p:nvPicPr>
          <p:cNvPr id="34" name="Picture 33" descr="A graph showing the performance of a performance&#10;&#10;Description automatically generated">
            <a:extLst>
              <a:ext uri="{FF2B5EF4-FFF2-40B4-BE49-F238E27FC236}">
                <a16:creationId xmlns:a16="http://schemas.microsoft.com/office/drawing/2014/main" id="{2093C56E-8107-9051-6134-C172A6CE9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661" y="1156245"/>
            <a:ext cx="5317804" cy="249873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 descr="A blue and green rectangular bars&#10;&#10;Description automatically generated">
            <a:extLst>
              <a:ext uri="{FF2B5EF4-FFF2-40B4-BE49-F238E27FC236}">
                <a16:creationId xmlns:a16="http://schemas.microsoft.com/office/drawing/2014/main" id="{A2786789-BF36-D4BE-D1E1-E858155A6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714" y="3872865"/>
            <a:ext cx="3699398" cy="28795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 descr="A red square with black text&#10;&#10;Description automatically generated">
            <a:extLst>
              <a:ext uri="{FF2B5EF4-FFF2-40B4-BE49-F238E27FC236}">
                <a16:creationId xmlns:a16="http://schemas.microsoft.com/office/drawing/2014/main" id="{A29A2C7D-1C72-B98C-AD91-7E6F9C2C0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097" y="3878982"/>
            <a:ext cx="3556747" cy="288790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7200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7">
      <a:dk1>
        <a:srgbClr val="000000"/>
      </a:dk1>
      <a:lt1>
        <a:srgbClr val="FFFFFF"/>
      </a:lt1>
      <a:dk2>
        <a:srgbClr val="BBAA9C"/>
      </a:dk2>
      <a:lt2>
        <a:srgbClr val="E7E6E6"/>
      </a:lt2>
      <a:accent1>
        <a:srgbClr val="668A60"/>
      </a:accent1>
      <a:accent2>
        <a:srgbClr val="702128"/>
      </a:accent2>
      <a:accent3>
        <a:srgbClr val="46708C"/>
      </a:accent3>
      <a:accent4>
        <a:srgbClr val="BB2606"/>
      </a:accent4>
      <a:accent5>
        <a:srgbClr val="F1910F"/>
      </a:accent5>
      <a:accent6>
        <a:srgbClr val="FBD5AD"/>
      </a:accent6>
      <a:hlink>
        <a:srgbClr val="6F2127"/>
      </a:hlink>
      <a:folHlink>
        <a:srgbClr val="BB2606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astal_Presentation_TM33468121_Win32_JC_SL_v3" id="{EB91EBED-606F-4526-98F2-0BC37D122083}" vid="{0066A017-97AF-4FCB-BD31-68FEF3C01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INTRODUCTION TO  DATA SCIENCE – PHASE 2 </vt:lpstr>
      <vt:lpstr>Project overview</vt:lpstr>
      <vt:lpstr>INTRODUCTION</vt:lpstr>
      <vt:lpstr>Phase 2 - ROADMAP</vt:lpstr>
      <vt:lpstr>MACHINE LEARNING MODEL</vt:lpstr>
      <vt:lpstr>MAE, MSE, RMSE, R2 SCORE plots  Before and after hyper-tuning</vt:lpstr>
      <vt:lpstr>FIRST VARIABLE SELECION: LASSO</vt:lpstr>
      <vt:lpstr>BI-DIRECTIONAL ELIMINATION </vt:lpstr>
      <vt:lpstr>Models Compatibility</vt:lpstr>
      <vt:lpstr>DEEP LEARNING MODEL WITH 2 LAYERS</vt:lpstr>
      <vt:lpstr>An ENSEMBLE Model</vt:lpstr>
      <vt:lpstr> VISUALIZATIONS           ON MSE, MAE, RMSE for each model</vt:lpstr>
      <vt:lpstr>PROS &amp; Cons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 PLANNER</dc:title>
  <dc:creator/>
  <cp:revision>17</cp:revision>
  <dcterms:created xsi:type="dcterms:W3CDTF">2023-12-03T01:46:40Z</dcterms:created>
  <dcterms:modified xsi:type="dcterms:W3CDTF">2023-12-04T05:18:37Z</dcterms:modified>
</cp:coreProperties>
</file>