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0"/>
  </p:notesMasterIdLst>
  <p:handoutMasterIdLst>
    <p:handoutMasterId r:id="rId51"/>
  </p:handoutMasterIdLst>
  <p:sldIdLst>
    <p:sldId id="274" r:id="rId3"/>
    <p:sldId id="276" r:id="rId4"/>
    <p:sldId id="468" r:id="rId5"/>
    <p:sldId id="469" r:id="rId6"/>
    <p:sldId id="470" r:id="rId7"/>
    <p:sldId id="448" r:id="rId8"/>
    <p:sldId id="473" r:id="rId9"/>
    <p:sldId id="471" r:id="rId10"/>
    <p:sldId id="509" r:id="rId11"/>
    <p:sldId id="472" r:id="rId12"/>
    <p:sldId id="480" r:id="rId13"/>
    <p:sldId id="481" r:id="rId14"/>
    <p:sldId id="482" r:id="rId15"/>
    <p:sldId id="486" r:id="rId16"/>
    <p:sldId id="484" r:id="rId17"/>
    <p:sldId id="483" r:id="rId18"/>
    <p:sldId id="485" r:id="rId19"/>
    <p:sldId id="487" r:id="rId20"/>
    <p:sldId id="488" r:id="rId21"/>
    <p:sldId id="489" r:id="rId22"/>
    <p:sldId id="490" r:id="rId23"/>
    <p:sldId id="491" r:id="rId24"/>
    <p:sldId id="474" r:id="rId25"/>
    <p:sldId id="475" r:id="rId26"/>
    <p:sldId id="492" r:id="rId27"/>
    <p:sldId id="493" r:id="rId28"/>
    <p:sldId id="495" r:id="rId29"/>
    <p:sldId id="476" r:id="rId30"/>
    <p:sldId id="477" r:id="rId31"/>
    <p:sldId id="497" r:id="rId32"/>
    <p:sldId id="500" r:id="rId33"/>
    <p:sldId id="501" r:id="rId34"/>
    <p:sldId id="498" r:id="rId35"/>
    <p:sldId id="499" r:id="rId36"/>
    <p:sldId id="496" r:id="rId37"/>
    <p:sldId id="478" r:id="rId38"/>
    <p:sldId id="479" r:id="rId39"/>
    <p:sldId id="502" r:id="rId40"/>
    <p:sldId id="503" r:id="rId41"/>
    <p:sldId id="504" r:id="rId42"/>
    <p:sldId id="505" r:id="rId43"/>
    <p:sldId id="506" r:id="rId44"/>
    <p:sldId id="507" r:id="rId45"/>
    <p:sldId id="508" r:id="rId46"/>
    <p:sldId id="398" r:id="rId47"/>
    <p:sldId id="352" r:id="rId48"/>
    <p:sldId id="467" r:id="rId4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68"/>
          </p14:sldIdLst>
        </p14:section>
        <p14:section name="Important Information" id="{0F55706A-3503-4552-816C-02CBD434F283}">
          <p14:sldIdLst>
            <p14:sldId id="469"/>
            <p14:sldId id="470"/>
          </p14:sldIdLst>
        </p14:section>
        <p14:section name="Sockets" id="{A0ED8875-3A93-4BCB-93E5-A222155AAB83}">
          <p14:sldIdLst>
            <p14:sldId id="448"/>
            <p14:sldId id="473"/>
          </p14:sldIdLst>
        </p14:section>
        <p14:section name="Web Server" id="{363CBC68-E308-47B4-A8B8-682A2608823B}">
          <p14:sldIdLst>
            <p14:sldId id="471"/>
            <p14:sldId id="509"/>
            <p14:sldId id="472"/>
            <p14:sldId id="480"/>
            <p14:sldId id="481"/>
          </p14:sldIdLst>
        </p14:section>
        <p14:section name="Http Classes" id="{59F88768-02D8-455A-A3BF-32B6359F91FD}">
          <p14:sldIdLst>
            <p14:sldId id="482"/>
            <p14:sldId id="486"/>
            <p14:sldId id="484"/>
            <p14:sldId id="483"/>
            <p14:sldId id="485"/>
            <p14:sldId id="487"/>
            <p14:sldId id="488"/>
            <p14:sldId id="489"/>
            <p14:sldId id="490"/>
            <p14:sldId id="491"/>
          </p14:sldIdLst>
        </p14:section>
        <p14:section name="Request Handlers" id="{906EB950-26FD-4BC4-8F47-B1DF64FC41D0}">
          <p14:sldIdLst>
            <p14:sldId id="474"/>
            <p14:sldId id="475"/>
            <p14:sldId id="492"/>
            <p14:sldId id="493"/>
            <p14:sldId id="495"/>
          </p14:sldIdLst>
        </p14:section>
        <p14:section name="Routing" id="{8A1F26A5-F079-4A9C-B861-13FCBC8CA78B}">
          <p14:sldIdLst>
            <p14:sldId id="476"/>
            <p14:sldId id="477"/>
            <p14:sldId id="497"/>
            <p14:sldId id="500"/>
            <p14:sldId id="501"/>
            <p14:sldId id="498"/>
            <p14:sldId id="499"/>
            <p14:sldId id="496"/>
          </p14:sldIdLst>
        </p14:section>
        <p14:section name="Cookies and Sessions" id="{83BA4ACC-3933-4A3F-8B4C-AD70A9AD96BC}">
          <p14:sldIdLst>
            <p14:sldId id="478"/>
            <p14:sldId id="479"/>
            <p14:sldId id="502"/>
            <p14:sldId id="503"/>
            <p14:sldId id="504"/>
            <p14:sldId id="505"/>
            <p14:sldId id="506"/>
            <p14:sldId id="507"/>
            <p14:sldId id="508"/>
          </p14:sldIdLst>
        </p14:section>
        <p14:section name="Conclusion" id="{10E03AB1-9AA8-4E86-9A64-D741901E50A2}">
          <p14:sldIdLst>
            <p14:sldId id="398"/>
            <p14:sldId id="352"/>
            <p14:sldId id="4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4" autoAdjust="0"/>
    <p:restoredTop sz="90559" autoAdjust="0"/>
  </p:normalViewPr>
  <p:slideViewPr>
    <p:cSldViewPr>
      <p:cViewPr varScale="1">
        <p:scale>
          <a:sx n="103" d="100"/>
          <a:sy n="103" d="100"/>
        </p:scale>
        <p:origin x="600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9894"/>
    </p:cViewPr>
  </p:sorter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pik.com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hyperlink" Target="http://softuni.org/" TargetMode="External"/><Relationship Id="rId4" Type="http://schemas.openxmlformats.org/officeDocument/2006/relationships/hyperlink" Target="http://www.flaticon.com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04878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12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39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9627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76971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52282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59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26614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Icon made by </a:t>
            </a:r>
            <a:r>
              <a:rPr lang="en-US" dirty="0" err="1">
                <a:hlinkClick r:id="rId3" tooltip="Freepik"/>
              </a:rPr>
              <a:t>Freepik</a:t>
            </a:r>
            <a:r>
              <a:rPr lang="en-US" dirty="0"/>
              <a:t> from </a:t>
            </a:r>
            <a:r>
              <a:rPr lang="en-US" dirty="0">
                <a:hlinkClick r:id="rId4" tooltip="Flaticon"/>
              </a:rPr>
              <a:t>www.flaticon.com</a:t>
            </a:r>
            <a:r>
              <a:rPr lang="en-US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5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6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15699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9586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4.xml"/><Relationship Id="rId7" Type="http://schemas.openxmlformats.org/officeDocument/2006/relationships/slide" Target="slide2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8.xml"/><Relationship Id="rId10" Type="http://schemas.openxmlformats.org/officeDocument/2006/relationships/image" Target="../media/image11.png"/><Relationship Id="rId4" Type="http://schemas.openxmlformats.org/officeDocument/2006/relationships/slide" Target="slide6.xml"/><Relationship Id="rId9" Type="http://schemas.openxmlformats.org/officeDocument/2006/relationships/slide" Target="slide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4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java-web-development-basics" TargetMode="External"/><Relationship Id="rId21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infragistics.com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Hand-Made Server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Sockets, Routing, Sessions, Handlers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332212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732448"/>
            <a:ext cx="3187613" cy="363552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342180" y="3807577"/>
            <a:ext cx="1043684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HTTP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Server</a:t>
            </a:r>
          </a:p>
        </p:txBody>
      </p:sp>
      <p:pic>
        <p:nvPicPr>
          <p:cNvPr id="17" name="Picture 16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01" y="3593451"/>
            <a:ext cx="3107411" cy="257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Interface</a:t>
            </a:r>
            <a:endParaRPr lang="bg-BG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214435" y="1828800"/>
            <a:ext cx="975677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noProof="1"/>
              <a:t>interface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Server</a:t>
            </a:r>
            <a:r>
              <a:rPr lang="en-US" sz="3200" noProof="1"/>
              <a:t> {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  void runServer() throws SocketException;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7658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server should keep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ServerSocket</a:t>
            </a:r>
            <a:endParaRPr lang="en-US" dirty="0"/>
          </a:p>
          <a:p>
            <a:r>
              <a:rPr lang="en-US" dirty="0"/>
              <a:t>After the server is started it should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set a timeout </a:t>
            </a:r>
            <a:r>
              <a:rPr lang="en-US" dirty="0"/>
              <a:t>to the socket</a:t>
            </a:r>
          </a:p>
          <a:p>
            <a:r>
              <a:rPr lang="en-US" dirty="0"/>
              <a:t>Create a loop that will create connections</a:t>
            </a:r>
          </a:p>
          <a:p>
            <a:r>
              <a:rPr lang="en-US" dirty="0"/>
              <a:t>Each connection should be asynchronous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FutureTask&lt;?&gt;</a:t>
            </a:r>
            <a:r>
              <a:rPr lang="en-US" dirty="0"/>
              <a:t>)</a:t>
            </a:r>
          </a:p>
          <a:p>
            <a:r>
              <a:rPr lang="en-US" dirty="0"/>
              <a:t>Create a new class that will handle the connection and implement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Runnable</a:t>
            </a:r>
            <a:r>
              <a:rPr lang="en-US" dirty="0"/>
              <a:t>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Implementation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0963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keep the client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Socket</a:t>
            </a:r>
          </a:p>
          <a:p>
            <a:r>
              <a:rPr lang="en-US" dirty="0"/>
              <a:t>It should keep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BufferedReader</a:t>
            </a:r>
            <a:r>
              <a:rPr lang="en-US" dirty="0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PrintWriter</a:t>
            </a:r>
            <a:r>
              <a:rPr lang="en-US" dirty="0"/>
              <a:t>, which it will initialize using the socket input and output streams</a:t>
            </a:r>
          </a:p>
          <a:p>
            <a:r>
              <a:rPr lang="en-US" dirty="0"/>
              <a:t>This will be main point of our connection</a:t>
            </a:r>
          </a:p>
          <a:p>
            <a:r>
              <a:rPr lang="en-US" dirty="0"/>
              <a:t>We will implement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run()</a:t>
            </a:r>
            <a:r>
              <a:rPr lang="en-US" dirty="0"/>
              <a:t> method later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Handler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7777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Http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noProof="1"/>
              <a:t>HttpContext, HttpRequest, HttpResponse</a:t>
            </a:r>
          </a:p>
        </p:txBody>
      </p:sp>
      <p:pic>
        <p:nvPicPr>
          <p:cNvPr id="4" name="Picture 2" descr="&amp;Rcy;&amp;iecy;&amp;zcy;&amp;ucy;&amp;lcy;&amp;tcy;&amp;acy;&amp;tcy; &amp;scy; &amp;icy;&amp;zcy;&amp;ocy;&amp;bcy;&amp;rcy;&amp;acy;&amp;zhcy;&amp;iecy;&amp;ncy;&amp;icy;&amp;iecy; &amp;zcy;&amp;acy; http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641" y="2286974"/>
            <a:ext cx="3874608" cy="200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&amp;Rcy;&amp;iecy;&amp;zcy;&amp;ucy;&amp;lcy;&amp;tcy;&amp;acy;&amp;tcy; &amp;scy; &amp;icy;&amp;zcy;&amp;ocy;&amp;bcy;&amp;rcy;&amp;acy;&amp;zhcy;&amp;iecy;&amp;ncy;&amp;icy;&amp;iecy; &amp;zcy;&amp;acy; request 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7872">
            <a:off x="1116202" y="2178091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&amp;Rcy;&amp;iecy;&amp;zcy;&amp;ucy;&amp;lcy;&amp;tcy;&amp;acy;&amp;tcy; &amp;scy; &amp;icy;&amp;zcy;&amp;ocy;&amp;bcy;&amp;rcy;&amp;acy;&amp;zhcy;&amp;iecy;&amp;ncy;&amp;icy;&amp;iecy; &amp;zcy;&amp;acy; response 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2491">
            <a:off x="9061533" y="2474389"/>
            <a:ext cx="2181783" cy="218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22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HttpRequestType</a:t>
            </a:r>
            <a:r>
              <a:rPr lang="en-US" dirty="0"/>
              <a:t> Enumeration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5812" y="1676400"/>
            <a:ext cx="78486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noProof="1"/>
              <a:t>enum </a:t>
            </a:r>
            <a:r>
              <a:rPr lang="en-US" sz="4000" noProof="1">
                <a:solidFill>
                  <a:schemeClr val="tx2">
                    <a:lumMod val="75000"/>
                  </a:schemeClr>
                </a:solidFill>
                <a:cs typeface="+mn-cs"/>
              </a:rPr>
              <a:t>HttpRequestType</a:t>
            </a:r>
            <a:r>
              <a:rPr lang="en-US" sz="4000" noProof="1"/>
              <a:t> {</a:t>
            </a:r>
          </a:p>
          <a:p>
            <a:pPr>
              <a:lnSpc>
                <a:spcPct val="100000"/>
              </a:lnSpc>
            </a:pPr>
            <a:r>
              <a:rPr lang="en-US" sz="4000" noProof="1"/>
              <a:t>    </a:t>
            </a:r>
            <a:r>
              <a:rPr lang="en-US" sz="4000" noProof="1">
                <a:solidFill>
                  <a:schemeClr val="tx2">
                    <a:lumMod val="75000"/>
                  </a:schemeClr>
                </a:solidFill>
                <a:cs typeface="+mn-cs"/>
              </a:rPr>
              <a:t>GET</a:t>
            </a:r>
            <a:r>
              <a:rPr lang="en-US" sz="4000" noProof="1"/>
              <a:t>,</a:t>
            </a:r>
          </a:p>
          <a:p>
            <a:pPr>
              <a:lnSpc>
                <a:spcPct val="100000"/>
              </a:lnSpc>
            </a:pPr>
            <a:r>
              <a:rPr lang="en-US" sz="4000" noProof="1"/>
              <a:t>    </a:t>
            </a:r>
            <a:r>
              <a:rPr lang="en-US" sz="4000" noProof="1">
                <a:solidFill>
                  <a:schemeClr val="tx2">
                    <a:lumMod val="75000"/>
                  </a:schemeClr>
                </a:solidFill>
                <a:cs typeface="+mn-cs"/>
              </a:rPr>
              <a:t>POST</a:t>
            </a:r>
          </a:p>
          <a:p>
            <a:pPr>
              <a:lnSpc>
                <a:spcPct val="100000"/>
              </a:lnSpc>
            </a:pPr>
            <a:r>
              <a:rPr lang="en-US" sz="40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889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HttpRequest</a:t>
            </a:r>
            <a:r>
              <a:rPr lang="en-US" dirty="0"/>
              <a:t> Interface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447800"/>
            <a:ext cx="10744200" cy="458587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noProof="1"/>
              <a:t>interface 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cs typeface="+mn-cs"/>
              </a:rPr>
              <a:t>HttpRequest</a:t>
            </a:r>
            <a:r>
              <a:rPr lang="en-US" sz="3200" noProof="1"/>
              <a:t> {</a:t>
            </a:r>
            <a:br>
              <a:rPr lang="en-US" sz="3200" noProof="1"/>
            </a:br>
            <a:r>
              <a:rPr lang="en-US" sz="3200" noProof="1"/>
              <a:t>  String getURL();  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  String getPath();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  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cs typeface="+mn-cs"/>
              </a:rPr>
              <a:t>HttpRequestType</a:t>
            </a:r>
            <a:r>
              <a:rPr lang="en-US" sz="3200" noProof="1"/>
              <a:t> getRequestType();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  String getHeader(String name);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  Map&lt;String, String&gt; getURLParameters();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  Map&lt;String, String&gt; getFormData(); 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  void addParameter(String name, String value);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136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HttpContext</a:t>
            </a:r>
            <a:r>
              <a:rPr lang="en-US" dirty="0"/>
              <a:t> Interface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751012" y="1447800"/>
            <a:ext cx="84582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noProof="1"/>
              <a:t>interface 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cs typeface="+mn-cs"/>
              </a:rPr>
              <a:t>HttpContext</a:t>
            </a:r>
            <a:r>
              <a:rPr lang="en-US" sz="3200" noProof="1"/>
              <a:t> {</a:t>
            </a:r>
            <a:br>
              <a:rPr lang="en-US" sz="3200" noProof="1"/>
            </a:br>
            <a:r>
              <a:rPr lang="en-US" sz="3200" noProof="1"/>
              <a:t>  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cs typeface="+mn-cs"/>
              </a:rPr>
              <a:t>HttpRequest</a:t>
            </a:r>
            <a:r>
              <a:rPr lang="en-US" sz="3200" noProof="1"/>
              <a:t> getHttpRequest();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2129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HttpResponse</a:t>
            </a:r>
            <a:r>
              <a:rPr lang="en-US" dirty="0"/>
              <a:t> Interface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447800"/>
            <a:ext cx="10744200" cy="2585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noProof="1"/>
              <a:t>interface 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cs typeface="+mn-cs"/>
              </a:rPr>
              <a:t>HttpResponse</a:t>
            </a:r>
            <a:r>
              <a:rPr lang="en-US" sz="3200" noProof="1"/>
              <a:t> {</a:t>
            </a:r>
            <a:br>
              <a:rPr lang="en-US" sz="3200" noProof="1"/>
            </a:br>
            <a:r>
              <a:rPr lang="en-US" sz="3200" noProof="1"/>
              <a:t>  String getResponse();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  void addResponseHeader(String header, 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				   String value);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7478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should be able to parse any HTTP Request or throw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BadRequestException</a:t>
            </a:r>
            <a:r>
              <a:rPr lang="en-US" dirty="0"/>
              <a:t> in case it fails</a:t>
            </a:r>
          </a:p>
          <a:p>
            <a:r>
              <a:rPr lang="en-US" dirty="0"/>
              <a:t>The Request Line should hold 3 values</a:t>
            </a:r>
          </a:p>
          <a:p>
            <a:r>
              <a:rPr lang="en-US" dirty="0"/>
              <a:t>The Http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version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1.1</a:t>
            </a:r>
          </a:p>
          <a:p>
            <a:r>
              <a:rPr lang="en-US" dirty="0"/>
              <a:t>Request method </a:t>
            </a:r>
            <a:r>
              <a:rPr lang="en-US" b="1" dirty="0"/>
              <a:t>MUST</a:t>
            </a:r>
            <a:r>
              <a:rPr lang="en-US" dirty="0"/>
              <a:t>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POST</a:t>
            </a:r>
          </a:p>
          <a:p>
            <a:r>
              <a:rPr lang="en-US" dirty="0"/>
              <a:t>The URL should contain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details?user=pesho</a:t>
            </a:r>
            <a:r>
              <a:rPr lang="en-US" dirty="0"/>
              <a:t>"</a:t>
            </a:r>
          </a:p>
          <a:p>
            <a:r>
              <a:rPr lang="en-US" dirty="0"/>
              <a:t>The Path should contain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details</a:t>
            </a:r>
            <a:r>
              <a:rPr lang="en-US" dirty="0"/>
              <a:t>"</a:t>
            </a:r>
          </a:p>
          <a:p>
            <a:r>
              <a:rPr lang="en-US" dirty="0"/>
              <a:t>The headers </a:t>
            </a:r>
            <a:r>
              <a:rPr lang="en-US" b="1" dirty="0"/>
              <a:t>MUST</a:t>
            </a:r>
            <a:r>
              <a:rPr lang="en-US" dirty="0"/>
              <a:t> contain the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Host</a:t>
            </a:r>
            <a:r>
              <a:rPr lang="en-US" dirty="0"/>
              <a:t>" header.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HttpRequest</a:t>
            </a:r>
            <a:r>
              <a:rPr lang="en-US" dirty="0"/>
              <a:t> Implementation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7687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parameters map is filled with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parameters</a:t>
            </a:r>
          </a:p>
          <a:p>
            <a:r>
              <a:rPr lang="en-US" dirty="0"/>
              <a:t>The form data map should be filled with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body</a:t>
            </a:r>
            <a:r>
              <a:rPr lang="en-US" dirty="0"/>
              <a:t> if the request method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HttpRequest</a:t>
            </a:r>
            <a:r>
              <a:rPr lang="en-US" dirty="0"/>
              <a:t> Implementation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70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hlinkClick r:id="rId3" action="ppaction://hlinksldjump"/>
              </a:rPr>
              <a:t>Important Information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hlinkClick r:id="rId4" action="ppaction://hlinksldjump"/>
              </a:rPr>
              <a:t>Sockets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hlinkClick r:id="rId5" action="ppaction://hlinksldjump"/>
              </a:rPr>
              <a:t>Web Server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hlinkClick r:id="rId6" action="ppaction://hlinksldjump"/>
              </a:rPr>
              <a:t>Http Classes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hlinkClick r:id="rId7" action="ppaction://hlinksldjump"/>
              </a:rPr>
              <a:t>Request Handlers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hlinkClick r:id="rId8" action="ppaction://hlinksldjump"/>
              </a:rPr>
              <a:t>Routing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hlinkClick r:id="rId9" action="ppaction://hlinksldjump"/>
              </a:rPr>
              <a:t>Cookies and Sessions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4212" y="1638368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keep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HttpRequest</a:t>
            </a:r>
            <a:r>
              <a:rPr lang="en-US" dirty="0"/>
              <a:t> </a:t>
            </a:r>
          </a:p>
          <a:p>
            <a:r>
              <a:rPr lang="en-US" dirty="0"/>
              <a:t>It should take the request string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constructor</a:t>
            </a:r>
            <a:r>
              <a:rPr lang="en-US" dirty="0"/>
              <a:t> and pass it to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HttpRequest</a:t>
            </a:r>
            <a:r>
              <a:rPr lang="en-US" dirty="0"/>
              <a:t>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HttpContext</a:t>
            </a:r>
            <a:r>
              <a:rPr lang="en-US" dirty="0"/>
              <a:t> Implementation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3210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keep the response headers</a:t>
            </a:r>
          </a:p>
          <a:p>
            <a:r>
              <a:rPr lang="en-US" dirty="0"/>
              <a:t>It should keep the response status</a:t>
            </a:r>
          </a:p>
          <a:p>
            <a:r>
              <a:rPr lang="en-US" dirty="0"/>
              <a:t>It should keep the response body</a:t>
            </a:r>
          </a:p>
          <a:p>
            <a:r>
              <a:rPr lang="en-US" dirty="0"/>
              <a:t>There should be 2 types of response - View and Redirect</a:t>
            </a:r>
          </a:p>
          <a:p>
            <a:r>
              <a:rPr lang="en-US" dirty="0"/>
              <a:t>The response status can be an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enum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HttpResponse</a:t>
            </a:r>
            <a:r>
              <a:rPr lang="en-US" dirty="0"/>
              <a:t> Implementation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396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HttpResponseCode</a:t>
            </a:r>
            <a:r>
              <a:rPr lang="en-US" dirty="0"/>
              <a:t> Enumeration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93812" y="1676400"/>
            <a:ext cx="111726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/>
              <a:t>enum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+mn-cs"/>
              </a:rPr>
              <a:t>HttpResponseCode</a:t>
            </a:r>
            <a:r>
              <a:rPr lang="en-US" noProof="1"/>
              <a:t> {</a:t>
            </a:r>
            <a:br>
              <a:rPr lang="en-US" noProof="1"/>
            </a:br>
            <a:r>
              <a:rPr lang="en-US" noProof="1"/>
              <a:t>  OK(200, "OK"), MovedPermanently(301, "Moved Permanently"), Created(201, "Created"), Found(302, "Found"), Unauthorized(401, "Unauthorized");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noProof="1"/>
              <a:t>  HttpResponseCode(int value, String text) {</a:t>
            </a:r>
          </a:p>
          <a:p>
            <a:pPr>
              <a:lnSpc>
                <a:spcPct val="100000"/>
              </a:lnSpc>
            </a:pPr>
            <a:r>
              <a:rPr lang="en-US" noProof="1"/>
              <a:t>    this.value = value;</a:t>
            </a:r>
          </a:p>
          <a:p>
            <a:pPr>
              <a:lnSpc>
                <a:spcPct val="100000"/>
              </a:lnSpc>
            </a:pPr>
            <a:r>
              <a:rPr lang="en-US" noProof="1"/>
              <a:t>    this.text = text;</a:t>
            </a:r>
          </a:p>
          <a:p>
            <a:pPr>
              <a:lnSpc>
                <a:spcPct val="100000"/>
              </a:lnSpc>
            </a:pPr>
            <a:r>
              <a:rPr lang="en-US" noProof="1"/>
              <a:t>  }</a:t>
            </a:r>
          </a:p>
          <a:p>
            <a:pPr>
              <a:lnSpc>
                <a:spcPct val="100000"/>
              </a:lnSpc>
            </a:pP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740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Request Handlers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GET and POST handlers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92" y="1312266"/>
            <a:ext cx="3412134" cy="341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25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RequestHandler</a:t>
            </a:r>
            <a:r>
              <a:rPr lang="en-US" dirty="0"/>
              <a:t> Interface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676400"/>
            <a:ext cx="10958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/>
              <a:t>interface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+mn-cs"/>
              </a:rPr>
              <a:t>RequestHandler</a:t>
            </a:r>
            <a:r>
              <a:rPr lang="en-US" noProof="1"/>
              <a:t> {</a:t>
            </a:r>
          </a:p>
          <a:p>
            <a:pPr>
              <a:lnSpc>
                <a:spcPct val="100000"/>
              </a:lnSpc>
            </a:pPr>
            <a:r>
              <a:rPr lang="en-US" noProof="1"/>
              <a:t>  void handle(HttpContext httpContext) </a:t>
            </a:r>
          </a:p>
          <a:p>
            <a:pPr>
              <a:lnSpc>
                <a:spcPct val="100000"/>
              </a:lnSpc>
            </a:pPr>
            <a:r>
              <a:rPr lang="en-US" noProof="1"/>
              <a:t>					    throws IOException;</a:t>
            </a:r>
          </a:p>
          <a:p>
            <a:pPr>
              <a:lnSpc>
                <a:spcPct val="100000"/>
              </a:lnSpc>
            </a:pPr>
            <a:r>
              <a:rPr lang="en-US" noProof="1"/>
              <a:t>  void setWriter(Writer writer);</a:t>
            </a:r>
            <a:br>
              <a:rPr lang="en-US" noProof="1"/>
            </a:b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1673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must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abstract</a:t>
            </a:r>
          </a:p>
          <a:p>
            <a:r>
              <a:rPr lang="en-US" dirty="0"/>
              <a:t>It must implement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RequestHandler</a:t>
            </a:r>
          </a:p>
          <a:p>
            <a:r>
              <a:rPr lang="en-US" dirty="0"/>
              <a:t>It should keep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Function&lt;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HttpContext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HttpResponse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Writer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constructor</a:t>
            </a:r>
            <a:r>
              <a:rPr lang="en-US" dirty="0"/>
              <a:t> must accept the function</a:t>
            </a:r>
          </a:p>
          <a:p>
            <a:r>
              <a:rPr lang="en-US" dirty="0"/>
              <a:t>It should only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override</a:t>
            </a:r>
            <a:r>
              <a:rPr lang="en-US" dirty="0"/>
              <a:t>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setWriter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RequestHandler</a:t>
            </a:r>
            <a:r>
              <a:rPr lang="en-US" dirty="0"/>
              <a:t> Implementation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893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must extend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RequestHandler</a:t>
            </a:r>
            <a:r>
              <a:rPr lang="en-US" dirty="0"/>
              <a:t> implementation</a:t>
            </a:r>
          </a:p>
          <a:p>
            <a:r>
              <a:rPr lang="en-US" dirty="0"/>
              <a:t>It should take a function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constructor</a:t>
            </a:r>
            <a:r>
              <a:rPr lang="en-US" dirty="0"/>
              <a:t> and send it to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super</a:t>
            </a:r>
            <a:r>
              <a:rPr lang="en-US" dirty="0"/>
              <a:t> constructor</a:t>
            </a:r>
          </a:p>
          <a:p>
            <a:r>
              <a:rPr lang="en-US" dirty="0"/>
              <a:t>It should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override</a:t>
            </a:r>
            <a:r>
              <a:rPr lang="en-US" dirty="0"/>
              <a:t>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handle()</a:t>
            </a:r>
            <a:r>
              <a:rPr lang="en-US" dirty="0"/>
              <a:t> method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handle()</a:t>
            </a:r>
            <a:r>
              <a:rPr lang="en-US" dirty="0"/>
              <a:t> method should add response headers and write the response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GetHandler</a:t>
            </a:r>
            <a:r>
              <a:rPr lang="en-US" dirty="0"/>
              <a:t> Implementation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9787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must extend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RequestHandler</a:t>
            </a:r>
            <a:r>
              <a:rPr lang="en-US" dirty="0"/>
              <a:t> implementation</a:t>
            </a:r>
          </a:p>
          <a:p>
            <a:r>
              <a:rPr lang="en-US" dirty="0"/>
              <a:t>It should take a function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constructor</a:t>
            </a:r>
            <a:r>
              <a:rPr lang="en-US" dirty="0"/>
              <a:t> and send it to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super</a:t>
            </a:r>
            <a:r>
              <a:rPr lang="en-US" dirty="0"/>
              <a:t> constructor</a:t>
            </a:r>
          </a:p>
          <a:p>
            <a:r>
              <a:rPr lang="en-US" dirty="0"/>
              <a:t>It should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override</a:t>
            </a:r>
            <a:r>
              <a:rPr lang="en-US" dirty="0"/>
              <a:t>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handle()</a:t>
            </a:r>
            <a:r>
              <a:rPr lang="en-US" dirty="0"/>
              <a:t> method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handle()</a:t>
            </a:r>
            <a:r>
              <a:rPr lang="en-US" dirty="0"/>
              <a:t> method should add response headers and write the response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PostHandler</a:t>
            </a:r>
            <a:r>
              <a:rPr lang="en-US" dirty="0"/>
              <a:t> Implementation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987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Routing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Catching URL calls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59" y="1301568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96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AppRouteConfig</a:t>
            </a:r>
            <a:r>
              <a:rPr lang="en-US" dirty="0"/>
              <a:t> Interface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93812" y="1676400"/>
            <a:ext cx="111726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/>
              <a:t>interface 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cs typeface="+mn-cs"/>
              </a:rPr>
              <a:t>AppRouteConfig</a:t>
            </a:r>
            <a:r>
              <a:rPr lang="en-US" noProof="1"/>
              <a:t> {</a:t>
            </a:r>
          </a:p>
          <a:p>
            <a:pPr>
              <a:lnSpc>
                <a:spcPct val="100000"/>
              </a:lnSpc>
            </a:pPr>
            <a:r>
              <a:rPr lang="en-US" noProof="1"/>
              <a:t>  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cs typeface="+mn-cs"/>
              </a:rPr>
              <a:t>AppRouteConfig</a:t>
            </a:r>
            <a:r>
              <a:rPr lang="en-US" noProof="1"/>
              <a:t> addRoute(String path, </a:t>
            </a:r>
          </a:p>
          <a:p>
            <a:pPr>
              <a:lnSpc>
                <a:spcPct val="100000"/>
              </a:lnSpc>
            </a:pPr>
            <a:r>
              <a:rPr lang="en-US" noProof="1"/>
              <a:t>			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cs typeface="+mn-cs"/>
              </a:rPr>
              <a:t>RequestHandlerImpl</a:t>
            </a:r>
            <a:r>
              <a:rPr lang="en-US" noProof="1"/>
              <a:t> handler);</a:t>
            </a:r>
          </a:p>
          <a:p>
            <a:pPr>
              <a:lnSpc>
                <a:spcPct val="100000"/>
              </a:lnSpc>
            </a:pPr>
            <a:r>
              <a:rPr lang="en-US" noProof="1"/>
              <a:t>  Iterable&lt;Map.Entry&lt;HttpRequestType, </a:t>
            </a:r>
          </a:p>
          <a:p>
            <a:pPr>
              <a:lnSpc>
                <a:spcPct val="100000"/>
              </a:lnSpc>
            </a:pPr>
            <a:r>
              <a:rPr lang="en-US" noProof="1"/>
              <a:t>	Map&lt;String, 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cs typeface="+mn-cs"/>
              </a:rPr>
              <a:t>RequestHandlerImpl</a:t>
            </a:r>
            <a:r>
              <a:rPr lang="en-US" noProof="1"/>
              <a:t>&gt;&gt;&gt; getRoutes();</a:t>
            </a:r>
          </a:p>
          <a:p>
            <a:pPr>
              <a:lnSpc>
                <a:spcPct val="100000"/>
              </a:lnSpc>
            </a:pP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529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#JavaWeb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keep a map with all of the request types as keys and other map as value</a:t>
            </a:r>
          </a:p>
          <a:p>
            <a:r>
              <a:rPr lang="en-US" dirty="0"/>
              <a:t>The inner map should keep string that is the route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RequestHandlerImpl</a:t>
            </a:r>
            <a:r>
              <a:rPr lang="en-US" dirty="0"/>
              <a:t>, which will be the Get or Post handler</a:t>
            </a:r>
          </a:p>
          <a:p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addRoute()</a:t>
            </a:r>
            <a:r>
              <a:rPr lang="en-US" dirty="0"/>
              <a:t> method should put the new route in the corresponding inner map</a:t>
            </a:r>
          </a:p>
          <a:p>
            <a:r>
              <a:rPr lang="en-US" dirty="0"/>
              <a:t>Example of a valid route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AppRouteConfig</a:t>
            </a:r>
            <a:r>
              <a:rPr lang="en-US" dirty="0"/>
              <a:t> Implementation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5638800"/>
            <a:ext cx="5867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/>
              <a:t>/users/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{(?&lt;id&gt;[0-9]+)}</a:t>
            </a:r>
            <a:r>
              <a:rPr lang="en-US" noProof="1"/>
              <a:t>/edit</a:t>
            </a:r>
          </a:p>
        </p:txBody>
      </p:sp>
    </p:spTree>
    <p:extLst>
      <p:ext uri="{BB962C8B-B14F-4D97-AF65-F5344CB8AC3E}">
        <p14:creationId xmlns:p14="http://schemas.microsoft.com/office/powerpoint/2010/main" val="149272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RoutingContext</a:t>
            </a:r>
            <a:r>
              <a:rPr lang="en-US" dirty="0"/>
              <a:t> Interface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74812" y="1676400"/>
            <a:ext cx="8610600" cy="24314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/>
              <a:t>interface 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cs typeface="+mn-cs"/>
              </a:rPr>
              <a:t>RoutingContext</a:t>
            </a:r>
            <a:r>
              <a:rPr lang="en-US" noProof="1"/>
              <a:t> {</a:t>
            </a:r>
          </a:p>
          <a:p>
            <a:pPr>
              <a:lnSpc>
                <a:spcPct val="100000"/>
              </a:lnSpc>
            </a:pPr>
            <a:r>
              <a:rPr lang="en-US" noProof="1"/>
              <a:t>    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cs typeface="+mn-cs"/>
              </a:rPr>
              <a:t>RequestHandlerImpl</a:t>
            </a:r>
            <a:r>
              <a:rPr lang="en-US" noProof="1"/>
              <a:t> getHandler();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noProof="1"/>
              <a:t>    Iterable&lt;String&gt; getParamNames();</a:t>
            </a:r>
          </a:p>
          <a:p>
            <a:pPr>
              <a:lnSpc>
                <a:spcPct val="100000"/>
              </a:lnSpc>
            </a:pP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4685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keep the info about a route</a:t>
            </a:r>
          </a:p>
          <a:p>
            <a:r>
              <a:rPr lang="en-US" dirty="0"/>
              <a:t>The handler that needs to handle the route</a:t>
            </a:r>
          </a:p>
          <a:p>
            <a:r>
              <a:rPr lang="en-US" dirty="0"/>
              <a:t>The parameter names that the route needs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RoutingContext</a:t>
            </a:r>
            <a:r>
              <a:rPr lang="en-US" dirty="0"/>
              <a:t> Implementation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1727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ServerRouteConfig</a:t>
            </a:r>
            <a:r>
              <a:rPr lang="en-US" dirty="0"/>
              <a:t> Interface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1676400"/>
            <a:ext cx="10287000" cy="20005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/>
              <a:t>interface 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cs typeface="+mn-cs"/>
              </a:rPr>
              <a:t>ServerRouteConfig</a:t>
            </a:r>
            <a:r>
              <a:rPr lang="en-US" noProof="1"/>
              <a:t> {</a:t>
            </a:r>
          </a:p>
          <a:p>
            <a:pPr>
              <a:lnSpc>
                <a:spcPct val="100000"/>
              </a:lnSpc>
            </a:pPr>
            <a:r>
              <a:rPr lang="en-US" noProof="1"/>
              <a:t>  Map&lt;HttpRequestType, </a:t>
            </a:r>
          </a:p>
          <a:p>
            <a:pPr>
              <a:lnSpc>
                <a:spcPct val="100000"/>
              </a:lnSpc>
            </a:pPr>
            <a:r>
              <a:rPr lang="en-US" noProof="1"/>
              <a:t>      Map&lt;String, 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cs typeface="+mn-cs"/>
              </a:rPr>
              <a:t>RoutingContext</a:t>
            </a:r>
            <a:r>
              <a:rPr lang="en-US" noProof="1"/>
              <a:t>&gt;&gt; getRoutes();</a:t>
            </a:r>
          </a:p>
          <a:p>
            <a:pPr>
              <a:lnSpc>
                <a:spcPct val="100000"/>
              </a:lnSpc>
            </a:pP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7128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keep a map with key request type and value map of string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RoutingContext</a:t>
            </a:r>
          </a:p>
          <a:p>
            <a:r>
              <a:rPr lang="en-US" dirty="0"/>
              <a:t>It should traverse all of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AppRouteConfig</a:t>
            </a:r>
            <a:r>
              <a:rPr lang="en-US" dirty="0"/>
              <a:t> routes and parse them</a:t>
            </a:r>
          </a:p>
          <a:p>
            <a:r>
              <a:rPr lang="en-US" dirty="0"/>
              <a:t>For each route it should create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RoutingContext</a:t>
            </a:r>
            <a:r>
              <a:rPr lang="en-US" dirty="0"/>
              <a:t> that will keep the info about the route</a:t>
            </a:r>
          </a:p>
          <a:p>
            <a:r>
              <a:rPr lang="en-US" dirty="0"/>
              <a:t>Example of a route after being parsed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ServerRouteConfig</a:t>
            </a:r>
            <a:r>
              <a:rPr lang="en-US" dirty="0"/>
              <a:t> Implementation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5638800"/>
            <a:ext cx="4876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/>
              <a:t>/users/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{(?&lt;id&gt;[0-9]+)}</a:t>
            </a:r>
            <a:r>
              <a:rPr lang="en-US" sz="2400" noProof="1"/>
              <a:t>/edit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129356" y="5635687"/>
            <a:ext cx="476565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^</a:t>
            </a:r>
            <a:r>
              <a:rPr lang="en-US" sz="2400" noProof="1"/>
              <a:t>/users/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(?&lt;id&gt;[0-9]+)</a:t>
            </a:r>
            <a:r>
              <a:rPr lang="en-US" sz="2400" noProof="1"/>
              <a:t>/edit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14908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implement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RequestHandler</a:t>
            </a:r>
          </a:p>
          <a:p>
            <a:r>
              <a:rPr lang="en-US" dirty="0"/>
              <a:t>It should keep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ServerRouteConfig</a:t>
            </a:r>
          </a:p>
          <a:p>
            <a:r>
              <a:rPr lang="en-US" dirty="0"/>
              <a:t>It should parse the route and call the corresponding handler from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ServerRouteConfig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HttpHandler</a:t>
            </a:r>
            <a:r>
              <a:rPr lang="en-US" dirty="0"/>
              <a:t> Implementation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99086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Cookies and Sessions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Saving user info</a:t>
            </a: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919" y="1374503"/>
            <a:ext cx="7521079" cy="312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78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HttpCookie</a:t>
            </a:r>
            <a:r>
              <a:rPr lang="en-US" dirty="0"/>
              <a:t> Interface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6212" y="1676400"/>
            <a:ext cx="90678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/>
              <a:t>interface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HttpCookie</a:t>
            </a:r>
            <a:r>
              <a:rPr lang="en-US" noProof="1"/>
              <a:t> {</a:t>
            </a:r>
          </a:p>
          <a:p>
            <a:pPr>
              <a:lnSpc>
                <a:spcPct val="100000"/>
              </a:lnSpc>
            </a:pPr>
            <a:r>
              <a:rPr lang="en-US" noProof="1"/>
              <a:t>  void addCookie(String key, String value);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noProof="1"/>
              <a:t>  void removeCookie(String key);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noProof="1"/>
              <a:t>  boolean contains(String key);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noProof="1"/>
              <a:t>  String getCookie(String name);</a:t>
            </a:r>
          </a:p>
          <a:p>
            <a:pPr>
              <a:lnSpc>
                <a:spcPct val="100000"/>
              </a:lnSpc>
            </a:pP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4473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keep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Map&lt;String,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String&gt;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contains()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get()</a:t>
            </a:r>
            <a:r>
              <a:rPr lang="en-US" dirty="0"/>
              <a:t> methods should use the map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HttpCookie</a:t>
            </a:r>
            <a:r>
              <a:rPr lang="en-US" dirty="0"/>
              <a:t> Implementation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3346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HttpSession</a:t>
            </a:r>
            <a:r>
              <a:rPr lang="en-US" dirty="0"/>
              <a:t> Interface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84612" y="1416308"/>
            <a:ext cx="79722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/>
              <a:t>interface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HttpSession</a:t>
            </a:r>
            <a:r>
              <a:rPr lang="en-US" noProof="1"/>
              <a:t> {</a:t>
            </a:r>
          </a:p>
          <a:p>
            <a:pPr>
              <a:lnSpc>
                <a:spcPct val="100000"/>
              </a:lnSpc>
            </a:pPr>
            <a:r>
              <a:rPr lang="en-US" noProof="1"/>
              <a:t>  String getId();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noProof="1"/>
              <a:t>  void clear();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noProof="1"/>
              <a:t>  void add(String key, String value);</a:t>
            </a:r>
          </a:p>
          <a:p>
            <a:pPr>
              <a:lnSpc>
                <a:spcPct val="100000"/>
              </a:lnSpc>
            </a:pPr>
            <a:r>
              <a:rPr lang="en-US" noProof="1"/>
              <a:t>  String get(String key);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noProof="1"/>
              <a:t>  boolean isAuthenticated();</a:t>
            </a:r>
          </a:p>
          <a:p>
            <a:pPr>
              <a:lnSpc>
                <a:spcPct val="100000"/>
              </a:lnSpc>
            </a:pP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155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Important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Readme.txt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282" y="1369940"/>
            <a:ext cx="3586353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21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 should be random generated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clear()</a:t>
            </a:r>
            <a:r>
              <a:rPr lang="en-US" dirty="0"/>
              <a:t> method should clear the session parameters collection</a:t>
            </a:r>
          </a:p>
          <a:p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isAuthenticated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should check if there is any data in the session parameters collection</a:t>
            </a:r>
          </a:p>
          <a:p>
            <a:r>
              <a:rPr lang="en-US" dirty="0"/>
              <a:t>The other methods should do the corresponding operations over the collection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HttpSession</a:t>
            </a:r>
            <a:r>
              <a:rPr lang="en-US" dirty="0"/>
              <a:t> Implementation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7792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SessionCreator Singleton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5612" y="1416308"/>
            <a:ext cx="112302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/>
              <a:t>private SecureRandom random;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noProof="1"/>
              <a:t>//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TODO</a:t>
            </a:r>
            <a:r>
              <a:rPr lang="en-US" noProof="1"/>
              <a:t>: Initialize the random and make the class singleton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noProof="1"/>
              <a:t>public String generateSessionId() {</a:t>
            </a:r>
          </a:p>
          <a:p>
            <a:pPr>
              <a:lnSpc>
                <a:spcPct val="100000"/>
              </a:lnSpc>
            </a:pPr>
            <a:r>
              <a:rPr lang="en-US" noProof="1"/>
              <a:t>  return new BigInteger(130, this.random).toString(32);</a:t>
            </a:r>
          </a:p>
          <a:p>
            <a:pPr>
              <a:lnSpc>
                <a:spcPct val="100000"/>
              </a:lnSpc>
            </a:pP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0836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HttpRequest Modifications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447800"/>
            <a:ext cx="10744200" cy="406265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noProof="1"/>
              <a:t>interface </a:t>
            </a:r>
            <a:r>
              <a:rPr lang="en-US" sz="3400" noProof="1">
                <a:solidFill>
                  <a:schemeClr val="tx2"/>
                </a:solidFill>
                <a:cs typeface="+mn-cs"/>
              </a:rPr>
              <a:t>HttpRequest</a:t>
            </a:r>
            <a:r>
              <a:rPr lang="en-US" sz="3200" noProof="1"/>
              <a:t> {</a:t>
            </a:r>
            <a:br>
              <a:rPr lang="en-US" sz="3200" noProof="1"/>
            </a:br>
            <a:r>
              <a:rPr lang="en-US" sz="3200" noProof="1"/>
              <a:t>  …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 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HttpCookie</a:t>
            </a:r>
            <a:r>
              <a:rPr lang="en-US" sz="3200" noProof="1"/>
              <a:t> getCookie();</a:t>
            </a:r>
          </a:p>
          <a:p>
            <a:pPr>
              <a:lnSpc>
                <a:spcPct val="100000"/>
              </a:lnSpc>
            </a:pP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noProof="1"/>
              <a:t> 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HttpSession</a:t>
            </a:r>
            <a:r>
              <a:rPr lang="en-US" sz="3200" noProof="1"/>
              <a:t> getSession();</a:t>
            </a:r>
          </a:p>
          <a:p>
            <a:pPr>
              <a:lnSpc>
                <a:spcPct val="100000"/>
              </a:lnSpc>
            </a:pP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noProof="1"/>
              <a:t>  void setSession(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HttpSession</a:t>
            </a:r>
            <a:r>
              <a:rPr lang="en-US" sz="3200" noProof="1"/>
              <a:t> session);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5756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method called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createSession(HttpContext httpContext, HttpResponse result)</a:t>
            </a:r>
          </a:p>
          <a:p>
            <a:r>
              <a:rPr lang="en-US" dirty="0"/>
              <a:t>Check if the session is null of if the cookie doesn't contain the key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sessionId</a:t>
            </a:r>
            <a:r>
              <a:rPr lang="en-US" dirty="0"/>
              <a:t>"</a:t>
            </a:r>
          </a:p>
          <a:p>
            <a:r>
              <a:rPr lang="en-US" dirty="0"/>
              <a:t>If any of the above is true create a new session and set the cookie</a:t>
            </a:r>
          </a:p>
          <a:p>
            <a:r>
              <a:rPr lang="en-US" dirty="0"/>
              <a:t>The cookie should be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HttpOnly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RequestHandlerImpl</a:t>
            </a:r>
            <a:r>
              <a:rPr lang="en-US" dirty="0"/>
              <a:t> Modification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643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server implementation should keep a map containing all of the sessions</a:t>
            </a:r>
          </a:p>
          <a:p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AppRouteConfig</a:t>
            </a:r>
            <a:r>
              <a:rPr lang="en-US" dirty="0"/>
              <a:t> should be passed to the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Other Modifications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94222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Hand-Made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https://softuni.bg/courses/java-web-development-basics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96235" y="1280062"/>
            <a:ext cx="1752140" cy="779159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71859" y="3557356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212" y="31453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guideline for creating your own web server </a:t>
            </a:r>
          </a:p>
          <a:p>
            <a:r>
              <a:rPr lang="en-US" dirty="0"/>
              <a:t>It will cover basic concepts, but it will not be complete</a:t>
            </a:r>
          </a:p>
          <a:p>
            <a:r>
              <a:rPr lang="en-US" dirty="0"/>
              <a:t>The tutorial will be focused on the idea behind web servers, not the best practices for creating them.</a:t>
            </a:r>
          </a:p>
          <a:p>
            <a:r>
              <a:rPr lang="en-US" dirty="0"/>
              <a:t>You will be given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Interfaces</a:t>
            </a:r>
            <a:r>
              <a:rPr lang="en-US" dirty="0"/>
              <a:t> that you need to implement. You decide how to do it.</a:t>
            </a:r>
          </a:p>
          <a:p>
            <a:r>
              <a:rPr lang="en-US" sz="4400" b="1" dirty="0"/>
              <a:t>It should </a:t>
            </a:r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sz="4400" b="1" dirty="0"/>
              <a:t> be used in production environment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061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Sockets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How to create connection with Java?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5240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7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600000"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Open a port and listen on it</a:t>
            </a:r>
          </a:p>
          <a:p>
            <a:endParaRPr lang="en-US" dirty="0"/>
          </a:p>
          <a:p>
            <a:r>
              <a:rPr lang="en-US" dirty="0"/>
              <a:t>Accept incoming connection from a client</a:t>
            </a:r>
          </a:p>
          <a:p>
            <a:endParaRPr lang="en-US" dirty="0"/>
          </a:p>
          <a:p>
            <a:r>
              <a:rPr lang="en-US" dirty="0"/>
              <a:t>Set a timeout for the socket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Socket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4434" y="1905000"/>
            <a:ext cx="9756778" cy="47705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ServerSocket</a:t>
            </a:r>
            <a:r>
              <a:rPr lang="en-US" sz="2500" noProof="1"/>
              <a:t> serverSocket = new 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ServerSocket</a:t>
            </a:r>
            <a:r>
              <a:rPr lang="en-US" sz="2500" noProof="1"/>
              <a:t>(8080);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217612" y="3256746"/>
            <a:ext cx="9756778" cy="47705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Socket</a:t>
            </a:r>
            <a:r>
              <a:rPr lang="en-US" sz="2500" noProof="1"/>
              <a:t> clientSocket = serverSocket.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accept</a:t>
            </a:r>
            <a:r>
              <a:rPr lang="en-US" sz="2500" noProof="1"/>
              <a:t>();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217511" y="4750584"/>
            <a:ext cx="9756778" cy="47705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/>
              <a:t>serverSocket.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setSoTimeout</a:t>
            </a:r>
            <a:r>
              <a:rPr lang="en-US" sz="2500" noProof="1"/>
              <a:t>(10000);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522411" y="5534402"/>
            <a:ext cx="3455201" cy="790198"/>
          </a:xfrm>
          <a:prstGeom prst="wedgeRoundRectCallout">
            <a:avLst>
              <a:gd name="adj1" fmla="val 78002"/>
              <a:gd name="adj2" fmla="val -7769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10 seconds timeout</a:t>
            </a:r>
            <a:endParaRPr lang="bg-BG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93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Web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How to implement one?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620" y="1469106"/>
            <a:ext cx="367967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6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cxnSpLocks/>
            <a:stCxn id="7" idx="2"/>
            <a:endCxn id="8" idx="0"/>
          </p:cNvCxnSpPr>
          <p:nvPr/>
        </p:nvCxnSpPr>
        <p:spPr>
          <a:xfrm>
            <a:off x="9052187" y="2895600"/>
            <a:ext cx="1634950" cy="533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7" idx="2"/>
            <a:endCxn id="10" idx="0"/>
          </p:cNvCxnSpPr>
          <p:nvPr/>
        </p:nvCxnSpPr>
        <p:spPr>
          <a:xfrm flipH="1">
            <a:off x="7417237" y="2895600"/>
            <a:ext cx="1634950" cy="533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8" idx="2"/>
            <a:endCxn id="9" idx="0"/>
          </p:cNvCxnSpPr>
          <p:nvPr/>
        </p:nvCxnSpPr>
        <p:spPr>
          <a:xfrm flipH="1">
            <a:off x="9052187" y="4191000"/>
            <a:ext cx="1634950" cy="533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0" idx="2"/>
            <a:endCxn id="9" idx="0"/>
          </p:cNvCxnSpPr>
          <p:nvPr/>
        </p:nvCxnSpPr>
        <p:spPr>
          <a:xfrm>
            <a:off x="7417237" y="4191000"/>
            <a:ext cx="1634950" cy="533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Structure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760412" y="2133600"/>
            <a:ext cx="1295400" cy="762000"/>
          </a:xfrm>
          <a:prstGeom prst="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Socket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4412" y="2133600"/>
            <a:ext cx="1634950" cy="762000"/>
          </a:xfrm>
          <a:prstGeom prst="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Socket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34712" y="2133600"/>
            <a:ext cx="1634950" cy="762000"/>
          </a:xfrm>
          <a:prstGeom prst="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Handler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69662" y="3429000"/>
            <a:ext cx="1634950" cy="762000"/>
          </a:xfrm>
          <a:prstGeom prst="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Handler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34712" y="4724400"/>
            <a:ext cx="1634950" cy="762000"/>
          </a:xfrm>
          <a:prstGeom prst="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99762" y="3429000"/>
            <a:ext cx="1634950" cy="762000"/>
          </a:xfrm>
          <a:prstGeom prst="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Handler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47087" y="2153039"/>
            <a:ext cx="1634950" cy="762000"/>
          </a:xfrm>
          <a:prstGeom prst="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760412" y="1905000"/>
            <a:ext cx="910925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732212" y="4724400"/>
            <a:ext cx="2597500" cy="762000"/>
          </a:xfrm>
          <a:prstGeom prst="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Socket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Stream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0412" y="4724400"/>
            <a:ext cx="2597500" cy="762000"/>
          </a:xfrm>
          <a:prstGeom prst="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Socket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47962" y="2139131"/>
            <a:ext cx="1946451" cy="762000"/>
          </a:xfrm>
          <a:prstGeom prst="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Handler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760412" y="5791200"/>
            <a:ext cx="910925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77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0" grpId="0" animBg="1"/>
      <p:bldP spid="31" grpId="0" animBg="1"/>
      <p:bldP spid="3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>
        <a:solidFill>
          <a:srgbClr val="643F07">
            <a:alpha val="95000"/>
          </a:srgbClr>
        </a:solidFill>
        <a:ln w="19050">
          <a:solidFill>
            <a:srgbClr val="F8D49E">
              <a:alpha val="80000"/>
            </a:srgb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eaLnBrk="0" hangingPunct="0">
          <a:lnSpc>
            <a:spcPts val="3000"/>
          </a:lnSpc>
          <a:buClr>
            <a:schemeClr val="accent5">
              <a:lumMod val="40000"/>
              <a:lumOff val="60000"/>
            </a:schemeClr>
          </a:buClr>
          <a:buSzPct val="70000"/>
          <a:defRPr b="1">
            <a:solidFill>
              <a:srgbClr val="F7FFE7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7267</TotalTime>
  <Words>1553</Words>
  <Application>Microsoft Office PowerPoint</Application>
  <PresentationFormat>Custom</PresentationFormat>
  <Paragraphs>338</Paragraphs>
  <Slides>47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 16x9</vt:lpstr>
      <vt:lpstr>Hand-Made Server</vt:lpstr>
      <vt:lpstr>Table of Contents</vt:lpstr>
      <vt:lpstr>Have a Question?</vt:lpstr>
      <vt:lpstr>Important Information</vt:lpstr>
      <vt:lpstr>Guideline</vt:lpstr>
      <vt:lpstr>Sockets</vt:lpstr>
      <vt:lpstr>Server Socket</vt:lpstr>
      <vt:lpstr>Web Server</vt:lpstr>
      <vt:lpstr>Server Structure</vt:lpstr>
      <vt:lpstr>Server Interface</vt:lpstr>
      <vt:lpstr>Server Implementation</vt:lpstr>
      <vt:lpstr>Connection Handler</vt:lpstr>
      <vt:lpstr>Http Classes</vt:lpstr>
      <vt:lpstr>HttpRequestType Enumeration</vt:lpstr>
      <vt:lpstr>HttpRequest Interface</vt:lpstr>
      <vt:lpstr>HttpContext Interface</vt:lpstr>
      <vt:lpstr>HttpResponse Interface</vt:lpstr>
      <vt:lpstr>HttpRequest Implementation</vt:lpstr>
      <vt:lpstr>HttpRequest Implementation (2)</vt:lpstr>
      <vt:lpstr>HttpContext Implementation</vt:lpstr>
      <vt:lpstr>HttpResponse Implementation</vt:lpstr>
      <vt:lpstr>HttpResponseCode Enumeration</vt:lpstr>
      <vt:lpstr>Request Handlers</vt:lpstr>
      <vt:lpstr>RequestHandler Interface</vt:lpstr>
      <vt:lpstr>RequestHandler Implementation</vt:lpstr>
      <vt:lpstr>GetHandler Implementation</vt:lpstr>
      <vt:lpstr>PostHandler Implementation</vt:lpstr>
      <vt:lpstr>Routing</vt:lpstr>
      <vt:lpstr>AppRouteConfig Interface</vt:lpstr>
      <vt:lpstr>AppRouteConfig Implementation</vt:lpstr>
      <vt:lpstr>RoutingContext Interface</vt:lpstr>
      <vt:lpstr>RoutingContext Implementation</vt:lpstr>
      <vt:lpstr>ServerRouteConfig Interface</vt:lpstr>
      <vt:lpstr>ServerRouteConfig Implementation</vt:lpstr>
      <vt:lpstr>HttpHandler Implementation</vt:lpstr>
      <vt:lpstr>Cookies and Sessions</vt:lpstr>
      <vt:lpstr>HttpCookie Interface</vt:lpstr>
      <vt:lpstr>HttpCookie Implementation</vt:lpstr>
      <vt:lpstr>HttpSession Interface</vt:lpstr>
      <vt:lpstr>HttpSession Implementation</vt:lpstr>
      <vt:lpstr>SessionCreator Singleton</vt:lpstr>
      <vt:lpstr>HttpRequest Modifications</vt:lpstr>
      <vt:lpstr>RequestHandlerImpl Modification</vt:lpstr>
      <vt:lpstr>Other Modifications</vt:lpstr>
      <vt:lpstr>Hand-Made Server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Hand-Made Server</dc:title>
  <dc:subject>Software Development Course</dc:subject>
  <dc:creator>Software University Foundation</dc:creator>
  <cp:keywords>SoftUni, Software University, programming, software development, software engineering, course, c#, java, web development, http, protocol, request, response, url, server, handler, socket</cp:keywords>
  <dc:description>Java Web Development Basics @ SoftUni - https://softuni.bg/courses/java-web-development-basics</dc:description>
  <cp:lastModifiedBy>Simeon Sheytanov</cp:lastModifiedBy>
  <cp:revision>251</cp:revision>
  <dcterms:created xsi:type="dcterms:W3CDTF">2014-01-02T17:00:34Z</dcterms:created>
  <dcterms:modified xsi:type="dcterms:W3CDTF">2017-02-09T10:14:47Z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