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Lexen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exend-bold.fntdata"/><Relationship Id="rId30" Type="http://schemas.openxmlformats.org/officeDocument/2006/relationships/font" Target="fonts/Lexen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8bc42ee0a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8bc42ee0a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c4aa099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c4aa099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c4aa099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8c4aa099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8d4a1b507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8d4a1b507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8c4aa0996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8c4aa0996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6bbb0d8b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6bbb0d8b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6bbb0d8b9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6bbb0d8b9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6bbb0d8b9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6bbb0d8b9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6bbb0d8b9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6bbb0d8b9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6bbb0d8b9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6bbb0d8b9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8d4a1b5077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8d4a1b5077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8bd9fcfa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8bd9fcfa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8bd9fcfab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8bd9fcfab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8c380c4ef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8c380c4ef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8bc42ee0a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8bc42ee0a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8bc42ee0a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8bc42ee0a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8c2b21c8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8c2b21c8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8bc42ee0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8bc42ee0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8bc42ee0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8bc42ee0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bc42ee0a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8bc42ee0a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8bc42ee0a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8bc42ee0a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8bc42ee0a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8bc42ee0a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8bc42ee0a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8bc42ee0a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An Analysis of Speed Dating data</a:t>
            </a:r>
            <a:endParaRPr/>
          </a:p>
        </p:txBody>
      </p:sp>
      <p:sp>
        <p:nvSpPr>
          <p:cNvPr id="55" name="Google Shape;55;p13"/>
          <p:cNvSpPr txBox="1"/>
          <p:nvPr>
            <p:ph idx="1" type="subTitle"/>
          </p:nvPr>
        </p:nvSpPr>
        <p:spPr>
          <a:xfrm>
            <a:off x="1606650" y="2904275"/>
            <a:ext cx="5930700" cy="10470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Cody Bassett, Nicholas Erdos-Thayer, Tommy Hvidhyld, Kathleen Pflugi</a:t>
            </a:r>
            <a:endParaRPr/>
          </a:p>
        </p:txBody>
      </p:sp>
      <p:sp>
        <p:nvSpPr>
          <p:cNvPr id="56" name="Google Shape;56;p13"/>
          <p:cNvSpPr txBox="1"/>
          <p:nvPr/>
        </p:nvSpPr>
        <p:spPr>
          <a:xfrm>
            <a:off x="2922450" y="405250"/>
            <a:ext cx="320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exend"/>
                <a:ea typeface="Lexend"/>
                <a:cs typeface="Lexend"/>
                <a:sym typeface="Lexend"/>
              </a:rPr>
              <a:t>Team </a:t>
            </a:r>
            <a:r>
              <a:rPr b="1" i="1" lang="en">
                <a:latin typeface="Lexend"/>
                <a:ea typeface="Lexend"/>
                <a:cs typeface="Lexend"/>
                <a:sym typeface="Lexend"/>
              </a:rPr>
              <a:t>SPEED </a:t>
            </a:r>
            <a:r>
              <a:rPr lang="en" sz="700">
                <a:latin typeface="Lexend"/>
                <a:ea typeface="Lexend"/>
                <a:cs typeface="Lexend"/>
                <a:sym typeface="Lexend"/>
              </a:rPr>
              <a:t>(3)</a:t>
            </a:r>
            <a:endParaRPr sz="700">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Men vs Women: </a:t>
            </a:r>
            <a:r>
              <a:rPr lang="en" sz="3300"/>
              <a:t>What</a:t>
            </a:r>
            <a:r>
              <a:rPr lang="en" sz="3300"/>
              <a:t> are they looking for?</a:t>
            </a:r>
            <a:endParaRPr sz="3300"/>
          </a:p>
        </p:txBody>
      </p:sp>
      <p:sp>
        <p:nvSpPr>
          <p:cNvPr id="133" name="Google Shape;13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a:solidFill>
                  <a:schemeClr val="dk1"/>
                </a:solidFill>
              </a:rPr>
              <a:t>Question 2: H</a:t>
            </a:r>
            <a:r>
              <a:rPr b="1" lang="en">
                <a:solidFill>
                  <a:schemeClr val="dk1"/>
                </a:solidFill>
              </a:rPr>
              <a:t>ow do men and women differ in how they rate the opposite sex and how they think the opposite sex rates them? Are there differences pre-speed-dating and post-speed-dating?</a:t>
            </a:r>
            <a:endParaRPr>
              <a:solidFill>
                <a:schemeClr val="dk1"/>
              </a:solidFill>
            </a:endParaRPr>
          </a:p>
          <a:p>
            <a:pPr indent="0" lvl="0" marL="0" rtl="0" algn="l">
              <a:lnSpc>
                <a:spcPct val="100000"/>
              </a:lnSpc>
              <a:spcBef>
                <a:spcPts val="1200"/>
              </a:spcBef>
              <a:spcAft>
                <a:spcPts val="0"/>
              </a:spcAft>
              <a:buNone/>
            </a:pPr>
            <a:r>
              <a:t/>
            </a:r>
            <a:endParaRPr>
              <a:solidFill>
                <a:schemeClr val="dk1"/>
              </a:solidFill>
            </a:endParaRPr>
          </a:p>
          <a:p>
            <a:pPr indent="0" lvl="0" marL="0" rtl="0" algn="l">
              <a:lnSpc>
                <a:spcPct val="100000"/>
              </a:lnSpc>
              <a:spcBef>
                <a:spcPts val="1200"/>
              </a:spcBef>
              <a:spcAft>
                <a:spcPts val="0"/>
              </a:spcAft>
              <a:buNone/>
            </a:pPr>
            <a:r>
              <a:rPr lang="en">
                <a:solidFill>
                  <a:schemeClr val="dk1"/>
                </a:solidFill>
              </a:rPr>
              <a:t>Summary:</a:t>
            </a:r>
            <a:endParaRPr>
              <a:solidFill>
                <a:schemeClr val="dk1"/>
              </a:solidFill>
            </a:endParaRPr>
          </a:p>
          <a:p>
            <a:pPr indent="-311150" lvl="0" marL="457200" rtl="0" algn="l">
              <a:lnSpc>
                <a:spcPct val="100000"/>
              </a:lnSpc>
              <a:spcBef>
                <a:spcPts val="1200"/>
              </a:spcBef>
              <a:spcAft>
                <a:spcPts val="0"/>
              </a:spcAft>
              <a:buClr>
                <a:schemeClr val="dk1"/>
              </a:buClr>
              <a:buSzPts val="1300"/>
              <a:buChar char="●"/>
            </a:pPr>
            <a:r>
              <a:rPr lang="en" sz="1300">
                <a:solidFill>
                  <a:schemeClr val="dk1"/>
                </a:solidFill>
              </a:rPr>
              <a:t>Pre-Speed-Dating Men rate attractiveness as the highest quality in a partner.</a:t>
            </a: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lang="en" sz="1300">
                <a:solidFill>
                  <a:schemeClr val="dk1"/>
                </a:solidFill>
              </a:rPr>
              <a:t>Pre-Speed-Dating Women rate intelligence as the highest quality in a partner.</a:t>
            </a: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lang="en" sz="1300">
                <a:solidFill>
                  <a:schemeClr val="dk1"/>
                </a:solidFill>
              </a:rPr>
              <a:t>Sincerity, intelligence, fun, and shared interests are rated similarly and are stable pre- and post-speed-dating.</a:t>
            </a:r>
            <a:endParaRPr sz="13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300">
                <a:solidFill>
                  <a:schemeClr val="dk1"/>
                </a:solidFill>
              </a:rPr>
              <a:t>Post-Speed-Dating both men and women rate attractiveness as most important quality in a partner.</a:t>
            </a:r>
            <a:r>
              <a:rPr lang="en" sz="1200">
                <a:solidFill>
                  <a:schemeClr val="dk1"/>
                </a:solidFill>
              </a:rPr>
              <a:t> </a:t>
            </a:r>
            <a:endParaRPr sz="1200">
              <a:solidFill>
                <a:schemeClr val="dk1"/>
              </a:solidFill>
            </a:endParaRPr>
          </a:p>
          <a:p>
            <a:pPr indent="0" lvl="0" marL="0" rtl="0" algn="l">
              <a:lnSpc>
                <a:spcPct val="100000"/>
              </a:lnSpc>
              <a:spcBef>
                <a:spcPts val="1200"/>
              </a:spcBef>
              <a:spcAft>
                <a:spcPts val="120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idx="2" type="body"/>
          </p:nvPr>
        </p:nvSpPr>
        <p:spPr>
          <a:xfrm>
            <a:off x="5972775" y="1420250"/>
            <a:ext cx="2859600" cy="314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Takeaways:</a:t>
            </a:r>
            <a:endParaRPr/>
          </a:p>
          <a:p>
            <a:pPr indent="-317500" lvl="0" marL="457200" rtl="0" algn="l">
              <a:spcBef>
                <a:spcPts val="1200"/>
              </a:spcBef>
              <a:spcAft>
                <a:spcPts val="0"/>
              </a:spcAft>
              <a:buSzPts val="1400"/>
              <a:buChar char="●"/>
            </a:pPr>
            <a:r>
              <a:rPr lang="en"/>
              <a:t>Men value attractiveness above all other qualities.</a:t>
            </a:r>
            <a:endParaRPr/>
          </a:p>
          <a:p>
            <a:pPr indent="-317500" lvl="0" marL="457200" rtl="0" algn="l">
              <a:spcBef>
                <a:spcPts val="0"/>
              </a:spcBef>
              <a:spcAft>
                <a:spcPts val="0"/>
              </a:spcAft>
              <a:buSzPts val="1400"/>
              <a:buChar char="●"/>
            </a:pPr>
            <a:r>
              <a:rPr lang="en"/>
              <a:t>Women value intelligence highest.</a:t>
            </a:r>
            <a:endParaRPr/>
          </a:p>
          <a:p>
            <a:pPr indent="-317500" lvl="0" marL="457200" rtl="0" algn="l">
              <a:spcBef>
                <a:spcPts val="0"/>
              </a:spcBef>
              <a:spcAft>
                <a:spcPts val="0"/>
              </a:spcAft>
              <a:buSzPts val="1400"/>
              <a:buChar char="●"/>
            </a:pPr>
            <a:r>
              <a:rPr lang="en"/>
              <a:t>Both men and women value ambition the least.</a:t>
            </a:r>
            <a:endParaRPr/>
          </a:p>
        </p:txBody>
      </p:sp>
      <p:pic>
        <p:nvPicPr>
          <p:cNvPr id="139" name="Google Shape;139;p23"/>
          <p:cNvPicPr preferRelativeResize="0"/>
          <p:nvPr/>
        </p:nvPicPr>
        <p:blipFill>
          <a:blip r:embed="rId3">
            <a:alphaModFix/>
          </a:blip>
          <a:stretch>
            <a:fillRect/>
          </a:stretch>
        </p:blipFill>
        <p:spPr>
          <a:xfrm>
            <a:off x="6900" y="1329225"/>
            <a:ext cx="5859851" cy="2884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idx="2" type="body"/>
          </p:nvPr>
        </p:nvSpPr>
        <p:spPr>
          <a:xfrm>
            <a:off x="6649300" y="1765475"/>
            <a:ext cx="2183100" cy="2803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Women thought men valued attractiveness far higher</a:t>
            </a:r>
            <a:endParaRPr/>
          </a:p>
          <a:p>
            <a:pPr indent="-317500" lvl="0" marL="457200" rtl="0" algn="l">
              <a:spcBef>
                <a:spcPts val="0"/>
              </a:spcBef>
              <a:spcAft>
                <a:spcPts val="0"/>
              </a:spcAft>
              <a:buSzPts val="1400"/>
              <a:buChar char="●"/>
            </a:pPr>
            <a:r>
              <a:rPr lang="en"/>
              <a:t>Men thought women valued ambition higher than they did.</a:t>
            </a:r>
            <a:endParaRPr/>
          </a:p>
        </p:txBody>
      </p:sp>
      <p:pic>
        <p:nvPicPr>
          <p:cNvPr id="145" name="Google Shape;145;p24"/>
          <p:cNvPicPr preferRelativeResize="0"/>
          <p:nvPr/>
        </p:nvPicPr>
        <p:blipFill>
          <a:blip r:embed="rId3">
            <a:alphaModFix/>
          </a:blip>
          <a:stretch>
            <a:fillRect/>
          </a:stretch>
        </p:blipFill>
        <p:spPr>
          <a:xfrm>
            <a:off x="0" y="1269650"/>
            <a:ext cx="6529440" cy="304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idx="2" type="body"/>
          </p:nvPr>
        </p:nvSpPr>
        <p:spPr>
          <a:xfrm>
            <a:off x="5972775" y="1459150"/>
            <a:ext cx="2859600" cy="31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Takeaways:</a:t>
            </a:r>
            <a:endParaRPr/>
          </a:p>
          <a:p>
            <a:pPr indent="-317500" lvl="0" marL="457200" rtl="0" algn="l">
              <a:spcBef>
                <a:spcPts val="1200"/>
              </a:spcBef>
              <a:spcAft>
                <a:spcPts val="0"/>
              </a:spcAft>
              <a:buSzPts val="1400"/>
              <a:buChar char="●"/>
            </a:pPr>
            <a:r>
              <a:rPr lang="en"/>
              <a:t>Men and now women prefer attractiveness above all other qualities.</a:t>
            </a:r>
            <a:endParaRPr/>
          </a:p>
          <a:p>
            <a:pPr indent="-317500" lvl="0" marL="457200" rtl="0" algn="l">
              <a:spcBef>
                <a:spcPts val="0"/>
              </a:spcBef>
              <a:spcAft>
                <a:spcPts val="0"/>
              </a:spcAft>
              <a:buSzPts val="1400"/>
              <a:buChar char="●"/>
            </a:pPr>
            <a:r>
              <a:rPr lang="en"/>
              <a:t>Both still prefer ambition the least.</a:t>
            </a:r>
            <a:endParaRPr/>
          </a:p>
          <a:p>
            <a:pPr indent="-317500" lvl="0" marL="457200" rtl="0" algn="l">
              <a:spcBef>
                <a:spcPts val="0"/>
              </a:spcBef>
              <a:spcAft>
                <a:spcPts val="0"/>
              </a:spcAft>
              <a:buSzPts val="1400"/>
              <a:buChar char="●"/>
            </a:pPr>
            <a:r>
              <a:rPr lang="en"/>
              <a:t>All other attributes similar to pre-speed-dating.</a:t>
            </a:r>
            <a:endParaRPr/>
          </a:p>
        </p:txBody>
      </p:sp>
      <p:pic>
        <p:nvPicPr>
          <p:cNvPr id="151" name="Google Shape;151;p25"/>
          <p:cNvPicPr preferRelativeResize="0"/>
          <p:nvPr/>
        </p:nvPicPr>
        <p:blipFill>
          <a:blip r:embed="rId3">
            <a:alphaModFix/>
          </a:blip>
          <a:stretch>
            <a:fillRect/>
          </a:stretch>
        </p:blipFill>
        <p:spPr>
          <a:xfrm>
            <a:off x="162125" y="1304575"/>
            <a:ext cx="5875900" cy="2984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ctrTitle"/>
          </p:nvPr>
        </p:nvSpPr>
        <p:spPr>
          <a:xfrm>
            <a:off x="311700" y="407800"/>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Career Goal Attributes</a:t>
            </a:r>
            <a:endParaRPr/>
          </a:p>
        </p:txBody>
      </p:sp>
      <p:sp>
        <p:nvSpPr>
          <p:cNvPr id="157" name="Google Shape;157;p26"/>
          <p:cNvSpPr txBox="1"/>
          <p:nvPr>
            <p:ph idx="1" type="subTitle"/>
          </p:nvPr>
        </p:nvSpPr>
        <p:spPr>
          <a:xfrm>
            <a:off x="311700" y="1282925"/>
            <a:ext cx="8520600" cy="7926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b="1" lang="en" sz="1650">
                <a:solidFill>
                  <a:schemeClr val="dk1"/>
                </a:solidFill>
                <a:highlight>
                  <a:srgbClr val="FFFFFF"/>
                </a:highlight>
              </a:rPr>
              <a:t>Question 3: How do </a:t>
            </a:r>
            <a:r>
              <a:rPr b="1" lang="en" sz="1650">
                <a:solidFill>
                  <a:schemeClr val="dk1"/>
                </a:solidFill>
                <a:highlight>
                  <a:srgbClr val="FFFFFF"/>
                </a:highlight>
              </a:rPr>
              <a:t>individual's</a:t>
            </a:r>
            <a:r>
              <a:rPr b="1" lang="en" sz="1650">
                <a:solidFill>
                  <a:schemeClr val="dk1"/>
                </a:solidFill>
                <a:highlight>
                  <a:srgbClr val="FFFFFF"/>
                </a:highlight>
              </a:rPr>
              <a:t> Career Goal influence how they rate themselves vs how they were rated by their partners?</a:t>
            </a:r>
            <a:endParaRPr/>
          </a:p>
        </p:txBody>
      </p:sp>
      <p:sp>
        <p:nvSpPr>
          <p:cNvPr id="158" name="Google Shape;158;p26"/>
          <p:cNvSpPr txBox="1"/>
          <p:nvPr/>
        </p:nvSpPr>
        <p:spPr>
          <a:xfrm>
            <a:off x="438825" y="1979850"/>
            <a:ext cx="7725600" cy="26193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0"/>
              </a:spcAft>
              <a:buClr>
                <a:schemeClr val="dk1"/>
              </a:buClr>
              <a:buSzPts val="1100"/>
              <a:buFont typeface="Arial"/>
              <a:buNone/>
            </a:pPr>
            <a:r>
              <a:rPr lang="en" sz="1650">
                <a:solidFill>
                  <a:schemeClr val="dk1"/>
                </a:solidFill>
                <a:highlight>
                  <a:srgbClr val="FFFFFF"/>
                </a:highlight>
              </a:rPr>
              <a:t>We could not conclude that a person’s intended career has any significant influence on how they rate their own attributes or how they were rated by their partner. On average the rates were between 7 and 8 when rating themselves and 6 and 7 when rating others.  Because of this, we took the mean value of all the participant’s scores and looked closely on how they differentiate.  </a:t>
            </a:r>
            <a:endParaRPr sz="1650">
              <a:solidFill>
                <a:schemeClr val="dk1"/>
              </a:solidFill>
              <a:highlight>
                <a:srgbClr val="FFFFFF"/>
              </a:highlight>
            </a:endParaRPr>
          </a:p>
          <a:p>
            <a:pPr indent="-333375" lvl="0" marL="457200" rtl="0" algn="l">
              <a:spcBef>
                <a:spcPts val="1100"/>
              </a:spcBef>
              <a:spcAft>
                <a:spcPts val="0"/>
              </a:spcAft>
              <a:buClr>
                <a:schemeClr val="dk1"/>
              </a:buClr>
              <a:buSzPts val="1650"/>
              <a:buChar char="●"/>
            </a:pPr>
            <a:r>
              <a:rPr lang="en" sz="1650">
                <a:solidFill>
                  <a:schemeClr val="dk1"/>
                </a:solidFill>
                <a:highlight>
                  <a:srgbClr val="FFFFFF"/>
                </a:highlight>
              </a:rPr>
              <a:t>Attractiveness ratings were on the lower end. </a:t>
            </a:r>
            <a:endParaRPr sz="1650">
              <a:solidFill>
                <a:schemeClr val="dk1"/>
              </a:solidFill>
              <a:highlight>
                <a:srgbClr val="FFFFFF"/>
              </a:highlight>
            </a:endParaRPr>
          </a:p>
          <a:p>
            <a:pPr indent="-333375" lvl="0" marL="457200" rtl="0" algn="l">
              <a:spcBef>
                <a:spcPts val="0"/>
              </a:spcBef>
              <a:spcAft>
                <a:spcPts val="0"/>
              </a:spcAft>
              <a:buClr>
                <a:schemeClr val="dk1"/>
              </a:buClr>
              <a:buSzPts val="1650"/>
              <a:buChar char="●"/>
            </a:pPr>
            <a:r>
              <a:rPr lang="en" sz="1650">
                <a:solidFill>
                  <a:schemeClr val="dk1"/>
                </a:solidFill>
                <a:highlight>
                  <a:srgbClr val="FFFFFF"/>
                </a:highlight>
              </a:rPr>
              <a:t>Sincere/Intelligence ratings were on the higher end. </a:t>
            </a:r>
            <a:endParaRPr sz="1650">
              <a:solidFill>
                <a:schemeClr val="dk1"/>
              </a:solidFill>
              <a:highlight>
                <a:srgbClr val="FFFFFF"/>
              </a:highlight>
            </a:endParaRPr>
          </a:p>
          <a:p>
            <a:pPr indent="-333375" lvl="0" marL="457200" rtl="0" algn="l">
              <a:spcBef>
                <a:spcPts val="0"/>
              </a:spcBef>
              <a:spcAft>
                <a:spcPts val="0"/>
              </a:spcAft>
              <a:buClr>
                <a:schemeClr val="dk1"/>
              </a:buClr>
              <a:buSzPts val="1650"/>
              <a:buChar char="●"/>
            </a:pPr>
            <a:r>
              <a:rPr b="1" lang="en" sz="1600">
                <a:solidFill>
                  <a:srgbClr val="674EA7"/>
                </a:solidFill>
              </a:rPr>
              <a:t>International Affairs</a:t>
            </a:r>
            <a:r>
              <a:rPr lang="en" sz="1650">
                <a:solidFill>
                  <a:schemeClr val="dk1"/>
                </a:solidFill>
                <a:highlight>
                  <a:srgbClr val="FFFFFF"/>
                </a:highlight>
              </a:rPr>
              <a:t> had the highest overall score (sum of all averages)</a:t>
            </a:r>
            <a:endParaRPr sz="1650">
              <a:solidFill>
                <a:schemeClr val="dk1"/>
              </a:solidFill>
              <a:highlight>
                <a:srgbClr val="FFFFFF"/>
              </a:highlight>
            </a:endParaRPr>
          </a:p>
          <a:p>
            <a:pPr indent="-333375" lvl="0" marL="457200" rtl="0" algn="l">
              <a:spcBef>
                <a:spcPts val="0"/>
              </a:spcBef>
              <a:spcAft>
                <a:spcPts val="0"/>
              </a:spcAft>
              <a:buClr>
                <a:schemeClr val="dk1"/>
              </a:buClr>
              <a:buSzPts val="1650"/>
              <a:buChar char="●"/>
            </a:pPr>
            <a:r>
              <a:rPr b="1" lang="en" sz="1700">
                <a:solidFill>
                  <a:srgbClr val="666666"/>
                </a:solidFill>
              </a:rPr>
              <a:t>Undecided</a:t>
            </a:r>
            <a:r>
              <a:rPr lang="en" sz="1650">
                <a:solidFill>
                  <a:schemeClr val="dk1"/>
                </a:solidFill>
                <a:highlight>
                  <a:srgbClr val="FFFFFF"/>
                </a:highlight>
              </a:rPr>
              <a:t> Intended Careers had the lowest overall score.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nvSpPr>
        <p:spPr>
          <a:xfrm>
            <a:off x="468650" y="231250"/>
            <a:ext cx="31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Attractive</a:t>
            </a:r>
            <a:endParaRPr b="1"/>
          </a:p>
        </p:txBody>
      </p:sp>
      <p:pic>
        <p:nvPicPr>
          <p:cNvPr id="164" name="Google Shape;164;p27"/>
          <p:cNvPicPr preferRelativeResize="0"/>
          <p:nvPr/>
        </p:nvPicPr>
        <p:blipFill>
          <a:blip r:embed="rId3">
            <a:alphaModFix/>
          </a:blip>
          <a:stretch>
            <a:fillRect/>
          </a:stretch>
        </p:blipFill>
        <p:spPr>
          <a:xfrm>
            <a:off x="468650" y="657550"/>
            <a:ext cx="5265649" cy="3828394"/>
          </a:xfrm>
          <a:prstGeom prst="rect">
            <a:avLst/>
          </a:prstGeom>
          <a:noFill/>
          <a:ln>
            <a:noFill/>
          </a:ln>
        </p:spPr>
      </p:pic>
      <p:sp>
        <p:nvSpPr>
          <p:cNvPr id="165" name="Google Shape;165;p27"/>
          <p:cNvSpPr txBox="1"/>
          <p:nvPr/>
        </p:nvSpPr>
        <p:spPr>
          <a:xfrm>
            <a:off x="6067575" y="1368450"/>
            <a:ext cx="2835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Key Takeaways: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Those with </a:t>
            </a:r>
            <a:r>
              <a:rPr b="1" lang="en">
                <a:solidFill>
                  <a:srgbClr val="666666"/>
                </a:solidFill>
              </a:rPr>
              <a:t>Undecided</a:t>
            </a:r>
            <a:r>
              <a:rPr lang="en"/>
              <a:t> career goals rate their attractiveness lower than any other group.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Those with </a:t>
            </a:r>
            <a:r>
              <a:rPr b="1" lang="en">
                <a:solidFill>
                  <a:srgbClr val="674EA7"/>
                </a:solidFill>
              </a:rPr>
              <a:t>International Affairs</a:t>
            </a:r>
            <a:r>
              <a:rPr b="1" lang="en"/>
              <a:t> </a:t>
            </a:r>
            <a:r>
              <a:rPr lang="en"/>
              <a:t>career goals rate </a:t>
            </a:r>
            <a:r>
              <a:rPr lang="en"/>
              <a:t>their</a:t>
            </a:r>
            <a:r>
              <a:rPr lang="en"/>
              <a:t> attractiveness higher than any other group.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nvSpPr>
        <p:spPr>
          <a:xfrm>
            <a:off x="457075" y="335225"/>
            <a:ext cx="31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Ambition</a:t>
            </a:r>
            <a:endParaRPr b="1"/>
          </a:p>
        </p:txBody>
      </p:sp>
      <p:pic>
        <p:nvPicPr>
          <p:cNvPr id="171" name="Google Shape;171;p28"/>
          <p:cNvPicPr preferRelativeResize="0"/>
          <p:nvPr/>
        </p:nvPicPr>
        <p:blipFill>
          <a:blip r:embed="rId3">
            <a:alphaModFix/>
          </a:blip>
          <a:stretch>
            <a:fillRect/>
          </a:stretch>
        </p:blipFill>
        <p:spPr>
          <a:xfrm>
            <a:off x="457075" y="857900"/>
            <a:ext cx="5265649" cy="3828394"/>
          </a:xfrm>
          <a:prstGeom prst="rect">
            <a:avLst/>
          </a:prstGeom>
          <a:noFill/>
          <a:ln>
            <a:noFill/>
          </a:ln>
        </p:spPr>
      </p:pic>
      <p:sp>
        <p:nvSpPr>
          <p:cNvPr id="172" name="Google Shape;172;p28"/>
          <p:cNvSpPr txBox="1"/>
          <p:nvPr/>
        </p:nvSpPr>
        <p:spPr>
          <a:xfrm>
            <a:off x="6077775" y="1372750"/>
            <a:ext cx="2835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Key Takeaways:</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Those with</a:t>
            </a:r>
            <a:r>
              <a:rPr b="1" lang="en"/>
              <a:t> </a:t>
            </a:r>
            <a:r>
              <a:rPr b="1" lang="en">
                <a:solidFill>
                  <a:srgbClr val="E761D9"/>
                </a:solidFill>
              </a:rPr>
              <a:t>Psychologist,</a:t>
            </a:r>
            <a:r>
              <a:rPr b="1" lang="en"/>
              <a:t> </a:t>
            </a:r>
            <a:r>
              <a:rPr b="1" lang="en">
                <a:solidFill>
                  <a:srgbClr val="674EA7"/>
                </a:solidFill>
              </a:rPr>
              <a:t>International </a:t>
            </a:r>
            <a:r>
              <a:rPr b="1" lang="en">
                <a:solidFill>
                  <a:srgbClr val="674EA7"/>
                </a:solidFill>
              </a:rPr>
              <a:t>Affairs</a:t>
            </a:r>
            <a:r>
              <a:rPr b="1" lang="en"/>
              <a:t>, </a:t>
            </a:r>
            <a:r>
              <a:rPr lang="en"/>
              <a:t>and </a:t>
            </a:r>
            <a:r>
              <a:rPr b="1" lang="en">
                <a:solidFill>
                  <a:srgbClr val="FF9900"/>
                </a:solidFill>
              </a:rPr>
              <a:t>Business/Finance </a:t>
            </a:r>
            <a:r>
              <a:rPr lang="en"/>
              <a:t>career goals find themselves most </a:t>
            </a:r>
            <a:r>
              <a:rPr b="1" lang="en"/>
              <a:t>Ambitions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Those with </a:t>
            </a:r>
            <a:r>
              <a:rPr b="1" lang="en">
                <a:solidFill>
                  <a:srgbClr val="1155CC"/>
                </a:solidFill>
              </a:rPr>
              <a:t>Academic/Research </a:t>
            </a:r>
            <a:r>
              <a:rPr lang="en"/>
              <a:t>career goals were rated with the lowest </a:t>
            </a:r>
            <a:r>
              <a:rPr b="1" lang="en"/>
              <a:t>Ambition</a:t>
            </a:r>
            <a:r>
              <a:rPr lang="en"/>
              <a:t>. </a:t>
            </a:r>
            <a:r>
              <a:rPr b="1" lang="en"/>
              <a:t>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nvSpPr>
        <p:spPr>
          <a:xfrm>
            <a:off x="468625" y="343500"/>
            <a:ext cx="31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Fun</a:t>
            </a:r>
            <a:endParaRPr b="1"/>
          </a:p>
        </p:txBody>
      </p:sp>
      <p:pic>
        <p:nvPicPr>
          <p:cNvPr id="178" name="Google Shape;178;p29"/>
          <p:cNvPicPr preferRelativeResize="0"/>
          <p:nvPr/>
        </p:nvPicPr>
        <p:blipFill>
          <a:blip r:embed="rId3">
            <a:alphaModFix/>
          </a:blip>
          <a:stretch>
            <a:fillRect/>
          </a:stretch>
        </p:blipFill>
        <p:spPr>
          <a:xfrm>
            <a:off x="468625" y="831875"/>
            <a:ext cx="5265649" cy="3828394"/>
          </a:xfrm>
          <a:prstGeom prst="rect">
            <a:avLst/>
          </a:prstGeom>
          <a:noFill/>
          <a:ln>
            <a:noFill/>
          </a:ln>
        </p:spPr>
      </p:pic>
      <p:sp>
        <p:nvSpPr>
          <p:cNvPr id="179" name="Google Shape;179;p29"/>
          <p:cNvSpPr txBox="1"/>
          <p:nvPr/>
        </p:nvSpPr>
        <p:spPr>
          <a:xfrm>
            <a:off x="6036950" y="1372750"/>
            <a:ext cx="28353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Key Takeaways:</a:t>
            </a:r>
            <a:r>
              <a:rPr lang="en"/>
              <a: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Those with</a:t>
            </a:r>
            <a:r>
              <a:rPr b="1" lang="en">
                <a:solidFill>
                  <a:schemeClr val="dk1"/>
                </a:solidFill>
              </a:rPr>
              <a:t> </a:t>
            </a:r>
            <a:r>
              <a:rPr b="1" lang="en">
                <a:solidFill>
                  <a:srgbClr val="E761D9"/>
                </a:solidFill>
              </a:rPr>
              <a:t>Psychologist</a:t>
            </a:r>
            <a:r>
              <a:rPr b="1" lang="en">
                <a:solidFill>
                  <a:schemeClr val="dk1"/>
                </a:solidFill>
              </a:rPr>
              <a:t>, </a:t>
            </a:r>
            <a:r>
              <a:rPr b="1" lang="en">
                <a:solidFill>
                  <a:srgbClr val="674EA7"/>
                </a:solidFill>
              </a:rPr>
              <a:t>International Affairs</a:t>
            </a:r>
            <a:r>
              <a:rPr b="1" lang="en">
                <a:solidFill>
                  <a:schemeClr val="dk1"/>
                </a:solidFill>
              </a:rPr>
              <a:t>, </a:t>
            </a:r>
            <a:r>
              <a:rPr lang="en">
                <a:solidFill>
                  <a:schemeClr val="dk1"/>
                </a:solidFill>
              </a:rPr>
              <a:t>career goals rank themselves most </a:t>
            </a:r>
            <a:r>
              <a:rPr b="1" lang="en">
                <a:solidFill>
                  <a:schemeClr val="dk1"/>
                </a:solidFill>
              </a:rPr>
              <a:t>Fun</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Those with </a:t>
            </a:r>
            <a:r>
              <a:rPr b="1" lang="en">
                <a:solidFill>
                  <a:srgbClr val="1155CC"/>
                </a:solidFill>
              </a:rPr>
              <a:t>Academic/Research </a:t>
            </a:r>
            <a:r>
              <a:rPr lang="en">
                <a:solidFill>
                  <a:schemeClr val="dk1"/>
                </a:solidFill>
              </a:rPr>
              <a:t>goals were rated with the least </a:t>
            </a:r>
            <a:r>
              <a:rPr b="1" lang="en">
                <a:solidFill>
                  <a:schemeClr val="dk1"/>
                </a:solidFill>
              </a:rPr>
              <a:t>Fun</a:t>
            </a:r>
            <a:r>
              <a:rPr b="1" lang="en">
                <a:solidFill>
                  <a:srgbClr val="1155CC"/>
                </a:solidFill>
              </a:rPr>
              <a:t> </a:t>
            </a:r>
            <a:endParaRPr b="1">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nvSpPr>
        <p:spPr>
          <a:xfrm>
            <a:off x="504850" y="343525"/>
            <a:ext cx="31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Intelligence</a:t>
            </a:r>
            <a:endParaRPr b="1"/>
          </a:p>
        </p:txBody>
      </p:sp>
      <p:pic>
        <p:nvPicPr>
          <p:cNvPr id="185" name="Google Shape;185;p30"/>
          <p:cNvPicPr preferRelativeResize="0"/>
          <p:nvPr/>
        </p:nvPicPr>
        <p:blipFill>
          <a:blip r:embed="rId3">
            <a:alphaModFix/>
          </a:blip>
          <a:stretch>
            <a:fillRect/>
          </a:stretch>
        </p:blipFill>
        <p:spPr>
          <a:xfrm>
            <a:off x="504850" y="743725"/>
            <a:ext cx="5265649" cy="3828394"/>
          </a:xfrm>
          <a:prstGeom prst="rect">
            <a:avLst/>
          </a:prstGeom>
          <a:noFill/>
          <a:ln>
            <a:noFill/>
          </a:ln>
        </p:spPr>
      </p:pic>
      <p:sp>
        <p:nvSpPr>
          <p:cNvPr id="186" name="Google Shape;186;p30"/>
          <p:cNvSpPr txBox="1"/>
          <p:nvPr/>
        </p:nvSpPr>
        <p:spPr>
          <a:xfrm>
            <a:off x="6047175" y="1352350"/>
            <a:ext cx="2835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Key Takeaways:</a:t>
            </a:r>
            <a:r>
              <a:rPr lang="en"/>
              <a: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All participants rank their </a:t>
            </a:r>
            <a:r>
              <a:rPr b="1" lang="en">
                <a:solidFill>
                  <a:schemeClr val="dk1"/>
                </a:solidFill>
              </a:rPr>
              <a:t>Intelligence </a:t>
            </a:r>
            <a:r>
              <a:rPr lang="en">
                <a:solidFill>
                  <a:schemeClr val="dk1"/>
                </a:solidFill>
              </a:rPr>
              <a:t>to be their strongest attribute.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b="1" lang="en"/>
              <a:t>Intelligence</a:t>
            </a:r>
            <a:r>
              <a:rPr lang="en"/>
              <a:t> rating is most consistent across all people both ranking themselves and rating others.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nvSpPr>
        <p:spPr>
          <a:xfrm>
            <a:off x="468650" y="272075"/>
            <a:ext cx="31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Sincere</a:t>
            </a:r>
            <a:endParaRPr b="1"/>
          </a:p>
        </p:txBody>
      </p:sp>
      <p:pic>
        <p:nvPicPr>
          <p:cNvPr id="192" name="Google Shape;192;p31"/>
          <p:cNvPicPr preferRelativeResize="0"/>
          <p:nvPr/>
        </p:nvPicPr>
        <p:blipFill>
          <a:blip r:embed="rId3">
            <a:alphaModFix/>
          </a:blip>
          <a:stretch>
            <a:fillRect/>
          </a:stretch>
        </p:blipFill>
        <p:spPr>
          <a:xfrm>
            <a:off x="468650" y="657550"/>
            <a:ext cx="5265649" cy="3828394"/>
          </a:xfrm>
          <a:prstGeom prst="rect">
            <a:avLst/>
          </a:prstGeom>
          <a:noFill/>
          <a:ln>
            <a:noFill/>
          </a:ln>
        </p:spPr>
      </p:pic>
      <p:sp>
        <p:nvSpPr>
          <p:cNvPr id="193" name="Google Shape;193;p31"/>
          <p:cNvSpPr txBox="1"/>
          <p:nvPr/>
        </p:nvSpPr>
        <p:spPr>
          <a:xfrm>
            <a:off x="6047175" y="1372750"/>
            <a:ext cx="2835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Key Takeaways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Those with</a:t>
            </a:r>
            <a:r>
              <a:rPr b="1" lang="en">
                <a:solidFill>
                  <a:schemeClr val="dk1"/>
                </a:solidFill>
              </a:rPr>
              <a:t> </a:t>
            </a:r>
            <a:r>
              <a:rPr b="1" lang="en">
                <a:solidFill>
                  <a:srgbClr val="E761D9"/>
                </a:solidFill>
              </a:rPr>
              <a:t>Psychologist</a:t>
            </a:r>
            <a:r>
              <a:rPr b="1" lang="en">
                <a:solidFill>
                  <a:schemeClr val="dk1"/>
                </a:solidFill>
              </a:rPr>
              <a:t> </a:t>
            </a:r>
            <a:r>
              <a:rPr lang="en">
                <a:solidFill>
                  <a:schemeClr val="dk1"/>
                </a:solidFill>
              </a:rPr>
              <a:t>career goals find themselves most </a:t>
            </a:r>
            <a:r>
              <a:rPr b="1" lang="en">
                <a:solidFill>
                  <a:schemeClr val="dk1"/>
                </a:solidFill>
              </a:rPr>
              <a:t>Sincere</a:t>
            </a:r>
            <a:r>
              <a:rPr lang="en">
                <a:solidFill>
                  <a:schemeClr val="dk1"/>
                </a:solidFill>
              </a:rPr>
              <a:t>, making it by far the strongest attribute.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Those with</a:t>
            </a:r>
            <a:r>
              <a:rPr b="1" lang="en">
                <a:solidFill>
                  <a:schemeClr val="dk1"/>
                </a:solidFill>
              </a:rPr>
              <a:t> </a:t>
            </a:r>
            <a:r>
              <a:rPr b="1" lang="en">
                <a:solidFill>
                  <a:srgbClr val="660000"/>
                </a:solidFill>
              </a:rPr>
              <a:t>Lawyer</a:t>
            </a:r>
            <a:r>
              <a:rPr b="1" lang="en">
                <a:solidFill>
                  <a:schemeClr val="dk1"/>
                </a:solidFill>
              </a:rPr>
              <a:t> </a:t>
            </a:r>
            <a:r>
              <a:rPr lang="en">
                <a:solidFill>
                  <a:schemeClr val="dk1"/>
                </a:solidFill>
              </a:rPr>
              <a:t>career goals rank themselves least </a:t>
            </a:r>
            <a:r>
              <a:rPr b="1" lang="en">
                <a:solidFill>
                  <a:schemeClr val="dk1"/>
                </a:solidFill>
              </a:rPr>
              <a:t>Sincere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744575"/>
            <a:ext cx="8520600" cy="74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4080"/>
              <a:t>What we’ll look at: </a:t>
            </a:r>
            <a:endParaRPr sz="4080"/>
          </a:p>
        </p:txBody>
      </p:sp>
      <p:sp>
        <p:nvSpPr>
          <p:cNvPr id="62" name="Google Shape;62;p14"/>
          <p:cNvSpPr txBox="1"/>
          <p:nvPr>
            <p:ph idx="1" type="subTitle"/>
          </p:nvPr>
        </p:nvSpPr>
        <p:spPr>
          <a:xfrm>
            <a:off x="358575" y="1734025"/>
            <a:ext cx="8520600" cy="23847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Source: Kaggle</a:t>
            </a:r>
            <a:endParaRPr sz="1800"/>
          </a:p>
          <a:p>
            <a:pPr indent="-342900" lvl="0" marL="457200" rtl="0" algn="l">
              <a:lnSpc>
                <a:spcPct val="115000"/>
              </a:lnSpc>
              <a:spcBef>
                <a:spcPts val="0"/>
              </a:spcBef>
              <a:spcAft>
                <a:spcPts val="0"/>
              </a:spcAft>
              <a:buSzPts val="1800"/>
              <a:buChar char="●"/>
            </a:pPr>
            <a:r>
              <a:rPr lang="en" sz="1800"/>
              <a:t>Commence analysis</a:t>
            </a:r>
            <a:endParaRPr sz="1800"/>
          </a:p>
          <a:p>
            <a:pPr indent="-317500" lvl="1" marL="914400" rtl="0" algn="l">
              <a:lnSpc>
                <a:spcPct val="115000"/>
              </a:lnSpc>
              <a:spcBef>
                <a:spcPts val="0"/>
              </a:spcBef>
              <a:spcAft>
                <a:spcPts val="0"/>
              </a:spcAft>
              <a:buSzPts val="1400"/>
              <a:buChar char="○"/>
            </a:pPr>
            <a:r>
              <a:rPr lang="en" sz="1400"/>
              <a:t>The preferred method when looking at this data was Exploratory Analysis. </a:t>
            </a:r>
            <a:endParaRPr sz="1400"/>
          </a:p>
          <a:p>
            <a:pPr indent="0" lvl="0" marL="0" rtl="0" algn="l">
              <a:lnSpc>
                <a:spcPct val="115000"/>
              </a:lnSpc>
              <a:spcBef>
                <a:spcPts val="1200"/>
              </a:spcBef>
              <a:spcAft>
                <a:spcPts val="1200"/>
              </a:spcAft>
              <a:buNone/>
            </a:pPr>
            <a:r>
              <a:rPr lang="en" sz="1800"/>
              <a:t>We are going to look at what factors impact attributes ratings and how likely people will be matched while speed dating.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3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2720"/>
              <a:t>Matches and Partner Decisions per Intended Career</a:t>
            </a:r>
            <a:endParaRPr sz="2720"/>
          </a:p>
        </p:txBody>
      </p:sp>
      <p:sp>
        <p:nvSpPr>
          <p:cNvPr id="199" name="Google Shape;199;p32"/>
          <p:cNvSpPr txBox="1"/>
          <p:nvPr>
            <p:ph idx="1" type="body"/>
          </p:nvPr>
        </p:nvSpPr>
        <p:spPr>
          <a:xfrm>
            <a:off x="311700" y="9823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700"/>
              <a:t>Question 4: </a:t>
            </a:r>
            <a:r>
              <a:rPr lang="en" sz="1700"/>
              <a:t>How did an Intended Career impact the number of Positive Matches a participant received in Speed Dating? Were the Partner Decisions impacted?</a:t>
            </a:r>
            <a:endParaRPr sz="1700"/>
          </a:p>
        </p:txBody>
      </p:sp>
      <p:sp>
        <p:nvSpPr>
          <p:cNvPr id="200" name="Google Shape;200;p32"/>
          <p:cNvSpPr txBox="1"/>
          <p:nvPr/>
        </p:nvSpPr>
        <p:spPr>
          <a:xfrm>
            <a:off x="454200" y="1689850"/>
            <a:ext cx="8378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Based on the results, we cannot conclude that a participant’s Intended Career had a significant impact on the number or percentage of positive matches one would receive. This held true for Partner Decisions as well. Using the data to find the total number of positive matches and decisions, we then calculated the percentages of each as well. Total numbers were found to be an indication of the number of participants per intended career rather than the careers that received higher positive match rates.</a:t>
            </a:r>
            <a:endParaRPr sz="1500"/>
          </a:p>
        </p:txBody>
      </p:sp>
      <p:sp>
        <p:nvSpPr>
          <p:cNvPr id="201" name="Google Shape;201;p32"/>
          <p:cNvSpPr txBox="1"/>
          <p:nvPr/>
        </p:nvSpPr>
        <p:spPr>
          <a:xfrm>
            <a:off x="454200" y="3421975"/>
            <a:ext cx="83781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Summary: </a:t>
            </a:r>
            <a:endParaRPr b="1" sz="1500"/>
          </a:p>
          <a:p>
            <a:pPr indent="-323850" lvl="0" marL="457200" rtl="0" algn="l">
              <a:lnSpc>
                <a:spcPct val="115000"/>
              </a:lnSpc>
              <a:spcBef>
                <a:spcPts val="0"/>
              </a:spcBef>
              <a:spcAft>
                <a:spcPts val="0"/>
              </a:spcAft>
              <a:buSzPts val="1500"/>
              <a:buChar char="●"/>
            </a:pPr>
            <a:r>
              <a:rPr lang="en" sz="1500"/>
              <a:t>Psychologists and Lawyers will find their match speed dating more than other intended careers.</a:t>
            </a:r>
            <a:endParaRPr sz="1500"/>
          </a:p>
          <a:p>
            <a:pPr indent="-323850" lvl="0" marL="457200" rtl="0" algn="l">
              <a:lnSpc>
                <a:spcPct val="115000"/>
              </a:lnSpc>
              <a:spcBef>
                <a:spcPts val="0"/>
              </a:spcBef>
              <a:spcAft>
                <a:spcPts val="0"/>
              </a:spcAft>
              <a:buSzPts val="1500"/>
              <a:buChar char="●"/>
            </a:pPr>
            <a:r>
              <a:rPr lang="en" sz="1500"/>
              <a:t>But if you are just looking for positive affirmations without matching Doctor or International Affairs is for you.</a:t>
            </a:r>
            <a:endParaRPr sz="1500"/>
          </a:p>
          <a:p>
            <a:pPr indent="0" lvl="0" marL="0" rtl="0" algn="l">
              <a:spcBef>
                <a:spcPts val="0"/>
              </a:spcBef>
              <a:spcAft>
                <a:spcPts val="0"/>
              </a:spcAft>
              <a:buNone/>
            </a:pPr>
            <a:r>
              <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34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Careers for Finding Your Match</a:t>
            </a:r>
            <a:endParaRPr/>
          </a:p>
        </p:txBody>
      </p:sp>
      <p:sp>
        <p:nvSpPr>
          <p:cNvPr id="207" name="Google Shape;207;p33"/>
          <p:cNvSpPr txBox="1"/>
          <p:nvPr>
            <p:ph idx="1" type="body"/>
          </p:nvPr>
        </p:nvSpPr>
        <p:spPr>
          <a:xfrm>
            <a:off x="5406900" y="1169550"/>
            <a:ext cx="3349200" cy="248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400">
                <a:solidFill>
                  <a:schemeClr val="dk1"/>
                </a:solidFill>
              </a:rPr>
              <a:t>Key Takeaways:</a:t>
            </a:r>
            <a:endParaRPr b="1"/>
          </a:p>
          <a:p>
            <a:pPr indent="0" lvl="0" marL="0" rtl="0" algn="l">
              <a:lnSpc>
                <a:spcPct val="100000"/>
              </a:lnSpc>
              <a:spcBef>
                <a:spcPts val="1200"/>
              </a:spcBef>
              <a:spcAft>
                <a:spcPts val="0"/>
              </a:spcAft>
              <a:buNone/>
            </a:pPr>
            <a:r>
              <a:rPr lang="en" sz="1400">
                <a:solidFill>
                  <a:schemeClr val="dk1"/>
                </a:solidFill>
              </a:rPr>
              <a:t>Best careers to increase speed dating match rate:</a:t>
            </a:r>
            <a:endParaRPr sz="1400">
              <a:solidFill>
                <a:schemeClr val="dk1"/>
              </a:solidFill>
            </a:endParaRPr>
          </a:p>
          <a:p>
            <a:pPr indent="-317500" lvl="0" marL="457200" rtl="0" algn="l">
              <a:lnSpc>
                <a:spcPct val="100000"/>
              </a:lnSpc>
              <a:spcBef>
                <a:spcPts val="1200"/>
              </a:spcBef>
              <a:spcAft>
                <a:spcPts val="0"/>
              </a:spcAft>
              <a:buClr>
                <a:schemeClr val="dk1"/>
              </a:buClr>
              <a:buSzPts val="1400"/>
              <a:buAutoNum type="arabicPeriod"/>
            </a:pPr>
            <a:r>
              <a:rPr lang="en" sz="1400">
                <a:solidFill>
                  <a:schemeClr val="dk1"/>
                </a:solidFill>
              </a:rPr>
              <a:t>Psychologist</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Lawyer</a:t>
            </a:r>
            <a:endParaRPr sz="1400">
              <a:solidFill>
                <a:schemeClr val="dk1"/>
              </a:solidFill>
            </a:endParaRPr>
          </a:p>
          <a:p>
            <a:pPr indent="0" lvl="0" marL="0" rtl="0" algn="l">
              <a:lnSpc>
                <a:spcPct val="100000"/>
              </a:lnSpc>
              <a:spcBef>
                <a:spcPts val="1200"/>
              </a:spcBef>
              <a:spcAft>
                <a:spcPts val="0"/>
              </a:spcAft>
              <a:buNone/>
            </a:pPr>
            <a:r>
              <a:rPr lang="en" sz="1400">
                <a:solidFill>
                  <a:schemeClr val="dk1"/>
                </a:solidFill>
              </a:rPr>
              <a:t>Best careers to reduce speed dating match rate:</a:t>
            </a:r>
            <a:endParaRPr sz="1400">
              <a:solidFill>
                <a:schemeClr val="dk1"/>
              </a:solidFill>
            </a:endParaRPr>
          </a:p>
          <a:p>
            <a:pPr indent="-317500" lvl="0" marL="457200" rtl="0" algn="l">
              <a:lnSpc>
                <a:spcPct val="100000"/>
              </a:lnSpc>
              <a:spcBef>
                <a:spcPts val="1200"/>
              </a:spcBef>
              <a:spcAft>
                <a:spcPts val="0"/>
              </a:spcAft>
              <a:buClr>
                <a:schemeClr val="dk1"/>
              </a:buClr>
              <a:buSzPts val="1400"/>
              <a:buAutoNum type="arabicPeriod"/>
            </a:pPr>
            <a:r>
              <a:rPr lang="en" sz="1400">
                <a:solidFill>
                  <a:schemeClr val="dk1"/>
                </a:solidFill>
              </a:rPr>
              <a:t>Being Undecided</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International Affairs</a:t>
            </a:r>
            <a:endParaRPr sz="1600"/>
          </a:p>
        </p:txBody>
      </p:sp>
      <p:pic>
        <p:nvPicPr>
          <p:cNvPr id="208" name="Google Shape;208;p33"/>
          <p:cNvPicPr preferRelativeResize="0"/>
          <p:nvPr/>
        </p:nvPicPr>
        <p:blipFill>
          <a:blip r:embed="rId3">
            <a:alphaModFix/>
          </a:blip>
          <a:stretch>
            <a:fillRect/>
          </a:stretch>
        </p:blipFill>
        <p:spPr>
          <a:xfrm>
            <a:off x="141825" y="1349675"/>
            <a:ext cx="4533900" cy="2647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But Did My Partner Like Me?</a:t>
            </a:r>
            <a:endParaRPr/>
          </a:p>
        </p:txBody>
      </p:sp>
      <p:sp>
        <p:nvSpPr>
          <p:cNvPr id="214" name="Google Shape;214;p34"/>
          <p:cNvSpPr txBox="1"/>
          <p:nvPr>
            <p:ph idx="1" type="body"/>
          </p:nvPr>
        </p:nvSpPr>
        <p:spPr>
          <a:xfrm>
            <a:off x="5449775" y="1170125"/>
            <a:ext cx="32031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a:solidFill>
                  <a:schemeClr val="dk1"/>
                </a:solidFill>
              </a:rPr>
              <a:t>Key Takeaways</a:t>
            </a:r>
            <a:r>
              <a:rPr lang="en" sz="1400">
                <a:solidFill>
                  <a:schemeClr val="dk1"/>
                </a:solidFill>
              </a:rPr>
              <a: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1200"/>
              </a:spcAft>
              <a:buNone/>
            </a:pPr>
            <a:r>
              <a:rPr lang="en" sz="1400">
                <a:solidFill>
                  <a:schemeClr val="dk1"/>
                </a:solidFill>
              </a:rPr>
              <a:t>Although the percentage points are all rather close, an Intended Career in Medicine received the highest amount of Positive Partner Decisions, with Academic Research trailing behind.</a:t>
            </a:r>
            <a:endParaRPr sz="1600"/>
          </a:p>
        </p:txBody>
      </p:sp>
      <p:pic>
        <p:nvPicPr>
          <p:cNvPr id="215" name="Google Shape;215;p34"/>
          <p:cNvPicPr preferRelativeResize="0"/>
          <p:nvPr/>
        </p:nvPicPr>
        <p:blipFill>
          <a:blip r:embed="rId3">
            <a:alphaModFix/>
          </a:blip>
          <a:stretch>
            <a:fillRect/>
          </a:stretch>
        </p:blipFill>
        <p:spPr>
          <a:xfrm>
            <a:off x="152400" y="1170125"/>
            <a:ext cx="5000625" cy="3171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idx="1" type="body"/>
          </p:nvPr>
        </p:nvSpPr>
        <p:spPr>
          <a:xfrm>
            <a:off x="311700" y="354425"/>
            <a:ext cx="8520600" cy="434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Cleaning the Data</a:t>
            </a:r>
            <a:endParaRPr/>
          </a:p>
          <a:p>
            <a:pPr indent="-317500" lvl="1" marL="914400" rtl="0" algn="l">
              <a:spcBef>
                <a:spcPts val="0"/>
              </a:spcBef>
              <a:spcAft>
                <a:spcPts val="0"/>
              </a:spcAft>
              <a:buSzPts val="1400"/>
              <a:buChar char="○"/>
            </a:pPr>
            <a:r>
              <a:rPr lang="en"/>
              <a:t>We dropped 20 </a:t>
            </a:r>
            <a:r>
              <a:rPr lang="en"/>
              <a:t>participants</a:t>
            </a:r>
            <a:r>
              <a:rPr lang="en"/>
              <a:t> because their rating system was different from the rest (not using a ranking 1-10)</a:t>
            </a:r>
            <a:endParaRPr/>
          </a:p>
          <a:p>
            <a:pPr indent="-317500" lvl="1" marL="914400" rtl="0" algn="l">
              <a:spcBef>
                <a:spcPts val="0"/>
              </a:spcBef>
              <a:spcAft>
                <a:spcPts val="0"/>
              </a:spcAft>
              <a:buSzPts val="1400"/>
              <a:buChar char="○"/>
            </a:pPr>
            <a:r>
              <a:rPr lang="en"/>
              <a:t>When grouping by Intended Career, we dropped </a:t>
            </a:r>
            <a:r>
              <a:rPr lang="en"/>
              <a:t>entries</a:t>
            </a:r>
            <a:r>
              <a:rPr lang="en"/>
              <a:t> below the 50% percentile. </a:t>
            </a:r>
            <a:endParaRPr/>
          </a:p>
          <a:p>
            <a:pPr indent="0" lvl="0" marL="45720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 Analysis Thoughts</a:t>
            </a:r>
            <a:endParaRPr/>
          </a:p>
        </p:txBody>
      </p:sp>
      <p:sp>
        <p:nvSpPr>
          <p:cNvPr id="226" name="Google Shape;22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Difficulties that arose:</a:t>
            </a:r>
            <a:endParaRPr/>
          </a:p>
          <a:p>
            <a:pPr indent="0" lvl="0" marL="457200" rtl="0" algn="l">
              <a:spcBef>
                <a:spcPts val="1200"/>
              </a:spcBef>
              <a:spcAft>
                <a:spcPts val="0"/>
              </a:spcAft>
              <a:buNone/>
            </a:pPr>
            <a:r>
              <a:t/>
            </a:r>
            <a:endParaRPr/>
          </a:p>
          <a:p>
            <a:pPr indent="-317500" lvl="1" marL="914400" rtl="0" algn="l">
              <a:spcBef>
                <a:spcPts val="1200"/>
              </a:spcBef>
              <a:spcAft>
                <a:spcPts val="0"/>
              </a:spcAft>
              <a:buSzPts val="1400"/>
              <a:buChar char="○"/>
            </a:pPr>
            <a:r>
              <a:rPr lang="en"/>
              <a:t>The overall size of the data was not large enough to gather large enough samples sizes by subgroups within the data, leading to dropping categories (example, Intended Career).</a:t>
            </a:r>
            <a:endParaRPr/>
          </a:p>
          <a:p>
            <a:pPr indent="0" lvl="0" marL="914400" rtl="0" algn="l">
              <a:spcBef>
                <a:spcPts val="1200"/>
              </a:spcBef>
              <a:spcAft>
                <a:spcPts val="0"/>
              </a:spcAft>
              <a:buNone/>
            </a:pPr>
            <a:r>
              <a:t/>
            </a:r>
            <a:endParaRPr/>
          </a:p>
          <a:p>
            <a:pPr indent="-317500" lvl="1" marL="914400" rtl="0" algn="l">
              <a:spcBef>
                <a:spcPts val="1200"/>
              </a:spcBef>
              <a:spcAft>
                <a:spcPts val="0"/>
              </a:spcAft>
              <a:buSzPts val="1400"/>
              <a:buChar char="○"/>
            </a:pPr>
            <a:r>
              <a:rPr lang="en"/>
              <a:t>Creating Scatterplots with this data was </a:t>
            </a:r>
            <a:r>
              <a:rPr lang="en"/>
              <a:t>challenging, often resulting in grid square visual results.  By grouping and gathering the means of data, we were able to create better visuals. </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187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Introductory</a:t>
            </a:r>
            <a:r>
              <a:rPr lang="en"/>
              <a:t> Statistics</a:t>
            </a:r>
            <a:endParaRPr/>
          </a:p>
        </p:txBody>
      </p:sp>
      <p:pic>
        <p:nvPicPr>
          <p:cNvPr id="68" name="Google Shape;68;p15"/>
          <p:cNvPicPr preferRelativeResize="0"/>
          <p:nvPr/>
        </p:nvPicPr>
        <p:blipFill>
          <a:blip r:embed="rId3">
            <a:alphaModFix/>
          </a:blip>
          <a:stretch>
            <a:fillRect/>
          </a:stretch>
        </p:blipFill>
        <p:spPr>
          <a:xfrm>
            <a:off x="4941230" y="2674650"/>
            <a:ext cx="3564644" cy="2189850"/>
          </a:xfrm>
          <a:prstGeom prst="rect">
            <a:avLst/>
          </a:prstGeom>
          <a:noFill/>
          <a:ln>
            <a:noFill/>
          </a:ln>
        </p:spPr>
      </p:pic>
      <p:pic>
        <p:nvPicPr>
          <p:cNvPr id="69" name="Google Shape;69;p15"/>
          <p:cNvPicPr preferRelativeResize="0"/>
          <p:nvPr/>
        </p:nvPicPr>
        <p:blipFill>
          <a:blip r:embed="rId4">
            <a:alphaModFix/>
          </a:blip>
          <a:stretch>
            <a:fillRect/>
          </a:stretch>
        </p:blipFill>
        <p:spPr>
          <a:xfrm>
            <a:off x="311704" y="1979450"/>
            <a:ext cx="3987375" cy="2189850"/>
          </a:xfrm>
          <a:prstGeom prst="rect">
            <a:avLst/>
          </a:prstGeom>
          <a:noFill/>
          <a:ln>
            <a:noFill/>
          </a:ln>
        </p:spPr>
      </p:pic>
      <p:pic>
        <p:nvPicPr>
          <p:cNvPr id="70" name="Google Shape;70;p15"/>
          <p:cNvPicPr preferRelativeResize="0"/>
          <p:nvPr/>
        </p:nvPicPr>
        <p:blipFill>
          <a:blip r:embed="rId5">
            <a:alphaModFix/>
          </a:blip>
          <a:stretch>
            <a:fillRect/>
          </a:stretch>
        </p:blipFill>
        <p:spPr>
          <a:xfrm>
            <a:off x="4941225" y="187853"/>
            <a:ext cx="2859750" cy="2238050"/>
          </a:xfrm>
          <a:prstGeom prst="rect">
            <a:avLst/>
          </a:prstGeom>
          <a:noFill/>
          <a:ln>
            <a:noFill/>
          </a:ln>
        </p:spPr>
      </p:pic>
      <p:sp>
        <p:nvSpPr>
          <p:cNvPr id="71" name="Google Shape;71;p15"/>
          <p:cNvSpPr txBox="1"/>
          <p:nvPr/>
        </p:nvSpPr>
        <p:spPr>
          <a:xfrm>
            <a:off x="444200" y="826075"/>
            <a:ext cx="3787500" cy="785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17 events in 2002-2003</a:t>
            </a:r>
            <a:endParaRPr sz="1300"/>
          </a:p>
          <a:p>
            <a:pPr indent="-311150" lvl="0" marL="457200" rtl="0" algn="l">
              <a:spcBef>
                <a:spcPts val="0"/>
              </a:spcBef>
              <a:spcAft>
                <a:spcPts val="0"/>
              </a:spcAft>
              <a:buSzPts val="1300"/>
              <a:buChar char="●"/>
            </a:pPr>
            <a:r>
              <a:rPr lang="en" sz="1300"/>
              <a:t>449 Participants</a:t>
            </a:r>
            <a:endParaRPr sz="1300"/>
          </a:p>
          <a:p>
            <a:pPr indent="-311150" lvl="0" marL="457200" rtl="0" algn="l">
              <a:spcBef>
                <a:spcPts val="0"/>
              </a:spcBef>
              <a:spcAft>
                <a:spcPts val="0"/>
              </a:spcAft>
              <a:buSzPts val="1300"/>
              <a:buChar char="●"/>
            </a:pPr>
            <a:r>
              <a:rPr lang="en" sz="1300"/>
              <a:t>College campuses </a:t>
            </a:r>
            <a:r>
              <a:rPr lang="en" sz="1300"/>
              <a:t>around</a:t>
            </a:r>
            <a:r>
              <a:rPr lang="en" sz="1300"/>
              <a:t> the world</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ctrTitle"/>
          </p:nvPr>
        </p:nvSpPr>
        <p:spPr>
          <a:xfrm>
            <a:off x="358450" y="541950"/>
            <a:ext cx="8520600" cy="59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Matched vs Unmatched Attribute Ratings</a:t>
            </a:r>
            <a:endParaRPr sz="3300"/>
          </a:p>
        </p:txBody>
      </p:sp>
      <p:sp>
        <p:nvSpPr>
          <p:cNvPr id="77" name="Google Shape;77;p16"/>
          <p:cNvSpPr txBox="1"/>
          <p:nvPr>
            <p:ph idx="1" type="subTitle"/>
          </p:nvPr>
        </p:nvSpPr>
        <p:spPr>
          <a:xfrm>
            <a:off x="311700" y="1192350"/>
            <a:ext cx="8520600" cy="347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dk1"/>
                </a:solidFill>
              </a:rPr>
              <a:t>Question 1: </a:t>
            </a:r>
            <a:r>
              <a:rPr b="1" lang="en" sz="1600">
                <a:solidFill>
                  <a:schemeClr val="dk1"/>
                </a:solidFill>
              </a:rPr>
              <a:t>Of the total participants, how do matched participants rate themselves compare to the ratings they gave their matched partners and how do those ratings compare to participants who did not match and their partner ratings? </a:t>
            </a:r>
            <a:endParaRPr b="1" sz="1600">
              <a:solidFill>
                <a:schemeClr val="dk1"/>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b="1" lang="en" sz="1500"/>
              <a:t>Summary</a:t>
            </a:r>
            <a:r>
              <a:rPr b="1" lang="en" sz="1500"/>
              <a:t>:</a:t>
            </a:r>
            <a:endParaRPr b="1" sz="1500"/>
          </a:p>
          <a:p>
            <a:pPr indent="-323850" lvl="0" marL="457200" rtl="0" algn="l">
              <a:spcBef>
                <a:spcPts val="0"/>
              </a:spcBef>
              <a:spcAft>
                <a:spcPts val="0"/>
              </a:spcAft>
              <a:buClr>
                <a:schemeClr val="dk2"/>
              </a:buClr>
              <a:buSzPts val="1500"/>
              <a:buChar char="●"/>
            </a:pPr>
            <a:r>
              <a:rPr lang="en" sz="1500"/>
              <a:t>Matched participants rated partners high, as expected</a:t>
            </a:r>
            <a:endParaRPr sz="1500"/>
          </a:p>
          <a:p>
            <a:pPr indent="-323850" lvl="1" marL="914400" rtl="0" algn="l">
              <a:spcBef>
                <a:spcPts val="0"/>
              </a:spcBef>
              <a:spcAft>
                <a:spcPts val="0"/>
              </a:spcAft>
              <a:buClr>
                <a:schemeClr val="dk2"/>
              </a:buClr>
              <a:buSzPts val="1500"/>
              <a:buChar char="○"/>
            </a:pPr>
            <a:r>
              <a:rPr lang="en" sz="1500"/>
              <a:t>Favorably overall but particularly in attractiveness</a:t>
            </a:r>
            <a:endParaRPr sz="1500"/>
          </a:p>
          <a:p>
            <a:pPr indent="-323850" lvl="0" marL="457200" rtl="0" algn="l">
              <a:spcBef>
                <a:spcPts val="0"/>
              </a:spcBef>
              <a:spcAft>
                <a:spcPts val="0"/>
              </a:spcAft>
              <a:buClr>
                <a:schemeClr val="dk2"/>
              </a:buClr>
              <a:buSzPts val="1500"/>
              <a:buChar char="●"/>
            </a:pPr>
            <a:r>
              <a:rPr lang="en" sz="1500"/>
              <a:t>Unmatched participants rated themselves higher, most notably in intelligence</a:t>
            </a:r>
            <a:endParaRPr sz="1500"/>
          </a:p>
          <a:p>
            <a:pPr indent="-323850" lvl="0" marL="457200" rtl="0" algn="l">
              <a:spcBef>
                <a:spcPts val="0"/>
              </a:spcBef>
              <a:spcAft>
                <a:spcPts val="0"/>
              </a:spcAft>
              <a:buClr>
                <a:schemeClr val="dk2"/>
              </a:buClr>
              <a:buSzPts val="1500"/>
              <a:buChar char="●"/>
            </a:pPr>
            <a:r>
              <a:rPr lang="en" sz="1500"/>
              <a:t>Matched and unmatched participants rated themselves similarly across all attributes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25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Attractiveness</a:t>
            </a:r>
            <a:r>
              <a:rPr lang="en"/>
              <a:t> Ratings</a:t>
            </a:r>
            <a:endParaRPr/>
          </a:p>
        </p:txBody>
      </p:sp>
      <p:sp>
        <p:nvSpPr>
          <p:cNvPr id="83" name="Google Shape;83;p17"/>
          <p:cNvSpPr txBox="1"/>
          <p:nvPr>
            <p:ph idx="1" type="body"/>
          </p:nvPr>
        </p:nvSpPr>
        <p:spPr>
          <a:xfrm>
            <a:off x="5346075" y="1067675"/>
            <a:ext cx="3693900" cy="359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Key Takeaways</a:t>
            </a:r>
            <a:endParaRPr b="1" sz="1400">
              <a:solidFill>
                <a:schemeClr val="dk1"/>
              </a:solidFill>
            </a:endParaRPr>
          </a:p>
          <a:p>
            <a:pPr indent="0" lvl="0" marL="0" rtl="0" algn="l">
              <a:spcBef>
                <a:spcPts val="1200"/>
              </a:spcBef>
              <a:spcAft>
                <a:spcPts val="0"/>
              </a:spcAft>
              <a:buNone/>
            </a:pPr>
            <a:r>
              <a:t/>
            </a:r>
            <a:endParaRPr b="1" sz="1400"/>
          </a:p>
          <a:p>
            <a:pPr indent="0" lvl="0" marL="0" rtl="0" algn="l">
              <a:spcBef>
                <a:spcPts val="1200"/>
              </a:spcBef>
              <a:spcAft>
                <a:spcPts val="0"/>
              </a:spcAft>
              <a:buNone/>
            </a:pPr>
            <a:r>
              <a:rPr lang="en" sz="1400"/>
              <a:t>Matched participants rated their partners more </a:t>
            </a:r>
            <a:r>
              <a:rPr lang="en" sz="1400"/>
              <a:t>frequently</a:t>
            </a:r>
            <a:r>
              <a:rPr lang="en" sz="1400"/>
              <a:t> as more attractive than themselves</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Unmatched participants rated </a:t>
            </a:r>
            <a:r>
              <a:rPr lang="en" sz="1400"/>
              <a:t>themselves</a:t>
            </a:r>
            <a:r>
              <a:rPr lang="en" sz="1400"/>
              <a:t> most frequently around a 7 and rated </a:t>
            </a:r>
            <a:r>
              <a:rPr lang="en" sz="1400"/>
              <a:t>their</a:t>
            </a:r>
            <a:r>
              <a:rPr lang="en" sz="1400"/>
              <a:t> partners lower with the majority </a:t>
            </a:r>
            <a:r>
              <a:rPr lang="en" sz="1400"/>
              <a:t>occurring</a:t>
            </a:r>
            <a:r>
              <a:rPr lang="en" sz="1400"/>
              <a:t> around a 6</a:t>
            </a:r>
            <a:endParaRPr sz="1400"/>
          </a:p>
        </p:txBody>
      </p:sp>
      <p:pic>
        <p:nvPicPr>
          <p:cNvPr id="84" name="Google Shape;84;p17"/>
          <p:cNvPicPr preferRelativeResize="0"/>
          <p:nvPr/>
        </p:nvPicPr>
        <p:blipFill>
          <a:blip r:embed="rId3">
            <a:alphaModFix/>
          </a:blip>
          <a:stretch>
            <a:fillRect/>
          </a:stretch>
        </p:blipFill>
        <p:spPr>
          <a:xfrm>
            <a:off x="511825" y="2836105"/>
            <a:ext cx="3161775" cy="2202395"/>
          </a:xfrm>
          <a:prstGeom prst="rect">
            <a:avLst/>
          </a:prstGeom>
          <a:noFill/>
          <a:ln>
            <a:noFill/>
          </a:ln>
        </p:spPr>
      </p:pic>
      <p:pic>
        <p:nvPicPr>
          <p:cNvPr id="85" name="Google Shape;85;p17"/>
          <p:cNvPicPr preferRelativeResize="0"/>
          <p:nvPr/>
        </p:nvPicPr>
        <p:blipFill>
          <a:blip r:embed="rId4">
            <a:alphaModFix/>
          </a:blip>
          <a:stretch>
            <a:fillRect/>
          </a:stretch>
        </p:blipFill>
        <p:spPr>
          <a:xfrm>
            <a:off x="464150" y="624600"/>
            <a:ext cx="3209300" cy="2235500"/>
          </a:xfrm>
          <a:prstGeom prst="rect">
            <a:avLst/>
          </a:prstGeom>
          <a:noFill/>
          <a:ln>
            <a:noFill/>
          </a:ln>
        </p:spPr>
      </p:pic>
      <p:sp>
        <p:nvSpPr>
          <p:cNvPr id="86" name="Google Shape;86;p17"/>
          <p:cNvSpPr txBox="1"/>
          <p:nvPr/>
        </p:nvSpPr>
        <p:spPr>
          <a:xfrm rot="-5401141">
            <a:off x="-140384" y="1542238"/>
            <a:ext cx="9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Matched</a:t>
            </a:r>
            <a:endParaRPr/>
          </a:p>
        </p:txBody>
      </p:sp>
      <p:sp>
        <p:nvSpPr>
          <p:cNvPr id="87" name="Google Shape;87;p17"/>
          <p:cNvSpPr txBox="1"/>
          <p:nvPr/>
        </p:nvSpPr>
        <p:spPr>
          <a:xfrm rot="-5400000">
            <a:off x="-259025" y="3737200"/>
            <a:ext cx="114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Unmatched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148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Sincerity Ratings</a:t>
            </a:r>
            <a:endParaRPr/>
          </a:p>
        </p:txBody>
      </p:sp>
      <p:sp>
        <p:nvSpPr>
          <p:cNvPr id="93" name="Google Shape;93;p18"/>
          <p:cNvSpPr txBox="1"/>
          <p:nvPr>
            <p:ph idx="1" type="body"/>
          </p:nvPr>
        </p:nvSpPr>
        <p:spPr>
          <a:xfrm>
            <a:off x="5369500" y="896225"/>
            <a:ext cx="3462900" cy="367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Key Takeaways</a:t>
            </a:r>
            <a:endParaRPr b="1" sz="1400">
              <a:solidFill>
                <a:schemeClr val="dk1"/>
              </a:solidFill>
            </a:endParaRPr>
          </a:p>
          <a:p>
            <a:pPr indent="0" lvl="0" marL="0" rtl="0" algn="l">
              <a:spcBef>
                <a:spcPts val="1200"/>
              </a:spcBef>
              <a:spcAft>
                <a:spcPts val="0"/>
              </a:spcAft>
              <a:buNone/>
            </a:pPr>
            <a:r>
              <a:t/>
            </a:r>
            <a:endParaRPr b="1" sz="1400">
              <a:solidFill>
                <a:schemeClr val="dk1"/>
              </a:solidFill>
            </a:endParaRPr>
          </a:p>
          <a:p>
            <a:pPr indent="0" lvl="0" marL="0" rtl="0" algn="l">
              <a:spcBef>
                <a:spcPts val="1200"/>
              </a:spcBef>
              <a:spcAft>
                <a:spcPts val="0"/>
              </a:spcAft>
              <a:buNone/>
            </a:pPr>
            <a:r>
              <a:rPr lang="en" sz="1400"/>
              <a:t>Matched participants rated themselves high in sincerity and rated their partners more frequently at an 8</a:t>
            </a:r>
            <a:endParaRPr sz="1400"/>
          </a:p>
          <a:p>
            <a:pPr indent="0" lvl="0" marL="0" rtl="0" algn="l">
              <a:spcBef>
                <a:spcPts val="1200"/>
              </a:spcBef>
              <a:spcAft>
                <a:spcPts val="0"/>
              </a:spcAft>
              <a:buNone/>
            </a:pPr>
            <a:r>
              <a:t/>
            </a:r>
            <a:endParaRPr sz="1400"/>
          </a:p>
          <a:p>
            <a:pPr indent="0" lvl="0" marL="0" rtl="0" algn="l">
              <a:spcBef>
                <a:spcPts val="1200"/>
              </a:spcBef>
              <a:spcAft>
                <a:spcPts val="1200"/>
              </a:spcAft>
              <a:buClr>
                <a:schemeClr val="dk1"/>
              </a:buClr>
              <a:buSzPts val="1100"/>
              <a:buFont typeface="Arial"/>
              <a:buNone/>
            </a:pPr>
            <a:r>
              <a:rPr lang="en" sz="1400"/>
              <a:t>Unmatched participants also gave themselves high scores in sincerity but rated their partners less so, with the highest frequency occurring around a 7</a:t>
            </a:r>
            <a:endParaRPr sz="1400"/>
          </a:p>
        </p:txBody>
      </p:sp>
      <p:pic>
        <p:nvPicPr>
          <p:cNvPr id="94" name="Google Shape;94;p18"/>
          <p:cNvPicPr preferRelativeResize="0"/>
          <p:nvPr/>
        </p:nvPicPr>
        <p:blipFill>
          <a:blip r:embed="rId3">
            <a:alphaModFix/>
          </a:blip>
          <a:stretch>
            <a:fillRect/>
          </a:stretch>
        </p:blipFill>
        <p:spPr>
          <a:xfrm>
            <a:off x="542075" y="721583"/>
            <a:ext cx="3216325" cy="2240392"/>
          </a:xfrm>
          <a:prstGeom prst="rect">
            <a:avLst/>
          </a:prstGeom>
          <a:noFill/>
          <a:ln>
            <a:noFill/>
          </a:ln>
        </p:spPr>
      </p:pic>
      <p:pic>
        <p:nvPicPr>
          <p:cNvPr id="95" name="Google Shape;95;p18"/>
          <p:cNvPicPr preferRelativeResize="0"/>
          <p:nvPr/>
        </p:nvPicPr>
        <p:blipFill>
          <a:blip r:embed="rId4">
            <a:alphaModFix/>
          </a:blip>
          <a:stretch>
            <a:fillRect/>
          </a:stretch>
        </p:blipFill>
        <p:spPr>
          <a:xfrm>
            <a:off x="542075" y="2864940"/>
            <a:ext cx="3216325" cy="2240385"/>
          </a:xfrm>
          <a:prstGeom prst="rect">
            <a:avLst/>
          </a:prstGeom>
          <a:noFill/>
          <a:ln>
            <a:noFill/>
          </a:ln>
        </p:spPr>
      </p:pic>
      <p:sp>
        <p:nvSpPr>
          <p:cNvPr id="96" name="Google Shape;96;p18"/>
          <p:cNvSpPr txBox="1"/>
          <p:nvPr/>
        </p:nvSpPr>
        <p:spPr>
          <a:xfrm rot="-5400000">
            <a:off x="-102166" y="1753466"/>
            <a:ext cx="88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Matched</a:t>
            </a:r>
            <a:endParaRPr/>
          </a:p>
        </p:txBody>
      </p:sp>
      <p:sp>
        <p:nvSpPr>
          <p:cNvPr id="97" name="Google Shape;97;p18"/>
          <p:cNvSpPr txBox="1"/>
          <p:nvPr/>
        </p:nvSpPr>
        <p:spPr>
          <a:xfrm rot="-5400000">
            <a:off x="-223075" y="3810188"/>
            <a:ext cx="113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Unmatched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142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Intelligence Ratings</a:t>
            </a:r>
            <a:endParaRPr/>
          </a:p>
        </p:txBody>
      </p:sp>
      <p:sp>
        <p:nvSpPr>
          <p:cNvPr id="103" name="Google Shape;103;p19"/>
          <p:cNvSpPr txBox="1"/>
          <p:nvPr>
            <p:ph idx="1" type="body"/>
          </p:nvPr>
        </p:nvSpPr>
        <p:spPr>
          <a:xfrm>
            <a:off x="5392900" y="927400"/>
            <a:ext cx="3369300" cy="348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Key Takeaways</a:t>
            </a:r>
            <a:endParaRPr b="1"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rPr lang="en" sz="1400"/>
              <a:t>Matched participants rated themselves very high in intelligence and rated their partners less frequently as high</a:t>
            </a:r>
            <a:endParaRPr sz="1400"/>
          </a:p>
          <a:p>
            <a:pPr indent="0" lvl="0" marL="0" rtl="0" algn="l">
              <a:spcBef>
                <a:spcPts val="1200"/>
              </a:spcBef>
              <a:spcAft>
                <a:spcPts val="0"/>
              </a:spcAft>
              <a:buNone/>
            </a:pPr>
            <a:r>
              <a:t/>
            </a:r>
            <a:endParaRPr sz="1400"/>
          </a:p>
          <a:p>
            <a:pPr indent="0" lvl="0" marL="0" rtl="0" algn="l">
              <a:spcBef>
                <a:spcPts val="1200"/>
              </a:spcBef>
              <a:spcAft>
                <a:spcPts val="1200"/>
              </a:spcAft>
              <a:buClr>
                <a:schemeClr val="dk1"/>
              </a:buClr>
              <a:buSzPts val="1100"/>
              <a:buFont typeface="Arial"/>
              <a:buNone/>
            </a:pPr>
            <a:r>
              <a:rPr lang="en" sz="1400"/>
              <a:t>Unmatched participants also rated themselves very high in intelligence but were not as favorable in ratings for their partners</a:t>
            </a:r>
            <a:endParaRPr sz="1400"/>
          </a:p>
        </p:txBody>
      </p:sp>
      <p:pic>
        <p:nvPicPr>
          <p:cNvPr id="104" name="Google Shape;104;p19"/>
          <p:cNvPicPr preferRelativeResize="0"/>
          <p:nvPr/>
        </p:nvPicPr>
        <p:blipFill>
          <a:blip r:embed="rId3">
            <a:alphaModFix/>
          </a:blip>
          <a:stretch>
            <a:fillRect/>
          </a:stretch>
        </p:blipFill>
        <p:spPr>
          <a:xfrm>
            <a:off x="539651" y="598200"/>
            <a:ext cx="3130950" cy="2204200"/>
          </a:xfrm>
          <a:prstGeom prst="rect">
            <a:avLst/>
          </a:prstGeom>
          <a:noFill/>
          <a:ln>
            <a:noFill/>
          </a:ln>
        </p:spPr>
      </p:pic>
      <p:pic>
        <p:nvPicPr>
          <p:cNvPr id="105" name="Google Shape;105;p19"/>
          <p:cNvPicPr preferRelativeResize="0"/>
          <p:nvPr/>
        </p:nvPicPr>
        <p:blipFill>
          <a:blip r:embed="rId4">
            <a:alphaModFix/>
          </a:blip>
          <a:stretch>
            <a:fillRect/>
          </a:stretch>
        </p:blipFill>
        <p:spPr>
          <a:xfrm>
            <a:off x="539650" y="2802394"/>
            <a:ext cx="3130950" cy="2204181"/>
          </a:xfrm>
          <a:prstGeom prst="rect">
            <a:avLst/>
          </a:prstGeom>
          <a:noFill/>
          <a:ln>
            <a:noFill/>
          </a:ln>
        </p:spPr>
      </p:pic>
      <p:sp>
        <p:nvSpPr>
          <p:cNvPr id="106" name="Google Shape;106;p19"/>
          <p:cNvSpPr txBox="1"/>
          <p:nvPr/>
        </p:nvSpPr>
        <p:spPr>
          <a:xfrm rot="-5400000">
            <a:off x="-97550" y="1500188"/>
            <a:ext cx="8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Matched</a:t>
            </a:r>
            <a:endParaRPr/>
          </a:p>
        </p:txBody>
      </p:sp>
      <p:sp>
        <p:nvSpPr>
          <p:cNvPr id="107" name="Google Shape;107;p19"/>
          <p:cNvSpPr txBox="1"/>
          <p:nvPr/>
        </p:nvSpPr>
        <p:spPr>
          <a:xfrm rot="-5400000">
            <a:off x="-241100" y="3788200"/>
            <a:ext cx="116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Unmatched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141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 Ratings</a:t>
            </a:r>
            <a:endParaRPr/>
          </a:p>
        </p:txBody>
      </p:sp>
      <p:sp>
        <p:nvSpPr>
          <p:cNvPr id="113" name="Google Shape;113;p20"/>
          <p:cNvSpPr txBox="1"/>
          <p:nvPr>
            <p:ph idx="1" type="body"/>
          </p:nvPr>
        </p:nvSpPr>
        <p:spPr>
          <a:xfrm>
            <a:off x="5244800" y="927400"/>
            <a:ext cx="3408300" cy="358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Key Takeaways</a:t>
            </a:r>
            <a:endParaRPr b="1" sz="1400">
              <a:solidFill>
                <a:schemeClr val="dk1"/>
              </a:solidFill>
            </a:endParaRPr>
          </a:p>
          <a:p>
            <a:pPr indent="0" lvl="0" marL="0" rtl="0" algn="l">
              <a:spcBef>
                <a:spcPts val="1200"/>
              </a:spcBef>
              <a:spcAft>
                <a:spcPts val="0"/>
              </a:spcAft>
              <a:buNone/>
            </a:pPr>
            <a:r>
              <a:t/>
            </a:r>
            <a:endParaRPr b="1" sz="1400">
              <a:solidFill>
                <a:schemeClr val="dk1"/>
              </a:solidFill>
            </a:endParaRPr>
          </a:p>
          <a:p>
            <a:pPr indent="0" lvl="0" marL="0" rtl="0" algn="l">
              <a:spcBef>
                <a:spcPts val="1200"/>
              </a:spcBef>
              <a:spcAft>
                <a:spcPts val="0"/>
              </a:spcAft>
              <a:buNone/>
            </a:pPr>
            <a:r>
              <a:rPr lang="en" sz="1400"/>
              <a:t>Matched participants rated themselves relatively high in fun and almost equally rated their partners the same</a:t>
            </a:r>
            <a:endParaRPr sz="1400"/>
          </a:p>
          <a:p>
            <a:pPr indent="0" lvl="0" marL="0" rtl="0" algn="l">
              <a:spcBef>
                <a:spcPts val="1200"/>
              </a:spcBef>
              <a:spcAft>
                <a:spcPts val="0"/>
              </a:spcAft>
              <a:buNone/>
            </a:pPr>
            <a:r>
              <a:t/>
            </a:r>
            <a:endParaRPr sz="1400"/>
          </a:p>
          <a:p>
            <a:pPr indent="0" lvl="0" marL="0" rtl="0" algn="l">
              <a:spcBef>
                <a:spcPts val="1200"/>
              </a:spcBef>
              <a:spcAft>
                <a:spcPts val="1200"/>
              </a:spcAft>
              <a:buClr>
                <a:schemeClr val="dk1"/>
              </a:buClr>
              <a:buSzPts val="1100"/>
              <a:buFont typeface="Arial"/>
              <a:buNone/>
            </a:pPr>
            <a:r>
              <a:rPr lang="en" sz="1400"/>
              <a:t>Unmatched participants rated themselves high in fun but rated their participants less so</a:t>
            </a:r>
            <a:endParaRPr sz="1400"/>
          </a:p>
        </p:txBody>
      </p:sp>
      <p:pic>
        <p:nvPicPr>
          <p:cNvPr id="114" name="Google Shape;114;p20"/>
          <p:cNvPicPr preferRelativeResize="0"/>
          <p:nvPr/>
        </p:nvPicPr>
        <p:blipFill>
          <a:blip r:embed="rId3">
            <a:alphaModFix/>
          </a:blip>
          <a:stretch>
            <a:fillRect/>
          </a:stretch>
        </p:blipFill>
        <p:spPr>
          <a:xfrm>
            <a:off x="649450" y="620575"/>
            <a:ext cx="3169200" cy="2207550"/>
          </a:xfrm>
          <a:prstGeom prst="rect">
            <a:avLst/>
          </a:prstGeom>
          <a:noFill/>
          <a:ln>
            <a:noFill/>
          </a:ln>
        </p:spPr>
      </p:pic>
      <p:pic>
        <p:nvPicPr>
          <p:cNvPr id="115" name="Google Shape;115;p20"/>
          <p:cNvPicPr preferRelativeResize="0"/>
          <p:nvPr/>
        </p:nvPicPr>
        <p:blipFill>
          <a:blip r:embed="rId4">
            <a:alphaModFix/>
          </a:blip>
          <a:stretch>
            <a:fillRect/>
          </a:stretch>
        </p:blipFill>
        <p:spPr>
          <a:xfrm>
            <a:off x="649450" y="2839450"/>
            <a:ext cx="3169204" cy="2207550"/>
          </a:xfrm>
          <a:prstGeom prst="rect">
            <a:avLst/>
          </a:prstGeom>
          <a:noFill/>
          <a:ln>
            <a:noFill/>
          </a:ln>
        </p:spPr>
      </p:pic>
      <p:sp>
        <p:nvSpPr>
          <p:cNvPr id="116" name="Google Shape;116;p20"/>
          <p:cNvSpPr txBox="1"/>
          <p:nvPr/>
        </p:nvSpPr>
        <p:spPr>
          <a:xfrm rot="-5400000">
            <a:off x="5200" y="1524250"/>
            <a:ext cx="88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Matched</a:t>
            </a:r>
            <a:endParaRPr/>
          </a:p>
        </p:txBody>
      </p:sp>
      <p:sp>
        <p:nvSpPr>
          <p:cNvPr id="117" name="Google Shape;117;p20"/>
          <p:cNvSpPr txBox="1"/>
          <p:nvPr/>
        </p:nvSpPr>
        <p:spPr>
          <a:xfrm rot="-5400000">
            <a:off x="-127400" y="3743125"/>
            <a:ext cx="115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Unmatched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Ambition Ratings</a:t>
            </a:r>
            <a:endParaRPr/>
          </a:p>
        </p:txBody>
      </p:sp>
      <p:sp>
        <p:nvSpPr>
          <p:cNvPr id="123" name="Google Shape;123;p21"/>
          <p:cNvSpPr txBox="1"/>
          <p:nvPr>
            <p:ph idx="1" type="body"/>
          </p:nvPr>
        </p:nvSpPr>
        <p:spPr>
          <a:xfrm>
            <a:off x="5307150" y="865050"/>
            <a:ext cx="3392700" cy="369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solidFill>
                  <a:schemeClr val="dk1"/>
                </a:solidFill>
              </a:rPr>
              <a:t>Key Takeaways</a:t>
            </a:r>
            <a:endParaRPr b="1" sz="1400">
              <a:solidFill>
                <a:schemeClr val="dk1"/>
              </a:solidFill>
            </a:endParaRPr>
          </a:p>
          <a:p>
            <a:pPr indent="0" lvl="0" marL="0" rtl="0" algn="l">
              <a:spcBef>
                <a:spcPts val="1200"/>
              </a:spcBef>
              <a:spcAft>
                <a:spcPts val="0"/>
              </a:spcAft>
              <a:buNone/>
            </a:pPr>
            <a:r>
              <a:t/>
            </a:r>
            <a:endParaRPr b="1" sz="1400">
              <a:solidFill>
                <a:schemeClr val="dk1"/>
              </a:solidFill>
            </a:endParaRPr>
          </a:p>
          <a:p>
            <a:pPr indent="0" lvl="0" marL="0" rtl="0" algn="l">
              <a:spcBef>
                <a:spcPts val="1200"/>
              </a:spcBef>
              <a:spcAft>
                <a:spcPts val="0"/>
              </a:spcAft>
              <a:buNone/>
            </a:pPr>
            <a:r>
              <a:rPr lang="en" sz="1400"/>
              <a:t>Matched participants rated themselves relatively high in ambition but rated their partners in two groups of frequency, 8 and 7, resulting in a bimodal distribution </a:t>
            </a:r>
            <a:endParaRPr sz="1400"/>
          </a:p>
          <a:p>
            <a:pPr indent="0" lvl="0" marL="0" rtl="0" algn="l">
              <a:spcBef>
                <a:spcPts val="1200"/>
              </a:spcBef>
              <a:spcAft>
                <a:spcPts val="0"/>
              </a:spcAft>
              <a:buNone/>
            </a:pPr>
            <a:r>
              <a:t/>
            </a:r>
            <a:endParaRPr sz="1400"/>
          </a:p>
          <a:p>
            <a:pPr indent="0" lvl="0" marL="0" rtl="0" algn="l">
              <a:spcBef>
                <a:spcPts val="1200"/>
              </a:spcBef>
              <a:spcAft>
                <a:spcPts val="1200"/>
              </a:spcAft>
              <a:buClr>
                <a:schemeClr val="dk1"/>
              </a:buClr>
              <a:buSzPts val="1100"/>
              <a:buFont typeface="Arial"/>
              <a:buNone/>
            </a:pPr>
            <a:r>
              <a:rPr lang="en" sz="1400"/>
              <a:t>Unmatched participants also rated themselves high in ambition with the most frequency occurring at 7 and their partners rated slightly less at a high frequency of 6</a:t>
            </a:r>
            <a:endParaRPr sz="1400"/>
          </a:p>
        </p:txBody>
      </p:sp>
      <p:pic>
        <p:nvPicPr>
          <p:cNvPr id="124" name="Google Shape;124;p21"/>
          <p:cNvPicPr preferRelativeResize="0"/>
          <p:nvPr/>
        </p:nvPicPr>
        <p:blipFill>
          <a:blip r:embed="rId3">
            <a:alphaModFix/>
          </a:blip>
          <a:stretch>
            <a:fillRect/>
          </a:stretch>
        </p:blipFill>
        <p:spPr>
          <a:xfrm>
            <a:off x="569375" y="592777"/>
            <a:ext cx="3203425" cy="2267323"/>
          </a:xfrm>
          <a:prstGeom prst="rect">
            <a:avLst/>
          </a:prstGeom>
          <a:noFill/>
          <a:ln>
            <a:noFill/>
          </a:ln>
        </p:spPr>
      </p:pic>
      <p:pic>
        <p:nvPicPr>
          <p:cNvPr id="125" name="Google Shape;125;p21"/>
          <p:cNvPicPr preferRelativeResize="0"/>
          <p:nvPr/>
        </p:nvPicPr>
        <p:blipFill>
          <a:blip r:embed="rId4">
            <a:alphaModFix/>
          </a:blip>
          <a:stretch>
            <a:fillRect/>
          </a:stretch>
        </p:blipFill>
        <p:spPr>
          <a:xfrm>
            <a:off x="628675" y="2860094"/>
            <a:ext cx="3144125" cy="2190106"/>
          </a:xfrm>
          <a:prstGeom prst="rect">
            <a:avLst/>
          </a:prstGeom>
          <a:noFill/>
          <a:ln>
            <a:noFill/>
          </a:ln>
        </p:spPr>
      </p:pic>
      <p:sp>
        <p:nvSpPr>
          <p:cNvPr id="126" name="Google Shape;126;p21"/>
          <p:cNvSpPr txBox="1"/>
          <p:nvPr/>
        </p:nvSpPr>
        <p:spPr>
          <a:xfrm rot="-5400000">
            <a:off x="-38975" y="1526325"/>
            <a:ext cx="93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Matched</a:t>
            </a:r>
            <a:endParaRPr/>
          </a:p>
        </p:txBody>
      </p:sp>
      <p:sp>
        <p:nvSpPr>
          <p:cNvPr id="127" name="Google Shape;127;p21"/>
          <p:cNvSpPr txBox="1"/>
          <p:nvPr/>
        </p:nvSpPr>
        <p:spPr>
          <a:xfrm rot="-5400000">
            <a:off x="-148175" y="3755050"/>
            <a:ext cx="115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Unmatched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