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7"/>
  </p:notesMasterIdLst>
  <p:sldIdLst>
    <p:sldId id="257" r:id="rId2"/>
    <p:sldId id="261" r:id="rId3"/>
    <p:sldId id="262" r:id="rId4"/>
    <p:sldId id="263" r:id="rId5"/>
    <p:sldId id="264" r:id="rId6"/>
    <p:sldId id="265" r:id="rId7"/>
    <p:sldId id="258" r:id="rId8"/>
    <p:sldId id="293" r:id="rId9"/>
    <p:sldId id="292" r:id="rId10"/>
    <p:sldId id="295" r:id="rId11"/>
    <p:sldId id="351" r:id="rId12"/>
    <p:sldId id="352" r:id="rId13"/>
    <p:sldId id="353" r:id="rId14"/>
    <p:sldId id="354" r:id="rId15"/>
    <p:sldId id="355" r:id="rId16"/>
    <p:sldId id="357" r:id="rId17"/>
    <p:sldId id="358" r:id="rId18"/>
    <p:sldId id="356" r:id="rId19"/>
    <p:sldId id="359" r:id="rId20"/>
    <p:sldId id="360" r:id="rId21"/>
    <p:sldId id="392" r:id="rId22"/>
    <p:sldId id="393" r:id="rId23"/>
    <p:sldId id="363" r:id="rId24"/>
    <p:sldId id="364" r:id="rId25"/>
    <p:sldId id="365" r:id="rId26"/>
    <p:sldId id="366" r:id="rId27"/>
    <p:sldId id="376" r:id="rId28"/>
    <p:sldId id="394" r:id="rId29"/>
    <p:sldId id="395" r:id="rId30"/>
    <p:sldId id="369" r:id="rId31"/>
    <p:sldId id="370" r:id="rId32"/>
    <p:sldId id="371" r:id="rId33"/>
    <p:sldId id="372" r:id="rId34"/>
    <p:sldId id="375" r:id="rId35"/>
    <p:sldId id="396" r:id="rId36"/>
    <p:sldId id="397" r:id="rId37"/>
    <p:sldId id="377" r:id="rId38"/>
    <p:sldId id="994" r:id="rId39"/>
    <p:sldId id="378" r:id="rId40"/>
    <p:sldId id="379" r:id="rId41"/>
    <p:sldId id="380" r:id="rId42"/>
    <p:sldId id="381" r:id="rId43"/>
    <p:sldId id="995" r:id="rId44"/>
    <p:sldId id="996" r:id="rId45"/>
    <p:sldId id="277"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3059"/>
    <a:srgbClr val="30C1D7"/>
    <a:srgbClr val="FF5D5D"/>
    <a:srgbClr val="99DFEB"/>
    <a:srgbClr val="FFFFFF"/>
    <a:srgbClr val="FFD53B"/>
    <a:srgbClr val="DCF4F8"/>
    <a:srgbClr val="356AC1"/>
    <a:srgbClr val="19325C"/>
    <a:srgbClr val="2A55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3990" autoAdjust="0"/>
    <p:restoredTop sz="83097" autoAdjust="0"/>
  </p:normalViewPr>
  <p:slideViewPr>
    <p:cSldViewPr snapToGrid="0">
      <p:cViewPr varScale="1">
        <p:scale>
          <a:sx n="95" d="100"/>
          <a:sy n="95" d="100"/>
        </p:scale>
        <p:origin x="1662"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C93C8C-6023-40E5-BB11-9E4C7B7CAD0C}" type="datetimeFigureOut">
              <a:rPr lang="en-US" smtClean="0"/>
              <a:t>11/19/2019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156297-500E-4637-A3B6-DA20CA07D824}" type="slidenum">
              <a:rPr lang="en-US" smtClean="0"/>
              <a:t>‹#›</a:t>
            </a:fld>
            <a:endParaRPr lang="en-US"/>
          </a:p>
        </p:txBody>
      </p:sp>
    </p:spTree>
    <p:extLst>
      <p:ext uri="{BB962C8B-B14F-4D97-AF65-F5344CB8AC3E}">
        <p14:creationId xmlns:p14="http://schemas.microsoft.com/office/powerpoint/2010/main" val="660289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bayer.ca/files/XARELTO-PM-ENG-10JUL2014-"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thrombosiscanada.ca/" TargetMode="External"/><Relationship Id="rId5" Type="http://schemas.openxmlformats.org/officeDocument/2006/relationships/hyperlink" Target="http://www.boehringer-/" TargetMode="External"/><Relationship Id="rId4" Type="http://schemas.openxmlformats.org/officeDocument/2006/relationships/hyperlink" Target="http://www.pfizer.ca/en/our_products/products/monograph/313"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bayer.ca/files/XARELTO-PM-ENG-10JUL2014-"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thrombosiscanada.ca/" TargetMode="External"/><Relationship Id="rId5" Type="http://schemas.openxmlformats.org/officeDocument/2006/relationships/hyperlink" Target="http://www.boehringer-/" TargetMode="External"/><Relationship Id="rId4" Type="http://schemas.openxmlformats.org/officeDocument/2006/relationships/hyperlink" Target="http://www.pfizer.ca/en/our_products/products/monograph/313"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www.bayer.ca/files/XARELTO-PM-ENG-10JUL2014-"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thrombosiscanada.ca/" TargetMode="External"/><Relationship Id="rId5" Type="http://schemas.openxmlformats.org/officeDocument/2006/relationships/hyperlink" Target="http://www.boehringer-/" TargetMode="External"/><Relationship Id="rId4" Type="http://schemas.openxmlformats.org/officeDocument/2006/relationships/hyperlink" Target="http://www.pfizer.ca/en/our_products/products/monograph/313"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www.bayer.ca/files/XARELTO-PM-ENG-10JUL2014-"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thrombosiscanada.ca/" TargetMode="External"/><Relationship Id="rId5" Type="http://schemas.openxmlformats.org/officeDocument/2006/relationships/hyperlink" Target="http://www.boehringer-/" TargetMode="External"/><Relationship Id="rId4" Type="http://schemas.openxmlformats.org/officeDocument/2006/relationships/hyperlink" Target="http://www.pfizer.ca/en/our_products/products/monograph/313"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www.bayer.ca/files/XARELTO-PM-ENG-10JUL2014-" TargetMode="External"/><Relationship Id="rId2" Type="http://schemas.openxmlformats.org/officeDocument/2006/relationships/slide" Target="../slides/slide40.xml"/><Relationship Id="rId1" Type="http://schemas.openxmlformats.org/officeDocument/2006/relationships/notesMaster" Target="../notesMasters/notesMaster1.xml"/><Relationship Id="rId6" Type="http://schemas.openxmlformats.org/officeDocument/2006/relationships/hyperlink" Target="http://thrombosiscanada.ca/" TargetMode="External"/><Relationship Id="rId5" Type="http://schemas.openxmlformats.org/officeDocument/2006/relationships/hyperlink" Target="http://www.boehringer-/" TargetMode="External"/><Relationship Id="rId4" Type="http://schemas.openxmlformats.org/officeDocument/2006/relationships/hyperlink" Target="http://www.pfizer.ca/en/our_products/products/monograph/313"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4156297-500E-4637-A3B6-DA20CA07D824}" type="slidenum">
              <a:rPr lang="en-US" smtClean="0"/>
              <a:t>1</a:t>
            </a:fld>
            <a:endParaRPr lang="en-US"/>
          </a:p>
        </p:txBody>
      </p:sp>
    </p:spTree>
    <p:extLst>
      <p:ext uri="{BB962C8B-B14F-4D97-AF65-F5344CB8AC3E}">
        <p14:creationId xmlns:p14="http://schemas.microsoft.com/office/powerpoint/2010/main" val="3135744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a:t>Notes du conférencier :</a:t>
            </a:r>
          </a:p>
          <a:p>
            <a:endParaRPr lang="fr-FR" dirty="0"/>
          </a:p>
          <a:p>
            <a:r>
              <a:rPr lang="fr-FR" dirty="0"/>
              <a:t>Réponse correcte : 1 (Faible risque)</a:t>
            </a:r>
          </a:p>
          <a:p>
            <a:endParaRPr lang="en-CA" dirty="0"/>
          </a:p>
        </p:txBody>
      </p:sp>
      <p:sp>
        <p:nvSpPr>
          <p:cNvPr id="4" name="Slide Number Placeholder 3"/>
          <p:cNvSpPr>
            <a:spLocks noGrp="1"/>
          </p:cNvSpPr>
          <p:nvPr>
            <p:ph type="sldNum" sz="quarter" idx="5"/>
          </p:nvPr>
        </p:nvSpPr>
        <p:spPr/>
        <p:txBody>
          <a:bodyPr/>
          <a:lstStyle/>
          <a:p>
            <a:fld id="{04156297-500E-4637-A3B6-DA20CA07D824}" type="slidenum">
              <a:rPr lang="en-US" smtClean="0"/>
              <a:t>10</a:t>
            </a:fld>
            <a:endParaRPr lang="en-US"/>
          </a:p>
        </p:txBody>
      </p:sp>
    </p:spTree>
    <p:extLst>
      <p:ext uri="{BB962C8B-B14F-4D97-AF65-F5344CB8AC3E}">
        <p14:creationId xmlns:p14="http://schemas.microsoft.com/office/powerpoint/2010/main" val="1529710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b="1" dirty="0"/>
              <a:t>Notes du conférencier :</a:t>
            </a:r>
          </a:p>
          <a:p>
            <a:pPr lvl="0" algn="l" defTabSz="914400">
              <a:defRPr/>
            </a:pPr>
            <a:endParaRPr lang="fr-CA" sz="1800" b="1" dirty="0">
              <a:solidFill>
                <a:prstClr val="black"/>
              </a:solidFill>
              <a:latin typeface="Arial Narrow" panose="020B0606020202030204" pitchFamily="34" charset="0"/>
              <a:cs typeface="Candara"/>
            </a:endParaRPr>
          </a:p>
          <a:p>
            <a:pPr>
              <a:defRPr/>
            </a:pPr>
            <a:r>
              <a:rPr lang="fr-CA" dirty="0">
                <a:sym typeface="Symbol"/>
              </a:rPr>
              <a:t>Recommandation du Comité directeur :  Les médecins devraient tenir compte non seulement du risque hémorragique associé à une intervention, mais également des comorbidités qui peuvent exacerber ce risque</a:t>
            </a:r>
            <a:r>
              <a:rPr lang="fr-CA" dirty="0"/>
              <a:t> (p. ex., âge avancé, insuffisance rénale ou hépatique).</a:t>
            </a:r>
          </a:p>
          <a:p>
            <a:pPr marL="178573" indent="-178573">
              <a:buFontTx/>
              <a:buChar char="-"/>
            </a:pPr>
            <a:r>
              <a:rPr lang="fr-CA" sz="1200" dirty="0"/>
              <a:t>De nombreuses interventions invasives et chirurgicales ne sont associées qu’à un très faible ou faible risque  hémorragique – le traitement par des AOD peut être interrompu  brièvement ou même poursuivi sans interruption durant ces interventions comme cela sera examiné dans le cas 2.</a:t>
            </a:r>
            <a:endParaRPr lang="fr-CA" sz="1200" baseline="0" dirty="0"/>
          </a:p>
          <a:p>
            <a:pPr marL="178573" indent="-178573">
              <a:buFontTx/>
              <a:buChar char="-"/>
            </a:pPr>
            <a:r>
              <a:rPr lang="fr-CA" sz="1200" baseline="0" dirty="0"/>
              <a:t>Le traitement antithrombotique</a:t>
            </a:r>
            <a:r>
              <a:rPr lang="fr-CA" sz="1200" dirty="0"/>
              <a:t> avec la</a:t>
            </a:r>
            <a:r>
              <a:rPr lang="fr-CA" sz="1200" baseline="0" dirty="0"/>
              <a:t> warfarine</a:t>
            </a:r>
            <a:r>
              <a:rPr lang="fr-CA" sz="1200" dirty="0"/>
              <a:t> </a:t>
            </a:r>
            <a:r>
              <a:rPr lang="fr-CA" sz="1200" u="sng" dirty="0"/>
              <a:t>mais non  avec un AOD</a:t>
            </a:r>
            <a:r>
              <a:rPr lang="fr-CA" sz="1200" u="sng" baseline="0" dirty="0"/>
              <a:t> </a:t>
            </a:r>
            <a:r>
              <a:rPr lang="fr-CA" sz="1200" dirty="0"/>
              <a:t>peut être poursuivi sans danger avant/après l’implantation d’un  stimulateur cardiaque ou d’un DAI.</a:t>
            </a:r>
            <a:endParaRPr lang="fr-CA" sz="1200" baseline="0" dirty="0"/>
          </a:p>
          <a:p>
            <a:pPr marL="178573" indent="-178573">
              <a:buFontTx/>
              <a:buChar char="-"/>
            </a:pPr>
            <a:r>
              <a:rPr lang="fr-CA" sz="1200" baseline="0" dirty="0"/>
              <a:t>Il n’est </a:t>
            </a:r>
            <a:r>
              <a:rPr lang="fr-CA" sz="1200" u="sng" baseline="0" dirty="0"/>
              <a:t>jamais</a:t>
            </a:r>
            <a:r>
              <a:rPr lang="fr-CA" sz="1200" baseline="0" dirty="0"/>
              <a:t> nécessaire  d’administrer  de l’héparine sous-cutanée  en</a:t>
            </a:r>
            <a:r>
              <a:rPr lang="fr-CA" sz="1200" dirty="0"/>
              <a:t> relais des AOD avant, pendant et après une intervention invasive ou chirurgicale  </a:t>
            </a:r>
            <a:r>
              <a:rPr lang="fr-CA" sz="1200" baseline="0" dirty="0"/>
              <a:t>en raison de leur courte durée d’action </a:t>
            </a:r>
            <a:endParaRPr lang="fr-CA" sz="1200" dirty="0"/>
          </a:p>
          <a:p>
            <a:endParaRPr lang="fr-CA" sz="1200" b="1" dirty="0"/>
          </a:p>
          <a:p>
            <a:r>
              <a:rPr lang="fr-CA" sz="1200" b="1" dirty="0"/>
              <a:t>RÉFÉRENCES :</a:t>
            </a:r>
            <a:endParaRPr lang="fr-CA" sz="1200" dirty="0"/>
          </a:p>
          <a:p>
            <a:r>
              <a:rPr lang="en-US" sz="1200" dirty="0"/>
              <a:t> </a:t>
            </a:r>
            <a:endParaRPr lang="en-CA" sz="1200" dirty="0"/>
          </a:p>
          <a:p>
            <a:r>
              <a:rPr lang="en-US" sz="1200" dirty="0" err="1"/>
              <a:t>Douketis</a:t>
            </a:r>
            <a:r>
              <a:rPr lang="en-US" sz="1200" dirty="0"/>
              <a:t> JD, Spyropoulos AC, Spencer FA, et al. Perioperative management of antithrombotic therapy: Antithrombotic Therapy and Prevention of Thrombosis, 9th ed: American College of Chest Physicians Evidence-Based Clinical Practice Guidelines. </a:t>
            </a:r>
            <a:r>
              <a:rPr lang="en-US" sz="1200" i="1" dirty="0"/>
              <a:t>Chest</a:t>
            </a:r>
            <a:r>
              <a:rPr lang="en-US" sz="1200" dirty="0"/>
              <a:t>. 2012;141(2 Suppl):e326S - 50S.</a:t>
            </a:r>
            <a:endParaRPr lang="en-CA" sz="1200" dirty="0"/>
          </a:p>
          <a:p>
            <a:r>
              <a:rPr lang="en-US" sz="1200" dirty="0"/>
              <a:t> </a:t>
            </a:r>
            <a:endParaRPr lang="en-CA" sz="1200" dirty="0"/>
          </a:p>
          <a:p>
            <a:r>
              <a:rPr lang="en-US" sz="1200" dirty="0"/>
              <a:t>Verma A, Cairns JA, Mitchell LB, et al. 2014 focused update of the Canadian Cardiovascular Society</a:t>
            </a:r>
            <a:endParaRPr lang="en-CA" sz="1200" dirty="0"/>
          </a:p>
          <a:p>
            <a:r>
              <a:rPr lang="en-US" sz="1200" dirty="0"/>
              <a:t>Guidelines for the management of atrial fibrillation. </a:t>
            </a:r>
            <a:r>
              <a:rPr lang="en-US" sz="1200" i="1" dirty="0"/>
              <a:t>Can J </a:t>
            </a:r>
            <a:r>
              <a:rPr lang="en-US" sz="1200" i="1" dirty="0" err="1"/>
              <a:t>Cardiol</a:t>
            </a:r>
            <a:r>
              <a:rPr lang="en-US" sz="1200" dirty="0"/>
              <a:t>. 2014;30(10):1114-1130.</a:t>
            </a:r>
            <a:endParaRPr lang="en-CA" sz="1200" dirty="0"/>
          </a:p>
          <a:p>
            <a:r>
              <a:rPr lang="en-US" sz="1200" dirty="0"/>
              <a:t> </a:t>
            </a:r>
            <a:endParaRPr lang="en-CA" sz="1200" dirty="0"/>
          </a:p>
          <a:p>
            <a:r>
              <a:rPr lang="en-US" sz="1200" dirty="0" err="1"/>
              <a:t>Horlocker</a:t>
            </a:r>
            <a:r>
              <a:rPr lang="en-US" sz="1200" dirty="0"/>
              <a:t> TT, Wedel DJ, </a:t>
            </a:r>
            <a:r>
              <a:rPr lang="en-US" sz="1200" dirty="0" err="1"/>
              <a:t>Rowlingson</a:t>
            </a:r>
            <a:r>
              <a:rPr lang="en-US" sz="1200" dirty="0"/>
              <a:t> JC, et al. Regional anesthesia in the patient receiving antithrombotic or thrombolytic therapy: American Society of Regional Anesthesia and Pain Medicine Evidence-Based Guidelines (Third Edition). </a:t>
            </a:r>
            <a:r>
              <a:rPr lang="en-US" sz="1200" i="1" dirty="0"/>
              <a:t>Reg </a:t>
            </a:r>
            <a:r>
              <a:rPr lang="en-US" sz="1200" i="1" dirty="0" err="1"/>
              <a:t>Anesth</a:t>
            </a:r>
            <a:r>
              <a:rPr lang="en-US" sz="1200" i="1" dirty="0"/>
              <a:t> Pain Med</a:t>
            </a:r>
            <a:r>
              <a:rPr lang="en-US" sz="1200" dirty="0"/>
              <a:t>. 2010;35(1):64-101.</a:t>
            </a:r>
            <a:endParaRPr lang="en-CA" sz="1200" dirty="0"/>
          </a:p>
          <a:p>
            <a:r>
              <a:rPr lang="en-US" sz="1200" dirty="0"/>
              <a:t> </a:t>
            </a:r>
            <a:endParaRPr lang="en-CA" sz="1200" dirty="0"/>
          </a:p>
          <a:p>
            <a:r>
              <a:rPr lang="en-US" sz="1200" dirty="0"/>
              <a:t>XARELTO-PM-ENG-10JUL2014-172618.pdf</a:t>
            </a:r>
            <a:r>
              <a:rPr lang="en-US" sz="1200" dirty="0">
                <a:hlinkClick r:id="rId3"/>
              </a:rPr>
              <a:t>. http://www.bayer.ca/files/XARELTO-PM-ENG-10JUL2014-</a:t>
            </a:r>
            <a:endParaRPr lang="en-CA" sz="1200" dirty="0"/>
          </a:p>
          <a:p>
            <a:r>
              <a:rPr lang="en-US" sz="1200" dirty="0"/>
              <a:t>172618.pdf? Accessed 11 Nov 2014</a:t>
            </a:r>
            <a:endParaRPr lang="en-CA" sz="1200" dirty="0"/>
          </a:p>
          <a:p>
            <a:r>
              <a:rPr lang="en-US" sz="1200" dirty="0"/>
              <a:t> </a:t>
            </a:r>
            <a:endParaRPr lang="en-CA" sz="1200" dirty="0"/>
          </a:p>
          <a:p>
            <a:r>
              <a:rPr lang="en-US" sz="1200" dirty="0"/>
              <a:t>Pfizer Canada Inc Eliquis Product Monograph. </a:t>
            </a:r>
            <a:r>
              <a:rPr lang="en-US" sz="1200" dirty="0">
                <a:hlinkClick r:id="rId4"/>
              </a:rPr>
              <a:t>http://www.pfizer.ca/en/our_products/products/monograph/313</a:t>
            </a:r>
            <a:r>
              <a:rPr lang="en-US" sz="1200" dirty="0"/>
              <a:t>. Accessed 11 Nov 2014</a:t>
            </a:r>
            <a:endParaRPr lang="en-CA" sz="1200" dirty="0"/>
          </a:p>
          <a:p>
            <a:r>
              <a:rPr lang="en-US" sz="1200" dirty="0"/>
              <a:t> </a:t>
            </a:r>
            <a:endParaRPr lang="en-CA" sz="1200" dirty="0"/>
          </a:p>
          <a:p>
            <a:r>
              <a:rPr lang="en-US" sz="1200" dirty="0"/>
              <a:t>Boehringer Ingelheim Canada Ltd. (2014) Pradaxa Product Monograph. </a:t>
            </a:r>
            <a:r>
              <a:rPr lang="en-US" sz="1200" dirty="0">
                <a:hlinkClick r:id="rId5"/>
              </a:rPr>
              <a:t>http://www.boehringer-</a:t>
            </a:r>
            <a:r>
              <a:rPr lang="en-US" sz="1200" dirty="0"/>
              <a:t> ingelheim.ca/content/dam/internet/</a:t>
            </a:r>
            <a:r>
              <a:rPr lang="en-US" sz="1200" dirty="0" err="1"/>
              <a:t>opu</a:t>
            </a:r>
            <a:r>
              <a:rPr lang="en-US" sz="1200" dirty="0"/>
              <a:t>/</a:t>
            </a:r>
            <a:r>
              <a:rPr lang="en-US" sz="1200" dirty="0" err="1"/>
              <a:t>ca_EN</a:t>
            </a:r>
            <a:r>
              <a:rPr lang="en-US" sz="1200" dirty="0"/>
              <a:t>/documents/</a:t>
            </a:r>
            <a:r>
              <a:rPr lang="en-US" sz="1200" dirty="0" err="1"/>
              <a:t>humanhealth</a:t>
            </a:r>
            <a:r>
              <a:rPr lang="en-US" sz="1200" dirty="0"/>
              <a:t>/</a:t>
            </a:r>
            <a:r>
              <a:rPr lang="en-US" sz="1200" dirty="0" err="1"/>
              <a:t>product_monograph</a:t>
            </a:r>
            <a:r>
              <a:rPr lang="en-US" sz="1200" dirty="0"/>
              <a:t>/</a:t>
            </a:r>
            <a:r>
              <a:rPr lang="en-US" sz="1200" dirty="0" err="1"/>
              <a:t>Prad</a:t>
            </a:r>
            <a:r>
              <a:rPr lang="en-US" sz="1200" dirty="0"/>
              <a:t> axaPMEN.pdf. Accessed 11 Nov 2014</a:t>
            </a:r>
            <a:endParaRPr lang="en-CA" sz="1200" dirty="0"/>
          </a:p>
          <a:p>
            <a:r>
              <a:rPr lang="en-US" sz="1200" dirty="0"/>
              <a:t> </a:t>
            </a:r>
            <a:endParaRPr lang="en-CA" sz="1200" dirty="0"/>
          </a:p>
          <a:p>
            <a:r>
              <a:rPr lang="en-US" sz="1200" dirty="0"/>
              <a:t>Thrombosis Canada. </a:t>
            </a:r>
            <a:r>
              <a:rPr lang="en-US" sz="1200" dirty="0">
                <a:hlinkClick r:id="rId6"/>
              </a:rPr>
              <a:t>http://thrombosiscanada.ca/</a:t>
            </a:r>
            <a:endParaRPr lang="en-CA" sz="1200" dirty="0"/>
          </a:p>
          <a:p>
            <a:endParaRPr lang="en-CA" sz="1000"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2438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b="1" dirty="0"/>
              <a:t>Notes du conférencier :</a:t>
            </a:r>
          </a:p>
          <a:p>
            <a:endParaRPr lang="fr-CH" dirty="0"/>
          </a:p>
          <a:p>
            <a:r>
              <a:rPr lang="fr-CH" dirty="0"/>
              <a:t>Réponse correcte : 1 (Continuer l’</a:t>
            </a:r>
            <a:r>
              <a:rPr lang="fr-CH" dirty="0" err="1"/>
              <a:t>apixaban</a:t>
            </a:r>
            <a:r>
              <a:rPr lang="fr-CH" dirty="0"/>
              <a:t>)</a:t>
            </a:r>
          </a:p>
          <a:p>
            <a:endParaRPr lang="fr-CH" dirty="0"/>
          </a:p>
          <a:p>
            <a:r>
              <a:rPr lang="fr-CH" b="1" i="1" dirty="0"/>
              <a:t>Opinion d’expert additionnelle (CCP) : </a:t>
            </a:r>
            <a:r>
              <a:rPr lang="fr-CH" i="1" dirty="0"/>
              <a:t>Je recommande personnellement d’interrompre la dose matinale d’AOD jusqu’à la fin des interventions à faible risque hémorragique et de s’efforcer d’obtenir un rendez-vous tôt le matin.</a:t>
            </a:r>
          </a:p>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4031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b="1" dirty="0"/>
              <a:t>Notes du conférencier </a:t>
            </a:r>
            <a:r>
              <a:rPr lang="en-CA" b="1" dirty="0"/>
              <a: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9765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b="1" dirty="0"/>
              <a:t>Notes du conférencier </a:t>
            </a:r>
            <a:r>
              <a:rPr lang="en-CA" b="1" dirty="0"/>
              <a: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1008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b="1" dirty="0"/>
              <a:t>Notes du conférencier </a:t>
            </a:r>
            <a:r>
              <a:rPr lang="en-CA" b="1" dirty="0"/>
              <a:t>:</a:t>
            </a:r>
          </a:p>
          <a:p>
            <a:endParaRPr lang="en-CA" dirty="0"/>
          </a:p>
          <a:p>
            <a:pPr marL="215900" indent="-214313"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en-US" altLang="en-US" sz="3600" dirty="0">
              <a:latin typeface="Arial" panose="020B0604020202020204" pitchFamily="34" charset="0"/>
              <a:cs typeface="Baekmuk Gulim" charset="0"/>
            </a:endParaRPr>
          </a:p>
          <a:p>
            <a:pPr marL="215900" indent="-214313"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en-US" altLang="en-US" sz="3600" dirty="0">
              <a:latin typeface="Arial" panose="020B0604020202020204" pitchFamily="34" charset="0"/>
              <a:cs typeface="Baekmuk Gulim"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3107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LU" b="1" dirty="0"/>
              <a:t>Notes du conférencier :</a:t>
            </a:r>
          </a:p>
          <a:p>
            <a:endParaRPr lang="fr-LU" dirty="0"/>
          </a:p>
          <a:p>
            <a:r>
              <a:rPr lang="fr-LU" dirty="0"/>
              <a:t>Réponse correcte : 3 (Risque élevé)</a:t>
            </a:r>
          </a:p>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4511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b="1" dirty="0"/>
              <a:t>Notes du conférencier :</a:t>
            </a:r>
          </a:p>
          <a:p>
            <a:endParaRPr lang="fr-CA" b="1" dirty="0"/>
          </a:p>
          <a:p>
            <a:r>
              <a:rPr lang="fr-CA" b="1" dirty="0"/>
              <a:t>Mettre en relief « Gastroscopie ou coloscopie sans biopsie » pour que le conférencier souligne que le risque hémorragique est faible dans ce contexte comme pour l’ETO (échocardiographie </a:t>
            </a:r>
            <a:r>
              <a:rPr lang="fr-CA" b="1" dirty="0" err="1"/>
              <a:t>transœsophagienne</a:t>
            </a:r>
            <a:r>
              <a:rPr lang="fr-CA" b="1" dirty="0"/>
              <a:t>).  C’est la nécessité de pratiquer occasionnellement et de façon imprévisible une biopsie ou une polypectomie qui augmente le risque hémorragique de l’intervention.</a:t>
            </a:r>
          </a:p>
          <a:p>
            <a:pPr lvl="0" algn="l" defTabSz="914400">
              <a:defRPr/>
            </a:pPr>
            <a:endParaRPr lang="fr-CA" sz="1600" b="1" dirty="0">
              <a:solidFill>
                <a:prstClr val="black"/>
              </a:solidFill>
              <a:latin typeface="Arial Narrow" panose="020B0606020202030204" pitchFamily="34" charset="0"/>
              <a:cs typeface="Candara"/>
            </a:endParaRPr>
          </a:p>
          <a:p>
            <a:pPr>
              <a:defRPr/>
            </a:pPr>
            <a:r>
              <a:rPr lang="fr-CA" sz="1600" dirty="0">
                <a:sym typeface="Symbol"/>
              </a:rPr>
              <a:t>Recommandation du  Comité directeur : Les médecins devraient tenir compte non seulement du risque hémorragique associé à une intervention, mais également des comorbidités qui peuvent exacerber  ce risque</a:t>
            </a:r>
            <a:r>
              <a:rPr lang="fr-CA" sz="1600" dirty="0"/>
              <a:t> (p. ex., âge avancé, insuffisance rénale ou hépatique).</a:t>
            </a:r>
          </a:p>
          <a:p>
            <a:pPr marL="178573" indent="-178573">
              <a:buFontTx/>
              <a:buChar char="-"/>
            </a:pPr>
            <a:r>
              <a:rPr lang="fr-CA" sz="1200" dirty="0"/>
              <a:t>De nombreuses interventions invasives et chirurgicales ne sont associées qu’à un très faible ou faible risque  hémorragique – le traitement par des AOD peut être interrompu  brièvement ou même poursuivi sans interruption durant ces interventions comme cela sera examiné dans le cas 2.</a:t>
            </a:r>
          </a:p>
          <a:p>
            <a:pPr marL="178573" indent="-178573">
              <a:buFontTx/>
              <a:buChar char="-"/>
            </a:pPr>
            <a:r>
              <a:rPr lang="fr-CA" sz="1200" dirty="0"/>
              <a:t>Le traitement antithrombotique avec la warfarine </a:t>
            </a:r>
            <a:r>
              <a:rPr lang="fr-CA" sz="1200" u="sng" dirty="0"/>
              <a:t>mais non  avec un AOD </a:t>
            </a:r>
            <a:r>
              <a:rPr lang="fr-CA" sz="1200" dirty="0"/>
              <a:t>peut être poursuivi sans danger avant/après l’implantation d’un  stimulateur cardiaque ou d’un DAI.</a:t>
            </a:r>
          </a:p>
          <a:p>
            <a:pPr marL="178573" indent="-178573">
              <a:buFontTx/>
              <a:buChar char="-"/>
            </a:pPr>
            <a:r>
              <a:rPr lang="fr-CA" sz="1200" dirty="0"/>
              <a:t>Il n’est </a:t>
            </a:r>
            <a:r>
              <a:rPr lang="fr-CA" sz="1200" u="sng" dirty="0"/>
              <a:t>jamais</a:t>
            </a:r>
            <a:r>
              <a:rPr lang="fr-CA" sz="1200" dirty="0"/>
              <a:t> nécessaire  d’administrer  de l’héparine sous-cutanée  en relais des AOD avant, pendant et après une intervention invasive ou chirurgicale  en raison de leur courte durée d’action </a:t>
            </a:r>
          </a:p>
          <a:p>
            <a:endParaRPr lang="en-US" sz="1200" b="1" dirty="0"/>
          </a:p>
          <a:p>
            <a:r>
              <a:rPr lang="en-US" sz="1200" b="1" dirty="0"/>
              <a:t>RÉFÉRENCES :</a:t>
            </a:r>
            <a:endParaRPr lang="en-CA" sz="1200" dirty="0"/>
          </a:p>
          <a:p>
            <a:r>
              <a:rPr lang="en-US" sz="1200" dirty="0"/>
              <a:t> </a:t>
            </a:r>
            <a:endParaRPr lang="en-CA" sz="1200" dirty="0"/>
          </a:p>
          <a:p>
            <a:r>
              <a:rPr lang="en-US" sz="1200" dirty="0" err="1"/>
              <a:t>Douketis</a:t>
            </a:r>
            <a:r>
              <a:rPr lang="en-US" sz="1200" dirty="0"/>
              <a:t> JD, Spyropoulos AC, Spencer FA, et al. Perioperative management of antithrombotic therapy: Antithrombotic Therapy and Prevention of Thrombosis, 9th ed: American College of Chest Physicians Evidence-Based Clinical Practice Guidelines. </a:t>
            </a:r>
            <a:r>
              <a:rPr lang="en-US" sz="1200" i="1" dirty="0"/>
              <a:t>Chest</a:t>
            </a:r>
            <a:r>
              <a:rPr lang="en-US" sz="1200" dirty="0"/>
              <a:t>. 2012;141(2 Suppl):e326S - 50S.</a:t>
            </a:r>
            <a:endParaRPr lang="en-CA" sz="1200" dirty="0"/>
          </a:p>
          <a:p>
            <a:r>
              <a:rPr lang="en-US" sz="1200" dirty="0"/>
              <a:t> </a:t>
            </a:r>
            <a:endParaRPr lang="en-CA" sz="1200" dirty="0"/>
          </a:p>
          <a:p>
            <a:r>
              <a:rPr lang="en-US" sz="1200" dirty="0"/>
              <a:t>Verma A, Cairns JA, Mitchell LB, et al. 2014 focused update of the Canadian Cardiovascular Society</a:t>
            </a:r>
            <a:endParaRPr lang="en-CA" sz="1200" dirty="0"/>
          </a:p>
          <a:p>
            <a:r>
              <a:rPr lang="en-US" sz="1200" dirty="0"/>
              <a:t>Guidelines for the management of atrial fibrillation. </a:t>
            </a:r>
            <a:r>
              <a:rPr lang="en-US" sz="1200" i="1" dirty="0"/>
              <a:t>Can J </a:t>
            </a:r>
            <a:r>
              <a:rPr lang="en-US" sz="1200" i="1" dirty="0" err="1"/>
              <a:t>Cardiol</a:t>
            </a:r>
            <a:r>
              <a:rPr lang="en-US" sz="1200" dirty="0"/>
              <a:t>. 2014;30(10):1114-1130.</a:t>
            </a:r>
            <a:endParaRPr lang="en-CA" sz="1200" dirty="0"/>
          </a:p>
          <a:p>
            <a:r>
              <a:rPr lang="en-US" sz="1200" dirty="0"/>
              <a:t> </a:t>
            </a:r>
            <a:endParaRPr lang="en-CA" sz="1200" dirty="0"/>
          </a:p>
          <a:p>
            <a:r>
              <a:rPr lang="en-US" sz="1200" dirty="0" err="1"/>
              <a:t>Horlocker</a:t>
            </a:r>
            <a:r>
              <a:rPr lang="en-US" sz="1200" dirty="0"/>
              <a:t> TT, Wedel DJ, </a:t>
            </a:r>
            <a:r>
              <a:rPr lang="en-US" sz="1200" dirty="0" err="1"/>
              <a:t>Rowlingson</a:t>
            </a:r>
            <a:r>
              <a:rPr lang="en-US" sz="1200" dirty="0"/>
              <a:t> JC, et al. Regional anesthesia in the patient receiving antithrombotic or thrombolytic therapy: American Society of Regional Anesthesia and Pain Medicine Evidence-Based Guidelines (Third Edition). </a:t>
            </a:r>
            <a:r>
              <a:rPr lang="en-US" sz="1200" i="1" dirty="0"/>
              <a:t>Reg </a:t>
            </a:r>
            <a:r>
              <a:rPr lang="en-US" sz="1200" i="1" dirty="0" err="1"/>
              <a:t>Anesth</a:t>
            </a:r>
            <a:r>
              <a:rPr lang="en-US" sz="1200" i="1" dirty="0"/>
              <a:t> Pain Med</a:t>
            </a:r>
            <a:r>
              <a:rPr lang="en-US" sz="1200" dirty="0"/>
              <a:t>. 2010;35(1):64-101.</a:t>
            </a:r>
            <a:endParaRPr lang="en-CA" sz="1200" dirty="0"/>
          </a:p>
          <a:p>
            <a:r>
              <a:rPr lang="en-US" sz="1200" dirty="0"/>
              <a:t> </a:t>
            </a:r>
            <a:endParaRPr lang="en-CA" sz="1200" dirty="0"/>
          </a:p>
          <a:p>
            <a:r>
              <a:rPr lang="en-US" sz="1200" dirty="0"/>
              <a:t>XARELTO-PM-ENG-10JUL2014-172618.pdf</a:t>
            </a:r>
            <a:r>
              <a:rPr lang="en-US" sz="1200" dirty="0">
                <a:hlinkClick r:id="rId3"/>
              </a:rPr>
              <a:t>. http://www.bayer.ca/files/XARELTO-PM-ENG-10JUL2014-</a:t>
            </a:r>
            <a:endParaRPr lang="en-CA" sz="1200" dirty="0"/>
          </a:p>
          <a:p>
            <a:r>
              <a:rPr lang="en-US" sz="1200" dirty="0"/>
              <a:t>172618.pdf? Accessed 11 Nov 2014</a:t>
            </a:r>
            <a:endParaRPr lang="en-CA" sz="1200" dirty="0"/>
          </a:p>
          <a:p>
            <a:r>
              <a:rPr lang="en-US" sz="1200" dirty="0"/>
              <a:t> </a:t>
            </a:r>
            <a:endParaRPr lang="en-CA" sz="1200" dirty="0"/>
          </a:p>
          <a:p>
            <a:r>
              <a:rPr lang="en-US" sz="1200" dirty="0"/>
              <a:t>Pfizer Canada Inc Eliquis Product Monograph. </a:t>
            </a:r>
            <a:r>
              <a:rPr lang="en-US" sz="1200" dirty="0">
                <a:hlinkClick r:id="rId4"/>
              </a:rPr>
              <a:t>http://www.pfizer.ca/en/our_products/products/monograph/313</a:t>
            </a:r>
            <a:r>
              <a:rPr lang="en-US" sz="1200" dirty="0"/>
              <a:t>. Accessed 11 Nov 2014</a:t>
            </a:r>
            <a:endParaRPr lang="en-CA" sz="1200" dirty="0"/>
          </a:p>
          <a:p>
            <a:r>
              <a:rPr lang="en-US" sz="1200" dirty="0"/>
              <a:t> </a:t>
            </a:r>
            <a:endParaRPr lang="en-CA" sz="1200" dirty="0"/>
          </a:p>
          <a:p>
            <a:r>
              <a:rPr lang="en-US" sz="1200" dirty="0"/>
              <a:t>Boehringer Ingelheim Canada Ltd. (2014) Pradaxa Product Monograph. </a:t>
            </a:r>
            <a:r>
              <a:rPr lang="en-US" sz="1200" dirty="0">
                <a:hlinkClick r:id="rId5"/>
              </a:rPr>
              <a:t>http://www.boehringer-</a:t>
            </a:r>
            <a:r>
              <a:rPr lang="en-US" sz="1200" dirty="0"/>
              <a:t> ingelheim.ca/content/dam/internet/</a:t>
            </a:r>
            <a:r>
              <a:rPr lang="en-US" sz="1200" dirty="0" err="1"/>
              <a:t>opu</a:t>
            </a:r>
            <a:r>
              <a:rPr lang="en-US" sz="1200" dirty="0"/>
              <a:t>/</a:t>
            </a:r>
            <a:r>
              <a:rPr lang="en-US" sz="1200" dirty="0" err="1"/>
              <a:t>ca_EN</a:t>
            </a:r>
            <a:r>
              <a:rPr lang="en-US" sz="1200" dirty="0"/>
              <a:t>/documents/</a:t>
            </a:r>
            <a:r>
              <a:rPr lang="en-US" sz="1200" dirty="0" err="1"/>
              <a:t>humanhealth</a:t>
            </a:r>
            <a:r>
              <a:rPr lang="en-US" sz="1200" dirty="0"/>
              <a:t>/</a:t>
            </a:r>
            <a:r>
              <a:rPr lang="en-US" sz="1200" dirty="0" err="1"/>
              <a:t>product_monograph</a:t>
            </a:r>
            <a:r>
              <a:rPr lang="en-US" sz="1200" dirty="0"/>
              <a:t>/</a:t>
            </a:r>
            <a:r>
              <a:rPr lang="en-US" sz="1200" dirty="0" err="1"/>
              <a:t>Prad</a:t>
            </a:r>
            <a:r>
              <a:rPr lang="en-US" sz="1200" dirty="0"/>
              <a:t> axaPMEN.pdf. Accessed 11 Nov 2014</a:t>
            </a:r>
            <a:endParaRPr lang="en-CA" sz="1200" dirty="0"/>
          </a:p>
          <a:p>
            <a:r>
              <a:rPr lang="en-US" sz="1200" dirty="0"/>
              <a:t> </a:t>
            </a:r>
            <a:endParaRPr lang="en-CA" sz="1200" dirty="0"/>
          </a:p>
          <a:p>
            <a:r>
              <a:rPr lang="en-US" sz="1200" dirty="0"/>
              <a:t>Thrombosis Canada. </a:t>
            </a:r>
            <a:r>
              <a:rPr lang="en-US" sz="1200" dirty="0">
                <a:hlinkClick r:id="rId6"/>
              </a:rPr>
              <a:t>http://thrombosiscanada.ca/</a:t>
            </a:r>
            <a:endParaRPr lang="en-CA" sz="1200"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4048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b="1" dirty="0"/>
              <a:t>Notes du conférencier :</a:t>
            </a:r>
          </a:p>
          <a:p>
            <a:endParaRPr lang="fr-BE" dirty="0"/>
          </a:p>
          <a:p>
            <a:pPr marL="0" marR="0" lvl="0" indent="0" algn="l" defTabSz="914400" rtl="0" eaLnBrk="1" fontAlgn="auto" latinLnBrk="0" hangingPunct="1">
              <a:lnSpc>
                <a:spcPct val="100000"/>
              </a:lnSpc>
              <a:spcBef>
                <a:spcPts val="0"/>
              </a:spcBef>
              <a:spcAft>
                <a:spcPts val="0"/>
              </a:spcAft>
              <a:buClrTx/>
              <a:buSzTx/>
              <a:buFontTx/>
              <a:buNone/>
              <a:tabLst/>
              <a:defRPr/>
            </a:pPr>
            <a:r>
              <a:rPr lang="fr-BE" dirty="0"/>
              <a:t>Réponse correcte : 3 (Sauter 1 dose de </a:t>
            </a:r>
            <a:r>
              <a:rPr lang="fr-BE" dirty="0" err="1"/>
              <a:t>r</a:t>
            </a:r>
            <a:r>
              <a:rPr lang="fr-BE" sz="1200" b="0" dirty="0" err="1">
                <a:solidFill>
                  <a:prstClr val="black"/>
                </a:solidFill>
                <a:latin typeface="Arial Narrow" panose="020B0606020202030204" pitchFamily="34" charset="0"/>
                <a:ea typeface="Lato" panose="020F0502020204030203" pitchFamily="34" charset="0"/>
                <a:cs typeface="Lato" panose="020F0502020204030203" pitchFamily="34" charset="0"/>
              </a:rPr>
              <a:t>ivaroxaban</a:t>
            </a:r>
            <a:r>
              <a:rPr lang="fr-BE" sz="1200" b="0" dirty="0">
                <a:solidFill>
                  <a:prstClr val="black"/>
                </a:solidFill>
                <a:latin typeface="Arial Narrow" panose="020B0606020202030204" pitchFamily="34" charset="0"/>
                <a:ea typeface="Lato" panose="020F0502020204030203" pitchFamily="34" charset="0"/>
                <a:cs typeface="Lato" panose="020F0502020204030203" pitchFamily="34" charset="0"/>
              </a:rPr>
              <a:t> (i.e. dernière dose le jour -2)</a:t>
            </a:r>
          </a:p>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0651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b="1" dirty="0"/>
              <a:t>Notes du conférencier </a:t>
            </a:r>
            <a:r>
              <a:rPr lang="en-CA" b="1" dirty="0"/>
              <a: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1413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 du </a:t>
            </a:r>
            <a:r>
              <a:rPr lang="en-CA" b="1" dirty="0" err="1"/>
              <a:t>conférencier</a:t>
            </a:r>
            <a:r>
              <a:rPr lang="en-CA" b="1" dirty="0"/>
              <a:t> :</a:t>
            </a:r>
          </a:p>
          <a:p>
            <a:endParaRPr lang="en-CA"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4080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 </a:t>
            </a:r>
          </a:p>
          <a:p>
            <a:r>
              <a:rPr lang="fr-MC" b="1" dirty="0"/>
              <a:t>Notes du conférencier :</a:t>
            </a:r>
          </a:p>
          <a:p>
            <a:endParaRPr lang="en-CA" b="1" dirty="0"/>
          </a:p>
          <a:p>
            <a:r>
              <a:rPr lang="en-CA" dirty="0"/>
              <a:t>Résumé</a:t>
            </a:r>
            <a:endParaRPr lang="en-CA" sz="1200" b="0" i="0" kern="1200" dirty="0">
              <a:solidFill>
                <a:schemeClr val="tx1"/>
              </a:solidFill>
              <a:effectLst/>
              <a:latin typeface="+mn-lt"/>
              <a:ea typeface="+mn-ea"/>
              <a:cs typeface="+mn-cs"/>
            </a:endParaRPr>
          </a:p>
          <a:p>
            <a:endParaRPr lang="en-CA" sz="1200" b="0" i="0" kern="1200" dirty="0">
              <a:solidFill>
                <a:schemeClr val="tx1"/>
              </a:solidFill>
              <a:effectLst/>
              <a:latin typeface="+mn-lt"/>
              <a:ea typeface="+mn-ea"/>
              <a:cs typeface="+mn-cs"/>
            </a:endParaRPr>
          </a:p>
          <a:p>
            <a:r>
              <a:rPr lang="fr-CH" dirty="0"/>
              <a:t>Le risque associé à l’endoscopie chez les patients sous antithrombotiques dépend des risques d’hémorragie liée à l’intervention par rapport à la thrombose associée à l’arrêt du traitement</a:t>
            </a:r>
            <a:r>
              <a:rPr lang="fr-CH" sz="1200" b="0" i="0" kern="1200" dirty="0">
                <a:solidFill>
                  <a:schemeClr val="tx1"/>
                </a:solidFill>
                <a:effectLst/>
              </a:rPr>
              <a:t>.</a:t>
            </a:r>
          </a:p>
          <a:p>
            <a:r>
              <a:rPr lang="fr-CH" sz="1200" b="1" i="0" kern="1200" dirty="0">
                <a:solidFill>
                  <a:schemeClr val="tx1"/>
                </a:solidFill>
                <a:effectLst/>
              </a:rPr>
              <a:t>Antagonistes du récepteur P2Y12 (clopidogrel, </a:t>
            </a:r>
            <a:r>
              <a:rPr lang="fr-CH" sz="1200" b="1" i="0" kern="1200" dirty="0" err="1">
                <a:solidFill>
                  <a:schemeClr val="tx1"/>
                </a:solidFill>
                <a:effectLst/>
              </a:rPr>
              <a:t>prasugrel</a:t>
            </a:r>
            <a:r>
              <a:rPr lang="fr-CH" sz="1200" b="1" i="0" kern="1200" dirty="0">
                <a:solidFill>
                  <a:schemeClr val="tx1"/>
                </a:solidFill>
                <a:effectLst/>
              </a:rPr>
              <a:t>, </a:t>
            </a:r>
            <a:r>
              <a:rPr lang="fr-CH" sz="1200" b="1" i="0" kern="1200" dirty="0" err="1">
                <a:solidFill>
                  <a:schemeClr val="tx1"/>
                </a:solidFill>
                <a:effectLst/>
              </a:rPr>
              <a:t>ticagrelor</a:t>
            </a:r>
            <a:r>
              <a:rPr lang="fr-CH" sz="1200" b="1" i="0" kern="1200" dirty="0">
                <a:solidFill>
                  <a:schemeClr val="tx1"/>
                </a:solidFill>
                <a:effectLst/>
              </a:rPr>
              <a:t>) </a:t>
            </a:r>
            <a:r>
              <a:rPr lang="fr-CH" sz="1200" i="0" kern="1200" dirty="0">
                <a:solidFill>
                  <a:schemeClr val="tx1"/>
                </a:solidFill>
                <a:effectLst/>
              </a:rPr>
              <a:t>Pour les interventions endoscopiques à faible risque</a:t>
            </a:r>
            <a:r>
              <a:rPr lang="fr-CH" dirty="0"/>
              <a:t>, nous recommandons de continuer les antagonistes du récepteur</a:t>
            </a:r>
            <a:r>
              <a:rPr lang="fr-CH" sz="1200" b="0" i="0" kern="1200" dirty="0">
                <a:solidFill>
                  <a:schemeClr val="tx1"/>
                </a:solidFill>
                <a:effectLst/>
              </a:rPr>
              <a:t> P2Y12 en tant qu</a:t>
            </a:r>
            <a:r>
              <a:rPr lang="fr-CH" dirty="0"/>
              <a:t>e monothérapie ou bithérapie antiplaquettaire</a:t>
            </a:r>
            <a:r>
              <a:rPr lang="fr-CH" sz="1200" b="0" i="0" kern="1200" dirty="0">
                <a:solidFill>
                  <a:schemeClr val="tx1"/>
                </a:solidFill>
                <a:effectLst/>
              </a:rPr>
              <a:t> (preuve de faible qualité, forte recommandation). Pour les interventions endoscopiques à risque élevé chez les patients présentant un faible risque thrombotique, nous recommandons d’arrêter les antagonistes du récepteur P2Y12 cinq jours avant l’intervention (preuve de qualité modérée, forte recommandation). </a:t>
            </a:r>
            <a:r>
              <a:rPr lang="fr-CH" dirty="0"/>
              <a:t>Chez les</a:t>
            </a:r>
            <a:r>
              <a:rPr lang="fr-CH" sz="1200" b="0" i="0" kern="1200" dirty="0">
                <a:solidFill>
                  <a:schemeClr val="tx1"/>
                </a:solidFill>
                <a:effectLst/>
              </a:rPr>
              <a:t> patients sous double thérapie antiplaquettaire, nous suggérons de continuer l’aspirine</a:t>
            </a:r>
            <a:r>
              <a:rPr lang="fr-CH" dirty="0"/>
              <a:t> ((preuve de faible qualité, faible recommandation</a:t>
            </a:r>
            <a:r>
              <a:rPr lang="fr-CH" sz="1200" b="0" i="0" kern="1200" dirty="0">
                <a:solidFill>
                  <a:schemeClr val="tx1"/>
                </a:solidFill>
                <a:effectLst/>
              </a:rPr>
              <a:t>). Pour les interventions endoscopiques à risque élevé chez les patients présentant un risque thrombotique élevé, nous recommandons de continuer l’aspirine et de contacter un cardiologue concernant les risques/bénéfices d’arrêter les antagonistes du récepteur P2Y12 (preuve de qualité élevée, forte recommandation).</a:t>
            </a:r>
          </a:p>
          <a:p>
            <a:r>
              <a:rPr lang="fr-CH" sz="1200" b="1" i="0" kern="1200" dirty="0">
                <a:solidFill>
                  <a:schemeClr val="tx1"/>
                </a:solidFill>
                <a:effectLst/>
              </a:rPr>
              <a:t>Warfarine</a:t>
            </a:r>
            <a:r>
              <a:rPr lang="fr-CH" sz="1200" b="0" i="0" kern="1200" dirty="0">
                <a:solidFill>
                  <a:schemeClr val="tx1"/>
                </a:solidFill>
                <a:effectLst/>
              </a:rPr>
              <a:t> Les conseils concernant la warfarine sont fondamentalement les mêmes que ceux de la directive 2008 de la British Society of </a:t>
            </a:r>
            <a:r>
              <a:rPr lang="fr-CH" sz="1200" b="0" i="0" kern="1200" dirty="0" err="1">
                <a:solidFill>
                  <a:schemeClr val="tx1"/>
                </a:solidFill>
                <a:effectLst/>
              </a:rPr>
              <a:t>Gastroenterology</a:t>
            </a:r>
            <a:r>
              <a:rPr lang="fr-CH" sz="1200" b="0" i="0" kern="1200" dirty="0">
                <a:solidFill>
                  <a:schemeClr val="tx1"/>
                </a:solidFill>
                <a:effectLst/>
              </a:rPr>
              <a:t> (BSG).</a:t>
            </a:r>
          </a:p>
          <a:p>
            <a:r>
              <a:rPr lang="fr-CH" sz="1200" b="1" i="0" kern="1200" dirty="0">
                <a:solidFill>
                  <a:schemeClr val="tx1"/>
                </a:solidFill>
                <a:effectLst/>
              </a:rPr>
              <a:t>Anticoagulant oral direct (AOD)</a:t>
            </a:r>
            <a:r>
              <a:rPr lang="fr-CH" sz="1200" b="0" i="0" kern="1200" dirty="0">
                <a:solidFill>
                  <a:schemeClr val="tx1"/>
                </a:solidFill>
                <a:effectLst/>
              </a:rPr>
              <a:t> Pour les interventions endoscopiques à faible risque, nous </a:t>
            </a:r>
            <a:r>
              <a:rPr lang="fr-CH" dirty="0"/>
              <a:t>suggérons de sauter la dose matinale d’AOD le jour de l’intervention</a:t>
            </a:r>
            <a:r>
              <a:rPr lang="fr-CH" sz="1200" b="0" i="0" kern="1200" dirty="0">
                <a:solidFill>
                  <a:schemeClr val="tx1"/>
                </a:solidFill>
                <a:effectLst/>
              </a:rPr>
              <a:t> (preuve de </a:t>
            </a:r>
            <a:r>
              <a:rPr lang="fr-CH" dirty="0"/>
              <a:t>très faible qualité</a:t>
            </a:r>
            <a:r>
              <a:rPr lang="fr-CH" sz="1200" b="0" i="0" kern="1200" dirty="0">
                <a:solidFill>
                  <a:schemeClr val="tx1"/>
                </a:solidFill>
                <a:effectLst/>
              </a:rPr>
              <a:t>, faible recommandation); Pour les </a:t>
            </a:r>
            <a:r>
              <a:rPr lang="fr-CH" dirty="0"/>
              <a:t>interventions endoscopiques à risque élevé, nous recommandons l’administration de la dernière dose d’AOD</a:t>
            </a:r>
            <a:r>
              <a:rPr lang="fr-CH" sz="1200" b="0" i="0" kern="1200" dirty="0">
                <a:solidFill>
                  <a:schemeClr val="tx1"/>
                </a:solidFill>
                <a:effectLst/>
              </a:rPr>
              <a:t> ≥ 48 h avant l’intervention (preuve de qualité très faible, forte recommandation). Pour les patients sous dabigatran ayant une </a:t>
            </a:r>
            <a:r>
              <a:rPr lang="fr-CH" sz="1200" b="0" i="0" kern="1200" dirty="0" err="1">
                <a:solidFill>
                  <a:schemeClr val="tx1"/>
                </a:solidFill>
                <a:effectLst/>
              </a:rPr>
              <a:t>CrCl</a:t>
            </a:r>
            <a:r>
              <a:rPr lang="fr-CH" sz="1200" b="0" i="0" kern="1200" dirty="0">
                <a:solidFill>
                  <a:schemeClr val="tx1"/>
                </a:solidFill>
                <a:effectLst/>
              </a:rPr>
              <a:t> (ou un taux de filtration glomérulaire estimé, </a:t>
            </a:r>
            <a:r>
              <a:rPr lang="fr-CH" sz="1200" b="0" i="0" kern="1200" dirty="0" err="1">
                <a:solidFill>
                  <a:schemeClr val="tx1"/>
                </a:solidFill>
                <a:effectLst/>
              </a:rPr>
              <a:t>TFGe</a:t>
            </a:r>
            <a:r>
              <a:rPr lang="fr-CH" sz="1200" b="0" i="0" kern="1200" dirty="0">
                <a:solidFill>
                  <a:schemeClr val="tx1"/>
                </a:solidFill>
                <a:effectLst/>
              </a:rPr>
              <a:t>) de 30–50 </a:t>
            </a:r>
            <a:r>
              <a:rPr lang="fr-CH" sz="1200" b="0" i="0" kern="1200" dirty="0" err="1">
                <a:solidFill>
                  <a:schemeClr val="tx1"/>
                </a:solidFill>
                <a:effectLst/>
              </a:rPr>
              <a:t>mL</a:t>
            </a:r>
            <a:r>
              <a:rPr lang="fr-CH" sz="1200" b="0" i="0" kern="1200" dirty="0">
                <a:solidFill>
                  <a:schemeClr val="tx1"/>
                </a:solidFill>
                <a:effectLst/>
              </a:rPr>
              <a:t>/min, nous recommandons l’administration de la dernière dose d’AOD  72 h avant l’intervention (preuve de très faible qualité, forte recommandation). Chez n’importe quel patient dont la fonction rénale se détériore rapidement, un hématologue devrait être consulté (preuve de faible qualité, forte recommandation).</a:t>
            </a:r>
          </a:p>
          <a:p>
            <a:endParaRPr lang="fr-CH" b="1" dirty="0"/>
          </a:p>
          <a:p>
            <a:endParaRPr lang="fr-CH" b="1" dirty="0"/>
          </a:p>
          <a:p>
            <a:r>
              <a:rPr lang="fr-CH" sz="1200" b="1" i="1" kern="1200" dirty="0">
                <a:solidFill>
                  <a:schemeClr val="tx1"/>
                </a:solidFill>
                <a:effectLst/>
              </a:rPr>
              <a:t>Pour toutes les interventions endoscopiques, nous recommandons de continuer l’aspirine (preuve de qualité modérée, forte recommandation), à l’exception de la dissection sous-muqueuse endoscopique (DSME), </a:t>
            </a:r>
            <a:r>
              <a:rPr lang="fr-CH" b="1" i="1" dirty="0"/>
              <a:t>de la résection muqueuse endoscopique (RME) étendue du côlon  </a:t>
            </a:r>
            <a:r>
              <a:rPr lang="fr-CH" sz="1200" b="1" i="1" kern="1200" dirty="0">
                <a:solidFill>
                  <a:schemeClr val="tx1"/>
                </a:solidFill>
                <a:effectLst/>
              </a:rPr>
              <a:t>(&gt; 2 cm), de la RME </a:t>
            </a:r>
            <a:r>
              <a:rPr lang="fr-CH" b="1" i="1" dirty="0"/>
              <a:t>de l’appareil digestif et de l’</a:t>
            </a:r>
            <a:r>
              <a:rPr lang="fr-CH" b="1" i="1" dirty="0" err="1"/>
              <a:t>ampulectomie</a:t>
            </a:r>
            <a:r>
              <a:rPr lang="fr-CH" b="1" i="1" dirty="0"/>
              <a:t>.</a:t>
            </a:r>
            <a:r>
              <a:rPr lang="fr-CH" sz="1200" b="1" i="1" kern="1200" dirty="0">
                <a:solidFill>
                  <a:schemeClr val="tx1"/>
                </a:solidFill>
                <a:effectLst/>
              </a:rPr>
              <a:t> Dans le dernier cas, l’arrêt de l’aspirine doit être envisagé sur une base individuelle, selon les risques de thrombose vs d’hémorragie (preuve de faible qualité, faible recommandation).</a:t>
            </a:r>
            <a:endParaRPr lang="fr-CH" sz="1200" b="0" i="0" kern="1200" dirty="0">
              <a:solidFill>
                <a:schemeClr val="tx1"/>
              </a:solidFill>
              <a:effectLst/>
            </a:endParaRPr>
          </a:p>
          <a:p>
            <a:r>
              <a:rPr lang="fr-CH" sz="1200" b="0" i="0" kern="1200" dirty="0">
                <a:solidFill>
                  <a:schemeClr val="tx1"/>
                </a:solidFill>
                <a:effectLst/>
              </a:rPr>
              <a:t>1.1 Interventions à faible risque</a:t>
            </a:r>
          </a:p>
          <a:p>
            <a:r>
              <a:rPr lang="fr-CH" sz="1200" b="1" i="1" kern="1200" dirty="0">
                <a:solidFill>
                  <a:schemeClr val="tx1"/>
                </a:solidFill>
                <a:effectLst/>
              </a:rPr>
              <a:t>Pour les interventions endoscopiques à faible risque, nous recommandons de continuer les antagonistes du récepteur P2Y12 (p. ex., le clopidogrel), en traitement antiplaquettaire simple ou double (preuve de faible qualité, </a:t>
            </a:r>
            <a:r>
              <a:rPr lang="fr-CH" b="1" i="1" dirty="0"/>
              <a:t>forte </a:t>
            </a:r>
            <a:r>
              <a:rPr lang="fr-CH" sz="1200" b="1" i="1" kern="1200" dirty="0">
                <a:solidFill>
                  <a:schemeClr val="tx1"/>
                </a:solidFill>
                <a:effectLst/>
              </a:rPr>
              <a:t>recommandation)</a:t>
            </a:r>
            <a:r>
              <a:rPr lang="fr-CH" sz="1200" b="1" i="0" kern="1200" dirty="0">
                <a:solidFill>
                  <a:schemeClr val="tx1"/>
                </a:solidFill>
                <a:effectLst/>
              </a:rPr>
              <a:t>.</a:t>
            </a:r>
            <a:endParaRPr lang="fr-CH" sz="1200" b="0" i="0" kern="1200" dirty="0">
              <a:solidFill>
                <a:schemeClr val="tx1"/>
              </a:solidFill>
              <a:effectLst/>
            </a:endParaRPr>
          </a:p>
          <a:p>
            <a:r>
              <a:rPr lang="fr-CH" sz="1200" b="1" i="1" kern="1200" dirty="0">
                <a:solidFill>
                  <a:schemeClr val="tx1"/>
                </a:solidFill>
                <a:effectLst/>
              </a:rPr>
              <a:t>Pour les interventions endoscopiques à faible risque, nous recommandons de continuer la warfarine (preuve de faible qualité, forte recommandation). </a:t>
            </a:r>
            <a:r>
              <a:rPr lang="fr-CH" b="1" i="1" dirty="0"/>
              <a:t>Il faut</a:t>
            </a:r>
            <a:r>
              <a:rPr lang="fr-CH" sz="1200" b="1" i="1" kern="1200" dirty="0">
                <a:solidFill>
                  <a:schemeClr val="tx1"/>
                </a:solidFill>
                <a:effectLst/>
              </a:rPr>
              <a:t> s’assurer que le rapport international normalisé (INR) ne soit pas supérieur à la gamme thérapeutique durant la semaine précédant l’intervention (preuve de faible qualité, forte </a:t>
            </a:r>
            <a:r>
              <a:rPr lang="fr-CH" b="1" i="1" dirty="0"/>
              <a:t>recommandation</a:t>
            </a:r>
            <a:r>
              <a:rPr lang="fr-CH" sz="1200" b="1" i="1" kern="1200" dirty="0">
                <a:solidFill>
                  <a:schemeClr val="tx1"/>
                </a:solidFill>
                <a:effectLst/>
              </a:rPr>
              <a:t>).</a:t>
            </a:r>
            <a:endParaRPr lang="fr-CH" sz="1200" b="0" i="0" kern="1200" dirty="0">
              <a:solidFill>
                <a:schemeClr val="tx1"/>
              </a:solidFill>
              <a:effectLst/>
            </a:endParaRPr>
          </a:p>
          <a:p>
            <a:r>
              <a:rPr lang="fr-CH" sz="1200" b="1" i="1" kern="1200" dirty="0">
                <a:solidFill>
                  <a:schemeClr val="tx1"/>
                </a:solidFill>
                <a:effectLst/>
              </a:rPr>
              <a:t>Pour les interventions endoscopiques à faible risque, nous suggérons de sauter la dose matinale d’AOD le jour de l’intervention (preuve de très faible qualité, faible recommandation)</a:t>
            </a:r>
            <a:endParaRPr lang="fr-CH" sz="1200" b="0" i="0" kern="1200" dirty="0">
              <a:solidFill>
                <a:schemeClr val="tx1"/>
              </a:solidFill>
              <a:effectLst/>
            </a:endParaRPr>
          </a:p>
          <a:p>
            <a:r>
              <a:rPr lang="fr-CH" sz="1200" b="0" i="0" kern="1200" dirty="0">
                <a:solidFill>
                  <a:schemeClr val="tx1"/>
                </a:solidFill>
                <a:effectLst/>
              </a:rPr>
              <a:t>1.2 Intervention à risque élevé</a:t>
            </a:r>
          </a:p>
          <a:p>
            <a:r>
              <a:rPr lang="fr-CH" sz="1200" b="1" i="1" kern="1200" dirty="0">
                <a:solidFill>
                  <a:schemeClr val="tx1"/>
                </a:solidFill>
                <a:effectLst/>
              </a:rPr>
              <a:t>Pour les interventions à risque élevé chez les patients présentant un faible risque thrombotique, nous recommandons l’arrêt des antagonistes du récepteur P2Y12 (p. ex., le clopidogrel) cinq jours avant l’intervention (preuve de qualité modérée, forte </a:t>
            </a:r>
            <a:r>
              <a:rPr lang="fr-CH" b="1" i="1" dirty="0"/>
              <a:t>recomman</a:t>
            </a:r>
            <a:r>
              <a:rPr lang="fr-CH" sz="1200" b="1" i="1" kern="1200" dirty="0">
                <a:solidFill>
                  <a:schemeClr val="tx1"/>
                </a:solidFill>
                <a:effectLst/>
              </a:rPr>
              <a:t>dation). Chez les patients sous double thérapie antiplaquettaire, nous suggérons de continuer l’aspirine (preuve de faible qualité, faible recommandation)</a:t>
            </a:r>
            <a:r>
              <a:rPr lang="fr-CH" sz="1200" b="1" i="0" kern="1200" dirty="0">
                <a:solidFill>
                  <a:schemeClr val="tx1"/>
                </a:solidFill>
                <a:effectLst/>
              </a:rPr>
              <a:t>.</a:t>
            </a:r>
            <a:endParaRPr lang="fr-CH" sz="1200" b="0" i="0" kern="1200" dirty="0">
              <a:solidFill>
                <a:schemeClr val="tx1"/>
              </a:solidFill>
              <a:effectLst/>
            </a:endParaRPr>
          </a:p>
          <a:p>
            <a:r>
              <a:rPr lang="fr-CH" b="1" i="1" dirty="0"/>
              <a:t>Pour les interventions endoscopiques à risque élevé chez les patients présentant un faible risque thrombotique</a:t>
            </a:r>
            <a:r>
              <a:rPr lang="fr-CH" sz="1200" b="1" i="1" kern="1200" dirty="0">
                <a:solidFill>
                  <a:schemeClr val="tx1"/>
                </a:solidFill>
                <a:effectLst/>
              </a:rPr>
              <a:t>, nous recommandons d’arrêter la warfarine 5 jours avant l’intervention (preuve de qualité élevée, forte recommandation). Vérifier l’INR avant l’intervention afin de s’</a:t>
            </a:r>
            <a:r>
              <a:rPr lang="fr-CH" b="1" i="1" dirty="0"/>
              <a:t>assurer qu’il est</a:t>
            </a:r>
            <a:r>
              <a:rPr lang="fr-CH" sz="1200" b="1" i="1" kern="1200" dirty="0">
                <a:solidFill>
                  <a:schemeClr val="tx1"/>
                </a:solidFill>
                <a:effectLst/>
              </a:rPr>
              <a:t> &lt; 1,5 (preuve de faible qualité, forte recommandation)</a:t>
            </a:r>
            <a:r>
              <a:rPr lang="fr-CH" sz="1200" b="1" i="0" kern="1200" dirty="0">
                <a:solidFill>
                  <a:schemeClr val="tx1"/>
                </a:solidFill>
                <a:effectLst/>
              </a:rPr>
              <a:t>.</a:t>
            </a:r>
            <a:endParaRPr lang="fr-CH" sz="1200" b="0" i="0" kern="1200" dirty="0">
              <a:solidFill>
                <a:schemeClr val="tx1"/>
              </a:solidFill>
              <a:effectLst/>
            </a:endParaRPr>
          </a:p>
          <a:p>
            <a:r>
              <a:rPr lang="fr-CH" sz="1200" b="1" i="1" kern="1200" dirty="0">
                <a:solidFill>
                  <a:schemeClr val="tx1"/>
                </a:solidFill>
                <a:effectLst/>
              </a:rPr>
              <a:t>Pour les procédures endoscopiques à</a:t>
            </a:r>
            <a:r>
              <a:rPr lang="fr-CH" b="1" i="1" dirty="0"/>
              <a:t> risque élevé</a:t>
            </a:r>
            <a:r>
              <a:rPr lang="fr-CH" sz="1200" b="1" i="1" kern="1200" dirty="0">
                <a:solidFill>
                  <a:schemeClr val="tx1"/>
                </a:solidFill>
                <a:effectLst/>
              </a:rPr>
              <a:t>, nous recommandons de continuer l’aspirine et de contacter un cardiologue concernant les risques/bénéfices de l’arrêt des antagonistes du récepteur P2Y12 (p. ex., le clopidogrel) (preuve de qualité élevée, forte recommandation)</a:t>
            </a:r>
            <a:r>
              <a:rPr lang="fr-CH" sz="1200" b="1" i="0" kern="1200" dirty="0">
                <a:solidFill>
                  <a:schemeClr val="tx1"/>
                </a:solidFill>
                <a:effectLst/>
              </a:rPr>
              <a:t>.</a:t>
            </a:r>
            <a:endParaRPr lang="fr-CH" sz="1200" b="0" i="0" kern="1200" dirty="0">
              <a:solidFill>
                <a:schemeClr val="tx1"/>
              </a:solidFill>
              <a:effectLst/>
            </a:endParaRPr>
          </a:p>
          <a:p>
            <a:r>
              <a:rPr lang="fr-CH" sz="1200" b="1" i="1" kern="1200" dirty="0">
                <a:solidFill>
                  <a:schemeClr val="tx1"/>
                </a:solidFill>
                <a:effectLst/>
              </a:rPr>
              <a:t>Pour les interventions endoscopiques </a:t>
            </a:r>
            <a:r>
              <a:rPr lang="fr-CH" b="1" i="1" dirty="0"/>
              <a:t>à risque élevé chez les patients présentant un risque thrombotique élevé</a:t>
            </a:r>
            <a:r>
              <a:rPr lang="fr-CH" sz="1200" b="1" i="1" kern="1200" dirty="0">
                <a:solidFill>
                  <a:schemeClr val="tx1"/>
                </a:solidFill>
                <a:effectLst/>
              </a:rPr>
              <a:t>, nous recommandons d’arrêter temporairement la warfarine et de la remplacer par une héparine de bas poids moléculaire (HBPM) (preuve de faible qualité, forte recommandation)</a:t>
            </a:r>
            <a:r>
              <a:rPr lang="fr-CH" sz="1200" b="1" i="0" kern="1200" dirty="0">
                <a:solidFill>
                  <a:schemeClr val="tx1"/>
                </a:solidFill>
                <a:effectLst/>
              </a:rPr>
              <a:t>.</a:t>
            </a:r>
            <a:endParaRPr lang="fr-CH" sz="1200" b="0" i="0" kern="1200" dirty="0">
              <a:solidFill>
                <a:schemeClr val="tx1"/>
              </a:solidFill>
              <a:effectLst/>
            </a:endParaRPr>
          </a:p>
          <a:p>
            <a:r>
              <a:rPr lang="fr-CH" sz="1200" b="1" i="1" kern="1200" dirty="0">
                <a:solidFill>
                  <a:schemeClr val="tx1"/>
                </a:solidFill>
                <a:effectLst/>
              </a:rPr>
              <a:t>Pour tous les patients sous warfarine, nous recommandons de les informer qu’ils présentent un risque accru d’hémorragie postopératoire comparativement aux patients ne recevant pas d’anticoagulation (preuve de faible qualité, forte recommandation)</a:t>
            </a:r>
            <a:r>
              <a:rPr lang="fr-CH" sz="1200" b="1" i="0" kern="1200" dirty="0">
                <a:solidFill>
                  <a:schemeClr val="tx1"/>
                </a:solidFill>
                <a:effectLst/>
              </a:rPr>
              <a:t>.</a:t>
            </a:r>
            <a:endParaRPr lang="fr-CH" sz="1200" b="0" i="0" kern="1200" dirty="0">
              <a:solidFill>
                <a:schemeClr val="tx1"/>
              </a:solidFill>
              <a:effectLst/>
            </a:endParaRPr>
          </a:p>
          <a:p>
            <a:r>
              <a:rPr lang="fr-CH" sz="1200" b="1" i="1" kern="1200" dirty="0">
                <a:solidFill>
                  <a:schemeClr val="tx1"/>
                </a:solidFill>
                <a:effectLst/>
              </a:rPr>
              <a:t>Pour les </a:t>
            </a:r>
            <a:r>
              <a:rPr lang="fr-CH" b="1" i="1" dirty="0"/>
              <a:t>interventions endoscopiques à risque élevé chez les patients sous AOD, nous recommandons l’administration de la dernière dose d’AOD au moins</a:t>
            </a:r>
            <a:r>
              <a:rPr lang="fr-CH" sz="1200" b="1" i="1" kern="1200" dirty="0">
                <a:solidFill>
                  <a:schemeClr val="tx1"/>
                </a:solidFill>
                <a:effectLst/>
              </a:rPr>
              <a:t> 48 h avant l’intervention (preuve de très faible qualité, forte recommandation). Pour les patients sous dabigatran </a:t>
            </a:r>
            <a:r>
              <a:rPr lang="fr-CH" b="1" dirty="0"/>
              <a:t>ayant une </a:t>
            </a:r>
            <a:r>
              <a:rPr lang="fr-CH" b="1" dirty="0" err="1"/>
              <a:t>CrCl</a:t>
            </a:r>
            <a:r>
              <a:rPr lang="fr-CH" b="1" dirty="0"/>
              <a:t> (ou un taux de filtration glomérulaire estimé, </a:t>
            </a:r>
            <a:r>
              <a:rPr lang="fr-CH" b="1" dirty="0" err="1"/>
              <a:t>TFGe</a:t>
            </a:r>
            <a:r>
              <a:rPr lang="fr-CH" b="1" dirty="0"/>
              <a:t>) de 30–50 </a:t>
            </a:r>
            <a:r>
              <a:rPr lang="fr-CH" b="1" dirty="0" err="1"/>
              <a:t>mL</a:t>
            </a:r>
            <a:r>
              <a:rPr lang="fr-CH" b="1" dirty="0"/>
              <a:t>/min, nous recommandons l’administration de la dernière dose d’AOD  72 h avant l’intervention (preuve de très faible qualité, forte recommandation). Chez n’importe quel patient dont la fonction rénale se détériore rapidement, un hématologue devrait être consulté (preuve de faible qualité, forte recommandation).</a:t>
            </a:r>
          </a:p>
          <a:p>
            <a:endParaRPr lang="fr-CH" b="1" dirty="0"/>
          </a:p>
          <a:p>
            <a:r>
              <a:rPr lang="fr-CH" sz="1200" b="0" i="0" kern="1200" dirty="0">
                <a:solidFill>
                  <a:schemeClr val="tx1"/>
                </a:solidFill>
                <a:effectLst/>
              </a:rPr>
              <a:t>1.3 après une intervention endoscopique</a:t>
            </a:r>
          </a:p>
          <a:p>
            <a:r>
              <a:rPr lang="fr-CH" sz="1200" b="1" i="1" kern="1200" dirty="0">
                <a:solidFill>
                  <a:schemeClr val="tx1"/>
                </a:solidFill>
                <a:effectLst/>
              </a:rPr>
              <a:t>Si un traitement antiplaquettaire ou anticoagulant est arrêté, nous recommandons de reprendre le traitement 48 h au maximum après l’intervention selon les risques hémorragiques et thrombotiques perçus (preuve de qualité modérée, forte recommandation)</a:t>
            </a:r>
            <a:r>
              <a:rPr lang="fr-CH" sz="1200" b="1" i="0" kern="1200" dirty="0">
                <a:solidFill>
                  <a:schemeClr val="tx1"/>
                </a:solidFill>
                <a:effectLst/>
              </a:rPr>
              <a:t>.</a:t>
            </a:r>
            <a:endParaRPr lang="fr-CH" sz="1200" b="0" i="0" kern="1200" dirty="0">
              <a:solidFill>
                <a:schemeClr val="tx1"/>
              </a:solidFill>
              <a:effectLst/>
            </a:endParaRPr>
          </a:p>
          <a:p>
            <a:endParaRPr lang="en-CA" b="1"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03831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altLang="en-US" b="1" dirty="0"/>
              <a:t>Points clés :</a:t>
            </a:r>
          </a:p>
          <a:p>
            <a:endParaRPr lang="fr-BE" dirty="0"/>
          </a:p>
          <a:p>
            <a:r>
              <a:rPr lang="fr-FR" dirty="0"/>
              <a:t>Les patients présentant une insuffisance rénale : Pour les patients présentant une insuffisance rénale sévère (</a:t>
            </a:r>
            <a:r>
              <a:rPr lang="fr-FR" dirty="0" err="1"/>
              <a:t>CrCl</a:t>
            </a:r>
            <a:r>
              <a:rPr lang="fr-FR" dirty="0"/>
              <a:t> &lt;30 </a:t>
            </a:r>
            <a:r>
              <a:rPr lang="fr-FR" dirty="0" err="1"/>
              <a:t>mL</a:t>
            </a:r>
            <a:r>
              <a:rPr lang="fr-FR" dirty="0"/>
              <a:t>/min) qui ne sont généralement pas  admissibles à un traitement par des AOD, la prise en charge </a:t>
            </a:r>
            <a:r>
              <a:rPr lang="fr-FR" dirty="0" err="1"/>
              <a:t>péri-opératoire</a:t>
            </a:r>
            <a:r>
              <a:rPr lang="fr-FR" dirty="0"/>
              <a:t> n’a pas été clairement définie. </a:t>
            </a:r>
            <a:endParaRPr lang="fr-FR" altLang="en-US" b="1" dirty="0"/>
          </a:p>
          <a:p>
            <a:endParaRPr lang="en-CA" b="1"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0377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endParaRPr lang="en-CA" b="1"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5859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MC" b="1" dirty="0"/>
              <a:t>Notes du conférencier </a:t>
            </a:r>
            <a:r>
              <a:rPr lang="en-CA" b="1" dirty="0"/>
              <a:t>:</a:t>
            </a:r>
          </a:p>
          <a:p>
            <a:endParaRPr lang="en-CA" dirty="0"/>
          </a:p>
          <a:p>
            <a:pPr marL="215900" indent="-214313"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en-US" altLang="en-US" sz="3600" dirty="0">
              <a:latin typeface="Arial" panose="020B0604020202020204" pitchFamily="34" charset="0"/>
              <a:cs typeface="Baekmuk Gulim" charset="0"/>
            </a:endParaRPr>
          </a:p>
          <a:p>
            <a:pPr marL="215900" indent="-214313"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en-US" altLang="en-US" sz="3600" dirty="0">
              <a:latin typeface="Arial" panose="020B0604020202020204" pitchFamily="34" charset="0"/>
              <a:cs typeface="Baekmuk Gulim"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15093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b="1" dirty="0"/>
              <a:t>Notes du conférencier :</a:t>
            </a:r>
          </a:p>
          <a:p>
            <a:endParaRPr lang="fr-CH" dirty="0"/>
          </a:p>
          <a:p>
            <a:r>
              <a:rPr lang="fr-CH" dirty="0"/>
              <a:t>Réponse correcte : 2 (Risque modéré)</a:t>
            </a:r>
          </a:p>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08763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b="1" dirty="0"/>
              <a:t>Notes du conférencier :</a:t>
            </a:r>
          </a:p>
          <a:p>
            <a:endParaRPr lang="fr-BE" b="1" dirty="0"/>
          </a:p>
          <a:p>
            <a:pPr>
              <a:defRPr/>
            </a:pPr>
            <a:r>
              <a:rPr lang="fr-BE" dirty="0">
                <a:sym typeface="Symbol"/>
              </a:rPr>
              <a:t>Recommandation du Comité directeur : Les médecins devraient tenir compte non seulement du risque hémorragique associé à une intervention, mais également des comorbidités qui peuvent exacerber ce risque</a:t>
            </a:r>
            <a:r>
              <a:rPr lang="fr-BE" dirty="0"/>
              <a:t> (p. ex., âge avancé, insuffisance rénale ou hépatique).</a:t>
            </a:r>
          </a:p>
          <a:p>
            <a:pPr marL="178573" indent="-178573">
              <a:buFontTx/>
              <a:buChar char="-"/>
            </a:pPr>
            <a:r>
              <a:rPr lang="fr-BE" sz="1200" dirty="0"/>
              <a:t>De nombreuses interventions invasives et chirurgicales ne sont associées qu’à un très faible ou faible risque  hémorragique – le traitement par des AOD peut être interrompu  brièvement ou même poursuivi sans interruption durant ces interventions comme cela sera examiné dans le cas 2.</a:t>
            </a:r>
          </a:p>
          <a:p>
            <a:pPr marL="178573" indent="-178573">
              <a:buFontTx/>
              <a:buChar char="-"/>
            </a:pPr>
            <a:r>
              <a:rPr lang="fr-BE" sz="1200" dirty="0"/>
              <a:t>Le traitement antithrombotique avec la warfarine </a:t>
            </a:r>
            <a:r>
              <a:rPr lang="fr-BE" sz="1200" u="sng" dirty="0"/>
              <a:t>mais non  avec un AOD </a:t>
            </a:r>
            <a:r>
              <a:rPr lang="fr-BE" sz="1200" dirty="0"/>
              <a:t>peut être poursuivi sans danger avant/après l’implantation d’un  stimulateur cardiaque ou d’un DAI.</a:t>
            </a:r>
          </a:p>
          <a:p>
            <a:pPr marL="178573" indent="-178573">
              <a:buFontTx/>
              <a:buChar char="-"/>
            </a:pPr>
            <a:r>
              <a:rPr lang="fr-BE" sz="1200" dirty="0"/>
              <a:t>Il n’est </a:t>
            </a:r>
            <a:r>
              <a:rPr lang="fr-BE" sz="1200" u="sng" dirty="0"/>
              <a:t>jamais</a:t>
            </a:r>
            <a:r>
              <a:rPr lang="fr-BE" sz="1200" dirty="0"/>
              <a:t> nécessaire  d’administrer  de l’héparine sous-cutanée  en relais des AOD avant, pendant et après une intervention invasive ou chirurgicale  en raison de leur courte durée d’action </a:t>
            </a:r>
          </a:p>
          <a:p>
            <a:endParaRPr lang="fr-CA" b="1" dirty="0"/>
          </a:p>
          <a:p>
            <a:r>
              <a:rPr lang="en-US" b="1" dirty="0"/>
              <a:t>RÉFÉRENCES :</a:t>
            </a:r>
            <a:endParaRPr lang="en-CA" dirty="0"/>
          </a:p>
          <a:p>
            <a:r>
              <a:rPr lang="en-US" dirty="0"/>
              <a:t> </a:t>
            </a:r>
            <a:endParaRPr lang="en-CA" dirty="0"/>
          </a:p>
          <a:p>
            <a:r>
              <a:rPr lang="en-US" dirty="0" err="1"/>
              <a:t>Douketis</a:t>
            </a:r>
            <a:r>
              <a:rPr lang="en-US" dirty="0"/>
              <a:t> JD, Spyropoulos AC, Spencer FA, et al. Perioperative management of antithrombotic therapy: Antithrombotic Therapy and Prevention of Thrombosis, 9th ed: American College of Chest Physicians Evidence-Based Clinical Practice Guidelines. </a:t>
            </a:r>
            <a:r>
              <a:rPr lang="en-US" i="1" dirty="0"/>
              <a:t>Chest</a:t>
            </a:r>
            <a:r>
              <a:rPr lang="en-US" dirty="0"/>
              <a:t>. 2012;141(2 Suppl):e326S - 50S.</a:t>
            </a:r>
            <a:endParaRPr lang="en-CA" dirty="0"/>
          </a:p>
          <a:p>
            <a:r>
              <a:rPr lang="en-US" dirty="0"/>
              <a:t> </a:t>
            </a:r>
            <a:endParaRPr lang="en-CA" dirty="0"/>
          </a:p>
          <a:p>
            <a:r>
              <a:rPr lang="en-US" dirty="0"/>
              <a:t>Verma A, Cairns JA, Mitchell LB, et al. 2014 focused update of the Canadian Cardiovascular Society</a:t>
            </a:r>
            <a:endParaRPr lang="en-CA" dirty="0"/>
          </a:p>
          <a:p>
            <a:r>
              <a:rPr lang="en-US" dirty="0"/>
              <a:t>Guidelines for the management of atrial fibrillation. </a:t>
            </a:r>
            <a:r>
              <a:rPr lang="en-US" i="1" dirty="0"/>
              <a:t>Can J </a:t>
            </a:r>
            <a:r>
              <a:rPr lang="en-US" i="1" dirty="0" err="1"/>
              <a:t>Cardiol</a:t>
            </a:r>
            <a:r>
              <a:rPr lang="en-US" dirty="0"/>
              <a:t>. 2014;30(10):1114-1130.</a:t>
            </a:r>
            <a:endParaRPr lang="en-CA" dirty="0"/>
          </a:p>
          <a:p>
            <a:r>
              <a:rPr lang="en-US" dirty="0"/>
              <a:t> </a:t>
            </a:r>
            <a:endParaRPr lang="en-CA" dirty="0"/>
          </a:p>
          <a:p>
            <a:r>
              <a:rPr lang="en-US" dirty="0" err="1"/>
              <a:t>Horlocker</a:t>
            </a:r>
            <a:r>
              <a:rPr lang="en-US" dirty="0"/>
              <a:t> TT, Wedel DJ, </a:t>
            </a:r>
            <a:r>
              <a:rPr lang="en-US" dirty="0" err="1"/>
              <a:t>Rowlingson</a:t>
            </a:r>
            <a:r>
              <a:rPr lang="en-US" dirty="0"/>
              <a:t> JC, et al. Regional anesthesia in the patient receiving antithrombotic or thrombolytic therapy: American Society of Regional Anesthesia and Pain Medicine Evidence-Based Guidelines (Third Edition). </a:t>
            </a:r>
            <a:r>
              <a:rPr lang="en-US" i="1" dirty="0"/>
              <a:t>Reg </a:t>
            </a:r>
            <a:r>
              <a:rPr lang="en-US" i="1" dirty="0" err="1"/>
              <a:t>Anesth</a:t>
            </a:r>
            <a:r>
              <a:rPr lang="en-US" i="1" dirty="0"/>
              <a:t> Pain Med</a:t>
            </a:r>
            <a:r>
              <a:rPr lang="en-US" dirty="0"/>
              <a:t>. 2010;35(1):64-101.</a:t>
            </a:r>
            <a:endParaRPr lang="en-CA" dirty="0"/>
          </a:p>
          <a:p>
            <a:r>
              <a:rPr lang="en-US" dirty="0"/>
              <a:t> </a:t>
            </a:r>
            <a:endParaRPr lang="en-CA" dirty="0"/>
          </a:p>
          <a:p>
            <a:r>
              <a:rPr lang="en-US" dirty="0"/>
              <a:t>XARELTO-PM-ENG-10JUL2014-172618.pdf</a:t>
            </a:r>
            <a:r>
              <a:rPr lang="en-US" dirty="0">
                <a:hlinkClick r:id="rId3"/>
              </a:rPr>
              <a:t>. http://www.bayer.ca/files/XARELTO-PM-ENG-10JUL2014-</a:t>
            </a:r>
            <a:endParaRPr lang="en-CA" dirty="0"/>
          </a:p>
          <a:p>
            <a:r>
              <a:rPr lang="en-US" dirty="0"/>
              <a:t>172618.pdf? Accessed 11 Nov 2014</a:t>
            </a:r>
            <a:endParaRPr lang="en-CA" dirty="0"/>
          </a:p>
          <a:p>
            <a:r>
              <a:rPr lang="en-US" dirty="0"/>
              <a:t> </a:t>
            </a:r>
            <a:endParaRPr lang="en-CA" dirty="0"/>
          </a:p>
          <a:p>
            <a:r>
              <a:rPr lang="en-US" dirty="0"/>
              <a:t>Pfizer Canada Inc Eliquis Product Monograph. </a:t>
            </a:r>
            <a:r>
              <a:rPr lang="en-US" dirty="0">
                <a:hlinkClick r:id="rId4"/>
              </a:rPr>
              <a:t>http://www.pfizer.ca/en/our_products/products/monograph/313</a:t>
            </a:r>
            <a:r>
              <a:rPr lang="en-US" dirty="0"/>
              <a:t>. Accessed 11 Nov 2014</a:t>
            </a:r>
            <a:endParaRPr lang="en-CA" dirty="0"/>
          </a:p>
          <a:p>
            <a:r>
              <a:rPr lang="en-US" dirty="0"/>
              <a:t> </a:t>
            </a:r>
            <a:endParaRPr lang="en-CA" dirty="0"/>
          </a:p>
          <a:p>
            <a:r>
              <a:rPr lang="en-US" dirty="0"/>
              <a:t>Boehringer Ingelheim Canada Ltd. (2014) Pradaxa Product Monograph. </a:t>
            </a:r>
            <a:r>
              <a:rPr lang="en-US" dirty="0">
                <a:hlinkClick r:id="rId5"/>
              </a:rPr>
              <a:t>http://www.boehringer-</a:t>
            </a:r>
            <a:r>
              <a:rPr lang="en-US" dirty="0"/>
              <a:t> ingelheim.ca/content/dam/internet/</a:t>
            </a:r>
            <a:r>
              <a:rPr lang="en-US" dirty="0" err="1"/>
              <a:t>opu</a:t>
            </a:r>
            <a:r>
              <a:rPr lang="en-US" dirty="0"/>
              <a:t>/</a:t>
            </a:r>
            <a:r>
              <a:rPr lang="en-US" dirty="0" err="1"/>
              <a:t>ca_EN</a:t>
            </a:r>
            <a:r>
              <a:rPr lang="en-US" dirty="0"/>
              <a:t>/documents/</a:t>
            </a:r>
            <a:r>
              <a:rPr lang="en-US" dirty="0" err="1"/>
              <a:t>humanhealth</a:t>
            </a:r>
            <a:r>
              <a:rPr lang="en-US" dirty="0"/>
              <a:t>/</a:t>
            </a:r>
            <a:r>
              <a:rPr lang="en-US" dirty="0" err="1"/>
              <a:t>product_monograph</a:t>
            </a:r>
            <a:r>
              <a:rPr lang="en-US" dirty="0"/>
              <a:t>/</a:t>
            </a:r>
            <a:r>
              <a:rPr lang="en-US" dirty="0" err="1"/>
              <a:t>Prad</a:t>
            </a:r>
            <a:r>
              <a:rPr lang="en-US" dirty="0"/>
              <a:t> axaPMEN.pdf. Accessed 11 Nov 2014</a:t>
            </a:r>
            <a:endParaRPr lang="en-CA" dirty="0"/>
          </a:p>
          <a:p>
            <a:r>
              <a:rPr lang="en-US" dirty="0"/>
              <a:t> </a:t>
            </a:r>
            <a:endParaRPr lang="en-CA" dirty="0"/>
          </a:p>
          <a:p>
            <a:r>
              <a:rPr lang="en-US" dirty="0"/>
              <a:t>Thrombosis Canada. </a:t>
            </a:r>
            <a:r>
              <a:rPr lang="en-US" dirty="0">
                <a:hlinkClick r:id="rId6"/>
              </a:rPr>
              <a:t>http://thrombosiscanada.ca/</a:t>
            </a:r>
            <a:endParaRPr lang="en-CA" dirty="0"/>
          </a:p>
          <a:p>
            <a:endParaRPr lang="en-CA" sz="1000"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78300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a:t>Notes du conférencier :</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Réponse correcte : 3 (Sauter 2 doses de dabigatran (i.e. la dernière dose le jour -2)</a:t>
            </a:r>
          </a:p>
          <a:p>
            <a:endParaRPr lang="fr-FR" dirty="0"/>
          </a:p>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8622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b="1" dirty="0"/>
              <a:t>Notes du conférencier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29622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ltLang="en-US" b="1" dirty="0"/>
              <a:t>Points clés :</a:t>
            </a:r>
          </a:p>
          <a:p>
            <a:endParaRPr lang="fr-FR" dirty="0"/>
          </a:p>
          <a:p>
            <a:r>
              <a:rPr lang="fr-FR" dirty="0"/>
              <a:t>Les patients présentant une insuffisance rénale : Pour les patients présentant une insuffisance rénale sévère (</a:t>
            </a:r>
            <a:r>
              <a:rPr lang="fr-FR" dirty="0" err="1"/>
              <a:t>CrCl</a:t>
            </a:r>
            <a:r>
              <a:rPr lang="fr-FR" dirty="0"/>
              <a:t> &lt;30 </a:t>
            </a:r>
            <a:r>
              <a:rPr lang="fr-FR" dirty="0" err="1"/>
              <a:t>mL</a:t>
            </a:r>
            <a:r>
              <a:rPr lang="fr-FR" dirty="0"/>
              <a:t>/min) qui ne sont généralement pas  admissibles à un traitement par des AOD, la prise en charge </a:t>
            </a:r>
            <a:r>
              <a:rPr lang="fr-FR" dirty="0" err="1"/>
              <a:t>péri-opératoire</a:t>
            </a:r>
            <a:r>
              <a:rPr lang="fr-FR" dirty="0"/>
              <a:t> n’a pas été clairement définie. </a:t>
            </a:r>
            <a:endParaRPr lang="fr-FR" altLang="en-US" b="1" dirty="0"/>
          </a:p>
          <a:p>
            <a:endParaRPr lang="en-CA" b="1"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62937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endParaRPr lang="en-CA" b="1"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2678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 du </a:t>
            </a:r>
            <a:r>
              <a:rPr lang="en-CA" b="1" dirty="0" err="1"/>
              <a:t>conférencier</a:t>
            </a:r>
            <a:r>
              <a:rPr lang="en-CA" b="1" dirty="0"/>
              <a:t> :</a:t>
            </a:r>
          </a:p>
          <a:p>
            <a:endParaRPr lang="en-CA"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2945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MC" b="1" dirty="0"/>
              <a:t>Notes du conférencier </a:t>
            </a:r>
            <a:r>
              <a:rPr lang="en-CA" b="1" dirty="0"/>
              <a:t>:</a:t>
            </a:r>
          </a:p>
          <a:p>
            <a:endParaRPr lang="en-CA" dirty="0"/>
          </a:p>
          <a:p>
            <a:pPr marL="215900" indent="-214313"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en-US" altLang="en-US" sz="3600" dirty="0">
              <a:latin typeface="Arial" panose="020B0604020202020204" pitchFamily="34" charset="0"/>
              <a:cs typeface="Baekmuk Gulim" charset="0"/>
            </a:endParaRPr>
          </a:p>
          <a:p>
            <a:pPr marL="215900" indent="-214313"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en-US" altLang="en-US" sz="3600" dirty="0">
              <a:latin typeface="Arial" panose="020B0604020202020204" pitchFamily="34" charset="0"/>
              <a:cs typeface="Baekmuk Gulim"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36477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MC" b="1" dirty="0"/>
              <a:t>Notes du conférencier :</a:t>
            </a:r>
          </a:p>
          <a:p>
            <a:endParaRPr lang="fr-MC" dirty="0"/>
          </a:p>
          <a:p>
            <a:r>
              <a:rPr lang="fr-MC" dirty="0"/>
              <a:t>Réponse correcte : 3 (Risque élevé)</a:t>
            </a:r>
          </a:p>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78620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MC" b="1" dirty="0"/>
              <a:t>Notes du conférencier :</a:t>
            </a:r>
          </a:p>
          <a:p>
            <a:endParaRPr lang="fr-MC" b="1" dirty="0"/>
          </a:p>
          <a:p>
            <a:r>
              <a:rPr lang="fr-MC" dirty="0">
                <a:sym typeface="Symbol"/>
              </a:rPr>
              <a:t>Recommandation du Comité directeur </a:t>
            </a:r>
            <a:r>
              <a:rPr lang="fr-MC" dirty="0">
                <a:latin typeface="Lato"/>
                <a:sym typeface="Symbol"/>
              </a:rPr>
              <a:t>: </a:t>
            </a:r>
            <a:r>
              <a:rPr lang="fr-MC" dirty="0">
                <a:sym typeface="Symbol"/>
              </a:rPr>
              <a:t>Les médecins devraient tenir compte non seulement du risque hémorragique associé à une intervention, mais également des comorbidités qui peuvent exacerber ce risque</a:t>
            </a:r>
            <a:r>
              <a:rPr lang="fr-MC" dirty="0"/>
              <a:t> (p. ex., âge avancé, insuffisance rénale ou hépatique).</a:t>
            </a:r>
            <a:endParaRPr lang="fr-BE" dirty="0"/>
          </a:p>
          <a:p>
            <a:pPr marL="178573" indent="-178573">
              <a:buFontTx/>
              <a:buChar char="-"/>
            </a:pPr>
            <a:r>
              <a:rPr lang="fr-BE" dirty="0"/>
              <a:t>De nombreuses interventions invasives et chirurgicales ne sont associées qu’à un très faible ou faible risque  hémorragique – le traitement par des AOD peut être interrompu  brièvement ou même poursuivi sans interruption durant ces interventions comme cela sera examiné dans le cas 2.</a:t>
            </a:r>
          </a:p>
          <a:p>
            <a:pPr marL="178573" indent="-178573">
              <a:buFontTx/>
              <a:buChar char="-"/>
            </a:pPr>
            <a:r>
              <a:rPr lang="fr-BE" dirty="0"/>
              <a:t>Le traitement antithrombotique avec la warfarine </a:t>
            </a:r>
            <a:r>
              <a:rPr lang="fr-BE" u="sng" dirty="0"/>
              <a:t>mais non  avec un AOD </a:t>
            </a:r>
            <a:r>
              <a:rPr lang="fr-BE" dirty="0"/>
              <a:t>peut être poursuivi sans danger avant/après l’implantation d’un  stimulateur cardiaque ou d’un DAI.</a:t>
            </a:r>
          </a:p>
          <a:p>
            <a:pPr marL="178573" indent="-178573">
              <a:buFontTx/>
              <a:buChar char="-"/>
            </a:pPr>
            <a:r>
              <a:rPr lang="fr-BE" dirty="0"/>
              <a:t>Il n’est </a:t>
            </a:r>
            <a:r>
              <a:rPr lang="fr-BE" u="sng" dirty="0"/>
              <a:t>jamais</a:t>
            </a:r>
            <a:r>
              <a:rPr lang="fr-BE" dirty="0"/>
              <a:t> nécessaire  d’administrer  de l’héparine sous-cutanée  en relais des AOD avant, pendant et après une intervention invasive ou chirurgicale  en raison de leur courte durée d’action</a:t>
            </a:r>
            <a:endParaRPr lang="en-US" b="1" dirty="0"/>
          </a:p>
          <a:p>
            <a:r>
              <a:rPr lang="en-US" b="1" dirty="0"/>
              <a:t>RÉFÉRENCES :</a:t>
            </a:r>
            <a:endParaRPr lang="en-CA" dirty="0"/>
          </a:p>
          <a:p>
            <a:r>
              <a:rPr lang="en-US" dirty="0"/>
              <a:t> </a:t>
            </a:r>
            <a:endParaRPr lang="en-CA" dirty="0"/>
          </a:p>
          <a:p>
            <a:r>
              <a:rPr lang="en-US" dirty="0" err="1"/>
              <a:t>Douketis</a:t>
            </a:r>
            <a:r>
              <a:rPr lang="en-US" dirty="0"/>
              <a:t> JD, Spyropoulos AC, Spencer FA, et al. Perioperative management of antithrombotic therapy: Antithrombotic Therapy and Prevention of Thrombosis, 9th ed: American College of Chest Physicians Evidence-Based Clinical Practice Guidelines. </a:t>
            </a:r>
            <a:r>
              <a:rPr lang="en-US" i="1" dirty="0"/>
              <a:t>Chest</a:t>
            </a:r>
            <a:r>
              <a:rPr lang="en-US" dirty="0"/>
              <a:t>. 2012;141(2 Suppl):e326S - 50S.</a:t>
            </a:r>
            <a:endParaRPr lang="en-CA" dirty="0"/>
          </a:p>
          <a:p>
            <a:r>
              <a:rPr lang="en-US" dirty="0"/>
              <a:t> </a:t>
            </a:r>
            <a:endParaRPr lang="en-CA" dirty="0"/>
          </a:p>
          <a:p>
            <a:r>
              <a:rPr lang="en-US" dirty="0"/>
              <a:t>Verma A, Cairns JA, Mitchell LB, et al. 2014 focused update of the Canadian Cardiovascular Society</a:t>
            </a:r>
            <a:endParaRPr lang="en-CA" dirty="0"/>
          </a:p>
          <a:p>
            <a:r>
              <a:rPr lang="en-US" dirty="0"/>
              <a:t>Guidelines for the management of atrial fibrillation. </a:t>
            </a:r>
            <a:r>
              <a:rPr lang="en-US" i="1" dirty="0"/>
              <a:t>Can J </a:t>
            </a:r>
            <a:r>
              <a:rPr lang="en-US" i="1" dirty="0" err="1"/>
              <a:t>Cardiol</a:t>
            </a:r>
            <a:r>
              <a:rPr lang="en-US" dirty="0"/>
              <a:t>. 2014;30(10):1114-1130.</a:t>
            </a:r>
            <a:endParaRPr lang="en-CA" dirty="0"/>
          </a:p>
          <a:p>
            <a:r>
              <a:rPr lang="en-US" dirty="0"/>
              <a:t> </a:t>
            </a:r>
            <a:endParaRPr lang="en-CA" dirty="0"/>
          </a:p>
          <a:p>
            <a:r>
              <a:rPr lang="en-US" dirty="0" err="1"/>
              <a:t>Horlocker</a:t>
            </a:r>
            <a:r>
              <a:rPr lang="en-US" dirty="0"/>
              <a:t> TT, Wedel DJ, </a:t>
            </a:r>
            <a:r>
              <a:rPr lang="en-US" dirty="0" err="1"/>
              <a:t>Rowlingson</a:t>
            </a:r>
            <a:r>
              <a:rPr lang="en-US" dirty="0"/>
              <a:t> JC, et al. Regional anesthesia in the patient receiving antithrombotic or thrombolytic therapy: American Society of Regional Anesthesia and Pain Medicine Evidence-Based Guidelines (Third Edition). </a:t>
            </a:r>
            <a:r>
              <a:rPr lang="en-US" i="1" dirty="0"/>
              <a:t>Reg </a:t>
            </a:r>
            <a:r>
              <a:rPr lang="en-US" i="1" dirty="0" err="1"/>
              <a:t>Anesth</a:t>
            </a:r>
            <a:r>
              <a:rPr lang="en-US" i="1" dirty="0"/>
              <a:t> Pain Med</a:t>
            </a:r>
            <a:r>
              <a:rPr lang="en-US" dirty="0"/>
              <a:t>. 2010;35(1):64-101.</a:t>
            </a:r>
            <a:endParaRPr lang="en-CA" dirty="0"/>
          </a:p>
          <a:p>
            <a:r>
              <a:rPr lang="en-US" dirty="0"/>
              <a:t> </a:t>
            </a:r>
            <a:endParaRPr lang="en-CA" dirty="0"/>
          </a:p>
          <a:p>
            <a:r>
              <a:rPr lang="en-US" dirty="0"/>
              <a:t>XARELTO-PM-ENG-10JUL2014-172618.pdf</a:t>
            </a:r>
            <a:r>
              <a:rPr lang="en-US" dirty="0">
                <a:hlinkClick r:id="rId3"/>
              </a:rPr>
              <a:t>. http://www.bayer.ca/files/XARELTO-PM-ENG-10JUL2014-</a:t>
            </a:r>
            <a:endParaRPr lang="en-CA" dirty="0"/>
          </a:p>
          <a:p>
            <a:r>
              <a:rPr lang="en-US" dirty="0"/>
              <a:t>172618.pdf? Accessed 11 Nov 2014</a:t>
            </a:r>
            <a:endParaRPr lang="en-CA" dirty="0"/>
          </a:p>
          <a:p>
            <a:r>
              <a:rPr lang="en-US" dirty="0"/>
              <a:t> </a:t>
            </a:r>
            <a:endParaRPr lang="en-CA" dirty="0"/>
          </a:p>
          <a:p>
            <a:r>
              <a:rPr lang="en-US" dirty="0"/>
              <a:t>Pfizer Canada Inc Eliquis Product Monograph. </a:t>
            </a:r>
            <a:r>
              <a:rPr lang="en-US" dirty="0">
                <a:hlinkClick r:id="rId4"/>
              </a:rPr>
              <a:t>http://www.pfizer.ca/en/our_products/products/monograph/313</a:t>
            </a:r>
            <a:r>
              <a:rPr lang="en-US" dirty="0"/>
              <a:t>. Accessed 11 Nov 2014</a:t>
            </a:r>
            <a:endParaRPr lang="en-CA" dirty="0"/>
          </a:p>
          <a:p>
            <a:r>
              <a:rPr lang="en-US" dirty="0"/>
              <a:t> </a:t>
            </a:r>
            <a:endParaRPr lang="en-CA" dirty="0"/>
          </a:p>
          <a:p>
            <a:r>
              <a:rPr lang="en-US" dirty="0"/>
              <a:t>Boehringer Ingelheim Canada Ltd. (2014) Pradaxa Product Monograph. </a:t>
            </a:r>
            <a:r>
              <a:rPr lang="en-US" dirty="0">
                <a:hlinkClick r:id="rId5"/>
              </a:rPr>
              <a:t>http://www.boehringer-</a:t>
            </a:r>
            <a:r>
              <a:rPr lang="en-US" dirty="0"/>
              <a:t> ingelheim.ca/content/dam/internet/</a:t>
            </a:r>
            <a:r>
              <a:rPr lang="en-US" dirty="0" err="1"/>
              <a:t>opu</a:t>
            </a:r>
            <a:r>
              <a:rPr lang="en-US" dirty="0"/>
              <a:t>/</a:t>
            </a:r>
            <a:r>
              <a:rPr lang="en-US" dirty="0" err="1"/>
              <a:t>ca_EN</a:t>
            </a:r>
            <a:r>
              <a:rPr lang="en-US" dirty="0"/>
              <a:t>/documents/</a:t>
            </a:r>
            <a:r>
              <a:rPr lang="en-US" dirty="0" err="1"/>
              <a:t>humanhealth</a:t>
            </a:r>
            <a:r>
              <a:rPr lang="en-US" dirty="0"/>
              <a:t>/</a:t>
            </a:r>
            <a:r>
              <a:rPr lang="en-US" dirty="0" err="1"/>
              <a:t>product_monograph</a:t>
            </a:r>
            <a:r>
              <a:rPr lang="en-US" dirty="0"/>
              <a:t>/</a:t>
            </a:r>
            <a:r>
              <a:rPr lang="en-US" dirty="0" err="1"/>
              <a:t>Prad</a:t>
            </a:r>
            <a:r>
              <a:rPr lang="en-US" dirty="0"/>
              <a:t> axaPMEN.pdf. Accessed 11 Nov 2014</a:t>
            </a:r>
            <a:endParaRPr lang="en-CA" dirty="0"/>
          </a:p>
          <a:p>
            <a:r>
              <a:rPr lang="en-US" dirty="0"/>
              <a:t> </a:t>
            </a:r>
            <a:endParaRPr lang="en-CA" dirty="0"/>
          </a:p>
          <a:p>
            <a:r>
              <a:rPr lang="en-US" dirty="0"/>
              <a:t>Thrombosis Canada. </a:t>
            </a:r>
            <a:r>
              <a:rPr lang="en-US" dirty="0">
                <a:hlinkClick r:id="rId6"/>
              </a:rPr>
              <a:t>http://thrombosiscanada.ca/</a:t>
            </a:r>
            <a:endParaRPr lang="en-CA" dirty="0"/>
          </a:p>
          <a:p>
            <a:endParaRPr lang="en-CA" sz="1000"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72430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a:t>Notes du conférencier :</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Réponse correcte : 4 (Sauter 2 doses d’</a:t>
            </a:r>
            <a:r>
              <a:rPr lang="fr-FR" dirty="0" err="1"/>
              <a:t>édoxaban</a:t>
            </a:r>
            <a:r>
              <a:rPr lang="fr-FR" dirty="0"/>
              <a:t> (i.e. dernière dose le jour -3)</a:t>
            </a:r>
          </a:p>
          <a:p>
            <a:endParaRPr lang="en-CA" dirty="0"/>
          </a:p>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8040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a:t>Notes du conférencier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39533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ltLang="en-US" b="1" dirty="0"/>
              <a:t>Points clés :</a:t>
            </a:r>
          </a:p>
          <a:p>
            <a:endParaRPr lang="fr-FR" dirty="0"/>
          </a:p>
          <a:p>
            <a:r>
              <a:rPr lang="fr-FR" dirty="0"/>
              <a:t>Les patients présentant une insuffisance rénale : Pour les patients présentant une insuffisance rénale sévère (</a:t>
            </a:r>
            <a:r>
              <a:rPr lang="fr-FR" dirty="0" err="1"/>
              <a:t>CrCl</a:t>
            </a:r>
            <a:r>
              <a:rPr lang="fr-FR" dirty="0"/>
              <a:t> &lt;30 </a:t>
            </a:r>
            <a:r>
              <a:rPr lang="fr-FR" dirty="0" err="1"/>
              <a:t>mL</a:t>
            </a:r>
            <a:r>
              <a:rPr lang="fr-FR" dirty="0"/>
              <a:t>/min) qui </a:t>
            </a:r>
            <a:endParaRPr lang="en-CA" b="1"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10302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endParaRPr lang="en-CA" b="1"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51725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b="1" dirty="0"/>
              <a:t>Notes du conférencier </a:t>
            </a:r>
            <a:r>
              <a:rPr lang="en-CA" b="1" dirty="0"/>
              <a:t>:</a:t>
            </a:r>
          </a:p>
          <a:p>
            <a:endParaRPr lang="en-CA" dirty="0"/>
          </a:p>
          <a:p>
            <a:pPr marL="215900" indent="-214313"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en-US" altLang="en-US" sz="3600" dirty="0">
              <a:latin typeface="Arial" panose="020B0604020202020204" pitchFamily="34" charset="0"/>
              <a:cs typeface="Baekmuk Gulim" charset="0"/>
            </a:endParaRPr>
          </a:p>
          <a:p>
            <a:pPr marL="215900" indent="-214313"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en-US" altLang="en-US" sz="3600" dirty="0">
              <a:latin typeface="Arial" panose="020B0604020202020204" pitchFamily="34" charset="0"/>
              <a:cs typeface="Baekmuk Gulim"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40197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b="1" dirty="0"/>
              <a:t>Notes du conférencier :</a:t>
            </a:r>
          </a:p>
          <a:p>
            <a:pPr lvl="0" algn="l" defTabSz="914400">
              <a:defRPr/>
            </a:pPr>
            <a:endParaRPr lang="fr-BE" sz="1400" b="1" dirty="0">
              <a:solidFill>
                <a:prstClr val="black"/>
              </a:solidFill>
              <a:latin typeface="Arial Narrow" panose="020B0606020202030204" pitchFamily="34" charset="0"/>
              <a:cs typeface="Candara"/>
            </a:endParaRPr>
          </a:p>
          <a:p>
            <a:pPr marL="171450" indent="-171450">
              <a:buFont typeface="Arial"/>
              <a:buChar char="•"/>
            </a:pPr>
            <a:r>
              <a:rPr lang="fr-BE" sz="1200" dirty="0"/>
              <a:t>Diapositive Indispensable résumant les  facteurs à pendre en considération pour ajuster la posologie des différents AOD actuellement disponibles au Canada par rapport à la dose  plus élevée administrée par défaut</a:t>
            </a:r>
          </a:p>
          <a:p>
            <a:pPr marL="171450" indent="-171450">
              <a:buFont typeface="Arial"/>
              <a:buChar char="•"/>
            </a:pPr>
            <a:r>
              <a:rPr lang="fr-BE" sz="1200" dirty="0"/>
              <a:t>Les ajustements posologiques proposés  pour l’</a:t>
            </a:r>
            <a:r>
              <a:rPr lang="fr-BE" sz="1200" baseline="0" dirty="0" err="1"/>
              <a:t>apixaban</a:t>
            </a:r>
            <a:r>
              <a:rPr lang="fr-BE" sz="1200" baseline="0" dirty="0"/>
              <a:t>, l’</a:t>
            </a:r>
            <a:r>
              <a:rPr lang="fr-BE" sz="1200" baseline="0" dirty="0" err="1"/>
              <a:t>édoxaban</a:t>
            </a:r>
            <a:r>
              <a:rPr lang="fr-BE" sz="1200" baseline="0" dirty="0"/>
              <a:t> </a:t>
            </a:r>
            <a:r>
              <a:rPr lang="fr-BE" sz="1200" dirty="0"/>
              <a:t>et le </a:t>
            </a:r>
            <a:r>
              <a:rPr lang="fr-BE" sz="1200" baseline="0" dirty="0" err="1"/>
              <a:t>rivaroxaban</a:t>
            </a:r>
            <a:r>
              <a:rPr lang="fr-BE" sz="1200" baseline="0" dirty="0"/>
              <a:t> sont ceux utilisés chez des patients sélectionnés </a:t>
            </a:r>
            <a:r>
              <a:rPr lang="fr-BE" sz="1200" dirty="0"/>
              <a:t> recrutés dans les essais  cliniques prospectifs respectifs </a:t>
            </a:r>
            <a:r>
              <a:rPr lang="fr-BE" sz="1200" baseline="0" dirty="0"/>
              <a:t> (ARISTOTLE, ENGAGE et ROCKET-AF).  L’objectif global était d’obtenir</a:t>
            </a:r>
            <a:r>
              <a:rPr lang="fr-BE" sz="1200" dirty="0"/>
              <a:t> une concentration plasmatique  stable chez les sujets assignés à un traitement par un AOD dans ces études</a:t>
            </a:r>
            <a:r>
              <a:rPr lang="fr-BE" sz="1200" baseline="0" dirty="0"/>
              <a:t>.</a:t>
            </a:r>
            <a:endParaRPr lang="fr-BE" sz="1200" dirty="0"/>
          </a:p>
          <a:p>
            <a:pPr marL="171450" indent="-171450">
              <a:buFont typeface="Arial"/>
              <a:buChar char="•"/>
            </a:pPr>
            <a:r>
              <a:rPr lang="fr-BE" sz="1200" dirty="0"/>
              <a:t>Le conférencier devrait souligner que l’étude RELY testait en fait deux posologies différentes de dabigatran (150 mg et 110 mg BID) de façon indépendante par rapport à la warfarine, sans algorithme de réduction posologique </a:t>
            </a:r>
            <a:r>
              <a:rPr lang="fr-BE" sz="1200" dirty="0" err="1"/>
              <a:t>préspécifiée</a:t>
            </a:r>
            <a:r>
              <a:rPr lang="fr-BE" sz="1200" dirty="0"/>
              <a:t> en cas de fonction rénale réduite</a:t>
            </a:r>
            <a:r>
              <a:rPr lang="fr-BE" sz="1200" baseline="0" dirty="0"/>
              <a:t>.  Étant donné </a:t>
            </a:r>
            <a:r>
              <a:rPr lang="fr-BE" sz="1200" dirty="0"/>
              <a:t>que le</a:t>
            </a:r>
            <a:r>
              <a:rPr lang="fr-BE" sz="1200" baseline="0" dirty="0"/>
              <a:t> dabigatran </a:t>
            </a:r>
            <a:r>
              <a:rPr lang="fr-BE" sz="1200" dirty="0"/>
              <a:t>est connu pour être éliminé à  85 % par les reins</a:t>
            </a:r>
            <a:r>
              <a:rPr lang="fr-BE" sz="1200" baseline="0" dirty="0"/>
              <a:t>, le  Comité  des</a:t>
            </a:r>
            <a:r>
              <a:rPr lang="fr-BE" sz="1200" dirty="0"/>
              <a:t> lignes directrices canadiennes  sur la  FA</a:t>
            </a:r>
            <a:r>
              <a:rPr lang="fr-BE" sz="1200" baseline="0" dirty="0"/>
              <a:t> a proposé par la suite des ajustements posologiques (comme</a:t>
            </a:r>
            <a:r>
              <a:rPr lang="fr-BE" sz="1200" dirty="0"/>
              <a:t> l’ont fait tous les autres comités des lignes directrices</a:t>
            </a:r>
            <a:r>
              <a:rPr lang="fr-BE" sz="1200" baseline="0" dirty="0"/>
              <a:t>), tel</a:t>
            </a:r>
            <a:r>
              <a:rPr lang="fr-BE" sz="1200" dirty="0"/>
              <a:t> qu’indiqué dans le tableau, pour les patients âgés et pour ceux présentant une dysfonction rénale de stade 3, afin de minimiser le risque d’accumulation des médicaments et d’hémorragie chez ces patients</a:t>
            </a:r>
            <a:r>
              <a:rPr lang="en-US" sz="1200" baseline="0" dirty="0"/>
              <a:t>.</a:t>
            </a:r>
            <a:endParaRPr lang="en-US" sz="1200" dirty="0"/>
          </a:p>
          <a:p>
            <a:pPr marL="171450" indent="-171450">
              <a:buFont typeface="Arial"/>
              <a:buChar char="•"/>
            </a:pPr>
            <a:endParaRPr lang="en-US" sz="1000"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56327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b="1" dirty="0"/>
              <a:t>Notes du conférencier :</a:t>
            </a:r>
          </a:p>
          <a:p>
            <a:endParaRPr lang="fr-CA" dirty="0"/>
          </a:p>
          <a:p>
            <a:r>
              <a:rPr lang="fr-CA" dirty="0"/>
              <a:t>Réponse correcte : 3 (Risque élevé)</a:t>
            </a:r>
          </a:p>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865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 du </a:t>
            </a:r>
            <a:r>
              <a:rPr lang="en-CA" b="1" dirty="0" err="1"/>
              <a:t>conférencier</a:t>
            </a:r>
            <a:r>
              <a:rPr lang="en-CA" b="1" dirty="0"/>
              <a:t> :</a:t>
            </a:r>
          </a:p>
          <a:p>
            <a:endParaRPr lang="en-CA"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40618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MC" b="1" dirty="0"/>
              <a:t>Notes du conférencier :</a:t>
            </a:r>
          </a:p>
          <a:p>
            <a:endParaRPr lang="fr-MC" b="1" dirty="0"/>
          </a:p>
          <a:p>
            <a:pPr defTabSz="933237">
              <a:defRPr/>
            </a:pPr>
            <a:r>
              <a:rPr lang="fr-MC" dirty="0">
                <a:sym typeface="Symbol"/>
              </a:rPr>
              <a:t>Recommandation du Comité directeur </a:t>
            </a:r>
            <a:r>
              <a:rPr lang="fr-MC" dirty="0">
                <a:latin typeface="Lato"/>
                <a:sym typeface="Symbol"/>
              </a:rPr>
              <a:t>:  </a:t>
            </a:r>
            <a:r>
              <a:rPr lang="fr-CA" dirty="0">
                <a:sym typeface="Symbol"/>
              </a:rPr>
              <a:t>:  Les médecins devraient tenir compte non seulement du risque hémorragique associé à une intervention, mais également des comorbidités qui peuvent exacerber ce risque</a:t>
            </a:r>
            <a:r>
              <a:rPr lang="fr-CA" dirty="0"/>
              <a:t> (p. ex., âge avancé, insuffisance rénale ou hépatique).</a:t>
            </a:r>
          </a:p>
          <a:p>
            <a:pPr marL="178573" indent="-178573">
              <a:buFontTx/>
              <a:buChar char="-"/>
            </a:pPr>
            <a:r>
              <a:rPr lang="fr-CA" dirty="0"/>
              <a:t>De nombreuses interventions invasives et chirurgicales ne sont associées qu’à un très faible ou faible risque  hémorragique – le traitement par des AOD peut être interrompu  brièvement ou même poursuivi sans interruption durant ces interventions comme cela sera examiné dans le cas 2.</a:t>
            </a:r>
          </a:p>
          <a:p>
            <a:pPr marL="178573" indent="-178573">
              <a:buFontTx/>
              <a:buChar char="-"/>
            </a:pPr>
            <a:r>
              <a:rPr lang="fr-CA" dirty="0"/>
              <a:t>Le traitement antithrombotique avec la warfarine </a:t>
            </a:r>
            <a:r>
              <a:rPr lang="fr-CA" u="sng" dirty="0"/>
              <a:t>mais non  avec un AOD </a:t>
            </a:r>
            <a:r>
              <a:rPr lang="fr-CA" dirty="0"/>
              <a:t>peut être poursuivi sans danger avant/après l’implantation d’un  stimulateur cardiaque ou d’un DAI.</a:t>
            </a:r>
          </a:p>
          <a:p>
            <a:pPr marL="178573" indent="-178573">
              <a:buFontTx/>
              <a:buChar char="-"/>
            </a:pPr>
            <a:r>
              <a:rPr lang="fr-CA" dirty="0"/>
              <a:t>Il n’est </a:t>
            </a:r>
            <a:r>
              <a:rPr lang="fr-CA" u="sng" dirty="0"/>
              <a:t>jamais</a:t>
            </a:r>
            <a:r>
              <a:rPr lang="fr-CA" dirty="0"/>
              <a:t> nécessaire  d’administrer  de l’héparine sous-cutanée  en relais des AOD avant, pendant et après une intervention invasive ou chirurgicale  en raison de leur courte durée d’action </a:t>
            </a:r>
          </a:p>
          <a:p>
            <a:endParaRPr lang="fr-MC" b="1" dirty="0"/>
          </a:p>
          <a:p>
            <a:r>
              <a:rPr lang="fr-MC" b="1" dirty="0"/>
              <a:t>RÉFÉRENCES :</a:t>
            </a:r>
            <a:endParaRPr lang="fr-MC" dirty="0"/>
          </a:p>
          <a:p>
            <a:r>
              <a:rPr lang="fr-MC" dirty="0"/>
              <a:t> </a:t>
            </a:r>
          </a:p>
          <a:p>
            <a:r>
              <a:rPr lang="en-US" dirty="0" err="1"/>
              <a:t>Douketis</a:t>
            </a:r>
            <a:r>
              <a:rPr lang="en-US" dirty="0"/>
              <a:t> JD, Spyropoulos AC, Spencer FA, et al. Perioperative management of antithrombotic therapy: Antithrombotic Therapy and Prevention of Thrombosis, 9th ed: American College of Chest Physicians Evidence-Based Clinical Practice Guidelines. </a:t>
            </a:r>
            <a:r>
              <a:rPr lang="en-US" i="1" dirty="0"/>
              <a:t>Chest</a:t>
            </a:r>
            <a:r>
              <a:rPr lang="en-US" dirty="0"/>
              <a:t>. 2012;141(2 Suppl):e326S - 50S.</a:t>
            </a:r>
            <a:endParaRPr lang="en-CA" dirty="0"/>
          </a:p>
          <a:p>
            <a:r>
              <a:rPr lang="en-US" dirty="0"/>
              <a:t> </a:t>
            </a:r>
            <a:endParaRPr lang="en-CA" dirty="0"/>
          </a:p>
          <a:p>
            <a:r>
              <a:rPr lang="en-US" dirty="0"/>
              <a:t>Verma A, Cairns JA, Mitchell LB, et al. 2014 focused update of the Canadian Cardiovascular Society</a:t>
            </a:r>
            <a:endParaRPr lang="en-CA" dirty="0"/>
          </a:p>
          <a:p>
            <a:r>
              <a:rPr lang="en-US" dirty="0"/>
              <a:t>Guidelines for the management of atrial fibrillation. </a:t>
            </a:r>
            <a:r>
              <a:rPr lang="en-US" i="1" dirty="0"/>
              <a:t>Can J </a:t>
            </a:r>
            <a:r>
              <a:rPr lang="en-US" i="1" dirty="0" err="1"/>
              <a:t>Cardiol</a:t>
            </a:r>
            <a:r>
              <a:rPr lang="en-US" dirty="0"/>
              <a:t>. 2014;30(10):1114-1130.</a:t>
            </a:r>
            <a:endParaRPr lang="en-CA" dirty="0"/>
          </a:p>
          <a:p>
            <a:r>
              <a:rPr lang="en-US" dirty="0"/>
              <a:t> </a:t>
            </a:r>
            <a:endParaRPr lang="en-CA" dirty="0"/>
          </a:p>
          <a:p>
            <a:r>
              <a:rPr lang="en-US" dirty="0" err="1"/>
              <a:t>Horlocker</a:t>
            </a:r>
            <a:r>
              <a:rPr lang="en-US" dirty="0"/>
              <a:t> TT, Wedel DJ, </a:t>
            </a:r>
            <a:r>
              <a:rPr lang="en-US" dirty="0" err="1"/>
              <a:t>Rowlingson</a:t>
            </a:r>
            <a:r>
              <a:rPr lang="en-US" dirty="0"/>
              <a:t> JC, et al. Regional anesthesia in the patient receiving antithrombotic or thrombolytic therapy: American Society of Regional Anesthesia and Pain Medicine Evidence-Based Guidelines (Third Edition). </a:t>
            </a:r>
            <a:r>
              <a:rPr lang="en-US" i="1" dirty="0"/>
              <a:t>Reg </a:t>
            </a:r>
            <a:r>
              <a:rPr lang="en-US" i="1" dirty="0" err="1"/>
              <a:t>Anesth</a:t>
            </a:r>
            <a:r>
              <a:rPr lang="en-US" i="1" dirty="0"/>
              <a:t> Pain Med</a:t>
            </a:r>
            <a:r>
              <a:rPr lang="en-US" dirty="0"/>
              <a:t>. 2010;35(1):64-101.</a:t>
            </a:r>
            <a:endParaRPr lang="en-CA" dirty="0"/>
          </a:p>
          <a:p>
            <a:r>
              <a:rPr lang="en-US" dirty="0"/>
              <a:t> </a:t>
            </a:r>
            <a:endParaRPr lang="en-CA" dirty="0"/>
          </a:p>
          <a:p>
            <a:r>
              <a:rPr lang="en-US" dirty="0"/>
              <a:t>XARELTO-PM-ENG-10JUL2014-172618.pdf</a:t>
            </a:r>
            <a:r>
              <a:rPr lang="en-US" dirty="0">
                <a:hlinkClick r:id="rId3"/>
              </a:rPr>
              <a:t>. http://www.bayer.ca/files/XARELTO-PM-ENG-10JUL2014-</a:t>
            </a:r>
            <a:endParaRPr lang="en-CA" dirty="0"/>
          </a:p>
          <a:p>
            <a:r>
              <a:rPr lang="en-US" dirty="0"/>
              <a:t>172618.pdf? Accessed 11 Nov 2014</a:t>
            </a:r>
            <a:endParaRPr lang="en-CA" dirty="0"/>
          </a:p>
          <a:p>
            <a:r>
              <a:rPr lang="en-US" dirty="0"/>
              <a:t> </a:t>
            </a:r>
            <a:endParaRPr lang="en-CA" dirty="0"/>
          </a:p>
          <a:p>
            <a:r>
              <a:rPr lang="en-US" dirty="0"/>
              <a:t>Pfizer Canada Inc Eliquis Product Monograph. </a:t>
            </a:r>
            <a:r>
              <a:rPr lang="en-US" dirty="0">
                <a:hlinkClick r:id="rId4"/>
              </a:rPr>
              <a:t>http://www.pfizer.ca/en/our_products/products/monograph/313</a:t>
            </a:r>
            <a:r>
              <a:rPr lang="en-US" dirty="0"/>
              <a:t>. Accessed 11 Nov 2014</a:t>
            </a:r>
            <a:endParaRPr lang="en-CA" dirty="0"/>
          </a:p>
          <a:p>
            <a:r>
              <a:rPr lang="en-US" dirty="0"/>
              <a:t> </a:t>
            </a:r>
            <a:endParaRPr lang="en-CA" dirty="0"/>
          </a:p>
          <a:p>
            <a:r>
              <a:rPr lang="en-US" dirty="0"/>
              <a:t>Boehringer Ingelheim Canada Ltd. (2014) Pradaxa Product Monograph. </a:t>
            </a:r>
            <a:r>
              <a:rPr lang="en-US" dirty="0">
                <a:hlinkClick r:id="rId5"/>
              </a:rPr>
              <a:t>http://www.boehringer-</a:t>
            </a:r>
            <a:r>
              <a:rPr lang="en-US" dirty="0"/>
              <a:t> ingelheim.ca/content/dam/internet/</a:t>
            </a:r>
            <a:r>
              <a:rPr lang="en-US" dirty="0" err="1"/>
              <a:t>opu</a:t>
            </a:r>
            <a:r>
              <a:rPr lang="en-US" dirty="0"/>
              <a:t>/</a:t>
            </a:r>
            <a:r>
              <a:rPr lang="en-US" dirty="0" err="1"/>
              <a:t>ca_EN</a:t>
            </a:r>
            <a:r>
              <a:rPr lang="en-US" dirty="0"/>
              <a:t>/documents/</a:t>
            </a:r>
            <a:r>
              <a:rPr lang="en-US" dirty="0" err="1"/>
              <a:t>humanhealth</a:t>
            </a:r>
            <a:r>
              <a:rPr lang="en-US" dirty="0"/>
              <a:t>/</a:t>
            </a:r>
            <a:r>
              <a:rPr lang="en-US" dirty="0" err="1"/>
              <a:t>product_monograph</a:t>
            </a:r>
            <a:r>
              <a:rPr lang="en-US" dirty="0"/>
              <a:t>/</a:t>
            </a:r>
            <a:r>
              <a:rPr lang="en-US" dirty="0" err="1"/>
              <a:t>Prad</a:t>
            </a:r>
            <a:r>
              <a:rPr lang="en-US" dirty="0"/>
              <a:t> axaPMEN.pdf. Accessed 11 Nov 2014</a:t>
            </a:r>
            <a:endParaRPr lang="en-CA" dirty="0"/>
          </a:p>
          <a:p>
            <a:r>
              <a:rPr lang="en-US" dirty="0"/>
              <a:t> </a:t>
            </a:r>
            <a:endParaRPr lang="en-CA" dirty="0"/>
          </a:p>
          <a:p>
            <a:r>
              <a:rPr lang="en-US" dirty="0"/>
              <a:t>Thrombosis Canada. </a:t>
            </a:r>
            <a:r>
              <a:rPr lang="en-US" dirty="0">
                <a:hlinkClick r:id="rId6"/>
              </a:rPr>
              <a:t>http://thrombosiscanada.ca/</a:t>
            </a:r>
            <a:endParaRPr lang="en-CA" dirty="0"/>
          </a:p>
          <a:p>
            <a:endParaRPr lang="en-CA" sz="1000"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52053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b="1" dirty="0"/>
              <a:t>Notes du conférencier :</a:t>
            </a:r>
          </a:p>
          <a:p>
            <a:endParaRPr lang="fr-CH" dirty="0"/>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Réponse correcte : 4 (Sauter 4 doses d’</a:t>
            </a:r>
            <a:r>
              <a:rPr lang="fr-CH" dirty="0" err="1"/>
              <a:t>apixaban</a:t>
            </a:r>
            <a:r>
              <a:rPr lang="fr-CH" dirty="0"/>
              <a:t> (i.e. dernière dose le jour -3)</a:t>
            </a:r>
          </a:p>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14989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MC" b="1" dirty="0"/>
              <a:t>Notes du conférencier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57388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a:t>Points </a:t>
            </a:r>
            <a:r>
              <a:rPr lang="en-US" altLang="en-US" b="1" dirty="0" err="1"/>
              <a:t>clés</a:t>
            </a:r>
            <a:r>
              <a:rPr lang="en-US" altLang="en-US" b="1" dirty="0"/>
              <a:t> :</a:t>
            </a:r>
          </a:p>
          <a:p>
            <a:endParaRPr lang="en-CA" dirty="0"/>
          </a:p>
          <a:p>
            <a:r>
              <a:rPr lang="fr-FR" dirty="0"/>
              <a:t>Les patients présentant une insuffisance rénale : Pour les patients présentant une insuffisance rénale sévère (</a:t>
            </a:r>
            <a:r>
              <a:rPr lang="fr-FR" dirty="0" err="1"/>
              <a:t>CrCl</a:t>
            </a:r>
            <a:r>
              <a:rPr lang="fr-FR" dirty="0"/>
              <a:t> &lt;30 </a:t>
            </a:r>
            <a:r>
              <a:rPr lang="fr-FR" dirty="0" err="1"/>
              <a:t>mL</a:t>
            </a:r>
            <a:r>
              <a:rPr lang="fr-FR" dirty="0"/>
              <a:t>/min) qui ne sont généralement pas  admissibles à un traitement par des AOD, la prise en charge </a:t>
            </a:r>
            <a:r>
              <a:rPr lang="fr-FR" dirty="0" err="1"/>
              <a:t>péri-opératoire</a:t>
            </a:r>
            <a:r>
              <a:rPr lang="fr-FR" dirty="0"/>
              <a:t> n’a pas été clairement définie. </a:t>
            </a:r>
            <a:endParaRPr lang="en-US" dirty="0"/>
          </a:p>
          <a:p>
            <a:endParaRPr lang="en-CA" b="1"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99141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endParaRPr lang="en-CA" b="1"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52931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MC" b="1" dirty="0"/>
              <a:t>Notes du conférencier :</a:t>
            </a:r>
          </a:p>
          <a:p>
            <a:endParaRPr lang="fr-MC" dirty="0"/>
          </a:p>
          <a:p>
            <a:pPr marL="171450" indent="-171450">
              <a:buFontTx/>
              <a:buChar char="-"/>
            </a:pPr>
            <a:r>
              <a:rPr lang="fr-MC" dirty="0"/>
              <a:t>Prévention de l’AVC – FA : Prévention de l’AVC dans la fibrillation auriculaire</a:t>
            </a:r>
          </a:p>
          <a:p>
            <a:pPr marL="171450" indent="-171450">
              <a:buFontTx/>
              <a:buChar char="-"/>
            </a:pPr>
            <a:r>
              <a:rPr lang="fr-MC" dirty="0"/>
              <a:t>L’estimation</a:t>
            </a:r>
            <a:r>
              <a:rPr lang="fr-MC" baseline="0" dirty="0"/>
              <a:t> des concentrations d’AOD (p. ex. </a:t>
            </a:r>
            <a:r>
              <a:rPr lang="fr-MC" baseline="0" dirty="0" err="1"/>
              <a:t>Hémoclot</a:t>
            </a:r>
            <a:r>
              <a:rPr lang="fr-MC" baseline="0" dirty="0"/>
              <a:t> pour le dabigatran, mesure chronométrique </a:t>
            </a:r>
            <a:r>
              <a:rPr lang="fr-MC" dirty="0"/>
              <a:t>de l’activité </a:t>
            </a:r>
            <a:r>
              <a:rPr lang="fr-MC" dirty="0" err="1"/>
              <a:t>anti-X</a:t>
            </a:r>
            <a:r>
              <a:rPr lang="fr-MC" dirty="0"/>
              <a:t> pour l’</a:t>
            </a:r>
            <a:r>
              <a:rPr lang="fr-MC" baseline="0" dirty="0" err="1"/>
              <a:t>apixaban</a:t>
            </a:r>
            <a:r>
              <a:rPr lang="fr-MC" baseline="0" dirty="0"/>
              <a:t>, le </a:t>
            </a:r>
            <a:r>
              <a:rPr lang="fr-MC" baseline="0" dirty="0" err="1"/>
              <a:t>rivaroxaban</a:t>
            </a:r>
            <a:r>
              <a:rPr lang="fr-MC" baseline="0" dirty="0"/>
              <a:t> et l’</a:t>
            </a:r>
            <a:r>
              <a:rPr lang="fr-MC" baseline="0" dirty="0" err="1"/>
              <a:t>édoxaban</a:t>
            </a:r>
            <a:r>
              <a:rPr lang="fr-MC" baseline="0" dirty="0"/>
              <a:t>) bien qu’étant de plus en plus disponible, n’est généralement PAS </a:t>
            </a:r>
            <a:r>
              <a:rPr lang="fr-MC" dirty="0"/>
              <a:t>requise ou utile pour guider la gestion </a:t>
            </a:r>
            <a:r>
              <a:rPr lang="fr-MC" dirty="0" err="1"/>
              <a:t>péri-opératoire</a:t>
            </a:r>
            <a:r>
              <a:rPr lang="fr-MC"/>
              <a:t> des AOD.</a:t>
            </a:r>
          </a:p>
          <a:p>
            <a:endParaRPr lang="en-US" dirty="0"/>
          </a:p>
        </p:txBody>
      </p:sp>
      <p:sp>
        <p:nvSpPr>
          <p:cNvPr id="4" name="Slide Number Placeholder 3"/>
          <p:cNvSpPr>
            <a:spLocks noGrp="1"/>
          </p:cNvSpPr>
          <p:nvPr>
            <p:ph type="sldNum" sz="quarter" idx="5"/>
          </p:nvPr>
        </p:nvSpPr>
        <p:spPr/>
        <p:txBody>
          <a:bodyPr/>
          <a:lstStyle/>
          <a:p>
            <a:fld id="{04156297-500E-4637-A3B6-DA20CA07D824}" type="slidenum">
              <a:rPr lang="en-US" smtClean="0"/>
              <a:t>45</a:t>
            </a:fld>
            <a:endParaRPr lang="en-US"/>
          </a:p>
        </p:txBody>
      </p:sp>
    </p:spTree>
    <p:extLst>
      <p:ext uri="{BB962C8B-B14F-4D97-AF65-F5344CB8AC3E}">
        <p14:creationId xmlns:p14="http://schemas.microsoft.com/office/powerpoint/2010/main" val="2576899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 du </a:t>
            </a:r>
            <a:r>
              <a:rPr lang="en-CA" b="1" dirty="0" err="1"/>
              <a:t>conférencier</a:t>
            </a:r>
            <a:r>
              <a:rPr lang="en-CA" b="1" dirty="0"/>
              <a:t> :</a:t>
            </a:r>
          </a:p>
          <a:p>
            <a:endParaRPr lang="en-CA"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9458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 du </a:t>
            </a:r>
            <a:r>
              <a:rPr lang="en-CA" b="1" dirty="0" err="1"/>
              <a:t>conférencier</a:t>
            </a:r>
            <a:r>
              <a:rPr lang="en-CA" b="1" dirty="0"/>
              <a:t> :</a:t>
            </a:r>
          </a:p>
          <a:p>
            <a:endParaRPr lang="en-CA"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7162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4156297-500E-4637-A3B6-DA20CA07D824}" type="slidenum">
              <a:rPr lang="en-US" smtClean="0"/>
              <a:t>7</a:t>
            </a:fld>
            <a:endParaRPr lang="en-US"/>
          </a:p>
        </p:txBody>
      </p:sp>
    </p:spTree>
    <p:extLst>
      <p:ext uri="{BB962C8B-B14F-4D97-AF65-F5344CB8AC3E}">
        <p14:creationId xmlns:p14="http://schemas.microsoft.com/office/powerpoint/2010/main" val="2839756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 du </a:t>
            </a:r>
            <a:r>
              <a:rPr lang="en-CA" b="1" dirty="0" err="1"/>
              <a:t>conférencier</a:t>
            </a:r>
            <a:r>
              <a:rPr lang="en-CA" b="1" dirty="0"/>
              <a:t> :</a:t>
            </a:r>
          </a:p>
          <a:p>
            <a:pPr marL="215900" indent="-214313"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en-US" altLang="en-US" sz="3600" dirty="0">
              <a:latin typeface="Arial" panose="020B0604020202020204" pitchFamily="34" charset="0"/>
              <a:cs typeface="Baekmuk Gulim" charset="0"/>
            </a:endParaRPr>
          </a:p>
          <a:p>
            <a:pPr marL="215900" indent="-214313"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en-US" altLang="en-US" sz="3600" dirty="0">
              <a:latin typeface="Arial" panose="020B0604020202020204" pitchFamily="34" charset="0"/>
              <a:cs typeface="Baekmuk Gulim"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7939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 du </a:t>
            </a:r>
            <a:r>
              <a:rPr lang="en-CA" b="1" dirty="0" err="1"/>
              <a:t>conférencier</a:t>
            </a:r>
            <a:r>
              <a:rPr lang="en-CA" b="1" dirty="0"/>
              <a:t> :</a:t>
            </a:r>
          </a:p>
          <a:p>
            <a:endParaRPr lang="en-CA" dirty="0"/>
          </a:p>
          <a:p>
            <a:pPr marL="215900" indent="-214313"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en-US" altLang="en-US" sz="3600" dirty="0">
              <a:latin typeface="Arial" panose="020B0604020202020204" pitchFamily="34" charset="0"/>
              <a:cs typeface="Baekmuk Gulim" charset="0"/>
            </a:endParaRPr>
          </a:p>
          <a:p>
            <a:pPr marL="215900" indent="-214313"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en-US" altLang="en-US" sz="3600" dirty="0">
              <a:latin typeface="Arial" panose="020B0604020202020204" pitchFamily="34" charset="0"/>
              <a:cs typeface="Baekmuk Gulim"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2416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A413873-2673-B147-A94B-D5EB6E589C9E}"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C3809-C679-E446-8297-689D56928171}" type="slidenum">
              <a:rPr lang="en-US" smtClean="0"/>
              <a:t>‹#›</a:t>
            </a:fld>
            <a:endParaRPr lang="en-US"/>
          </a:p>
        </p:txBody>
      </p:sp>
    </p:spTree>
    <p:extLst>
      <p:ext uri="{BB962C8B-B14F-4D97-AF65-F5344CB8AC3E}">
        <p14:creationId xmlns:p14="http://schemas.microsoft.com/office/powerpoint/2010/main" val="1741508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413873-2673-B147-A94B-D5EB6E589C9E}"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C3809-C679-E446-8297-689D56928171}" type="slidenum">
              <a:rPr lang="en-US" smtClean="0"/>
              <a:t>‹#›</a:t>
            </a:fld>
            <a:endParaRPr lang="en-US"/>
          </a:p>
        </p:txBody>
      </p:sp>
    </p:spTree>
    <p:extLst>
      <p:ext uri="{BB962C8B-B14F-4D97-AF65-F5344CB8AC3E}">
        <p14:creationId xmlns:p14="http://schemas.microsoft.com/office/powerpoint/2010/main" val="3983871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413873-2673-B147-A94B-D5EB6E589C9E}"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C3809-C679-E446-8297-689D56928171}" type="slidenum">
              <a:rPr lang="en-US" smtClean="0"/>
              <a:t>‹#›</a:t>
            </a:fld>
            <a:endParaRPr lang="en-US"/>
          </a:p>
        </p:txBody>
      </p:sp>
    </p:spTree>
    <p:extLst>
      <p:ext uri="{BB962C8B-B14F-4D97-AF65-F5344CB8AC3E}">
        <p14:creationId xmlns:p14="http://schemas.microsoft.com/office/powerpoint/2010/main" val="886329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413873-2673-B147-A94B-D5EB6E589C9E}"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C3809-C679-E446-8297-689D56928171}" type="slidenum">
              <a:rPr lang="en-US" smtClean="0"/>
              <a:t>‹#›</a:t>
            </a:fld>
            <a:endParaRPr lang="en-US"/>
          </a:p>
        </p:txBody>
      </p:sp>
    </p:spTree>
    <p:extLst>
      <p:ext uri="{BB962C8B-B14F-4D97-AF65-F5344CB8AC3E}">
        <p14:creationId xmlns:p14="http://schemas.microsoft.com/office/powerpoint/2010/main" val="672767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413873-2673-B147-A94B-D5EB6E589C9E}"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C3809-C679-E446-8297-689D56928171}" type="slidenum">
              <a:rPr lang="en-US" smtClean="0"/>
              <a:t>‹#›</a:t>
            </a:fld>
            <a:endParaRPr lang="en-US"/>
          </a:p>
        </p:txBody>
      </p:sp>
    </p:spTree>
    <p:extLst>
      <p:ext uri="{BB962C8B-B14F-4D97-AF65-F5344CB8AC3E}">
        <p14:creationId xmlns:p14="http://schemas.microsoft.com/office/powerpoint/2010/main" val="36360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413873-2673-B147-A94B-D5EB6E589C9E}"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4C3809-C679-E446-8297-689D56928171}" type="slidenum">
              <a:rPr lang="en-US" smtClean="0"/>
              <a:t>‹#›</a:t>
            </a:fld>
            <a:endParaRPr lang="en-US"/>
          </a:p>
        </p:txBody>
      </p:sp>
    </p:spTree>
    <p:extLst>
      <p:ext uri="{BB962C8B-B14F-4D97-AF65-F5344CB8AC3E}">
        <p14:creationId xmlns:p14="http://schemas.microsoft.com/office/powerpoint/2010/main" val="628280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413873-2673-B147-A94B-D5EB6E589C9E}" type="datetimeFigureOut">
              <a:rPr lang="en-US" smtClean="0"/>
              <a:t>11/19/2019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4C3809-C679-E446-8297-689D56928171}" type="slidenum">
              <a:rPr lang="en-US" smtClean="0"/>
              <a:t>‹#›</a:t>
            </a:fld>
            <a:endParaRPr lang="en-US"/>
          </a:p>
        </p:txBody>
      </p:sp>
    </p:spTree>
    <p:extLst>
      <p:ext uri="{BB962C8B-B14F-4D97-AF65-F5344CB8AC3E}">
        <p14:creationId xmlns:p14="http://schemas.microsoft.com/office/powerpoint/2010/main" val="4186577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413873-2673-B147-A94B-D5EB6E589C9E}" type="datetimeFigureOut">
              <a:rPr lang="en-US" smtClean="0"/>
              <a:t>11/19/2019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4C3809-C679-E446-8297-689D56928171}" type="slidenum">
              <a:rPr lang="en-US" smtClean="0"/>
              <a:t>‹#›</a:t>
            </a:fld>
            <a:endParaRPr lang="en-US"/>
          </a:p>
        </p:txBody>
      </p:sp>
    </p:spTree>
    <p:extLst>
      <p:ext uri="{BB962C8B-B14F-4D97-AF65-F5344CB8AC3E}">
        <p14:creationId xmlns:p14="http://schemas.microsoft.com/office/powerpoint/2010/main" val="2988663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413873-2673-B147-A94B-D5EB6E589C9E}" type="datetimeFigureOut">
              <a:rPr lang="en-US" smtClean="0"/>
              <a:t>11/19/2019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4C3809-C679-E446-8297-689D56928171}" type="slidenum">
              <a:rPr lang="en-US" smtClean="0"/>
              <a:t>‹#›</a:t>
            </a:fld>
            <a:endParaRPr lang="en-US"/>
          </a:p>
        </p:txBody>
      </p:sp>
    </p:spTree>
    <p:extLst>
      <p:ext uri="{BB962C8B-B14F-4D97-AF65-F5344CB8AC3E}">
        <p14:creationId xmlns:p14="http://schemas.microsoft.com/office/powerpoint/2010/main" val="3581935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413873-2673-B147-A94B-D5EB6E589C9E}"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4C3809-C679-E446-8297-689D56928171}" type="slidenum">
              <a:rPr lang="en-US" smtClean="0"/>
              <a:t>‹#›</a:t>
            </a:fld>
            <a:endParaRPr lang="en-US"/>
          </a:p>
        </p:txBody>
      </p:sp>
    </p:spTree>
    <p:extLst>
      <p:ext uri="{BB962C8B-B14F-4D97-AF65-F5344CB8AC3E}">
        <p14:creationId xmlns:p14="http://schemas.microsoft.com/office/powerpoint/2010/main" val="3923562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413873-2673-B147-A94B-D5EB6E589C9E}"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4C3809-C679-E446-8297-689D56928171}" type="slidenum">
              <a:rPr lang="en-US" smtClean="0"/>
              <a:t>‹#›</a:t>
            </a:fld>
            <a:endParaRPr lang="en-US"/>
          </a:p>
        </p:txBody>
      </p:sp>
    </p:spTree>
    <p:extLst>
      <p:ext uri="{BB962C8B-B14F-4D97-AF65-F5344CB8AC3E}">
        <p14:creationId xmlns:p14="http://schemas.microsoft.com/office/powerpoint/2010/main" val="2371179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413873-2673-B147-A94B-D5EB6E589C9E}" type="datetimeFigureOut">
              <a:rPr lang="en-US" smtClean="0"/>
              <a:t>11/19/2019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4C3809-C679-E446-8297-689D56928171}" type="slidenum">
              <a:rPr lang="en-US" smtClean="0"/>
              <a:t>‹#›</a:t>
            </a:fld>
            <a:endParaRPr lang="en-US"/>
          </a:p>
        </p:txBody>
      </p:sp>
    </p:spTree>
    <p:extLst>
      <p:ext uri="{BB962C8B-B14F-4D97-AF65-F5344CB8AC3E}">
        <p14:creationId xmlns:p14="http://schemas.microsoft.com/office/powerpoint/2010/main" val="22016004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jpe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3.wdp"/><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4.png"/><Relationship Id="rId4" Type="http://schemas.microsoft.com/office/2007/relationships/hdphoto" Target="../media/hdphoto4.wdp"/></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3.wdp"/><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microsoft.com/office/2007/relationships/hdphoto" Target="../media/hdphoto5.wdp"/><Relationship Id="rId5" Type="http://schemas.openxmlformats.org/officeDocument/2006/relationships/image" Target="../media/image15.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17.svg"/><Relationship Id="rId12" Type="http://schemas.openxmlformats.org/officeDocument/2006/relationships/slide" Target="slide37.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slide" Target="slide30.xml"/><Relationship Id="rId5" Type="http://schemas.openxmlformats.org/officeDocument/2006/relationships/slide" Target="slide45.xml"/><Relationship Id="rId10" Type="http://schemas.openxmlformats.org/officeDocument/2006/relationships/slide" Target="slide23.xml"/><Relationship Id="rId4" Type="http://schemas.microsoft.com/office/2007/relationships/hdphoto" Target="../media/hdphoto1.wdp"/><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19.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3.wdp"/><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4.png"/><Relationship Id="rId4" Type="http://schemas.microsoft.com/office/2007/relationships/hdphoto" Target="../media/hdphoto4.wdp"/></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3.wdp"/><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microsoft.com/office/2007/relationships/hdphoto" Target="../media/hdphoto5.wdp"/><Relationship Id="rId5" Type="http://schemas.openxmlformats.org/officeDocument/2006/relationships/image" Target="../media/image15.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3.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17.sv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slide" Target="slide14.xml"/><Relationship Id="rId4" Type="http://schemas.microsoft.com/office/2007/relationships/hdphoto" Target="../media/hdphoto1.wdp"/><Relationship Id="rId9"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26.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3.wdp"/><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7.png"/><Relationship Id="rId4" Type="http://schemas.microsoft.com/office/2007/relationships/hdphoto" Target="../media/hdphoto4.wdp"/></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3.wdp"/><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microsoft.com/office/2007/relationships/hdphoto" Target="../media/hdphoto5.wdp"/><Relationship Id="rId5" Type="http://schemas.openxmlformats.org/officeDocument/2006/relationships/image" Target="../media/image15.png"/><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3.png"/><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17.sv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slide" Target="slide14.xml"/><Relationship Id="rId4" Type="http://schemas.microsoft.com/office/2007/relationships/hdphoto" Target="../media/hdphoto1.wdp"/><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26.png"/><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2.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9.png"/><Relationship Id="rId4" Type="http://schemas.microsoft.com/office/2007/relationships/hdphoto" Target="../media/hdphoto4.wdp"/></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3.wdp"/><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microsoft.com/office/2007/relationships/hdphoto" Target="../media/hdphoto5.wdp"/><Relationship Id="rId5" Type="http://schemas.openxmlformats.org/officeDocument/2006/relationships/image" Target="../media/image15.png"/><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3.png"/><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17.sv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slide" Target="slide14.xml"/><Relationship Id="rId4" Type="http://schemas.microsoft.com/office/2007/relationships/hdphoto" Target="../media/hdphoto1.wdp"/><Relationship Id="rId9"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6.png"/><Relationship Id="rId4" Type="http://schemas.microsoft.com/office/2007/relationships/hdphoto" Target="../media/hdphoto1.wdp"/></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1.png"/><Relationship Id="rId4" Type="http://schemas.microsoft.com/office/2007/relationships/hdphoto" Target="../media/hdphoto4.wdp"/></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3.wdp"/><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2.png"/><Relationship Id="rId4" Type="http://schemas.microsoft.com/office/2007/relationships/hdphoto" Target="../media/hdphoto4.wdp"/></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3.wdp"/><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microsoft.com/office/2007/relationships/hdphoto" Target="../media/hdphoto5.wdp"/><Relationship Id="rId5" Type="http://schemas.openxmlformats.org/officeDocument/2006/relationships/image" Target="../media/image15.png"/><Relationship Id="rId4" Type="http://schemas.microsoft.com/office/2007/relationships/hdphoto" Target="../media/hdphoto1.wdp"/></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3.png"/><Relationship Id="rId4" Type="http://schemas.microsoft.com/office/2007/relationships/hdphoto" Target="../media/hdphoto1.wdp"/></Relationships>
</file>

<file path=ppt/slides/_rels/slide4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17.sv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slide" Target="slide14.xml"/><Relationship Id="rId4" Type="http://schemas.microsoft.com/office/2007/relationships/hdphoto" Target="../media/hdphoto1.wdp"/><Relationship Id="rId9"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5.xml"/><Relationship Id="rId1" Type="http://schemas.openxmlformats.org/officeDocument/2006/relationships/slideLayout" Target="../slideLayouts/slideLayout7.xml"/><Relationship Id="rId6" Type="http://schemas.openxmlformats.org/officeDocument/2006/relationships/image" Target="../media/image4.png"/><Relationship Id="rId5" Type="http://schemas.microsoft.com/office/2007/relationships/hdphoto" Target="../media/hdphoto4.wdp"/><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1.wdp"/><Relationship Id="rId9"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11.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sp>
        <p:nvSpPr>
          <p:cNvPr id="11" name="TextBox 10"/>
          <p:cNvSpPr txBox="1"/>
          <p:nvPr/>
        </p:nvSpPr>
        <p:spPr>
          <a:xfrm>
            <a:off x="1327736" y="461827"/>
            <a:ext cx="1702710" cy="70788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solidFill>
                <a:effectLst/>
                <a:uLnTx/>
                <a:uFillTx/>
                <a:latin typeface="Arial Narrow" panose="020B0606020202030204" pitchFamily="34" charset="0"/>
                <a:ea typeface="+mn-ea"/>
                <a:cs typeface="Times"/>
              </a:rPr>
              <a:t>CASE 5</a:t>
            </a:r>
          </a:p>
        </p:txBody>
      </p:sp>
      <p:sp>
        <p:nvSpPr>
          <p:cNvPr id="12" name="Rectangle 2">
            <a:extLst>
              <a:ext uri="{FF2B5EF4-FFF2-40B4-BE49-F238E27FC236}">
                <a16:creationId xmlns:a16="http://schemas.microsoft.com/office/drawing/2014/main" id="{3A05F31E-21F3-4C20-9BF1-A1AA2481A1F8}"/>
              </a:ext>
            </a:extLst>
          </p:cNvPr>
          <p:cNvSpPr/>
          <p:nvPr/>
        </p:nvSpPr>
        <p:spPr>
          <a:xfrm>
            <a:off x="-8965" y="0"/>
            <a:ext cx="9157648" cy="1030941"/>
          </a:xfrm>
          <a:custGeom>
            <a:avLst/>
            <a:gdLst>
              <a:gd name="connsiteX0" fmla="*/ 0 w 9144000"/>
              <a:gd name="connsiteY0" fmla="*/ 0 h 750627"/>
              <a:gd name="connsiteX1" fmla="*/ 9144000 w 9144000"/>
              <a:gd name="connsiteY1" fmla="*/ 0 h 750627"/>
              <a:gd name="connsiteX2" fmla="*/ 9144000 w 9144000"/>
              <a:gd name="connsiteY2" fmla="*/ 750627 h 750627"/>
              <a:gd name="connsiteX3" fmla="*/ 0 w 9144000"/>
              <a:gd name="connsiteY3" fmla="*/ 750627 h 750627"/>
              <a:gd name="connsiteX4" fmla="*/ 0 w 9144000"/>
              <a:gd name="connsiteY4" fmla="*/ 0 h 750627"/>
              <a:gd name="connsiteX0" fmla="*/ 0 w 9144000"/>
              <a:gd name="connsiteY0" fmla="*/ 0 h 750627"/>
              <a:gd name="connsiteX1" fmla="*/ 9144000 w 9144000"/>
              <a:gd name="connsiteY1" fmla="*/ 0 h 750627"/>
              <a:gd name="connsiteX2" fmla="*/ 9130352 w 9144000"/>
              <a:gd name="connsiteY2" fmla="*/ 191069 h 750627"/>
              <a:gd name="connsiteX3" fmla="*/ 9144000 w 9144000"/>
              <a:gd name="connsiteY3" fmla="*/ 750627 h 750627"/>
              <a:gd name="connsiteX4" fmla="*/ 0 w 9144000"/>
              <a:gd name="connsiteY4" fmla="*/ 750627 h 750627"/>
              <a:gd name="connsiteX5" fmla="*/ 0 w 9144000"/>
              <a:gd name="connsiteY5" fmla="*/ 0 h 750627"/>
              <a:gd name="connsiteX0" fmla="*/ 13648 w 9157648"/>
              <a:gd name="connsiteY0" fmla="*/ 0 h 750627"/>
              <a:gd name="connsiteX1" fmla="*/ 9157648 w 9157648"/>
              <a:gd name="connsiteY1" fmla="*/ 0 h 750627"/>
              <a:gd name="connsiteX2" fmla="*/ 9144000 w 9157648"/>
              <a:gd name="connsiteY2" fmla="*/ 191069 h 750627"/>
              <a:gd name="connsiteX3" fmla="*/ 9157648 w 9157648"/>
              <a:gd name="connsiteY3" fmla="*/ 750627 h 750627"/>
              <a:gd name="connsiteX4" fmla="*/ 13648 w 9157648"/>
              <a:gd name="connsiteY4" fmla="*/ 750627 h 750627"/>
              <a:gd name="connsiteX5" fmla="*/ 0 w 9157648"/>
              <a:gd name="connsiteY5" fmla="*/ 150125 h 750627"/>
              <a:gd name="connsiteX6" fmla="*/ 13648 w 9157648"/>
              <a:gd name="connsiteY6" fmla="*/ 0 h 750627"/>
              <a:gd name="connsiteX0" fmla="*/ 13648 w 9157648"/>
              <a:gd name="connsiteY0" fmla="*/ 0 h 750627"/>
              <a:gd name="connsiteX1" fmla="*/ 9157648 w 9157648"/>
              <a:gd name="connsiteY1" fmla="*/ 0 h 750627"/>
              <a:gd name="connsiteX2" fmla="*/ 9144000 w 9157648"/>
              <a:gd name="connsiteY2" fmla="*/ 191069 h 750627"/>
              <a:gd name="connsiteX3" fmla="*/ 9157648 w 9157648"/>
              <a:gd name="connsiteY3" fmla="*/ 750627 h 750627"/>
              <a:gd name="connsiteX4" fmla="*/ 6387152 w 9157648"/>
              <a:gd name="connsiteY4" fmla="*/ 750627 h 750627"/>
              <a:gd name="connsiteX5" fmla="*/ 13648 w 9157648"/>
              <a:gd name="connsiteY5" fmla="*/ 750627 h 750627"/>
              <a:gd name="connsiteX6" fmla="*/ 0 w 9157648"/>
              <a:gd name="connsiteY6" fmla="*/ 150125 h 750627"/>
              <a:gd name="connsiteX7" fmla="*/ 13648 w 9157648"/>
              <a:gd name="connsiteY7" fmla="*/ 0 h 750627"/>
              <a:gd name="connsiteX0" fmla="*/ 13648 w 9157648"/>
              <a:gd name="connsiteY0" fmla="*/ 0 h 750627"/>
              <a:gd name="connsiteX1" fmla="*/ 9157648 w 9157648"/>
              <a:gd name="connsiteY1" fmla="*/ 0 h 750627"/>
              <a:gd name="connsiteX2" fmla="*/ 9144000 w 9157648"/>
              <a:gd name="connsiteY2" fmla="*/ 191069 h 750627"/>
              <a:gd name="connsiteX3" fmla="*/ 9157648 w 9157648"/>
              <a:gd name="connsiteY3" fmla="*/ 750627 h 750627"/>
              <a:gd name="connsiteX4" fmla="*/ 6387152 w 9157648"/>
              <a:gd name="connsiteY4" fmla="*/ 750627 h 750627"/>
              <a:gd name="connsiteX5" fmla="*/ 2811439 w 9157648"/>
              <a:gd name="connsiteY5" fmla="*/ 750627 h 750627"/>
              <a:gd name="connsiteX6" fmla="*/ 13648 w 9157648"/>
              <a:gd name="connsiteY6" fmla="*/ 750627 h 750627"/>
              <a:gd name="connsiteX7" fmla="*/ 0 w 9157648"/>
              <a:gd name="connsiteY7" fmla="*/ 150125 h 750627"/>
              <a:gd name="connsiteX8" fmla="*/ 13648 w 9157648"/>
              <a:gd name="connsiteY8" fmla="*/ 0 h 750627"/>
              <a:gd name="connsiteX0" fmla="*/ 13648 w 9157648"/>
              <a:gd name="connsiteY0" fmla="*/ 0 h 750627"/>
              <a:gd name="connsiteX1" fmla="*/ 9157648 w 9157648"/>
              <a:gd name="connsiteY1" fmla="*/ 0 h 750627"/>
              <a:gd name="connsiteX2" fmla="*/ 9144000 w 9157648"/>
              <a:gd name="connsiteY2" fmla="*/ 191069 h 750627"/>
              <a:gd name="connsiteX3" fmla="*/ 6387152 w 9157648"/>
              <a:gd name="connsiteY3" fmla="*/ 750627 h 750627"/>
              <a:gd name="connsiteX4" fmla="*/ 2811439 w 9157648"/>
              <a:gd name="connsiteY4" fmla="*/ 750627 h 750627"/>
              <a:gd name="connsiteX5" fmla="*/ 13648 w 9157648"/>
              <a:gd name="connsiteY5" fmla="*/ 750627 h 750627"/>
              <a:gd name="connsiteX6" fmla="*/ 0 w 9157648"/>
              <a:gd name="connsiteY6" fmla="*/ 150125 h 750627"/>
              <a:gd name="connsiteX7" fmla="*/ 13648 w 9157648"/>
              <a:gd name="connsiteY7" fmla="*/ 0 h 750627"/>
              <a:gd name="connsiteX0" fmla="*/ 13648 w 9157648"/>
              <a:gd name="connsiteY0" fmla="*/ 0 h 750627"/>
              <a:gd name="connsiteX1" fmla="*/ 9157648 w 9157648"/>
              <a:gd name="connsiteY1" fmla="*/ 0 h 750627"/>
              <a:gd name="connsiteX2" fmla="*/ 9144000 w 9157648"/>
              <a:gd name="connsiteY2" fmla="*/ 191069 h 750627"/>
              <a:gd name="connsiteX3" fmla="*/ 7629099 w 9157648"/>
              <a:gd name="connsiteY3" fmla="*/ 491319 h 750627"/>
              <a:gd name="connsiteX4" fmla="*/ 6387152 w 9157648"/>
              <a:gd name="connsiteY4" fmla="*/ 750627 h 750627"/>
              <a:gd name="connsiteX5" fmla="*/ 2811439 w 9157648"/>
              <a:gd name="connsiteY5" fmla="*/ 750627 h 750627"/>
              <a:gd name="connsiteX6" fmla="*/ 13648 w 9157648"/>
              <a:gd name="connsiteY6" fmla="*/ 750627 h 750627"/>
              <a:gd name="connsiteX7" fmla="*/ 0 w 9157648"/>
              <a:gd name="connsiteY7" fmla="*/ 150125 h 750627"/>
              <a:gd name="connsiteX8" fmla="*/ 13648 w 9157648"/>
              <a:gd name="connsiteY8" fmla="*/ 0 h 750627"/>
              <a:gd name="connsiteX0" fmla="*/ 13648 w 9157648"/>
              <a:gd name="connsiteY0" fmla="*/ 0 h 750627"/>
              <a:gd name="connsiteX1" fmla="*/ 9157648 w 9157648"/>
              <a:gd name="connsiteY1" fmla="*/ 0 h 750627"/>
              <a:gd name="connsiteX2" fmla="*/ 9144000 w 9157648"/>
              <a:gd name="connsiteY2" fmla="*/ 191069 h 750627"/>
              <a:gd name="connsiteX3" fmla="*/ 7055893 w 9157648"/>
              <a:gd name="connsiteY3" fmla="*/ 163773 h 750627"/>
              <a:gd name="connsiteX4" fmla="*/ 6387152 w 9157648"/>
              <a:gd name="connsiteY4" fmla="*/ 750627 h 750627"/>
              <a:gd name="connsiteX5" fmla="*/ 2811439 w 9157648"/>
              <a:gd name="connsiteY5" fmla="*/ 750627 h 750627"/>
              <a:gd name="connsiteX6" fmla="*/ 13648 w 9157648"/>
              <a:gd name="connsiteY6" fmla="*/ 750627 h 750627"/>
              <a:gd name="connsiteX7" fmla="*/ 0 w 9157648"/>
              <a:gd name="connsiteY7" fmla="*/ 150125 h 750627"/>
              <a:gd name="connsiteX8" fmla="*/ 13648 w 9157648"/>
              <a:gd name="connsiteY8"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2811439 w 9157648"/>
              <a:gd name="connsiteY5" fmla="*/ 750627 h 750627"/>
              <a:gd name="connsiteX6" fmla="*/ 13648 w 9157648"/>
              <a:gd name="connsiteY6" fmla="*/ 750627 h 750627"/>
              <a:gd name="connsiteX7" fmla="*/ 0 w 9157648"/>
              <a:gd name="connsiteY7" fmla="*/ 150125 h 750627"/>
              <a:gd name="connsiteX8" fmla="*/ 13648 w 9157648"/>
              <a:gd name="connsiteY8"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2811439 w 9157648"/>
              <a:gd name="connsiteY5" fmla="*/ 750627 h 750627"/>
              <a:gd name="connsiteX6" fmla="*/ 13648 w 9157648"/>
              <a:gd name="connsiteY6" fmla="*/ 750627 h 750627"/>
              <a:gd name="connsiteX7" fmla="*/ 0 w 9157648"/>
              <a:gd name="connsiteY7" fmla="*/ 150125 h 750627"/>
              <a:gd name="connsiteX8" fmla="*/ 13648 w 9157648"/>
              <a:gd name="connsiteY8"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2811439 w 9157648"/>
              <a:gd name="connsiteY5" fmla="*/ 750627 h 750627"/>
              <a:gd name="connsiteX6" fmla="*/ 13648 w 9157648"/>
              <a:gd name="connsiteY6" fmla="*/ 750627 h 750627"/>
              <a:gd name="connsiteX7" fmla="*/ 0 w 9157648"/>
              <a:gd name="connsiteY7" fmla="*/ 150125 h 750627"/>
              <a:gd name="connsiteX8" fmla="*/ 13648 w 9157648"/>
              <a:gd name="connsiteY8"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2811439 w 9157648"/>
              <a:gd name="connsiteY5" fmla="*/ 750627 h 750627"/>
              <a:gd name="connsiteX6" fmla="*/ 0 w 9157648"/>
              <a:gd name="connsiteY6" fmla="*/ 150125 h 750627"/>
              <a:gd name="connsiteX7" fmla="*/ 13648 w 9157648"/>
              <a:gd name="connsiteY7"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2811439 w 9157648"/>
              <a:gd name="connsiteY5" fmla="*/ 750627 h 750627"/>
              <a:gd name="connsiteX6" fmla="*/ 1583141 w 9157648"/>
              <a:gd name="connsiteY6" fmla="*/ 504967 h 750627"/>
              <a:gd name="connsiteX7" fmla="*/ 0 w 9157648"/>
              <a:gd name="connsiteY7" fmla="*/ 150125 h 750627"/>
              <a:gd name="connsiteX8" fmla="*/ 13648 w 9157648"/>
              <a:gd name="connsiteY8"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2811439 w 9157648"/>
              <a:gd name="connsiteY5" fmla="*/ 750627 h 750627"/>
              <a:gd name="connsiteX6" fmla="*/ 2265529 w 9157648"/>
              <a:gd name="connsiteY6" fmla="*/ 163773 h 750627"/>
              <a:gd name="connsiteX7" fmla="*/ 0 w 9157648"/>
              <a:gd name="connsiteY7" fmla="*/ 150125 h 750627"/>
              <a:gd name="connsiteX8" fmla="*/ 13648 w 9157648"/>
              <a:gd name="connsiteY8"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2811439 w 9157648"/>
              <a:gd name="connsiteY5" fmla="*/ 750627 h 750627"/>
              <a:gd name="connsiteX6" fmla="*/ 2036306 w 9157648"/>
              <a:gd name="connsiteY6" fmla="*/ 156298 h 750627"/>
              <a:gd name="connsiteX7" fmla="*/ 0 w 9157648"/>
              <a:gd name="connsiteY7" fmla="*/ 150125 h 750627"/>
              <a:gd name="connsiteX8" fmla="*/ 13648 w 9157648"/>
              <a:gd name="connsiteY8"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2811439 w 9157648"/>
              <a:gd name="connsiteY5" fmla="*/ 750627 h 750627"/>
              <a:gd name="connsiteX6" fmla="*/ 2038798 w 9157648"/>
              <a:gd name="connsiteY6" fmla="*/ 163773 h 750627"/>
              <a:gd name="connsiteX7" fmla="*/ 0 w 9157648"/>
              <a:gd name="connsiteY7" fmla="*/ 150125 h 750627"/>
              <a:gd name="connsiteX8" fmla="*/ 13648 w 9157648"/>
              <a:gd name="connsiteY8"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2811439 w 9157648"/>
              <a:gd name="connsiteY5" fmla="*/ 750627 h 750627"/>
              <a:gd name="connsiteX6" fmla="*/ 2038798 w 9157648"/>
              <a:gd name="connsiteY6" fmla="*/ 156298 h 750627"/>
              <a:gd name="connsiteX7" fmla="*/ 0 w 9157648"/>
              <a:gd name="connsiteY7" fmla="*/ 150125 h 750627"/>
              <a:gd name="connsiteX8" fmla="*/ 13648 w 9157648"/>
              <a:gd name="connsiteY8"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2811439 w 9157648"/>
              <a:gd name="connsiteY5" fmla="*/ 750627 h 750627"/>
              <a:gd name="connsiteX6" fmla="*/ 2038798 w 9157648"/>
              <a:gd name="connsiteY6" fmla="*/ 156298 h 750627"/>
              <a:gd name="connsiteX7" fmla="*/ 0 w 9157648"/>
              <a:gd name="connsiteY7" fmla="*/ 150125 h 750627"/>
              <a:gd name="connsiteX8" fmla="*/ 13648 w 9157648"/>
              <a:gd name="connsiteY8"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038798 w 9157648"/>
              <a:gd name="connsiteY6" fmla="*/ 156298 h 750627"/>
              <a:gd name="connsiteX7" fmla="*/ 0 w 9157648"/>
              <a:gd name="connsiteY7" fmla="*/ 150125 h 750627"/>
              <a:gd name="connsiteX8" fmla="*/ 13648 w 9157648"/>
              <a:gd name="connsiteY8"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739407 w 9157648"/>
              <a:gd name="connsiteY6" fmla="*/ 450971 h 750627"/>
              <a:gd name="connsiteX7" fmla="*/ 2038798 w 9157648"/>
              <a:gd name="connsiteY7" fmla="*/ 156298 h 750627"/>
              <a:gd name="connsiteX8" fmla="*/ 0 w 9157648"/>
              <a:gd name="connsiteY8" fmla="*/ 150125 h 750627"/>
              <a:gd name="connsiteX9" fmla="*/ 13648 w 9157648"/>
              <a:gd name="connsiteY9"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84592 w 9157648"/>
              <a:gd name="connsiteY6" fmla="*/ 602956 h 750627"/>
              <a:gd name="connsiteX7" fmla="*/ 2038798 w 9157648"/>
              <a:gd name="connsiteY7" fmla="*/ 156298 h 750627"/>
              <a:gd name="connsiteX8" fmla="*/ 0 w 9157648"/>
              <a:gd name="connsiteY8" fmla="*/ 150125 h 750627"/>
              <a:gd name="connsiteX9" fmla="*/ 13648 w 9157648"/>
              <a:gd name="connsiteY9"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84592 w 9157648"/>
              <a:gd name="connsiteY6" fmla="*/ 602956 h 750627"/>
              <a:gd name="connsiteX7" fmla="*/ 2038798 w 9157648"/>
              <a:gd name="connsiteY7" fmla="*/ 156298 h 750627"/>
              <a:gd name="connsiteX8" fmla="*/ 0 w 9157648"/>
              <a:gd name="connsiteY8" fmla="*/ 150125 h 750627"/>
              <a:gd name="connsiteX9" fmla="*/ 13648 w 9157648"/>
              <a:gd name="connsiteY9"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84592 w 9157648"/>
              <a:gd name="connsiteY6" fmla="*/ 602956 h 750627"/>
              <a:gd name="connsiteX7" fmla="*/ 2038798 w 9157648"/>
              <a:gd name="connsiteY7" fmla="*/ 156298 h 750627"/>
              <a:gd name="connsiteX8" fmla="*/ 0 w 9157648"/>
              <a:gd name="connsiteY8" fmla="*/ 150125 h 750627"/>
              <a:gd name="connsiteX9" fmla="*/ 13648 w 9157648"/>
              <a:gd name="connsiteY9"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84592 w 9157648"/>
              <a:gd name="connsiteY6" fmla="*/ 602956 h 750627"/>
              <a:gd name="connsiteX7" fmla="*/ 2038798 w 9157648"/>
              <a:gd name="connsiteY7" fmla="*/ 156298 h 750627"/>
              <a:gd name="connsiteX8" fmla="*/ 0 w 9157648"/>
              <a:gd name="connsiteY8" fmla="*/ 150125 h 750627"/>
              <a:gd name="connsiteX9" fmla="*/ 13648 w 9157648"/>
              <a:gd name="connsiteY9"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84592 w 9157648"/>
              <a:gd name="connsiteY6" fmla="*/ 602956 h 750627"/>
              <a:gd name="connsiteX7" fmla="*/ 2038798 w 9157648"/>
              <a:gd name="connsiteY7" fmla="*/ 156298 h 750627"/>
              <a:gd name="connsiteX8" fmla="*/ 0 w 9157648"/>
              <a:gd name="connsiteY8" fmla="*/ 150125 h 750627"/>
              <a:gd name="connsiteX9" fmla="*/ 13648 w 9157648"/>
              <a:gd name="connsiteY9"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79608 w 9157648"/>
              <a:gd name="connsiteY6" fmla="*/ 610431 h 750627"/>
              <a:gd name="connsiteX7" fmla="*/ 2038798 w 9157648"/>
              <a:gd name="connsiteY7" fmla="*/ 156298 h 750627"/>
              <a:gd name="connsiteX8" fmla="*/ 0 w 9157648"/>
              <a:gd name="connsiteY8" fmla="*/ 150125 h 750627"/>
              <a:gd name="connsiteX9" fmla="*/ 13648 w 9157648"/>
              <a:gd name="connsiteY9"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79608 w 9157648"/>
              <a:gd name="connsiteY6" fmla="*/ 610431 h 750627"/>
              <a:gd name="connsiteX7" fmla="*/ 2038798 w 9157648"/>
              <a:gd name="connsiteY7" fmla="*/ 156298 h 750627"/>
              <a:gd name="connsiteX8" fmla="*/ 0 w 9157648"/>
              <a:gd name="connsiteY8" fmla="*/ 150125 h 750627"/>
              <a:gd name="connsiteX9" fmla="*/ 13648 w 9157648"/>
              <a:gd name="connsiteY9"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79608 w 9157648"/>
              <a:gd name="connsiteY6" fmla="*/ 610431 h 750627"/>
              <a:gd name="connsiteX7" fmla="*/ 2038798 w 9157648"/>
              <a:gd name="connsiteY7" fmla="*/ 156298 h 750627"/>
              <a:gd name="connsiteX8" fmla="*/ 0 w 9157648"/>
              <a:gd name="connsiteY8" fmla="*/ 150125 h 750627"/>
              <a:gd name="connsiteX9" fmla="*/ 13648 w 9157648"/>
              <a:gd name="connsiteY9"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79608 w 9157648"/>
              <a:gd name="connsiteY6" fmla="*/ 610431 h 750627"/>
              <a:gd name="connsiteX7" fmla="*/ 2038798 w 9157648"/>
              <a:gd name="connsiteY7" fmla="*/ 156298 h 750627"/>
              <a:gd name="connsiteX8" fmla="*/ 0 w 9157648"/>
              <a:gd name="connsiteY8" fmla="*/ 150125 h 750627"/>
              <a:gd name="connsiteX9" fmla="*/ 13648 w 9157648"/>
              <a:gd name="connsiteY9"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562505 w 9157648"/>
              <a:gd name="connsiteY6" fmla="*/ 478379 h 750627"/>
              <a:gd name="connsiteX7" fmla="*/ 2038798 w 9157648"/>
              <a:gd name="connsiteY7" fmla="*/ 156298 h 750627"/>
              <a:gd name="connsiteX8" fmla="*/ 0 w 9157648"/>
              <a:gd name="connsiteY8" fmla="*/ 150125 h 750627"/>
              <a:gd name="connsiteX9" fmla="*/ 13648 w 9157648"/>
              <a:gd name="connsiteY9"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562505 w 9157648"/>
              <a:gd name="connsiteY6" fmla="*/ 478379 h 750627"/>
              <a:gd name="connsiteX7" fmla="*/ 2038798 w 9157648"/>
              <a:gd name="connsiteY7" fmla="*/ 156298 h 750627"/>
              <a:gd name="connsiteX8" fmla="*/ 0 w 9157648"/>
              <a:gd name="connsiteY8" fmla="*/ 150125 h 750627"/>
              <a:gd name="connsiteX9" fmla="*/ 13648 w 9157648"/>
              <a:gd name="connsiteY9"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562505 w 9157648"/>
              <a:gd name="connsiteY6" fmla="*/ 478379 h 750627"/>
              <a:gd name="connsiteX7" fmla="*/ 2038798 w 9157648"/>
              <a:gd name="connsiteY7" fmla="*/ 156298 h 750627"/>
              <a:gd name="connsiteX8" fmla="*/ 0 w 9157648"/>
              <a:gd name="connsiteY8" fmla="*/ 150125 h 750627"/>
              <a:gd name="connsiteX9" fmla="*/ 13648 w 9157648"/>
              <a:gd name="connsiteY9"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562505 w 9157648"/>
              <a:gd name="connsiteY6" fmla="*/ 478379 h 750627"/>
              <a:gd name="connsiteX7" fmla="*/ 2038798 w 9157648"/>
              <a:gd name="connsiteY7" fmla="*/ 156298 h 750627"/>
              <a:gd name="connsiteX8" fmla="*/ 0 w 9157648"/>
              <a:gd name="connsiteY8" fmla="*/ 150125 h 750627"/>
              <a:gd name="connsiteX9" fmla="*/ 13648 w 9157648"/>
              <a:gd name="connsiteY9"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562505 w 9157648"/>
              <a:gd name="connsiteY6" fmla="*/ 478379 h 750627"/>
              <a:gd name="connsiteX7" fmla="*/ 2038798 w 9157648"/>
              <a:gd name="connsiteY7" fmla="*/ 156298 h 750627"/>
              <a:gd name="connsiteX8" fmla="*/ 0 w 9157648"/>
              <a:gd name="connsiteY8" fmla="*/ 150125 h 750627"/>
              <a:gd name="connsiteX9" fmla="*/ 13648 w 9157648"/>
              <a:gd name="connsiteY9"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562505 w 9157648"/>
              <a:gd name="connsiteY6" fmla="*/ 478379 h 750627"/>
              <a:gd name="connsiteX7" fmla="*/ 2038798 w 9157648"/>
              <a:gd name="connsiteY7" fmla="*/ 156298 h 750627"/>
              <a:gd name="connsiteX8" fmla="*/ 0 w 9157648"/>
              <a:gd name="connsiteY8" fmla="*/ 150125 h 750627"/>
              <a:gd name="connsiteX9" fmla="*/ 13648 w 9157648"/>
              <a:gd name="connsiteY9"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530115 w 9157648"/>
              <a:gd name="connsiteY6" fmla="*/ 448480 h 750627"/>
              <a:gd name="connsiteX7" fmla="*/ 2038798 w 9157648"/>
              <a:gd name="connsiteY7" fmla="*/ 156298 h 750627"/>
              <a:gd name="connsiteX8" fmla="*/ 0 w 9157648"/>
              <a:gd name="connsiteY8" fmla="*/ 150125 h 750627"/>
              <a:gd name="connsiteX9" fmla="*/ 13648 w 9157648"/>
              <a:gd name="connsiteY9"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530115 w 9157648"/>
              <a:gd name="connsiteY6" fmla="*/ 448480 h 750627"/>
              <a:gd name="connsiteX7" fmla="*/ 2038798 w 9157648"/>
              <a:gd name="connsiteY7" fmla="*/ 156298 h 750627"/>
              <a:gd name="connsiteX8" fmla="*/ 0 w 9157648"/>
              <a:gd name="connsiteY8" fmla="*/ 150125 h 750627"/>
              <a:gd name="connsiteX9" fmla="*/ 13648 w 9157648"/>
              <a:gd name="connsiteY9"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455368 w 9157648"/>
              <a:gd name="connsiteY6" fmla="*/ 353801 h 750627"/>
              <a:gd name="connsiteX7" fmla="*/ 2038798 w 9157648"/>
              <a:gd name="connsiteY7" fmla="*/ 156298 h 750627"/>
              <a:gd name="connsiteX8" fmla="*/ 0 w 9157648"/>
              <a:gd name="connsiteY8" fmla="*/ 150125 h 750627"/>
              <a:gd name="connsiteX9" fmla="*/ 13648 w 9157648"/>
              <a:gd name="connsiteY9"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04863 w 9157648"/>
              <a:gd name="connsiteY6" fmla="*/ 528209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57186 w 9157648"/>
              <a:gd name="connsiteY6" fmla="*/ 573057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57186 w 9157648"/>
              <a:gd name="connsiteY6" fmla="*/ 573057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57186 w 9157648"/>
              <a:gd name="connsiteY6" fmla="*/ 573057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57186 w 9157648"/>
              <a:gd name="connsiteY6" fmla="*/ 573057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57186 w 9157648"/>
              <a:gd name="connsiteY6" fmla="*/ 573057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47220 w 9157648"/>
              <a:gd name="connsiteY6" fmla="*/ 573057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47220 w 9157648"/>
              <a:gd name="connsiteY6" fmla="*/ 573057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47220 w 9157648"/>
              <a:gd name="connsiteY6" fmla="*/ 573057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47220 w 9157648"/>
              <a:gd name="connsiteY6" fmla="*/ 573057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47220 w 9157648"/>
              <a:gd name="connsiteY6" fmla="*/ 573057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47220 w 9157648"/>
              <a:gd name="connsiteY6" fmla="*/ 573057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47220 w 9157648"/>
              <a:gd name="connsiteY6" fmla="*/ 573057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24796 w 9157648"/>
              <a:gd name="connsiteY6" fmla="*/ 553124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24796 w 9157648"/>
              <a:gd name="connsiteY6" fmla="*/ 553124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24796 w 9157648"/>
              <a:gd name="connsiteY6" fmla="*/ 553124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24796 w 9157648"/>
              <a:gd name="connsiteY6" fmla="*/ 553124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24796 w 9157648"/>
              <a:gd name="connsiteY6" fmla="*/ 553124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24796 w 9157648"/>
              <a:gd name="connsiteY6" fmla="*/ 553124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24796 w 9157648"/>
              <a:gd name="connsiteY6" fmla="*/ 553124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24796 w 9157648"/>
              <a:gd name="connsiteY6" fmla="*/ 553124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24796 w 9157648"/>
              <a:gd name="connsiteY6" fmla="*/ 553124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24796 w 9157648"/>
              <a:gd name="connsiteY6" fmla="*/ 553124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24796 w 9157648"/>
              <a:gd name="connsiteY6" fmla="*/ 553124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13253"/>
              <a:gd name="connsiteX1" fmla="*/ 9157648 w 9157648"/>
              <a:gd name="connsiteY1" fmla="*/ 0 h 713253"/>
              <a:gd name="connsiteX2" fmla="*/ 9144000 w 9157648"/>
              <a:gd name="connsiteY2" fmla="*/ 163774 h 713253"/>
              <a:gd name="connsiteX3" fmla="*/ 7055893 w 9157648"/>
              <a:gd name="connsiteY3" fmla="*/ 163773 h 713253"/>
              <a:gd name="connsiteX4" fmla="*/ 6192811 w 9157648"/>
              <a:gd name="connsiteY4" fmla="*/ 713253 h 713253"/>
              <a:gd name="connsiteX5" fmla="*/ 3050628 w 9157648"/>
              <a:gd name="connsiteY5" fmla="*/ 710762 h 713253"/>
              <a:gd name="connsiteX6" fmla="*/ 2624796 w 9157648"/>
              <a:gd name="connsiteY6" fmla="*/ 553124 h 713253"/>
              <a:gd name="connsiteX7" fmla="*/ 2455368 w 9157648"/>
              <a:gd name="connsiteY7" fmla="*/ 353801 h 713253"/>
              <a:gd name="connsiteX8" fmla="*/ 2038798 w 9157648"/>
              <a:gd name="connsiteY8" fmla="*/ 156298 h 713253"/>
              <a:gd name="connsiteX9" fmla="*/ 0 w 9157648"/>
              <a:gd name="connsiteY9" fmla="*/ 150125 h 713253"/>
              <a:gd name="connsiteX10" fmla="*/ 13648 w 9157648"/>
              <a:gd name="connsiteY10" fmla="*/ 0 h 713253"/>
              <a:gd name="connsiteX0" fmla="*/ 13648 w 9157648"/>
              <a:gd name="connsiteY0" fmla="*/ 0 h 713253"/>
              <a:gd name="connsiteX1" fmla="*/ 9157648 w 9157648"/>
              <a:gd name="connsiteY1" fmla="*/ 0 h 713253"/>
              <a:gd name="connsiteX2" fmla="*/ 9144000 w 9157648"/>
              <a:gd name="connsiteY2" fmla="*/ 163774 h 713253"/>
              <a:gd name="connsiteX3" fmla="*/ 7055893 w 9157648"/>
              <a:gd name="connsiteY3" fmla="*/ 163773 h 713253"/>
              <a:gd name="connsiteX4" fmla="*/ 6618755 w 9157648"/>
              <a:gd name="connsiteY4" fmla="*/ 351309 h 713253"/>
              <a:gd name="connsiteX5" fmla="*/ 6192811 w 9157648"/>
              <a:gd name="connsiteY5" fmla="*/ 713253 h 713253"/>
              <a:gd name="connsiteX6" fmla="*/ 3050628 w 9157648"/>
              <a:gd name="connsiteY6" fmla="*/ 710762 h 713253"/>
              <a:gd name="connsiteX7" fmla="*/ 2624796 w 9157648"/>
              <a:gd name="connsiteY7" fmla="*/ 553124 h 713253"/>
              <a:gd name="connsiteX8" fmla="*/ 2455368 w 9157648"/>
              <a:gd name="connsiteY8" fmla="*/ 353801 h 713253"/>
              <a:gd name="connsiteX9" fmla="*/ 2038798 w 9157648"/>
              <a:gd name="connsiteY9" fmla="*/ 156298 h 713253"/>
              <a:gd name="connsiteX10" fmla="*/ 0 w 9157648"/>
              <a:gd name="connsiteY10" fmla="*/ 150125 h 713253"/>
              <a:gd name="connsiteX11" fmla="*/ 13648 w 9157648"/>
              <a:gd name="connsiteY11" fmla="*/ 0 h 713253"/>
              <a:gd name="connsiteX0" fmla="*/ 13648 w 9157648"/>
              <a:gd name="connsiteY0" fmla="*/ 0 h 713253"/>
              <a:gd name="connsiteX1" fmla="*/ 9157648 w 9157648"/>
              <a:gd name="connsiteY1" fmla="*/ 0 h 713253"/>
              <a:gd name="connsiteX2" fmla="*/ 9144000 w 9157648"/>
              <a:gd name="connsiteY2" fmla="*/ 163774 h 713253"/>
              <a:gd name="connsiteX3" fmla="*/ 7055893 w 9157648"/>
              <a:gd name="connsiteY3" fmla="*/ 163773 h 713253"/>
              <a:gd name="connsiteX4" fmla="*/ 6621247 w 9157648"/>
              <a:gd name="connsiteY4" fmla="*/ 455954 h 713253"/>
              <a:gd name="connsiteX5" fmla="*/ 6192811 w 9157648"/>
              <a:gd name="connsiteY5" fmla="*/ 713253 h 713253"/>
              <a:gd name="connsiteX6" fmla="*/ 3050628 w 9157648"/>
              <a:gd name="connsiteY6" fmla="*/ 710762 h 713253"/>
              <a:gd name="connsiteX7" fmla="*/ 2624796 w 9157648"/>
              <a:gd name="connsiteY7" fmla="*/ 553124 h 713253"/>
              <a:gd name="connsiteX8" fmla="*/ 2455368 w 9157648"/>
              <a:gd name="connsiteY8" fmla="*/ 353801 h 713253"/>
              <a:gd name="connsiteX9" fmla="*/ 2038798 w 9157648"/>
              <a:gd name="connsiteY9" fmla="*/ 156298 h 713253"/>
              <a:gd name="connsiteX10" fmla="*/ 0 w 9157648"/>
              <a:gd name="connsiteY10" fmla="*/ 150125 h 713253"/>
              <a:gd name="connsiteX11" fmla="*/ 13648 w 9157648"/>
              <a:gd name="connsiteY11" fmla="*/ 0 h 713253"/>
              <a:gd name="connsiteX0" fmla="*/ 13648 w 9157648"/>
              <a:gd name="connsiteY0" fmla="*/ 0 h 713253"/>
              <a:gd name="connsiteX1" fmla="*/ 9157648 w 9157648"/>
              <a:gd name="connsiteY1" fmla="*/ 0 h 713253"/>
              <a:gd name="connsiteX2" fmla="*/ 9144000 w 9157648"/>
              <a:gd name="connsiteY2" fmla="*/ 163774 h 713253"/>
              <a:gd name="connsiteX3" fmla="*/ 7055893 w 9157648"/>
              <a:gd name="connsiteY3" fmla="*/ 163773 h 713253"/>
              <a:gd name="connsiteX4" fmla="*/ 6621247 w 9157648"/>
              <a:gd name="connsiteY4" fmla="*/ 455954 h 713253"/>
              <a:gd name="connsiteX5" fmla="*/ 6192811 w 9157648"/>
              <a:gd name="connsiteY5" fmla="*/ 713253 h 713253"/>
              <a:gd name="connsiteX6" fmla="*/ 3050628 w 9157648"/>
              <a:gd name="connsiteY6" fmla="*/ 710762 h 713253"/>
              <a:gd name="connsiteX7" fmla="*/ 2624796 w 9157648"/>
              <a:gd name="connsiteY7" fmla="*/ 553124 h 713253"/>
              <a:gd name="connsiteX8" fmla="*/ 2455368 w 9157648"/>
              <a:gd name="connsiteY8" fmla="*/ 353801 h 713253"/>
              <a:gd name="connsiteX9" fmla="*/ 2038798 w 9157648"/>
              <a:gd name="connsiteY9" fmla="*/ 156298 h 713253"/>
              <a:gd name="connsiteX10" fmla="*/ 0 w 9157648"/>
              <a:gd name="connsiteY10" fmla="*/ 150125 h 713253"/>
              <a:gd name="connsiteX11" fmla="*/ 13648 w 9157648"/>
              <a:gd name="connsiteY11" fmla="*/ 0 h 713253"/>
              <a:gd name="connsiteX0" fmla="*/ 13648 w 9157648"/>
              <a:gd name="connsiteY0" fmla="*/ 0 h 718001"/>
              <a:gd name="connsiteX1" fmla="*/ 9157648 w 9157648"/>
              <a:gd name="connsiteY1" fmla="*/ 0 h 718001"/>
              <a:gd name="connsiteX2" fmla="*/ 9144000 w 9157648"/>
              <a:gd name="connsiteY2" fmla="*/ 163774 h 718001"/>
              <a:gd name="connsiteX3" fmla="*/ 7055893 w 9157648"/>
              <a:gd name="connsiteY3" fmla="*/ 163773 h 718001"/>
              <a:gd name="connsiteX4" fmla="*/ 6621247 w 9157648"/>
              <a:gd name="connsiteY4" fmla="*/ 455954 h 718001"/>
              <a:gd name="connsiteX5" fmla="*/ 6192811 w 9157648"/>
              <a:gd name="connsiteY5" fmla="*/ 713253 h 718001"/>
              <a:gd name="connsiteX6" fmla="*/ 3050628 w 9157648"/>
              <a:gd name="connsiteY6" fmla="*/ 710762 h 718001"/>
              <a:gd name="connsiteX7" fmla="*/ 2624796 w 9157648"/>
              <a:gd name="connsiteY7" fmla="*/ 553124 h 718001"/>
              <a:gd name="connsiteX8" fmla="*/ 2455368 w 9157648"/>
              <a:gd name="connsiteY8" fmla="*/ 353801 h 718001"/>
              <a:gd name="connsiteX9" fmla="*/ 2038798 w 9157648"/>
              <a:gd name="connsiteY9" fmla="*/ 156298 h 718001"/>
              <a:gd name="connsiteX10" fmla="*/ 0 w 9157648"/>
              <a:gd name="connsiteY10" fmla="*/ 150125 h 718001"/>
              <a:gd name="connsiteX11" fmla="*/ 13648 w 9157648"/>
              <a:gd name="connsiteY11" fmla="*/ 0 h 718001"/>
              <a:gd name="connsiteX0" fmla="*/ 13648 w 9157648"/>
              <a:gd name="connsiteY0" fmla="*/ 0 h 713667"/>
              <a:gd name="connsiteX1" fmla="*/ 9157648 w 9157648"/>
              <a:gd name="connsiteY1" fmla="*/ 0 h 713667"/>
              <a:gd name="connsiteX2" fmla="*/ 9144000 w 9157648"/>
              <a:gd name="connsiteY2" fmla="*/ 163774 h 713667"/>
              <a:gd name="connsiteX3" fmla="*/ 7055893 w 9157648"/>
              <a:gd name="connsiteY3" fmla="*/ 163773 h 713667"/>
              <a:gd name="connsiteX4" fmla="*/ 6621247 w 9157648"/>
              <a:gd name="connsiteY4" fmla="*/ 455954 h 713667"/>
              <a:gd name="connsiteX5" fmla="*/ 6192811 w 9157648"/>
              <a:gd name="connsiteY5" fmla="*/ 713253 h 713667"/>
              <a:gd name="connsiteX6" fmla="*/ 3050628 w 9157648"/>
              <a:gd name="connsiteY6" fmla="*/ 710762 h 713667"/>
              <a:gd name="connsiteX7" fmla="*/ 2624796 w 9157648"/>
              <a:gd name="connsiteY7" fmla="*/ 553124 h 713667"/>
              <a:gd name="connsiteX8" fmla="*/ 2455368 w 9157648"/>
              <a:gd name="connsiteY8" fmla="*/ 353801 h 713667"/>
              <a:gd name="connsiteX9" fmla="*/ 2038798 w 9157648"/>
              <a:gd name="connsiteY9" fmla="*/ 156298 h 713667"/>
              <a:gd name="connsiteX10" fmla="*/ 0 w 9157648"/>
              <a:gd name="connsiteY10" fmla="*/ 150125 h 713667"/>
              <a:gd name="connsiteX11" fmla="*/ 13648 w 9157648"/>
              <a:gd name="connsiteY11" fmla="*/ 0 h 713667"/>
              <a:gd name="connsiteX0" fmla="*/ 13648 w 9157648"/>
              <a:gd name="connsiteY0" fmla="*/ 0 h 714315"/>
              <a:gd name="connsiteX1" fmla="*/ 9157648 w 9157648"/>
              <a:gd name="connsiteY1" fmla="*/ 0 h 714315"/>
              <a:gd name="connsiteX2" fmla="*/ 9144000 w 9157648"/>
              <a:gd name="connsiteY2" fmla="*/ 163774 h 714315"/>
              <a:gd name="connsiteX3" fmla="*/ 7055893 w 9157648"/>
              <a:gd name="connsiteY3" fmla="*/ 163773 h 714315"/>
              <a:gd name="connsiteX4" fmla="*/ 6621247 w 9157648"/>
              <a:gd name="connsiteY4" fmla="*/ 455954 h 714315"/>
              <a:gd name="connsiteX5" fmla="*/ 6192811 w 9157648"/>
              <a:gd name="connsiteY5" fmla="*/ 713253 h 714315"/>
              <a:gd name="connsiteX6" fmla="*/ 3050628 w 9157648"/>
              <a:gd name="connsiteY6" fmla="*/ 710762 h 714315"/>
              <a:gd name="connsiteX7" fmla="*/ 2624796 w 9157648"/>
              <a:gd name="connsiteY7" fmla="*/ 553124 h 714315"/>
              <a:gd name="connsiteX8" fmla="*/ 2455368 w 9157648"/>
              <a:gd name="connsiteY8" fmla="*/ 353801 h 714315"/>
              <a:gd name="connsiteX9" fmla="*/ 2038798 w 9157648"/>
              <a:gd name="connsiteY9" fmla="*/ 156298 h 714315"/>
              <a:gd name="connsiteX10" fmla="*/ 0 w 9157648"/>
              <a:gd name="connsiteY10" fmla="*/ 150125 h 714315"/>
              <a:gd name="connsiteX11" fmla="*/ 13648 w 9157648"/>
              <a:gd name="connsiteY11" fmla="*/ 0 h 714315"/>
              <a:gd name="connsiteX0" fmla="*/ 13648 w 9157648"/>
              <a:gd name="connsiteY0" fmla="*/ 0 h 718001"/>
              <a:gd name="connsiteX1" fmla="*/ 9157648 w 9157648"/>
              <a:gd name="connsiteY1" fmla="*/ 0 h 718001"/>
              <a:gd name="connsiteX2" fmla="*/ 9144000 w 9157648"/>
              <a:gd name="connsiteY2" fmla="*/ 163774 h 718001"/>
              <a:gd name="connsiteX3" fmla="*/ 7055893 w 9157648"/>
              <a:gd name="connsiteY3" fmla="*/ 163773 h 718001"/>
              <a:gd name="connsiteX4" fmla="*/ 6621247 w 9157648"/>
              <a:gd name="connsiteY4" fmla="*/ 455954 h 718001"/>
              <a:gd name="connsiteX5" fmla="*/ 6192811 w 9157648"/>
              <a:gd name="connsiteY5" fmla="*/ 713253 h 718001"/>
              <a:gd name="connsiteX6" fmla="*/ 3050628 w 9157648"/>
              <a:gd name="connsiteY6" fmla="*/ 710762 h 718001"/>
              <a:gd name="connsiteX7" fmla="*/ 2624796 w 9157648"/>
              <a:gd name="connsiteY7" fmla="*/ 553124 h 718001"/>
              <a:gd name="connsiteX8" fmla="*/ 2455368 w 9157648"/>
              <a:gd name="connsiteY8" fmla="*/ 353801 h 718001"/>
              <a:gd name="connsiteX9" fmla="*/ 2038798 w 9157648"/>
              <a:gd name="connsiteY9" fmla="*/ 156298 h 718001"/>
              <a:gd name="connsiteX10" fmla="*/ 0 w 9157648"/>
              <a:gd name="connsiteY10" fmla="*/ 150125 h 718001"/>
              <a:gd name="connsiteX11" fmla="*/ 13648 w 9157648"/>
              <a:gd name="connsiteY11" fmla="*/ 0 h 718001"/>
              <a:gd name="connsiteX0" fmla="*/ 13648 w 9157648"/>
              <a:gd name="connsiteY0" fmla="*/ 0 h 714315"/>
              <a:gd name="connsiteX1" fmla="*/ 9157648 w 9157648"/>
              <a:gd name="connsiteY1" fmla="*/ 0 h 714315"/>
              <a:gd name="connsiteX2" fmla="*/ 9144000 w 9157648"/>
              <a:gd name="connsiteY2" fmla="*/ 163774 h 714315"/>
              <a:gd name="connsiteX3" fmla="*/ 7055893 w 9157648"/>
              <a:gd name="connsiteY3" fmla="*/ 163773 h 714315"/>
              <a:gd name="connsiteX4" fmla="*/ 6621247 w 9157648"/>
              <a:gd name="connsiteY4" fmla="*/ 455954 h 714315"/>
              <a:gd name="connsiteX5" fmla="*/ 6192811 w 9157648"/>
              <a:gd name="connsiteY5" fmla="*/ 713253 h 714315"/>
              <a:gd name="connsiteX6" fmla="*/ 3050628 w 9157648"/>
              <a:gd name="connsiteY6" fmla="*/ 710762 h 714315"/>
              <a:gd name="connsiteX7" fmla="*/ 2624796 w 9157648"/>
              <a:gd name="connsiteY7" fmla="*/ 553124 h 714315"/>
              <a:gd name="connsiteX8" fmla="*/ 2455368 w 9157648"/>
              <a:gd name="connsiteY8" fmla="*/ 353801 h 714315"/>
              <a:gd name="connsiteX9" fmla="*/ 2038798 w 9157648"/>
              <a:gd name="connsiteY9" fmla="*/ 156298 h 714315"/>
              <a:gd name="connsiteX10" fmla="*/ 0 w 9157648"/>
              <a:gd name="connsiteY10" fmla="*/ 150125 h 714315"/>
              <a:gd name="connsiteX11" fmla="*/ 13648 w 9157648"/>
              <a:gd name="connsiteY11" fmla="*/ 0 h 714315"/>
              <a:gd name="connsiteX0" fmla="*/ 13648 w 9157648"/>
              <a:gd name="connsiteY0" fmla="*/ 0 h 713221"/>
              <a:gd name="connsiteX1" fmla="*/ 9157648 w 9157648"/>
              <a:gd name="connsiteY1" fmla="*/ 0 h 713221"/>
              <a:gd name="connsiteX2" fmla="*/ 9144000 w 9157648"/>
              <a:gd name="connsiteY2" fmla="*/ 163774 h 713221"/>
              <a:gd name="connsiteX3" fmla="*/ 7055893 w 9157648"/>
              <a:gd name="connsiteY3" fmla="*/ 163773 h 713221"/>
              <a:gd name="connsiteX4" fmla="*/ 6621247 w 9157648"/>
              <a:gd name="connsiteY4" fmla="*/ 455954 h 713221"/>
              <a:gd name="connsiteX5" fmla="*/ 6220218 w 9157648"/>
              <a:gd name="connsiteY5" fmla="*/ 710761 h 713221"/>
              <a:gd name="connsiteX6" fmla="*/ 3050628 w 9157648"/>
              <a:gd name="connsiteY6" fmla="*/ 710762 h 713221"/>
              <a:gd name="connsiteX7" fmla="*/ 2624796 w 9157648"/>
              <a:gd name="connsiteY7" fmla="*/ 553124 h 713221"/>
              <a:gd name="connsiteX8" fmla="*/ 2455368 w 9157648"/>
              <a:gd name="connsiteY8" fmla="*/ 353801 h 713221"/>
              <a:gd name="connsiteX9" fmla="*/ 2038798 w 9157648"/>
              <a:gd name="connsiteY9" fmla="*/ 156298 h 713221"/>
              <a:gd name="connsiteX10" fmla="*/ 0 w 9157648"/>
              <a:gd name="connsiteY10" fmla="*/ 150125 h 713221"/>
              <a:gd name="connsiteX11" fmla="*/ 13648 w 9157648"/>
              <a:gd name="connsiteY11" fmla="*/ 0 h 713221"/>
              <a:gd name="connsiteX0" fmla="*/ 13648 w 9157648"/>
              <a:gd name="connsiteY0" fmla="*/ 0 h 713221"/>
              <a:gd name="connsiteX1" fmla="*/ 9157648 w 9157648"/>
              <a:gd name="connsiteY1" fmla="*/ 0 h 713221"/>
              <a:gd name="connsiteX2" fmla="*/ 9144000 w 9157648"/>
              <a:gd name="connsiteY2" fmla="*/ 163774 h 713221"/>
              <a:gd name="connsiteX3" fmla="*/ 7055893 w 9157648"/>
              <a:gd name="connsiteY3" fmla="*/ 163773 h 713221"/>
              <a:gd name="connsiteX4" fmla="*/ 6636197 w 9157648"/>
              <a:gd name="connsiteY4" fmla="*/ 475886 h 713221"/>
              <a:gd name="connsiteX5" fmla="*/ 6220218 w 9157648"/>
              <a:gd name="connsiteY5" fmla="*/ 710761 h 713221"/>
              <a:gd name="connsiteX6" fmla="*/ 3050628 w 9157648"/>
              <a:gd name="connsiteY6" fmla="*/ 710762 h 713221"/>
              <a:gd name="connsiteX7" fmla="*/ 2624796 w 9157648"/>
              <a:gd name="connsiteY7" fmla="*/ 553124 h 713221"/>
              <a:gd name="connsiteX8" fmla="*/ 2455368 w 9157648"/>
              <a:gd name="connsiteY8" fmla="*/ 353801 h 713221"/>
              <a:gd name="connsiteX9" fmla="*/ 2038798 w 9157648"/>
              <a:gd name="connsiteY9" fmla="*/ 156298 h 713221"/>
              <a:gd name="connsiteX10" fmla="*/ 0 w 9157648"/>
              <a:gd name="connsiteY10" fmla="*/ 150125 h 713221"/>
              <a:gd name="connsiteX11" fmla="*/ 13648 w 9157648"/>
              <a:gd name="connsiteY11" fmla="*/ 0 h 713221"/>
              <a:gd name="connsiteX0" fmla="*/ 13648 w 9157648"/>
              <a:gd name="connsiteY0" fmla="*/ 0 h 713221"/>
              <a:gd name="connsiteX1" fmla="*/ 9157648 w 9157648"/>
              <a:gd name="connsiteY1" fmla="*/ 0 h 713221"/>
              <a:gd name="connsiteX2" fmla="*/ 9144000 w 9157648"/>
              <a:gd name="connsiteY2" fmla="*/ 163774 h 713221"/>
              <a:gd name="connsiteX3" fmla="*/ 7055893 w 9157648"/>
              <a:gd name="connsiteY3" fmla="*/ 163773 h 713221"/>
              <a:gd name="connsiteX4" fmla="*/ 6621247 w 9157648"/>
              <a:gd name="connsiteY4" fmla="*/ 460937 h 713221"/>
              <a:gd name="connsiteX5" fmla="*/ 6220218 w 9157648"/>
              <a:gd name="connsiteY5" fmla="*/ 710761 h 713221"/>
              <a:gd name="connsiteX6" fmla="*/ 3050628 w 9157648"/>
              <a:gd name="connsiteY6" fmla="*/ 710762 h 713221"/>
              <a:gd name="connsiteX7" fmla="*/ 2624796 w 9157648"/>
              <a:gd name="connsiteY7" fmla="*/ 553124 h 713221"/>
              <a:gd name="connsiteX8" fmla="*/ 2455368 w 9157648"/>
              <a:gd name="connsiteY8" fmla="*/ 353801 h 713221"/>
              <a:gd name="connsiteX9" fmla="*/ 2038798 w 9157648"/>
              <a:gd name="connsiteY9" fmla="*/ 156298 h 713221"/>
              <a:gd name="connsiteX10" fmla="*/ 0 w 9157648"/>
              <a:gd name="connsiteY10" fmla="*/ 150125 h 713221"/>
              <a:gd name="connsiteX11" fmla="*/ 13648 w 9157648"/>
              <a:gd name="connsiteY11" fmla="*/ 0 h 713221"/>
              <a:gd name="connsiteX0" fmla="*/ 13648 w 9157648"/>
              <a:gd name="connsiteY0" fmla="*/ 0 h 713221"/>
              <a:gd name="connsiteX1" fmla="*/ 9157648 w 9157648"/>
              <a:gd name="connsiteY1" fmla="*/ 0 h 713221"/>
              <a:gd name="connsiteX2" fmla="*/ 9144000 w 9157648"/>
              <a:gd name="connsiteY2" fmla="*/ 163774 h 713221"/>
              <a:gd name="connsiteX3" fmla="*/ 7055893 w 9157648"/>
              <a:gd name="connsiteY3" fmla="*/ 163773 h 713221"/>
              <a:gd name="connsiteX4" fmla="*/ 6621247 w 9157648"/>
              <a:gd name="connsiteY4" fmla="*/ 460937 h 713221"/>
              <a:gd name="connsiteX5" fmla="*/ 6220218 w 9157648"/>
              <a:gd name="connsiteY5" fmla="*/ 710761 h 713221"/>
              <a:gd name="connsiteX6" fmla="*/ 3050628 w 9157648"/>
              <a:gd name="connsiteY6" fmla="*/ 710762 h 713221"/>
              <a:gd name="connsiteX7" fmla="*/ 2624796 w 9157648"/>
              <a:gd name="connsiteY7" fmla="*/ 553124 h 713221"/>
              <a:gd name="connsiteX8" fmla="*/ 2455368 w 9157648"/>
              <a:gd name="connsiteY8" fmla="*/ 353801 h 713221"/>
              <a:gd name="connsiteX9" fmla="*/ 2038798 w 9157648"/>
              <a:gd name="connsiteY9" fmla="*/ 156298 h 713221"/>
              <a:gd name="connsiteX10" fmla="*/ 0 w 9157648"/>
              <a:gd name="connsiteY10" fmla="*/ 150125 h 713221"/>
              <a:gd name="connsiteX11" fmla="*/ 13648 w 9157648"/>
              <a:gd name="connsiteY11" fmla="*/ 0 h 713221"/>
              <a:gd name="connsiteX0" fmla="*/ 13648 w 9157648"/>
              <a:gd name="connsiteY0" fmla="*/ 0 h 714941"/>
              <a:gd name="connsiteX1" fmla="*/ 9157648 w 9157648"/>
              <a:gd name="connsiteY1" fmla="*/ 0 h 714941"/>
              <a:gd name="connsiteX2" fmla="*/ 9144000 w 9157648"/>
              <a:gd name="connsiteY2" fmla="*/ 163774 h 714941"/>
              <a:gd name="connsiteX3" fmla="*/ 7055893 w 9157648"/>
              <a:gd name="connsiteY3" fmla="*/ 163773 h 714941"/>
              <a:gd name="connsiteX4" fmla="*/ 6621247 w 9157648"/>
              <a:gd name="connsiteY4" fmla="*/ 460937 h 714941"/>
              <a:gd name="connsiteX5" fmla="*/ 6220218 w 9157648"/>
              <a:gd name="connsiteY5" fmla="*/ 710761 h 714941"/>
              <a:gd name="connsiteX6" fmla="*/ 3050628 w 9157648"/>
              <a:gd name="connsiteY6" fmla="*/ 710762 h 714941"/>
              <a:gd name="connsiteX7" fmla="*/ 2624796 w 9157648"/>
              <a:gd name="connsiteY7" fmla="*/ 553124 h 714941"/>
              <a:gd name="connsiteX8" fmla="*/ 2455368 w 9157648"/>
              <a:gd name="connsiteY8" fmla="*/ 353801 h 714941"/>
              <a:gd name="connsiteX9" fmla="*/ 2038798 w 9157648"/>
              <a:gd name="connsiteY9" fmla="*/ 156298 h 714941"/>
              <a:gd name="connsiteX10" fmla="*/ 0 w 9157648"/>
              <a:gd name="connsiteY10" fmla="*/ 150125 h 714941"/>
              <a:gd name="connsiteX11" fmla="*/ 13648 w 9157648"/>
              <a:gd name="connsiteY11" fmla="*/ 0 h 714941"/>
              <a:gd name="connsiteX0" fmla="*/ 13648 w 9157648"/>
              <a:gd name="connsiteY0" fmla="*/ 0 h 716320"/>
              <a:gd name="connsiteX1" fmla="*/ 9157648 w 9157648"/>
              <a:gd name="connsiteY1" fmla="*/ 0 h 716320"/>
              <a:gd name="connsiteX2" fmla="*/ 9144000 w 9157648"/>
              <a:gd name="connsiteY2" fmla="*/ 163774 h 716320"/>
              <a:gd name="connsiteX3" fmla="*/ 7055893 w 9157648"/>
              <a:gd name="connsiteY3" fmla="*/ 163773 h 716320"/>
              <a:gd name="connsiteX4" fmla="*/ 6621247 w 9157648"/>
              <a:gd name="connsiteY4" fmla="*/ 460937 h 716320"/>
              <a:gd name="connsiteX5" fmla="*/ 6220218 w 9157648"/>
              <a:gd name="connsiteY5" fmla="*/ 710761 h 716320"/>
              <a:gd name="connsiteX6" fmla="*/ 3050628 w 9157648"/>
              <a:gd name="connsiteY6" fmla="*/ 710762 h 716320"/>
              <a:gd name="connsiteX7" fmla="*/ 2624796 w 9157648"/>
              <a:gd name="connsiteY7" fmla="*/ 553124 h 716320"/>
              <a:gd name="connsiteX8" fmla="*/ 2455368 w 9157648"/>
              <a:gd name="connsiteY8" fmla="*/ 353801 h 716320"/>
              <a:gd name="connsiteX9" fmla="*/ 2038798 w 9157648"/>
              <a:gd name="connsiteY9" fmla="*/ 156298 h 716320"/>
              <a:gd name="connsiteX10" fmla="*/ 0 w 9157648"/>
              <a:gd name="connsiteY10" fmla="*/ 150125 h 716320"/>
              <a:gd name="connsiteX11" fmla="*/ 13648 w 9157648"/>
              <a:gd name="connsiteY11" fmla="*/ 0 h 716320"/>
              <a:gd name="connsiteX0" fmla="*/ 13648 w 9157648"/>
              <a:gd name="connsiteY0" fmla="*/ 0 h 715617"/>
              <a:gd name="connsiteX1" fmla="*/ 9157648 w 9157648"/>
              <a:gd name="connsiteY1" fmla="*/ 0 h 715617"/>
              <a:gd name="connsiteX2" fmla="*/ 9144000 w 9157648"/>
              <a:gd name="connsiteY2" fmla="*/ 163774 h 715617"/>
              <a:gd name="connsiteX3" fmla="*/ 7055893 w 9157648"/>
              <a:gd name="connsiteY3" fmla="*/ 163773 h 715617"/>
              <a:gd name="connsiteX4" fmla="*/ 6621247 w 9157648"/>
              <a:gd name="connsiteY4" fmla="*/ 460937 h 715617"/>
              <a:gd name="connsiteX5" fmla="*/ 6220218 w 9157648"/>
              <a:gd name="connsiteY5" fmla="*/ 710761 h 715617"/>
              <a:gd name="connsiteX6" fmla="*/ 3050628 w 9157648"/>
              <a:gd name="connsiteY6" fmla="*/ 710762 h 715617"/>
              <a:gd name="connsiteX7" fmla="*/ 2624796 w 9157648"/>
              <a:gd name="connsiteY7" fmla="*/ 553124 h 715617"/>
              <a:gd name="connsiteX8" fmla="*/ 2455368 w 9157648"/>
              <a:gd name="connsiteY8" fmla="*/ 353801 h 715617"/>
              <a:gd name="connsiteX9" fmla="*/ 2038798 w 9157648"/>
              <a:gd name="connsiteY9" fmla="*/ 156298 h 715617"/>
              <a:gd name="connsiteX10" fmla="*/ 0 w 9157648"/>
              <a:gd name="connsiteY10" fmla="*/ 150125 h 715617"/>
              <a:gd name="connsiteX11" fmla="*/ 13648 w 9157648"/>
              <a:gd name="connsiteY11" fmla="*/ 0 h 715617"/>
              <a:gd name="connsiteX0" fmla="*/ 13648 w 9157648"/>
              <a:gd name="connsiteY0" fmla="*/ 0 h 715617"/>
              <a:gd name="connsiteX1" fmla="*/ 9157648 w 9157648"/>
              <a:gd name="connsiteY1" fmla="*/ 0 h 715617"/>
              <a:gd name="connsiteX2" fmla="*/ 9144000 w 9157648"/>
              <a:gd name="connsiteY2" fmla="*/ 163774 h 715617"/>
              <a:gd name="connsiteX3" fmla="*/ 7055893 w 9157648"/>
              <a:gd name="connsiteY3" fmla="*/ 163773 h 715617"/>
              <a:gd name="connsiteX4" fmla="*/ 6621247 w 9157648"/>
              <a:gd name="connsiteY4" fmla="*/ 460937 h 715617"/>
              <a:gd name="connsiteX5" fmla="*/ 6220218 w 9157648"/>
              <a:gd name="connsiteY5" fmla="*/ 710761 h 715617"/>
              <a:gd name="connsiteX6" fmla="*/ 3050628 w 9157648"/>
              <a:gd name="connsiteY6" fmla="*/ 710762 h 715617"/>
              <a:gd name="connsiteX7" fmla="*/ 2624796 w 9157648"/>
              <a:gd name="connsiteY7" fmla="*/ 553124 h 715617"/>
              <a:gd name="connsiteX8" fmla="*/ 2455368 w 9157648"/>
              <a:gd name="connsiteY8" fmla="*/ 353801 h 715617"/>
              <a:gd name="connsiteX9" fmla="*/ 2038798 w 9157648"/>
              <a:gd name="connsiteY9" fmla="*/ 156298 h 715617"/>
              <a:gd name="connsiteX10" fmla="*/ 0 w 9157648"/>
              <a:gd name="connsiteY10" fmla="*/ 150125 h 715617"/>
              <a:gd name="connsiteX11" fmla="*/ 13648 w 9157648"/>
              <a:gd name="connsiteY11" fmla="*/ 0 h 715617"/>
              <a:gd name="connsiteX0" fmla="*/ 13648 w 9157648"/>
              <a:gd name="connsiteY0" fmla="*/ 0 h 716320"/>
              <a:gd name="connsiteX1" fmla="*/ 9157648 w 9157648"/>
              <a:gd name="connsiteY1" fmla="*/ 0 h 716320"/>
              <a:gd name="connsiteX2" fmla="*/ 9144000 w 9157648"/>
              <a:gd name="connsiteY2" fmla="*/ 163774 h 716320"/>
              <a:gd name="connsiteX3" fmla="*/ 7055893 w 9157648"/>
              <a:gd name="connsiteY3" fmla="*/ 163773 h 716320"/>
              <a:gd name="connsiteX4" fmla="*/ 6621247 w 9157648"/>
              <a:gd name="connsiteY4" fmla="*/ 460937 h 716320"/>
              <a:gd name="connsiteX5" fmla="*/ 6220218 w 9157648"/>
              <a:gd name="connsiteY5" fmla="*/ 710761 h 716320"/>
              <a:gd name="connsiteX6" fmla="*/ 3050628 w 9157648"/>
              <a:gd name="connsiteY6" fmla="*/ 710762 h 716320"/>
              <a:gd name="connsiteX7" fmla="*/ 2624796 w 9157648"/>
              <a:gd name="connsiteY7" fmla="*/ 553124 h 716320"/>
              <a:gd name="connsiteX8" fmla="*/ 2455368 w 9157648"/>
              <a:gd name="connsiteY8" fmla="*/ 353801 h 716320"/>
              <a:gd name="connsiteX9" fmla="*/ 2038798 w 9157648"/>
              <a:gd name="connsiteY9" fmla="*/ 156298 h 716320"/>
              <a:gd name="connsiteX10" fmla="*/ 0 w 9157648"/>
              <a:gd name="connsiteY10" fmla="*/ 150125 h 716320"/>
              <a:gd name="connsiteX11" fmla="*/ 13648 w 9157648"/>
              <a:gd name="connsiteY11" fmla="*/ 0 h 716320"/>
              <a:gd name="connsiteX0" fmla="*/ 13648 w 9157648"/>
              <a:gd name="connsiteY0" fmla="*/ 0 h 714294"/>
              <a:gd name="connsiteX1" fmla="*/ 9157648 w 9157648"/>
              <a:gd name="connsiteY1" fmla="*/ 0 h 714294"/>
              <a:gd name="connsiteX2" fmla="*/ 9144000 w 9157648"/>
              <a:gd name="connsiteY2" fmla="*/ 163774 h 714294"/>
              <a:gd name="connsiteX3" fmla="*/ 7055893 w 9157648"/>
              <a:gd name="connsiteY3" fmla="*/ 163773 h 714294"/>
              <a:gd name="connsiteX4" fmla="*/ 6621247 w 9157648"/>
              <a:gd name="connsiteY4" fmla="*/ 460937 h 714294"/>
              <a:gd name="connsiteX5" fmla="*/ 6220218 w 9157648"/>
              <a:gd name="connsiteY5" fmla="*/ 710761 h 714294"/>
              <a:gd name="connsiteX6" fmla="*/ 3050628 w 9157648"/>
              <a:gd name="connsiteY6" fmla="*/ 710762 h 714294"/>
              <a:gd name="connsiteX7" fmla="*/ 2624796 w 9157648"/>
              <a:gd name="connsiteY7" fmla="*/ 553124 h 714294"/>
              <a:gd name="connsiteX8" fmla="*/ 2455368 w 9157648"/>
              <a:gd name="connsiteY8" fmla="*/ 353801 h 714294"/>
              <a:gd name="connsiteX9" fmla="*/ 2038798 w 9157648"/>
              <a:gd name="connsiteY9" fmla="*/ 156298 h 714294"/>
              <a:gd name="connsiteX10" fmla="*/ 0 w 9157648"/>
              <a:gd name="connsiteY10" fmla="*/ 150125 h 714294"/>
              <a:gd name="connsiteX11" fmla="*/ 13648 w 9157648"/>
              <a:gd name="connsiteY11" fmla="*/ 0 h 714294"/>
              <a:gd name="connsiteX0" fmla="*/ 13648 w 9157648"/>
              <a:gd name="connsiteY0" fmla="*/ 0 h 714294"/>
              <a:gd name="connsiteX1" fmla="*/ 9157648 w 9157648"/>
              <a:gd name="connsiteY1" fmla="*/ 0 h 714294"/>
              <a:gd name="connsiteX2" fmla="*/ 9144000 w 9157648"/>
              <a:gd name="connsiteY2" fmla="*/ 163774 h 714294"/>
              <a:gd name="connsiteX3" fmla="*/ 7055893 w 9157648"/>
              <a:gd name="connsiteY3" fmla="*/ 163773 h 714294"/>
              <a:gd name="connsiteX4" fmla="*/ 6621247 w 9157648"/>
              <a:gd name="connsiteY4" fmla="*/ 460937 h 714294"/>
              <a:gd name="connsiteX5" fmla="*/ 6220218 w 9157648"/>
              <a:gd name="connsiteY5" fmla="*/ 710761 h 714294"/>
              <a:gd name="connsiteX6" fmla="*/ 3050628 w 9157648"/>
              <a:gd name="connsiteY6" fmla="*/ 710762 h 714294"/>
              <a:gd name="connsiteX7" fmla="*/ 2624796 w 9157648"/>
              <a:gd name="connsiteY7" fmla="*/ 553124 h 714294"/>
              <a:gd name="connsiteX8" fmla="*/ 2455368 w 9157648"/>
              <a:gd name="connsiteY8" fmla="*/ 353801 h 714294"/>
              <a:gd name="connsiteX9" fmla="*/ 2038798 w 9157648"/>
              <a:gd name="connsiteY9" fmla="*/ 156298 h 714294"/>
              <a:gd name="connsiteX10" fmla="*/ 0 w 9157648"/>
              <a:gd name="connsiteY10" fmla="*/ 150125 h 714294"/>
              <a:gd name="connsiteX11" fmla="*/ 13648 w 9157648"/>
              <a:gd name="connsiteY11" fmla="*/ 0 h 714294"/>
              <a:gd name="connsiteX0" fmla="*/ 13648 w 9157648"/>
              <a:gd name="connsiteY0" fmla="*/ 0 h 714630"/>
              <a:gd name="connsiteX1" fmla="*/ 9157648 w 9157648"/>
              <a:gd name="connsiteY1" fmla="*/ 0 h 714630"/>
              <a:gd name="connsiteX2" fmla="*/ 9144000 w 9157648"/>
              <a:gd name="connsiteY2" fmla="*/ 163774 h 714630"/>
              <a:gd name="connsiteX3" fmla="*/ 7055893 w 9157648"/>
              <a:gd name="connsiteY3" fmla="*/ 163773 h 714630"/>
              <a:gd name="connsiteX4" fmla="*/ 6631214 w 9157648"/>
              <a:gd name="connsiteY4" fmla="*/ 470903 h 714630"/>
              <a:gd name="connsiteX5" fmla="*/ 6220218 w 9157648"/>
              <a:gd name="connsiteY5" fmla="*/ 710761 h 714630"/>
              <a:gd name="connsiteX6" fmla="*/ 3050628 w 9157648"/>
              <a:gd name="connsiteY6" fmla="*/ 710762 h 714630"/>
              <a:gd name="connsiteX7" fmla="*/ 2624796 w 9157648"/>
              <a:gd name="connsiteY7" fmla="*/ 553124 h 714630"/>
              <a:gd name="connsiteX8" fmla="*/ 2455368 w 9157648"/>
              <a:gd name="connsiteY8" fmla="*/ 353801 h 714630"/>
              <a:gd name="connsiteX9" fmla="*/ 2038798 w 9157648"/>
              <a:gd name="connsiteY9" fmla="*/ 156298 h 714630"/>
              <a:gd name="connsiteX10" fmla="*/ 0 w 9157648"/>
              <a:gd name="connsiteY10" fmla="*/ 150125 h 714630"/>
              <a:gd name="connsiteX11" fmla="*/ 13648 w 9157648"/>
              <a:gd name="connsiteY11" fmla="*/ 0 h 714630"/>
              <a:gd name="connsiteX0" fmla="*/ 13648 w 9157648"/>
              <a:gd name="connsiteY0" fmla="*/ 0 h 714373"/>
              <a:gd name="connsiteX1" fmla="*/ 9157648 w 9157648"/>
              <a:gd name="connsiteY1" fmla="*/ 0 h 714373"/>
              <a:gd name="connsiteX2" fmla="*/ 9144000 w 9157648"/>
              <a:gd name="connsiteY2" fmla="*/ 163774 h 714373"/>
              <a:gd name="connsiteX3" fmla="*/ 7055893 w 9157648"/>
              <a:gd name="connsiteY3" fmla="*/ 163773 h 714373"/>
              <a:gd name="connsiteX4" fmla="*/ 6626231 w 9157648"/>
              <a:gd name="connsiteY4" fmla="*/ 463428 h 714373"/>
              <a:gd name="connsiteX5" fmla="*/ 6220218 w 9157648"/>
              <a:gd name="connsiteY5" fmla="*/ 710761 h 714373"/>
              <a:gd name="connsiteX6" fmla="*/ 3050628 w 9157648"/>
              <a:gd name="connsiteY6" fmla="*/ 710762 h 714373"/>
              <a:gd name="connsiteX7" fmla="*/ 2624796 w 9157648"/>
              <a:gd name="connsiteY7" fmla="*/ 553124 h 714373"/>
              <a:gd name="connsiteX8" fmla="*/ 2455368 w 9157648"/>
              <a:gd name="connsiteY8" fmla="*/ 353801 h 714373"/>
              <a:gd name="connsiteX9" fmla="*/ 2038798 w 9157648"/>
              <a:gd name="connsiteY9" fmla="*/ 156298 h 714373"/>
              <a:gd name="connsiteX10" fmla="*/ 0 w 9157648"/>
              <a:gd name="connsiteY10" fmla="*/ 150125 h 714373"/>
              <a:gd name="connsiteX11" fmla="*/ 13648 w 9157648"/>
              <a:gd name="connsiteY11" fmla="*/ 0 h 714373"/>
              <a:gd name="connsiteX0" fmla="*/ 13648 w 9157648"/>
              <a:gd name="connsiteY0" fmla="*/ 0 h 714800"/>
              <a:gd name="connsiteX1" fmla="*/ 9157648 w 9157648"/>
              <a:gd name="connsiteY1" fmla="*/ 0 h 714800"/>
              <a:gd name="connsiteX2" fmla="*/ 9144000 w 9157648"/>
              <a:gd name="connsiteY2" fmla="*/ 163774 h 714800"/>
              <a:gd name="connsiteX3" fmla="*/ 7055893 w 9157648"/>
              <a:gd name="connsiteY3" fmla="*/ 163773 h 714800"/>
              <a:gd name="connsiteX4" fmla="*/ 6626231 w 9157648"/>
              <a:gd name="connsiteY4" fmla="*/ 463428 h 714800"/>
              <a:gd name="connsiteX5" fmla="*/ 6220218 w 9157648"/>
              <a:gd name="connsiteY5" fmla="*/ 710761 h 714800"/>
              <a:gd name="connsiteX6" fmla="*/ 3050628 w 9157648"/>
              <a:gd name="connsiteY6" fmla="*/ 710762 h 714800"/>
              <a:gd name="connsiteX7" fmla="*/ 2624796 w 9157648"/>
              <a:gd name="connsiteY7" fmla="*/ 553124 h 714800"/>
              <a:gd name="connsiteX8" fmla="*/ 2455368 w 9157648"/>
              <a:gd name="connsiteY8" fmla="*/ 353801 h 714800"/>
              <a:gd name="connsiteX9" fmla="*/ 2038798 w 9157648"/>
              <a:gd name="connsiteY9" fmla="*/ 156298 h 714800"/>
              <a:gd name="connsiteX10" fmla="*/ 0 w 9157648"/>
              <a:gd name="connsiteY10" fmla="*/ 150125 h 714800"/>
              <a:gd name="connsiteX11" fmla="*/ 13648 w 9157648"/>
              <a:gd name="connsiteY11" fmla="*/ 0 h 714800"/>
              <a:gd name="connsiteX0" fmla="*/ 13648 w 9157648"/>
              <a:gd name="connsiteY0" fmla="*/ 0 h 718584"/>
              <a:gd name="connsiteX1" fmla="*/ 9157648 w 9157648"/>
              <a:gd name="connsiteY1" fmla="*/ 0 h 718584"/>
              <a:gd name="connsiteX2" fmla="*/ 9144000 w 9157648"/>
              <a:gd name="connsiteY2" fmla="*/ 163774 h 718584"/>
              <a:gd name="connsiteX3" fmla="*/ 7055893 w 9157648"/>
              <a:gd name="connsiteY3" fmla="*/ 163773 h 718584"/>
              <a:gd name="connsiteX4" fmla="*/ 6626231 w 9157648"/>
              <a:gd name="connsiteY4" fmla="*/ 463428 h 718584"/>
              <a:gd name="connsiteX5" fmla="*/ 6220218 w 9157648"/>
              <a:gd name="connsiteY5" fmla="*/ 710761 h 718584"/>
              <a:gd name="connsiteX6" fmla="*/ 3050628 w 9157648"/>
              <a:gd name="connsiteY6" fmla="*/ 710762 h 718584"/>
              <a:gd name="connsiteX7" fmla="*/ 2624796 w 9157648"/>
              <a:gd name="connsiteY7" fmla="*/ 553124 h 718584"/>
              <a:gd name="connsiteX8" fmla="*/ 2455368 w 9157648"/>
              <a:gd name="connsiteY8" fmla="*/ 353801 h 718584"/>
              <a:gd name="connsiteX9" fmla="*/ 2038798 w 9157648"/>
              <a:gd name="connsiteY9" fmla="*/ 156298 h 718584"/>
              <a:gd name="connsiteX10" fmla="*/ 0 w 9157648"/>
              <a:gd name="connsiteY10" fmla="*/ 150125 h 718584"/>
              <a:gd name="connsiteX11" fmla="*/ 13648 w 9157648"/>
              <a:gd name="connsiteY11" fmla="*/ 0 h 718584"/>
              <a:gd name="connsiteX0" fmla="*/ 13648 w 9157648"/>
              <a:gd name="connsiteY0" fmla="*/ 0 h 716243"/>
              <a:gd name="connsiteX1" fmla="*/ 9157648 w 9157648"/>
              <a:gd name="connsiteY1" fmla="*/ 0 h 716243"/>
              <a:gd name="connsiteX2" fmla="*/ 9144000 w 9157648"/>
              <a:gd name="connsiteY2" fmla="*/ 163774 h 716243"/>
              <a:gd name="connsiteX3" fmla="*/ 7055893 w 9157648"/>
              <a:gd name="connsiteY3" fmla="*/ 163773 h 716243"/>
              <a:gd name="connsiteX4" fmla="*/ 6626231 w 9157648"/>
              <a:gd name="connsiteY4" fmla="*/ 463428 h 716243"/>
              <a:gd name="connsiteX5" fmla="*/ 6220218 w 9157648"/>
              <a:gd name="connsiteY5" fmla="*/ 710761 h 716243"/>
              <a:gd name="connsiteX6" fmla="*/ 3050628 w 9157648"/>
              <a:gd name="connsiteY6" fmla="*/ 710762 h 716243"/>
              <a:gd name="connsiteX7" fmla="*/ 2624796 w 9157648"/>
              <a:gd name="connsiteY7" fmla="*/ 553124 h 716243"/>
              <a:gd name="connsiteX8" fmla="*/ 2455368 w 9157648"/>
              <a:gd name="connsiteY8" fmla="*/ 353801 h 716243"/>
              <a:gd name="connsiteX9" fmla="*/ 2038798 w 9157648"/>
              <a:gd name="connsiteY9" fmla="*/ 156298 h 716243"/>
              <a:gd name="connsiteX10" fmla="*/ 0 w 9157648"/>
              <a:gd name="connsiteY10" fmla="*/ 150125 h 716243"/>
              <a:gd name="connsiteX11" fmla="*/ 13648 w 9157648"/>
              <a:gd name="connsiteY11" fmla="*/ 0 h 716243"/>
              <a:gd name="connsiteX0" fmla="*/ 13648 w 9157648"/>
              <a:gd name="connsiteY0" fmla="*/ 0 h 714800"/>
              <a:gd name="connsiteX1" fmla="*/ 9157648 w 9157648"/>
              <a:gd name="connsiteY1" fmla="*/ 0 h 714800"/>
              <a:gd name="connsiteX2" fmla="*/ 9144000 w 9157648"/>
              <a:gd name="connsiteY2" fmla="*/ 163774 h 714800"/>
              <a:gd name="connsiteX3" fmla="*/ 7055893 w 9157648"/>
              <a:gd name="connsiteY3" fmla="*/ 163773 h 714800"/>
              <a:gd name="connsiteX4" fmla="*/ 6626231 w 9157648"/>
              <a:gd name="connsiteY4" fmla="*/ 463428 h 714800"/>
              <a:gd name="connsiteX5" fmla="*/ 6220218 w 9157648"/>
              <a:gd name="connsiteY5" fmla="*/ 710761 h 714800"/>
              <a:gd name="connsiteX6" fmla="*/ 3050628 w 9157648"/>
              <a:gd name="connsiteY6" fmla="*/ 710762 h 714800"/>
              <a:gd name="connsiteX7" fmla="*/ 2624796 w 9157648"/>
              <a:gd name="connsiteY7" fmla="*/ 553124 h 714800"/>
              <a:gd name="connsiteX8" fmla="*/ 2455368 w 9157648"/>
              <a:gd name="connsiteY8" fmla="*/ 353801 h 714800"/>
              <a:gd name="connsiteX9" fmla="*/ 2038798 w 9157648"/>
              <a:gd name="connsiteY9" fmla="*/ 156298 h 714800"/>
              <a:gd name="connsiteX10" fmla="*/ 0 w 9157648"/>
              <a:gd name="connsiteY10" fmla="*/ 150125 h 714800"/>
              <a:gd name="connsiteX11" fmla="*/ 13648 w 9157648"/>
              <a:gd name="connsiteY11" fmla="*/ 0 h 714800"/>
              <a:gd name="connsiteX0" fmla="*/ 13648 w 9157648"/>
              <a:gd name="connsiteY0" fmla="*/ 0 h 714800"/>
              <a:gd name="connsiteX1" fmla="*/ 9157648 w 9157648"/>
              <a:gd name="connsiteY1" fmla="*/ 0 h 714800"/>
              <a:gd name="connsiteX2" fmla="*/ 9144000 w 9157648"/>
              <a:gd name="connsiteY2" fmla="*/ 163774 h 714800"/>
              <a:gd name="connsiteX3" fmla="*/ 7055893 w 9157648"/>
              <a:gd name="connsiteY3" fmla="*/ 163773 h 714800"/>
              <a:gd name="connsiteX4" fmla="*/ 6626231 w 9157648"/>
              <a:gd name="connsiteY4" fmla="*/ 463428 h 714800"/>
              <a:gd name="connsiteX5" fmla="*/ 6220218 w 9157648"/>
              <a:gd name="connsiteY5" fmla="*/ 710761 h 714800"/>
              <a:gd name="connsiteX6" fmla="*/ 3050628 w 9157648"/>
              <a:gd name="connsiteY6" fmla="*/ 710762 h 714800"/>
              <a:gd name="connsiteX7" fmla="*/ 2624796 w 9157648"/>
              <a:gd name="connsiteY7" fmla="*/ 553124 h 714800"/>
              <a:gd name="connsiteX8" fmla="*/ 2455368 w 9157648"/>
              <a:gd name="connsiteY8" fmla="*/ 353801 h 714800"/>
              <a:gd name="connsiteX9" fmla="*/ 2038798 w 9157648"/>
              <a:gd name="connsiteY9" fmla="*/ 156298 h 714800"/>
              <a:gd name="connsiteX10" fmla="*/ 0 w 9157648"/>
              <a:gd name="connsiteY10" fmla="*/ 150125 h 714800"/>
              <a:gd name="connsiteX11" fmla="*/ 13648 w 9157648"/>
              <a:gd name="connsiteY11" fmla="*/ 0 h 714800"/>
              <a:gd name="connsiteX0" fmla="*/ 13648 w 9157648"/>
              <a:gd name="connsiteY0" fmla="*/ 0 h 714996"/>
              <a:gd name="connsiteX1" fmla="*/ 9157648 w 9157648"/>
              <a:gd name="connsiteY1" fmla="*/ 0 h 714996"/>
              <a:gd name="connsiteX2" fmla="*/ 9144000 w 9157648"/>
              <a:gd name="connsiteY2" fmla="*/ 163774 h 714996"/>
              <a:gd name="connsiteX3" fmla="*/ 7055893 w 9157648"/>
              <a:gd name="connsiteY3" fmla="*/ 163773 h 714996"/>
              <a:gd name="connsiteX4" fmla="*/ 6626231 w 9157648"/>
              <a:gd name="connsiteY4" fmla="*/ 463428 h 714996"/>
              <a:gd name="connsiteX5" fmla="*/ 6220218 w 9157648"/>
              <a:gd name="connsiteY5" fmla="*/ 710761 h 714996"/>
              <a:gd name="connsiteX6" fmla="*/ 3050628 w 9157648"/>
              <a:gd name="connsiteY6" fmla="*/ 710762 h 714996"/>
              <a:gd name="connsiteX7" fmla="*/ 2624796 w 9157648"/>
              <a:gd name="connsiteY7" fmla="*/ 553124 h 714996"/>
              <a:gd name="connsiteX8" fmla="*/ 2455368 w 9157648"/>
              <a:gd name="connsiteY8" fmla="*/ 353801 h 714996"/>
              <a:gd name="connsiteX9" fmla="*/ 2038798 w 9157648"/>
              <a:gd name="connsiteY9" fmla="*/ 156298 h 714996"/>
              <a:gd name="connsiteX10" fmla="*/ 0 w 9157648"/>
              <a:gd name="connsiteY10" fmla="*/ 150125 h 714996"/>
              <a:gd name="connsiteX11" fmla="*/ 13648 w 9157648"/>
              <a:gd name="connsiteY11" fmla="*/ 0 h 714996"/>
              <a:gd name="connsiteX0" fmla="*/ 13648 w 9157648"/>
              <a:gd name="connsiteY0" fmla="*/ 0 h 717260"/>
              <a:gd name="connsiteX1" fmla="*/ 9157648 w 9157648"/>
              <a:gd name="connsiteY1" fmla="*/ 0 h 717260"/>
              <a:gd name="connsiteX2" fmla="*/ 9144000 w 9157648"/>
              <a:gd name="connsiteY2" fmla="*/ 163774 h 717260"/>
              <a:gd name="connsiteX3" fmla="*/ 7055893 w 9157648"/>
              <a:gd name="connsiteY3" fmla="*/ 163773 h 717260"/>
              <a:gd name="connsiteX4" fmla="*/ 6626231 w 9157648"/>
              <a:gd name="connsiteY4" fmla="*/ 463428 h 717260"/>
              <a:gd name="connsiteX5" fmla="*/ 6220218 w 9157648"/>
              <a:gd name="connsiteY5" fmla="*/ 710761 h 717260"/>
              <a:gd name="connsiteX6" fmla="*/ 3050628 w 9157648"/>
              <a:gd name="connsiteY6" fmla="*/ 710762 h 717260"/>
              <a:gd name="connsiteX7" fmla="*/ 2624796 w 9157648"/>
              <a:gd name="connsiteY7" fmla="*/ 553124 h 717260"/>
              <a:gd name="connsiteX8" fmla="*/ 2455368 w 9157648"/>
              <a:gd name="connsiteY8" fmla="*/ 353801 h 717260"/>
              <a:gd name="connsiteX9" fmla="*/ 2038798 w 9157648"/>
              <a:gd name="connsiteY9" fmla="*/ 156298 h 717260"/>
              <a:gd name="connsiteX10" fmla="*/ 0 w 9157648"/>
              <a:gd name="connsiteY10" fmla="*/ 150125 h 717260"/>
              <a:gd name="connsiteX11" fmla="*/ 13648 w 9157648"/>
              <a:gd name="connsiteY11" fmla="*/ 0 h 717260"/>
              <a:gd name="connsiteX0" fmla="*/ 13648 w 9157648"/>
              <a:gd name="connsiteY0" fmla="*/ 0 h 717260"/>
              <a:gd name="connsiteX1" fmla="*/ 9157648 w 9157648"/>
              <a:gd name="connsiteY1" fmla="*/ 0 h 717260"/>
              <a:gd name="connsiteX2" fmla="*/ 9144000 w 9157648"/>
              <a:gd name="connsiteY2" fmla="*/ 163774 h 717260"/>
              <a:gd name="connsiteX3" fmla="*/ 7023503 w 9157648"/>
              <a:gd name="connsiteY3" fmla="*/ 153807 h 717260"/>
              <a:gd name="connsiteX4" fmla="*/ 6626231 w 9157648"/>
              <a:gd name="connsiteY4" fmla="*/ 463428 h 717260"/>
              <a:gd name="connsiteX5" fmla="*/ 6220218 w 9157648"/>
              <a:gd name="connsiteY5" fmla="*/ 710761 h 717260"/>
              <a:gd name="connsiteX6" fmla="*/ 3050628 w 9157648"/>
              <a:gd name="connsiteY6" fmla="*/ 710762 h 717260"/>
              <a:gd name="connsiteX7" fmla="*/ 2624796 w 9157648"/>
              <a:gd name="connsiteY7" fmla="*/ 553124 h 717260"/>
              <a:gd name="connsiteX8" fmla="*/ 2455368 w 9157648"/>
              <a:gd name="connsiteY8" fmla="*/ 353801 h 717260"/>
              <a:gd name="connsiteX9" fmla="*/ 2038798 w 9157648"/>
              <a:gd name="connsiteY9" fmla="*/ 156298 h 717260"/>
              <a:gd name="connsiteX10" fmla="*/ 0 w 9157648"/>
              <a:gd name="connsiteY10" fmla="*/ 150125 h 717260"/>
              <a:gd name="connsiteX11" fmla="*/ 13648 w 9157648"/>
              <a:gd name="connsiteY11" fmla="*/ 0 h 717260"/>
              <a:gd name="connsiteX0" fmla="*/ 13648 w 9157648"/>
              <a:gd name="connsiteY0" fmla="*/ 0 h 717260"/>
              <a:gd name="connsiteX1" fmla="*/ 9157648 w 9157648"/>
              <a:gd name="connsiteY1" fmla="*/ 0 h 717260"/>
              <a:gd name="connsiteX2" fmla="*/ 9144000 w 9157648"/>
              <a:gd name="connsiteY2" fmla="*/ 163774 h 717260"/>
              <a:gd name="connsiteX3" fmla="*/ 7023503 w 9157648"/>
              <a:gd name="connsiteY3" fmla="*/ 153807 h 717260"/>
              <a:gd name="connsiteX4" fmla="*/ 6626231 w 9157648"/>
              <a:gd name="connsiteY4" fmla="*/ 463428 h 717260"/>
              <a:gd name="connsiteX5" fmla="*/ 6220218 w 9157648"/>
              <a:gd name="connsiteY5" fmla="*/ 710761 h 717260"/>
              <a:gd name="connsiteX6" fmla="*/ 3050628 w 9157648"/>
              <a:gd name="connsiteY6" fmla="*/ 710762 h 717260"/>
              <a:gd name="connsiteX7" fmla="*/ 2624796 w 9157648"/>
              <a:gd name="connsiteY7" fmla="*/ 553124 h 717260"/>
              <a:gd name="connsiteX8" fmla="*/ 2455368 w 9157648"/>
              <a:gd name="connsiteY8" fmla="*/ 353801 h 717260"/>
              <a:gd name="connsiteX9" fmla="*/ 2038798 w 9157648"/>
              <a:gd name="connsiteY9" fmla="*/ 156298 h 717260"/>
              <a:gd name="connsiteX10" fmla="*/ 0 w 9157648"/>
              <a:gd name="connsiteY10" fmla="*/ 150125 h 717260"/>
              <a:gd name="connsiteX11" fmla="*/ 13648 w 9157648"/>
              <a:gd name="connsiteY11" fmla="*/ 0 h 717260"/>
              <a:gd name="connsiteX0" fmla="*/ 13648 w 9157648"/>
              <a:gd name="connsiteY0" fmla="*/ 0 h 717260"/>
              <a:gd name="connsiteX1" fmla="*/ 9157648 w 9157648"/>
              <a:gd name="connsiteY1" fmla="*/ 0 h 717260"/>
              <a:gd name="connsiteX2" fmla="*/ 9144000 w 9157648"/>
              <a:gd name="connsiteY2" fmla="*/ 163774 h 717260"/>
              <a:gd name="connsiteX3" fmla="*/ 7023503 w 9157648"/>
              <a:gd name="connsiteY3" fmla="*/ 153807 h 717260"/>
              <a:gd name="connsiteX4" fmla="*/ 6626231 w 9157648"/>
              <a:gd name="connsiteY4" fmla="*/ 463428 h 717260"/>
              <a:gd name="connsiteX5" fmla="*/ 6220218 w 9157648"/>
              <a:gd name="connsiteY5" fmla="*/ 710761 h 717260"/>
              <a:gd name="connsiteX6" fmla="*/ 3050628 w 9157648"/>
              <a:gd name="connsiteY6" fmla="*/ 710762 h 717260"/>
              <a:gd name="connsiteX7" fmla="*/ 2624796 w 9157648"/>
              <a:gd name="connsiteY7" fmla="*/ 553124 h 717260"/>
              <a:gd name="connsiteX8" fmla="*/ 2455368 w 9157648"/>
              <a:gd name="connsiteY8" fmla="*/ 353801 h 717260"/>
              <a:gd name="connsiteX9" fmla="*/ 2038798 w 9157648"/>
              <a:gd name="connsiteY9" fmla="*/ 156298 h 717260"/>
              <a:gd name="connsiteX10" fmla="*/ 0 w 9157648"/>
              <a:gd name="connsiteY10" fmla="*/ 150125 h 717260"/>
              <a:gd name="connsiteX11" fmla="*/ 13648 w 9157648"/>
              <a:gd name="connsiteY11" fmla="*/ 0 h 717260"/>
              <a:gd name="connsiteX0" fmla="*/ 13648 w 9157648"/>
              <a:gd name="connsiteY0" fmla="*/ 0 h 717260"/>
              <a:gd name="connsiteX1" fmla="*/ 9157648 w 9157648"/>
              <a:gd name="connsiteY1" fmla="*/ 0 h 717260"/>
              <a:gd name="connsiteX2" fmla="*/ 9144000 w 9157648"/>
              <a:gd name="connsiteY2" fmla="*/ 163774 h 717260"/>
              <a:gd name="connsiteX3" fmla="*/ 7023503 w 9157648"/>
              <a:gd name="connsiteY3" fmla="*/ 153807 h 717260"/>
              <a:gd name="connsiteX4" fmla="*/ 6626231 w 9157648"/>
              <a:gd name="connsiteY4" fmla="*/ 463428 h 717260"/>
              <a:gd name="connsiteX5" fmla="*/ 6220218 w 9157648"/>
              <a:gd name="connsiteY5" fmla="*/ 710761 h 717260"/>
              <a:gd name="connsiteX6" fmla="*/ 3050628 w 9157648"/>
              <a:gd name="connsiteY6" fmla="*/ 710762 h 717260"/>
              <a:gd name="connsiteX7" fmla="*/ 2624796 w 9157648"/>
              <a:gd name="connsiteY7" fmla="*/ 553124 h 717260"/>
              <a:gd name="connsiteX8" fmla="*/ 2455368 w 9157648"/>
              <a:gd name="connsiteY8" fmla="*/ 353801 h 717260"/>
              <a:gd name="connsiteX9" fmla="*/ 2038798 w 9157648"/>
              <a:gd name="connsiteY9" fmla="*/ 156298 h 717260"/>
              <a:gd name="connsiteX10" fmla="*/ 0 w 9157648"/>
              <a:gd name="connsiteY10" fmla="*/ 150125 h 717260"/>
              <a:gd name="connsiteX11" fmla="*/ 13648 w 9157648"/>
              <a:gd name="connsiteY11" fmla="*/ 0 h 717260"/>
              <a:gd name="connsiteX0" fmla="*/ 13648 w 9157648"/>
              <a:gd name="connsiteY0" fmla="*/ 0 h 717260"/>
              <a:gd name="connsiteX1" fmla="*/ 9157648 w 9157648"/>
              <a:gd name="connsiteY1" fmla="*/ 0 h 717260"/>
              <a:gd name="connsiteX2" fmla="*/ 9144000 w 9157648"/>
              <a:gd name="connsiteY2" fmla="*/ 163774 h 717260"/>
              <a:gd name="connsiteX3" fmla="*/ 7023503 w 9157648"/>
              <a:gd name="connsiteY3" fmla="*/ 153807 h 717260"/>
              <a:gd name="connsiteX4" fmla="*/ 6626231 w 9157648"/>
              <a:gd name="connsiteY4" fmla="*/ 463428 h 717260"/>
              <a:gd name="connsiteX5" fmla="*/ 6220218 w 9157648"/>
              <a:gd name="connsiteY5" fmla="*/ 710761 h 717260"/>
              <a:gd name="connsiteX6" fmla="*/ 3050628 w 9157648"/>
              <a:gd name="connsiteY6" fmla="*/ 710762 h 717260"/>
              <a:gd name="connsiteX7" fmla="*/ 2624796 w 9157648"/>
              <a:gd name="connsiteY7" fmla="*/ 553124 h 717260"/>
              <a:gd name="connsiteX8" fmla="*/ 2455368 w 9157648"/>
              <a:gd name="connsiteY8" fmla="*/ 353801 h 717260"/>
              <a:gd name="connsiteX9" fmla="*/ 2038798 w 9157648"/>
              <a:gd name="connsiteY9" fmla="*/ 156298 h 717260"/>
              <a:gd name="connsiteX10" fmla="*/ 0 w 9157648"/>
              <a:gd name="connsiteY10" fmla="*/ 150125 h 717260"/>
              <a:gd name="connsiteX11" fmla="*/ 13648 w 9157648"/>
              <a:gd name="connsiteY11" fmla="*/ 0 h 717260"/>
              <a:gd name="connsiteX0" fmla="*/ 13648 w 9157648"/>
              <a:gd name="connsiteY0" fmla="*/ 0 h 717260"/>
              <a:gd name="connsiteX1" fmla="*/ 9157648 w 9157648"/>
              <a:gd name="connsiteY1" fmla="*/ 0 h 717260"/>
              <a:gd name="connsiteX2" fmla="*/ 9144000 w 9157648"/>
              <a:gd name="connsiteY2" fmla="*/ 163774 h 717260"/>
              <a:gd name="connsiteX3" fmla="*/ 7023503 w 9157648"/>
              <a:gd name="connsiteY3" fmla="*/ 153807 h 717260"/>
              <a:gd name="connsiteX4" fmla="*/ 6626231 w 9157648"/>
              <a:gd name="connsiteY4" fmla="*/ 463428 h 717260"/>
              <a:gd name="connsiteX5" fmla="*/ 6220218 w 9157648"/>
              <a:gd name="connsiteY5" fmla="*/ 710761 h 717260"/>
              <a:gd name="connsiteX6" fmla="*/ 3050628 w 9157648"/>
              <a:gd name="connsiteY6" fmla="*/ 710762 h 717260"/>
              <a:gd name="connsiteX7" fmla="*/ 2624796 w 9157648"/>
              <a:gd name="connsiteY7" fmla="*/ 553124 h 717260"/>
              <a:gd name="connsiteX8" fmla="*/ 2455368 w 9157648"/>
              <a:gd name="connsiteY8" fmla="*/ 353801 h 717260"/>
              <a:gd name="connsiteX9" fmla="*/ 2038798 w 9157648"/>
              <a:gd name="connsiteY9" fmla="*/ 156298 h 717260"/>
              <a:gd name="connsiteX10" fmla="*/ 0 w 9157648"/>
              <a:gd name="connsiteY10" fmla="*/ 150125 h 717260"/>
              <a:gd name="connsiteX11" fmla="*/ 13648 w 9157648"/>
              <a:gd name="connsiteY11" fmla="*/ 0 h 717260"/>
              <a:gd name="connsiteX0" fmla="*/ 13648 w 9157648"/>
              <a:gd name="connsiteY0" fmla="*/ 0 h 717260"/>
              <a:gd name="connsiteX1" fmla="*/ 9157648 w 9157648"/>
              <a:gd name="connsiteY1" fmla="*/ 0 h 717260"/>
              <a:gd name="connsiteX2" fmla="*/ 9144000 w 9157648"/>
              <a:gd name="connsiteY2" fmla="*/ 163774 h 717260"/>
              <a:gd name="connsiteX3" fmla="*/ 7023503 w 9157648"/>
              <a:gd name="connsiteY3" fmla="*/ 153807 h 717260"/>
              <a:gd name="connsiteX4" fmla="*/ 6626231 w 9157648"/>
              <a:gd name="connsiteY4" fmla="*/ 463428 h 717260"/>
              <a:gd name="connsiteX5" fmla="*/ 6220218 w 9157648"/>
              <a:gd name="connsiteY5" fmla="*/ 710761 h 717260"/>
              <a:gd name="connsiteX6" fmla="*/ 3050628 w 9157648"/>
              <a:gd name="connsiteY6" fmla="*/ 710762 h 717260"/>
              <a:gd name="connsiteX7" fmla="*/ 2624796 w 9157648"/>
              <a:gd name="connsiteY7" fmla="*/ 553124 h 717260"/>
              <a:gd name="connsiteX8" fmla="*/ 2455368 w 9157648"/>
              <a:gd name="connsiteY8" fmla="*/ 353801 h 717260"/>
              <a:gd name="connsiteX9" fmla="*/ 2038798 w 9157648"/>
              <a:gd name="connsiteY9" fmla="*/ 156298 h 717260"/>
              <a:gd name="connsiteX10" fmla="*/ 0 w 9157648"/>
              <a:gd name="connsiteY10" fmla="*/ 150125 h 717260"/>
              <a:gd name="connsiteX11" fmla="*/ 13648 w 9157648"/>
              <a:gd name="connsiteY11" fmla="*/ 0 h 717260"/>
              <a:gd name="connsiteX0" fmla="*/ 13648 w 9157648"/>
              <a:gd name="connsiteY0" fmla="*/ 0 h 713632"/>
              <a:gd name="connsiteX1" fmla="*/ 9157648 w 9157648"/>
              <a:gd name="connsiteY1" fmla="*/ 0 h 713632"/>
              <a:gd name="connsiteX2" fmla="*/ 9144000 w 9157648"/>
              <a:gd name="connsiteY2" fmla="*/ 163774 h 713632"/>
              <a:gd name="connsiteX3" fmla="*/ 7023503 w 9157648"/>
              <a:gd name="connsiteY3" fmla="*/ 153807 h 713632"/>
              <a:gd name="connsiteX4" fmla="*/ 6626231 w 9157648"/>
              <a:gd name="connsiteY4" fmla="*/ 463428 h 713632"/>
              <a:gd name="connsiteX5" fmla="*/ 6220218 w 9157648"/>
              <a:gd name="connsiteY5" fmla="*/ 710761 h 713632"/>
              <a:gd name="connsiteX6" fmla="*/ 3050628 w 9157648"/>
              <a:gd name="connsiteY6" fmla="*/ 710762 h 713632"/>
              <a:gd name="connsiteX7" fmla="*/ 2624796 w 9157648"/>
              <a:gd name="connsiteY7" fmla="*/ 553124 h 713632"/>
              <a:gd name="connsiteX8" fmla="*/ 2455368 w 9157648"/>
              <a:gd name="connsiteY8" fmla="*/ 353801 h 713632"/>
              <a:gd name="connsiteX9" fmla="*/ 2038798 w 9157648"/>
              <a:gd name="connsiteY9" fmla="*/ 156298 h 713632"/>
              <a:gd name="connsiteX10" fmla="*/ 0 w 9157648"/>
              <a:gd name="connsiteY10" fmla="*/ 150125 h 713632"/>
              <a:gd name="connsiteX11" fmla="*/ 13648 w 9157648"/>
              <a:gd name="connsiteY11" fmla="*/ 0 h 713632"/>
              <a:gd name="connsiteX0" fmla="*/ 13648 w 9157648"/>
              <a:gd name="connsiteY0" fmla="*/ 0 h 713221"/>
              <a:gd name="connsiteX1" fmla="*/ 9157648 w 9157648"/>
              <a:gd name="connsiteY1" fmla="*/ 0 h 713221"/>
              <a:gd name="connsiteX2" fmla="*/ 9144000 w 9157648"/>
              <a:gd name="connsiteY2" fmla="*/ 163774 h 713221"/>
              <a:gd name="connsiteX3" fmla="*/ 7023503 w 9157648"/>
              <a:gd name="connsiteY3" fmla="*/ 153807 h 713221"/>
              <a:gd name="connsiteX4" fmla="*/ 6626231 w 9157648"/>
              <a:gd name="connsiteY4" fmla="*/ 463428 h 713221"/>
              <a:gd name="connsiteX5" fmla="*/ 6220218 w 9157648"/>
              <a:gd name="connsiteY5" fmla="*/ 710761 h 713221"/>
              <a:gd name="connsiteX6" fmla="*/ 3050628 w 9157648"/>
              <a:gd name="connsiteY6" fmla="*/ 710762 h 713221"/>
              <a:gd name="connsiteX7" fmla="*/ 2624796 w 9157648"/>
              <a:gd name="connsiteY7" fmla="*/ 553124 h 713221"/>
              <a:gd name="connsiteX8" fmla="*/ 2455368 w 9157648"/>
              <a:gd name="connsiteY8" fmla="*/ 353801 h 713221"/>
              <a:gd name="connsiteX9" fmla="*/ 2038798 w 9157648"/>
              <a:gd name="connsiteY9" fmla="*/ 156298 h 713221"/>
              <a:gd name="connsiteX10" fmla="*/ 0 w 9157648"/>
              <a:gd name="connsiteY10" fmla="*/ 150125 h 713221"/>
              <a:gd name="connsiteX11" fmla="*/ 13648 w 9157648"/>
              <a:gd name="connsiteY11" fmla="*/ 0 h 713221"/>
              <a:gd name="connsiteX0" fmla="*/ 13648 w 9157648"/>
              <a:gd name="connsiteY0" fmla="*/ 0 h 713221"/>
              <a:gd name="connsiteX1" fmla="*/ 9157648 w 9157648"/>
              <a:gd name="connsiteY1" fmla="*/ 0 h 713221"/>
              <a:gd name="connsiteX2" fmla="*/ 9144000 w 9157648"/>
              <a:gd name="connsiteY2" fmla="*/ 163774 h 713221"/>
              <a:gd name="connsiteX3" fmla="*/ 7023503 w 9157648"/>
              <a:gd name="connsiteY3" fmla="*/ 153807 h 713221"/>
              <a:gd name="connsiteX4" fmla="*/ 6626231 w 9157648"/>
              <a:gd name="connsiteY4" fmla="*/ 463428 h 713221"/>
              <a:gd name="connsiteX5" fmla="*/ 6220218 w 9157648"/>
              <a:gd name="connsiteY5" fmla="*/ 710761 h 713221"/>
              <a:gd name="connsiteX6" fmla="*/ 3050628 w 9157648"/>
              <a:gd name="connsiteY6" fmla="*/ 710762 h 713221"/>
              <a:gd name="connsiteX7" fmla="*/ 2624796 w 9157648"/>
              <a:gd name="connsiteY7" fmla="*/ 553124 h 713221"/>
              <a:gd name="connsiteX8" fmla="*/ 2455368 w 9157648"/>
              <a:gd name="connsiteY8" fmla="*/ 353801 h 713221"/>
              <a:gd name="connsiteX9" fmla="*/ 2038798 w 9157648"/>
              <a:gd name="connsiteY9" fmla="*/ 156298 h 713221"/>
              <a:gd name="connsiteX10" fmla="*/ 0 w 9157648"/>
              <a:gd name="connsiteY10" fmla="*/ 150125 h 713221"/>
              <a:gd name="connsiteX11" fmla="*/ 13648 w 9157648"/>
              <a:gd name="connsiteY11" fmla="*/ 0 h 713221"/>
              <a:gd name="connsiteX0" fmla="*/ 13648 w 9157648"/>
              <a:gd name="connsiteY0" fmla="*/ 0 h 713221"/>
              <a:gd name="connsiteX1" fmla="*/ 9157648 w 9157648"/>
              <a:gd name="connsiteY1" fmla="*/ 0 h 713221"/>
              <a:gd name="connsiteX2" fmla="*/ 9156458 w 9157648"/>
              <a:gd name="connsiteY2" fmla="*/ 158791 h 713221"/>
              <a:gd name="connsiteX3" fmla="*/ 7023503 w 9157648"/>
              <a:gd name="connsiteY3" fmla="*/ 153807 h 713221"/>
              <a:gd name="connsiteX4" fmla="*/ 6626231 w 9157648"/>
              <a:gd name="connsiteY4" fmla="*/ 463428 h 713221"/>
              <a:gd name="connsiteX5" fmla="*/ 6220218 w 9157648"/>
              <a:gd name="connsiteY5" fmla="*/ 710761 h 713221"/>
              <a:gd name="connsiteX6" fmla="*/ 3050628 w 9157648"/>
              <a:gd name="connsiteY6" fmla="*/ 710762 h 713221"/>
              <a:gd name="connsiteX7" fmla="*/ 2624796 w 9157648"/>
              <a:gd name="connsiteY7" fmla="*/ 553124 h 713221"/>
              <a:gd name="connsiteX8" fmla="*/ 2455368 w 9157648"/>
              <a:gd name="connsiteY8" fmla="*/ 353801 h 713221"/>
              <a:gd name="connsiteX9" fmla="*/ 2038798 w 9157648"/>
              <a:gd name="connsiteY9" fmla="*/ 156298 h 713221"/>
              <a:gd name="connsiteX10" fmla="*/ 0 w 9157648"/>
              <a:gd name="connsiteY10" fmla="*/ 150125 h 713221"/>
              <a:gd name="connsiteX11" fmla="*/ 13648 w 9157648"/>
              <a:gd name="connsiteY11" fmla="*/ 0 h 713221"/>
              <a:gd name="connsiteX0" fmla="*/ 13648 w 9157648"/>
              <a:gd name="connsiteY0" fmla="*/ 0 h 713221"/>
              <a:gd name="connsiteX1" fmla="*/ 9157648 w 9157648"/>
              <a:gd name="connsiteY1" fmla="*/ 0 h 713221"/>
              <a:gd name="connsiteX2" fmla="*/ 9156458 w 9157648"/>
              <a:gd name="connsiteY2" fmla="*/ 156300 h 713221"/>
              <a:gd name="connsiteX3" fmla="*/ 7023503 w 9157648"/>
              <a:gd name="connsiteY3" fmla="*/ 153807 h 713221"/>
              <a:gd name="connsiteX4" fmla="*/ 6626231 w 9157648"/>
              <a:gd name="connsiteY4" fmla="*/ 463428 h 713221"/>
              <a:gd name="connsiteX5" fmla="*/ 6220218 w 9157648"/>
              <a:gd name="connsiteY5" fmla="*/ 710761 h 713221"/>
              <a:gd name="connsiteX6" fmla="*/ 3050628 w 9157648"/>
              <a:gd name="connsiteY6" fmla="*/ 710762 h 713221"/>
              <a:gd name="connsiteX7" fmla="*/ 2624796 w 9157648"/>
              <a:gd name="connsiteY7" fmla="*/ 553124 h 713221"/>
              <a:gd name="connsiteX8" fmla="*/ 2455368 w 9157648"/>
              <a:gd name="connsiteY8" fmla="*/ 353801 h 713221"/>
              <a:gd name="connsiteX9" fmla="*/ 2038798 w 9157648"/>
              <a:gd name="connsiteY9" fmla="*/ 156298 h 713221"/>
              <a:gd name="connsiteX10" fmla="*/ 0 w 9157648"/>
              <a:gd name="connsiteY10" fmla="*/ 150125 h 713221"/>
              <a:gd name="connsiteX11" fmla="*/ 13648 w 9157648"/>
              <a:gd name="connsiteY11" fmla="*/ 0 h 713221"/>
              <a:gd name="connsiteX0" fmla="*/ 13648 w 9157648"/>
              <a:gd name="connsiteY0" fmla="*/ 0 h 713221"/>
              <a:gd name="connsiteX1" fmla="*/ 9157648 w 9157648"/>
              <a:gd name="connsiteY1" fmla="*/ 0 h 713221"/>
              <a:gd name="connsiteX2" fmla="*/ 9156458 w 9157648"/>
              <a:gd name="connsiteY2" fmla="*/ 151317 h 713221"/>
              <a:gd name="connsiteX3" fmla="*/ 7023503 w 9157648"/>
              <a:gd name="connsiteY3" fmla="*/ 153807 h 713221"/>
              <a:gd name="connsiteX4" fmla="*/ 6626231 w 9157648"/>
              <a:gd name="connsiteY4" fmla="*/ 463428 h 713221"/>
              <a:gd name="connsiteX5" fmla="*/ 6220218 w 9157648"/>
              <a:gd name="connsiteY5" fmla="*/ 710761 h 713221"/>
              <a:gd name="connsiteX6" fmla="*/ 3050628 w 9157648"/>
              <a:gd name="connsiteY6" fmla="*/ 710762 h 713221"/>
              <a:gd name="connsiteX7" fmla="*/ 2624796 w 9157648"/>
              <a:gd name="connsiteY7" fmla="*/ 553124 h 713221"/>
              <a:gd name="connsiteX8" fmla="*/ 2455368 w 9157648"/>
              <a:gd name="connsiteY8" fmla="*/ 353801 h 713221"/>
              <a:gd name="connsiteX9" fmla="*/ 2038798 w 9157648"/>
              <a:gd name="connsiteY9" fmla="*/ 156298 h 713221"/>
              <a:gd name="connsiteX10" fmla="*/ 0 w 9157648"/>
              <a:gd name="connsiteY10" fmla="*/ 150125 h 713221"/>
              <a:gd name="connsiteX11" fmla="*/ 13648 w 9157648"/>
              <a:gd name="connsiteY11" fmla="*/ 0 h 713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57648" h="713221">
                <a:moveTo>
                  <a:pt x="13648" y="0"/>
                </a:moveTo>
                <a:lnTo>
                  <a:pt x="9157648" y="0"/>
                </a:lnTo>
                <a:cubicBezTo>
                  <a:pt x="9157251" y="52930"/>
                  <a:pt x="9156855" y="98387"/>
                  <a:pt x="9156458" y="151317"/>
                </a:cubicBezTo>
                <a:lnTo>
                  <a:pt x="7023503" y="153807"/>
                </a:lnTo>
                <a:cubicBezTo>
                  <a:pt x="6861751" y="130250"/>
                  <a:pt x="6695331" y="391781"/>
                  <a:pt x="6626231" y="463428"/>
                </a:cubicBezTo>
                <a:cubicBezTo>
                  <a:pt x="6430061" y="669620"/>
                  <a:pt x="6478545" y="710649"/>
                  <a:pt x="6220218" y="710761"/>
                </a:cubicBezTo>
                <a:lnTo>
                  <a:pt x="3050628" y="710762"/>
                </a:lnTo>
                <a:cubicBezTo>
                  <a:pt x="2686843" y="726016"/>
                  <a:pt x="2761380" y="669924"/>
                  <a:pt x="2624796" y="553124"/>
                </a:cubicBezTo>
                <a:cubicBezTo>
                  <a:pt x="2565452" y="481174"/>
                  <a:pt x="2507355" y="410803"/>
                  <a:pt x="2455368" y="353801"/>
                </a:cubicBezTo>
                <a:cubicBezTo>
                  <a:pt x="2266797" y="184151"/>
                  <a:pt x="2343381" y="159098"/>
                  <a:pt x="2038798" y="156298"/>
                </a:cubicBezTo>
                <a:lnTo>
                  <a:pt x="0" y="150125"/>
                </a:lnTo>
                <a:lnTo>
                  <a:pt x="13648" y="0"/>
                </a:lnTo>
                <a:close/>
              </a:path>
            </a:pathLst>
          </a:custGeom>
          <a:solidFill>
            <a:srgbClr val="18305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en-US" sz="4800" b="1"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mn-cs"/>
              </a:rPr>
              <a:t>Cas</a:t>
            </a:r>
            <a:r>
              <a:rPr kumimoji="0" lang="en-US" sz="4800" b="1"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 </a:t>
            </a:r>
            <a:r>
              <a:rPr lang="en-CA" sz="4800" b="1" dirty="0">
                <a:solidFill>
                  <a:schemeClr val="bg1"/>
                </a:solidFill>
                <a:latin typeface="Arial Narrow" pitchFamily="34" charset="0"/>
                <a:cs typeface="Aharoni" panose="02010803020104030203" pitchFamily="2" charset="-79"/>
              </a:rPr>
              <a:t>n</a:t>
            </a:r>
            <a:r>
              <a:rPr lang="fr-FR" sz="4800" b="1" baseline="30000" dirty="0">
                <a:solidFill>
                  <a:schemeClr val="bg1"/>
                </a:solidFill>
                <a:latin typeface="Arial Narrow" pitchFamily="34" charset="0"/>
              </a:rPr>
              <a:t>o </a:t>
            </a:r>
            <a:r>
              <a:rPr kumimoji="0" lang="en-US" sz="4800" b="1"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1</a:t>
            </a:r>
          </a:p>
        </p:txBody>
      </p:sp>
      <p:pic>
        <p:nvPicPr>
          <p:cNvPr id="13" name="Picture 12" descr="A pair of glasses on a table&#10;&#10;Description generated with high confidence">
            <a:extLst>
              <a:ext uri="{FF2B5EF4-FFF2-40B4-BE49-F238E27FC236}">
                <a16:creationId xmlns:a16="http://schemas.microsoft.com/office/drawing/2014/main" id="{9BC5E8EA-DDDA-4E64-8FE8-D28776036CA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60376" y="1869952"/>
            <a:ext cx="5683624" cy="3521283"/>
          </a:xfrm>
          <a:prstGeom prst="rect">
            <a:avLst/>
          </a:prstGeom>
        </p:spPr>
      </p:pic>
      <p:cxnSp>
        <p:nvCxnSpPr>
          <p:cNvPr id="14" name="Straight Connector 13">
            <a:extLst>
              <a:ext uri="{FF2B5EF4-FFF2-40B4-BE49-F238E27FC236}">
                <a16:creationId xmlns:a16="http://schemas.microsoft.com/office/drawing/2014/main" id="{C39A9323-ACC2-4B81-80E6-86D30F64B325}"/>
              </a:ext>
            </a:extLst>
          </p:cNvPr>
          <p:cNvCxnSpPr/>
          <p:nvPr/>
        </p:nvCxnSpPr>
        <p:spPr>
          <a:xfrm flipV="1">
            <a:off x="-13855" y="1789273"/>
            <a:ext cx="9144000" cy="0"/>
          </a:xfrm>
          <a:prstGeom prst="line">
            <a:avLst/>
          </a:prstGeom>
          <a:ln w="38100">
            <a:solidFill>
              <a:srgbClr val="31C1D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0AC53B-DE61-4A93-8C1C-6E34304E3EFD}"/>
              </a:ext>
            </a:extLst>
          </p:cNvPr>
          <p:cNvCxnSpPr/>
          <p:nvPr/>
        </p:nvCxnSpPr>
        <p:spPr>
          <a:xfrm flipV="1">
            <a:off x="4683" y="5459180"/>
            <a:ext cx="9144000" cy="0"/>
          </a:xfrm>
          <a:prstGeom prst="line">
            <a:avLst/>
          </a:prstGeom>
          <a:ln w="38100">
            <a:solidFill>
              <a:srgbClr val="31C1D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69060B5-4F04-45DA-8CC4-5EA133880D7A}"/>
              </a:ext>
            </a:extLst>
          </p:cNvPr>
          <p:cNvSpPr txBox="1"/>
          <p:nvPr/>
        </p:nvSpPr>
        <p:spPr>
          <a:xfrm>
            <a:off x="-6955" y="1869967"/>
            <a:ext cx="9157648" cy="3521268"/>
          </a:xfrm>
          <a:prstGeom prst="rect">
            <a:avLst/>
          </a:prstGeom>
          <a:solidFill>
            <a:srgbClr val="183059">
              <a:alpha val="50196"/>
            </a:srgb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E0513E46-F01E-48D2-B534-B40E3165BD86}"/>
              </a:ext>
            </a:extLst>
          </p:cNvPr>
          <p:cNvSpPr txBox="1"/>
          <p:nvPr/>
        </p:nvSpPr>
        <p:spPr>
          <a:xfrm>
            <a:off x="935552" y="2008724"/>
            <a:ext cx="2761130"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w="10160">
                  <a:solidFill>
                    <a:srgbClr val="102642"/>
                  </a:solidFill>
                  <a:prstDash val="solid"/>
                </a:ln>
                <a:solidFill>
                  <a:prstClr val="white"/>
                </a:solidFill>
                <a:effectLst/>
                <a:uLnTx/>
                <a:uFillTx/>
                <a:latin typeface="Arial Narrow" panose="020B0606020202030204" pitchFamily="34" charset="0"/>
                <a:ea typeface="+mn-ea"/>
                <a:cs typeface="+mn-cs"/>
              </a:rPr>
              <a:t>Norman</a:t>
            </a:r>
            <a:endParaRPr kumimoji="0" lang="en-CA" sz="3600" b="1" i="0" u="none" strike="noStrike" kern="1200" cap="none" spc="0" normalizeH="0" baseline="0" noProof="0" dirty="0">
              <a:ln w="10160">
                <a:solidFill>
                  <a:srgbClr val="102642"/>
                </a:solidFill>
                <a:prstDash val="solid"/>
              </a:ln>
              <a:solidFill>
                <a:prstClr val="white"/>
              </a:solidFill>
              <a:effectLst/>
              <a:uLnTx/>
              <a:uFillTx/>
              <a:latin typeface="Arial Narrow" panose="020B0606020202030204" pitchFamily="34" charset="0"/>
              <a:ea typeface="+mn-ea"/>
              <a:cs typeface="+mn-cs"/>
            </a:endParaRPr>
          </a:p>
        </p:txBody>
      </p:sp>
      <p:sp>
        <p:nvSpPr>
          <p:cNvPr id="17" name="TextBox 16">
            <a:extLst>
              <a:ext uri="{FF2B5EF4-FFF2-40B4-BE49-F238E27FC236}">
                <a16:creationId xmlns:a16="http://schemas.microsoft.com/office/drawing/2014/main" id="{5A4D3AB3-2A78-43D2-BB86-262F7F11702C}"/>
              </a:ext>
            </a:extLst>
          </p:cNvPr>
          <p:cNvSpPr txBox="1"/>
          <p:nvPr/>
        </p:nvSpPr>
        <p:spPr>
          <a:xfrm>
            <a:off x="3434496" y="2547606"/>
            <a:ext cx="5735383" cy="1938992"/>
          </a:xfrm>
          <a:prstGeom prst="rect">
            <a:avLst/>
          </a:prstGeom>
          <a:noFill/>
        </p:spPr>
        <p:txBody>
          <a:bodyPr wrap="square" rtlCol="0">
            <a:spAutoFit/>
          </a:bodyPr>
          <a:lstStyle/>
          <a:p>
            <a:pPr algn="ctr" defTabSz="914400"/>
            <a:r>
              <a:rPr lang="fr-FR" sz="4000" b="1" dirty="0">
                <a:ln w="10160">
                  <a:solidFill>
                    <a:schemeClr val="tx1">
                      <a:lumMod val="65000"/>
                      <a:lumOff val="35000"/>
                    </a:schemeClr>
                  </a:solidFill>
                  <a:prstDash val="solid"/>
                </a:ln>
                <a:solidFill>
                  <a:schemeClr val="bg1"/>
                </a:solidFill>
                <a:latin typeface="Arial Narrow" panose="020B0606020202030204" pitchFamily="34" charset="0"/>
              </a:rPr>
              <a:t>Gestion des anticoagulants oraux directs en période </a:t>
            </a:r>
            <a:r>
              <a:rPr lang="fr-FR" sz="4000" b="1" dirty="0" err="1">
                <a:ln w="10160">
                  <a:solidFill>
                    <a:schemeClr val="tx1">
                      <a:lumMod val="65000"/>
                      <a:lumOff val="35000"/>
                    </a:schemeClr>
                  </a:solidFill>
                  <a:prstDash val="solid"/>
                </a:ln>
                <a:solidFill>
                  <a:schemeClr val="bg1"/>
                </a:solidFill>
                <a:latin typeface="Arial Narrow" panose="020B0606020202030204" pitchFamily="34" charset="0"/>
              </a:rPr>
              <a:t>péri-opératoire</a:t>
            </a:r>
            <a:r>
              <a:rPr lang="fr-FR" sz="4000" b="1" dirty="0">
                <a:ln w="10160">
                  <a:solidFill>
                    <a:schemeClr val="tx1">
                      <a:lumMod val="65000"/>
                      <a:lumOff val="35000"/>
                    </a:schemeClr>
                  </a:solidFill>
                  <a:prstDash val="solid"/>
                </a:ln>
                <a:solidFill>
                  <a:schemeClr val="bg1"/>
                </a:solidFill>
                <a:latin typeface="Arial Narrow" panose="020B0606020202030204" pitchFamily="34" charset="0"/>
              </a:rPr>
              <a:t> </a:t>
            </a:r>
            <a:endParaRPr lang="en-CA" sz="4000" b="1" dirty="0">
              <a:ln w="10160">
                <a:solidFill>
                  <a:schemeClr val="tx1">
                    <a:lumMod val="65000"/>
                    <a:lumOff val="35000"/>
                  </a:schemeClr>
                </a:solidFill>
                <a:prstDash val="solid"/>
              </a:ln>
              <a:solidFill>
                <a:schemeClr val="bg1"/>
              </a:solidFill>
              <a:latin typeface="Arial Narrow" panose="020B0606020202030204" pitchFamily="34" charset="0"/>
            </a:endParaRPr>
          </a:p>
        </p:txBody>
      </p:sp>
      <p:pic>
        <p:nvPicPr>
          <p:cNvPr id="18" name="Picture 17" descr="A person standing posing for the camera&#10;&#10;Description automatically generated">
            <a:extLst>
              <a:ext uri="{FF2B5EF4-FFF2-40B4-BE49-F238E27FC236}">
                <a16:creationId xmlns:a16="http://schemas.microsoft.com/office/drawing/2014/main" id="{640505ED-F194-4839-8AA4-04FA14FFFE3C}"/>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12140" y="1705717"/>
            <a:ext cx="2457012" cy="3685518"/>
          </a:xfrm>
          <a:prstGeom prst="rect">
            <a:avLst/>
          </a:prstGeom>
        </p:spPr>
      </p:pic>
      <p:pic>
        <p:nvPicPr>
          <p:cNvPr id="19" name="4E92DA43-5712-40E9-AFDC-2C1062C78C6F" descr="7646DFF2-B812-4635-AA57-5171E34E5A45@chrc">
            <a:extLst>
              <a:ext uri="{FF2B5EF4-FFF2-40B4-BE49-F238E27FC236}">
                <a16:creationId xmlns:a16="http://schemas.microsoft.com/office/drawing/2014/main" id="{50CA93E1-552E-44BF-8770-F71E41F3B7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2731" y="275043"/>
            <a:ext cx="1884040" cy="1073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861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878E3E-03CE-44DE-91BF-54E76C1C3319}"/>
              </a:ext>
            </a:extLst>
          </p:cNvPr>
          <p:cNvSpPr/>
          <p:nvPr/>
        </p:nvSpPr>
        <p:spPr>
          <a:xfrm>
            <a:off x="0" y="6442058"/>
            <a:ext cx="9144000" cy="415942"/>
          </a:xfrm>
          <a:prstGeom prst="rect">
            <a:avLst/>
          </a:prstGeom>
          <a:solidFill>
            <a:srgbClr val="30C1D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7" name="Straight Connector 6">
            <a:extLst>
              <a:ext uri="{FF2B5EF4-FFF2-40B4-BE49-F238E27FC236}">
                <a16:creationId xmlns:a16="http://schemas.microsoft.com/office/drawing/2014/main" id="{4F0F2E5D-FE70-4771-AEC9-15CFDDC61F37}"/>
              </a:ext>
            </a:extLst>
          </p:cNvPr>
          <p:cNvCxnSpPr/>
          <p:nvPr/>
        </p:nvCxnSpPr>
        <p:spPr>
          <a:xfrm flipV="1">
            <a:off x="0" y="1149657"/>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B68A608-2AD4-4118-9576-9334CD35F3ED}"/>
              </a:ext>
            </a:extLst>
          </p:cNvPr>
          <p:cNvCxnSpPr/>
          <p:nvPr/>
        </p:nvCxnSpPr>
        <p:spPr>
          <a:xfrm flipV="1">
            <a:off x="0" y="6444164"/>
            <a:ext cx="9144000" cy="0"/>
          </a:xfrm>
          <a:prstGeom prst="line">
            <a:avLst/>
          </a:prstGeom>
          <a:ln w="19050">
            <a:solidFill>
              <a:schemeClr val="bg1"/>
            </a:solidFill>
          </a:ln>
          <a:effectLst/>
        </p:spPr>
        <p:style>
          <a:lnRef idx="1">
            <a:schemeClr val="accent1"/>
          </a:lnRef>
          <a:fillRef idx="0">
            <a:schemeClr val="accent1"/>
          </a:fillRef>
          <a:effectRef idx="0">
            <a:schemeClr val="accent1"/>
          </a:effectRef>
          <a:fontRef idx="minor">
            <a:schemeClr val="tx1"/>
          </a:fontRef>
        </p:style>
      </p:cxnSp>
      <p:pic>
        <p:nvPicPr>
          <p:cNvPr id="5" name="Picture 4" descr="CHRC-logo_light-blue.png">
            <a:extLst>
              <a:ext uri="{FF2B5EF4-FFF2-40B4-BE49-F238E27FC236}">
                <a16:creationId xmlns:a16="http://schemas.microsoft.com/office/drawing/2014/main" id="{ADEC60BF-4E5F-40CC-86DD-1D84B351C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5359" y="6075747"/>
            <a:ext cx="846691" cy="842500"/>
          </a:xfrm>
          <a:prstGeom prst="rect">
            <a:avLst/>
          </a:prstGeom>
        </p:spPr>
      </p:pic>
      <p:sp>
        <p:nvSpPr>
          <p:cNvPr id="10" name="TextBox 9">
            <a:extLst>
              <a:ext uri="{FF2B5EF4-FFF2-40B4-BE49-F238E27FC236}">
                <a16:creationId xmlns:a16="http://schemas.microsoft.com/office/drawing/2014/main" id="{0199A57B-5E3A-4432-B942-8C5BDCDD410F}"/>
              </a:ext>
            </a:extLst>
          </p:cNvPr>
          <p:cNvSpPr txBox="1"/>
          <p:nvPr/>
        </p:nvSpPr>
        <p:spPr>
          <a:xfrm>
            <a:off x="0" y="1169143"/>
            <a:ext cx="9144000" cy="1371600"/>
          </a:xfrm>
          <a:prstGeom prst="rect">
            <a:avLst/>
          </a:prstGeom>
          <a:solidFill>
            <a:srgbClr val="23334E">
              <a:alpha val="69804"/>
            </a:srgb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5" name="AutoShape 6" descr="Related image">
            <a:extLst>
              <a:ext uri="{FF2B5EF4-FFF2-40B4-BE49-F238E27FC236}">
                <a16:creationId xmlns:a16="http://schemas.microsoft.com/office/drawing/2014/main" id="{E49CAD29-5C27-4112-85AD-55CC4DF426EB}"/>
              </a:ext>
            </a:extLst>
          </p:cNvPr>
          <p:cNvSpPr>
            <a:spLocks noChangeAspect="1" noChangeArrowheads="1"/>
          </p:cNvSpPr>
          <p:nvPr/>
        </p:nvSpPr>
        <p:spPr bwMode="auto">
          <a:xfrm>
            <a:off x="2713634" y="1088144"/>
            <a:ext cx="1858366" cy="18583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9">
            <a:extLst>
              <a:ext uri="{FF2B5EF4-FFF2-40B4-BE49-F238E27FC236}">
                <a16:creationId xmlns:a16="http://schemas.microsoft.com/office/drawing/2014/main" id="{BA423CDB-40B0-4C6C-9B21-6071EB4E024D}"/>
              </a:ext>
            </a:extLst>
          </p:cNvPr>
          <p:cNvSpPr/>
          <p:nvPr/>
        </p:nvSpPr>
        <p:spPr>
          <a:xfrm>
            <a:off x="1114425" y="1176140"/>
            <a:ext cx="7368797" cy="1077218"/>
          </a:xfrm>
          <a:prstGeom prst="rect">
            <a:avLst/>
          </a:prstGeom>
        </p:spPr>
        <p:txBody>
          <a:bodyPr wrap="square">
            <a:spAutoFit/>
          </a:bodyPr>
          <a:lstStyle/>
          <a:p>
            <a:pPr algn="ctr">
              <a:defRPr/>
            </a:pPr>
            <a:r>
              <a:rPr lang="fr-CA" sz="3200" b="1" dirty="0">
                <a:solidFill>
                  <a:schemeClr val="bg1"/>
                </a:solidFill>
                <a:latin typeface="Arial Narrow" pitchFamily="34" charset="0"/>
                <a:cs typeface="Candara"/>
              </a:rPr>
              <a:t>Quel risque hémorragique présente Norman qui doit subir une chirurgie de la cataracte ?</a:t>
            </a:r>
            <a:endParaRPr lang="en-CA" sz="3600" b="1" dirty="0">
              <a:solidFill>
                <a:schemeClr val="bg1">
                  <a:lumMod val="95000"/>
                </a:schemeClr>
              </a:solidFill>
              <a:latin typeface="Arial Narrow" panose="020B0606020202030204" pitchFamily="34" charset="0"/>
              <a:cs typeface="Candara"/>
            </a:endParaRPr>
          </a:p>
        </p:txBody>
      </p:sp>
      <p:sp>
        <p:nvSpPr>
          <p:cNvPr id="33" name="Content Placeholder 2">
            <a:extLst>
              <a:ext uri="{FF2B5EF4-FFF2-40B4-BE49-F238E27FC236}">
                <a16:creationId xmlns:a16="http://schemas.microsoft.com/office/drawing/2014/main" id="{EA3DAF72-ADEB-4361-AC63-CDC19E0715BA}"/>
              </a:ext>
            </a:extLst>
          </p:cNvPr>
          <p:cNvSpPr txBox="1">
            <a:spLocks/>
          </p:cNvSpPr>
          <p:nvPr/>
        </p:nvSpPr>
        <p:spPr>
          <a:xfrm>
            <a:off x="171950" y="2567110"/>
            <a:ext cx="8910789" cy="38147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buClr>
                <a:schemeClr val="accent2"/>
              </a:buClr>
            </a:pPr>
            <a:endParaRPr lang="en-CA" sz="1800" b="1" dirty="0">
              <a:solidFill>
                <a:srgbClr val="23334E"/>
              </a:solidFill>
              <a:latin typeface="Arial Narrow" panose="020B0606020202030204" pitchFamily="34" charset="0"/>
              <a:cs typeface="Aharoni" panose="02010803020104030203" pitchFamily="2" charset="-79"/>
            </a:endParaRPr>
          </a:p>
          <a:p>
            <a:pPr algn="l">
              <a:lnSpc>
                <a:spcPct val="100000"/>
              </a:lnSpc>
              <a:spcBef>
                <a:spcPts val="0"/>
              </a:spcBef>
              <a:buClr>
                <a:schemeClr val="accent2"/>
              </a:buClr>
            </a:pPr>
            <a:r>
              <a:rPr lang="fr-CA" sz="3600" b="1" i="1" dirty="0">
                <a:solidFill>
                  <a:srgbClr val="1B1A5A"/>
                </a:solidFill>
                <a:latin typeface="Arial Narrow" pitchFamily="34" charset="0"/>
                <a:cs typeface="Aharoni" panose="02010803020104030203" pitchFamily="2" charset="-79"/>
              </a:rPr>
              <a:t>Choisissez l’une des options suivantes :</a:t>
            </a:r>
          </a:p>
          <a:p>
            <a:pPr marL="914400" lvl="1" indent="-457200" algn="l" defTabSz="914377">
              <a:lnSpc>
                <a:spcPct val="100000"/>
              </a:lnSpc>
              <a:spcBef>
                <a:spcPts val="600"/>
              </a:spcBef>
              <a:buFont typeface="+mj-lt"/>
              <a:buAutoNum type="arabicPeriod"/>
            </a:pPr>
            <a:r>
              <a:rPr lang="fr-CA" sz="3600" b="1" dirty="0">
                <a:latin typeface="Arial Narrow" pitchFamily="34" charset="0"/>
                <a:ea typeface="Lato" panose="020F0502020204030203" pitchFamily="34" charset="0"/>
                <a:cs typeface="Lato" panose="020F0502020204030203" pitchFamily="34" charset="0"/>
              </a:rPr>
              <a:t>Faible risque</a:t>
            </a:r>
          </a:p>
          <a:p>
            <a:pPr marL="914400" lvl="1" indent="-457200" algn="l" defTabSz="914377">
              <a:lnSpc>
                <a:spcPct val="100000"/>
              </a:lnSpc>
              <a:spcBef>
                <a:spcPts val="600"/>
              </a:spcBef>
              <a:buFont typeface="+mj-lt"/>
              <a:buAutoNum type="arabicPeriod"/>
            </a:pPr>
            <a:r>
              <a:rPr lang="fr-FR" sz="3600" b="1" dirty="0">
                <a:latin typeface="Arial Narrow" pitchFamily="34" charset="0"/>
              </a:rPr>
              <a:t>Risque modéré</a:t>
            </a:r>
          </a:p>
          <a:p>
            <a:pPr marL="914400" lvl="1" indent="-457200" algn="l" defTabSz="914377">
              <a:lnSpc>
                <a:spcPct val="100000"/>
              </a:lnSpc>
              <a:spcBef>
                <a:spcPts val="600"/>
              </a:spcBef>
              <a:buFont typeface="+mj-lt"/>
              <a:buAutoNum type="arabicPeriod"/>
            </a:pPr>
            <a:r>
              <a:rPr lang="fr-CA" sz="3600" b="1" dirty="0">
                <a:latin typeface="Arial Narrow" pitchFamily="34" charset="0"/>
                <a:ea typeface="Lato" panose="020F0502020204030203" pitchFamily="34" charset="0"/>
                <a:cs typeface="Lato" panose="020F0502020204030203" pitchFamily="34" charset="0"/>
              </a:rPr>
              <a:t>Risque élevé</a:t>
            </a:r>
          </a:p>
        </p:txBody>
      </p:sp>
      <p:cxnSp>
        <p:nvCxnSpPr>
          <p:cNvPr id="34" name="Straight Connector 33">
            <a:extLst>
              <a:ext uri="{FF2B5EF4-FFF2-40B4-BE49-F238E27FC236}">
                <a16:creationId xmlns:a16="http://schemas.microsoft.com/office/drawing/2014/main" id="{1634C970-2BB3-4646-A5B7-B1C6D597D6E4}"/>
              </a:ext>
            </a:extLst>
          </p:cNvPr>
          <p:cNvCxnSpPr/>
          <p:nvPr/>
        </p:nvCxnSpPr>
        <p:spPr>
          <a:xfrm flipV="1">
            <a:off x="-1" y="2501483"/>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pic>
        <p:nvPicPr>
          <p:cNvPr id="13" name="Picture 12" descr="A close up of a sign&#10;&#10;Description automatically generated">
            <a:extLst>
              <a:ext uri="{FF2B5EF4-FFF2-40B4-BE49-F238E27FC236}">
                <a16:creationId xmlns:a16="http://schemas.microsoft.com/office/drawing/2014/main" id="{28B008E3-C8BE-4F91-911D-D90C78A071E0}"/>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7200"/>
                    </a14:imgEffect>
                  </a14:imgLayer>
                </a14:imgProps>
              </a:ext>
              <a:ext uri="{28A0092B-C50C-407E-A947-70E740481C1C}">
                <a14:useLocalDpi xmlns:a14="http://schemas.microsoft.com/office/drawing/2010/main" val="0"/>
              </a:ext>
            </a:extLst>
          </a:blip>
          <a:stretch>
            <a:fillRect/>
          </a:stretch>
        </p:blipFill>
        <p:spPr>
          <a:xfrm>
            <a:off x="-23322" y="154177"/>
            <a:ext cx="1367490" cy="3079932"/>
          </a:xfrm>
          <a:prstGeom prst="rect">
            <a:avLst/>
          </a:prstGeom>
        </p:spPr>
      </p:pic>
      <p:pic>
        <p:nvPicPr>
          <p:cNvPr id="14" name="4E92DA43-5712-40E9-AFDC-2C1062C78C6F" descr="7646DFF2-B812-4635-AA57-5171E34E5A45@chrc">
            <a:extLst>
              <a:ext uri="{FF2B5EF4-FFF2-40B4-BE49-F238E27FC236}">
                <a16:creationId xmlns:a16="http://schemas.microsoft.com/office/drawing/2014/main" id="{59AC48B3-E0DA-40C2-895A-A1CD93FE35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39657" y="104294"/>
            <a:ext cx="1571403" cy="895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557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33">
                                            <p:txEl>
                                              <p:pRg st="2" end="2"/>
                                            </p:txEl>
                                          </p:spTgt>
                                        </p:tgtEl>
                                        <p:attrNameLst>
                                          <p:attrName>style.color</p:attrName>
                                        </p:attrNameLst>
                                      </p:cBhvr>
                                      <p:to>
                                        <a:srgbClr val="30C1D7"/>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841E32A-EB6F-47A2-AF6B-AF79BF1E89C5}"/>
              </a:ext>
            </a:extLst>
          </p:cNvPr>
          <p:cNvSpPr/>
          <p:nvPr/>
        </p:nvSpPr>
        <p:spPr>
          <a:xfrm>
            <a:off x="0" y="6211671"/>
            <a:ext cx="9144000" cy="646330"/>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46" name="Picture 45" descr="CHRC-logo_blue.png">
            <a:extLst>
              <a:ext uri="{FF2B5EF4-FFF2-40B4-BE49-F238E27FC236}">
                <a16:creationId xmlns:a16="http://schemas.microsoft.com/office/drawing/2014/main" id="{095A59FD-9F52-4C72-A6A6-4B5DFA8DC5CA}"/>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380250" y="5889891"/>
            <a:ext cx="716292" cy="712746"/>
          </a:xfrm>
          <a:prstGeom prst="rect">
            <a:avLst/>
          </a:prstGeom>
        </p:spPr>
      </p:pic>
      <p:sp>
        <p:nvSpPr>
          <p:cNvPr id="9" name="Rectangle 8">
            <a:extLst>
              <a:ext uri="{FF2B5EF4-FFF2-40B4-BE49-F238E27FC236}">
                <a16:creationId xmlns:a16="http://schemas.microsoft.com/office/drawing/2014/main" id="{8545FEA6-91B3-4CEA-BDDB-78E11F2A9A3F}"/>
              </a:ext>
            </a:extLst>
          </p:cNvPr>
          <p:cNvSpPr/>
          <p:nvPr/>
        </p:nvSpPr>
        <p:spPr>
          <a:xfrm>
            <a:off x="146654" y="42700"/>
            <a:ext cx="6544628" cy="107721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CA" sz="3200" b="1" i="0" u="none" strike="noStrike" kern="1200" cap="none" spc="0" normalizeH="0" baseline="0" dirty="0">
                <a:ln>
                  <a:noFill/>
                </a:ln>
                <a:solidFill>
                  <a:srgbClr val="183059"/>
                </a:solidFill>
                <a:effectLst/>
                <a:uLnTx/>
                <a:uFillTx/>
                <a:latin typeface="Arial Narrow" panose="020B0606020202030204" pitchFamily="34" charset="0"/>
                <a:ea typeface="+mn-ea"/>
                <a:cs typeface="Aharoni" panose="02010803020104030203" pitchFamily="2" charset="-79"/>
              </a:rPr>
              <a:t>Risques hémorragiques pour des interventions invasives/chirurgicales</a:t>
            </a:r>
          </a:p>
        </p:txBody>
      </p:sp>
      <p:sp>
        <p:nvSpPr>
          <p:cNvPr id="462" name="TextBox 461">
            <a:extLst>
              <a:ext uri="{FF2B5EF4-FFF2-40B4-BE49-F238E27FC236}">
                <a16:creationId xmlns:a16="http://schemas.microsoft.com/office/drawing/2014/main" id="{06199D53-D677-4CF8-9E7F-83097EFEC7A1}"/>
              </a:ext>
            </a:extLst>
          </p:cNvPr>
          <p:cNvSpPr txBox="1"/>
          <p:nvPr/>
        </p:nvSpPr>
        <p:spPr>
          <a:xfrm>
            <a:off x="47458" y="6259939"/>
            <a:ext cx="8988258" cy="5078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CCS AF Guidelines. Can J </a:t>
            </a:r>
            <a:r>
              <a:rPr kumimoji="0" lang="en-CA" sz="9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mn-cs"/>
              </a:rPr>
              <a:t>Cardiol</a:t>
            </a: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 2016; 32: 1170-1185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Thrombosis Canada Clinical Guide. Warfarin: Peri-Operative Management. www.thrombosiscanada.ca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BRUISE-CONTROL 2 – Presented at the AHA Scientific Sessions, Anaheim CA -  Nov 2017</a:t>
            </a:r>
          </a:p>
        </p:txBody>
      </p:sp>
      <p:cxnSp>
        <p:nvCxnSpPr>
          <p:cNvPr id="60" name="Straight Connector 59">
            <a:extLst>
              <a:ext uri="{FF2B5EF4-FFF2-40B4-BE49-F238E27FC236}">
                <a16:creationId xmlns:a16="http://schemas.microsoft.com/office/drawing/2014/main" id="{0B876694-5D0E-454B-99EC-F54BD64A40AA}"/>
              </a:ext>
            </a:extLst>
          </p:cNvPr>
          <p:cNvCxnSpPr/>
          <p:nvPr/>
        </p:nvCxnSpPr>
        <p:spPr>
          <a:xfrm flipV="1">
            <a:off x="-6448" y="1170986"/>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FF96A426-E5BC-4DB2-8B47-3B9395087A81}"/>
              </a:ext>
            </a:extLst>
          </p:cNvPr>
          <p:cNvPicPr>
            <a:picLocks noChangeAspect="1"/>
          </p:cNvPicPr>
          <p:nvPr/>
        </p:nvPicPr>
        <p:blipFill>
          <a:blip r:embed="rId5"/>
          <a:stretch>
            <a:fillRect/>
          </a:stretch>
        </p:blipFill>
        <p:spPr>
          <a:xfrm>
            <a:off x="769268" y="1267231"/>
            <a:ext cx="7563524" cy="4870221"/>
          </a:xfrm>
          <a:prstGeom prst="rect">
            <a:avLst/>
          </a:prstGeom>
          <a:ln>
            <a:noFill/>
          </a:ln>
          <a:effectLst>
            <a:outerShdw blurRad="292100" dist="139700" dir="2700000" algn="tl" rotWithShape="0">
              <a:srgbClr val="333333">
                <a:alpha val="65000"/>
              </a:srgbClr>
            </a:outerShdw>
          </a:effectLst>
        </p:spPr>
      </p:pic>
      <p:pic>
        <p:nvPicPr>
          <p:cNvPr id="10" name="4E92DA43-5712-40E9-AFDC-2C1062C78C6F" descr="7646DFF2-B812-4635-AA57-5171E34E5A45@chrc">
            <a:extLst>
              <a:ext uri="{FF2B5EF4-FFF2-40B4-BE49-F238E27FC236}">
                <a16:creationId xmlns:a16="http://schemas.microsoft.com/office/drawing/2014/main" id="{6F114F4C-9219-4D94-AEEA-8B64D62179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3235" y="140708"/>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6722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878E3E-03CE-44DE-91BF-54E76C1C3319}"/>
              </a:ext>
            </a:extLst>
          </p:cNvPr>
          <p:cNvSpPr/>
          <p:nvPr/>
        </p:nvSpPr>
        <p:spPr>
          <a:xfrm>
            <a:off x="0" y="6442058"/>
            <a:ext cx="9144000" cy="415942"/>
          </a:xfrm>
          <a:prstGeom prst="rect">
            <a:avLst/>
          </a:prstGeom>
          <a:solidFill>
            <a:srgbClr val="30C1D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7" name="Straight Connector 6">
            <a:extLst>
              <a:ext uri="{FF2B5EF4-FFF2-40B4-BE49-F238E27FC236}">
                <a16:creationId xmlns:a16="http://schemas.microsoft.com/office/drawing/2014/main" id="{4F0F2E5D-FE70-4771-AEC9-15CFDDC61F37}"/>
              </a:ext>
            </a:extLst>
          </p:cNvPr>
          <p:cNvCxnSpPr/>
          <p:nvPr/>
        </p:nvCxnSpPr>
        <p:spPr>
          <a:xfrm flipV="1">
            <a:off x="0" y="1149657"/>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B68A608-2AD4-4118-9576-9334CD35F3ED}"/>
              </a:ext>
            </a:extLst>
          </p:cNvPr>
          <p:cNvCxnSpPr/>
          <p:nvPr/>
        </p:nvCxnSpPr>
        <p:spPr>
          <a:xfrm flipV="1">
            <a:off x="0" y="6444164"/>
            <a:ext cx="9144000" cy="0"/>
          </a:xfrm>
          <a:prstGeom prst="line">
            <a:avLst/>
          </a:prstGeom>
          <a:ln w="19050">
            <a:solidFill>
              <a:schemeClr val="bg1"/>
            </a:solidFill>
          </a:ln>
          <a:effectLst/>
        </p:spPr>
        <p:style>
          <a:lnRef idx="1">
            <a:schemeClr val="accent1"/>
          </a:lnRef>
          <a:fillRef idx="0">
            <a:schemeClr val="accent1"/>
          </a:fillRef>
          <a:effectRef idx="0">
            <a:schemeClr val="accent1"/>
          </a:effectRef>
          <a:fontRef idx="minor">
            <a:schemeClr val="tx1"/>
          </a:fontRef>
        </p:style>
      </p:cxnSp>
      <p:pic>
        <p:nvPicPr>
          <p:cNvPr id="5" name="Picture 4" descr="CHRC-logo_light-blue.png">
            <a:extLst>
              <a:ext uri="{FF2B5EF4-FFF2-40B4-BE49-F238E27FC236}">
                <a16:creationId xmlns:a16="http://schemas.microsoft.com/office/drawing/2014/main" id="{ADEC60BF-4E5F-40CC-86DD-1D84B351C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5359" y="6075747"/>
            <a:ext cx="846691" cy="842500"/>
          </a:xfrm>
          <a:prstGeom prst="rect">
            <a:avLst/>
          </a:prstGeom>
        </p:spPr>
      </p:pic>
      <p:sp>
        <p:nvSpPr>
          <p:cNvPr id="10" name="TextBox 9">
            <a:extLst>
              <a:ext uri="{FF2B5EF4-FFF2-40B4-BE49-F238E27FC236}">
                <a16:creationId xmlns:a16="http://schemas.microsoft.com/office/drawing/2014/main" id="{0199A57B-5E3A-4432-B942-8C5BDCDD410F}"/>
              </a:ext>
            </a:extLst>
          </p:cNvPr>
          <p:cNvSpPr txBox="1"/>
          <p:nvPr/>
        </p:nvSpPr>
        <p:spPr>
          <a:xfrm>
            <a:off x="0" y="1169143"/>
            <a:ext cx="9144000" cy="1371600"/>
          </a:xfrm>
          <a:prstGeom prst="rect">
            <a:avLst/>
          </a:prstGeom>
          <a:solidFill>
            <a:srgbClr val="23334E">
              <a:alpha val="69804"/>
            </a:srgb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5" name="AutoShape 6" descr="Related image">
            <a:extLst>
              <a:ext uri="{FF2B5EF4-FFF2-40B4-BE49-F238E27FC236}">
                <a16:creationId xmlns:a16="http://schemas.microsoft.com/office/drawing/2014/main" id="{E49CAD29-5C27-4112-85AD-55CC4DF426EB}"/>
              </a:ext>
            </a:extLst>
          </p:cNvPr>
          <p:cNvSpPr>
            <a:spLocks noChangeAspect="1" noChangeArrowheads="1"/>
          </p:cNvSpPr>
          <p:nvPr/>
        </p:nvSpPr>
        <p:spPr bwMode="auto">
          <a:xfrm>
            <a:off x="2713634" y="1088144"/>
            <a:ext cx="1858366" cy="18583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Rectangle 29">
            <a:extLst>
              <a:ext uri="{FF2B5EF4-FFF2-40B4-BE49-F238E27FC236}">
                <a16:creationId xmlns:a16="http://schemas.microsoft.com/office/drawing/2014/main" id="{BA423CDB-40B0-4C6C-9B21-6071EB4E024D}"/>
              </a:ext>
            </a:extLst>
          </p:cNvPr>
          <p:cNvSpPr/>
          <p:nvPr/>
        </p:nvSpPr>
        <p:spPr>
          <a:xfrm>
            <a:off x="1273175" y="1332506"/>
            <a:ext cx="7870824" cy="954107"/>
          </a:xfrm>
          <a:prstGeom prst="rect">
            <a:avLst/>
          </a:prstGeom>
        </p:spPr>
        <p:txBody>
          <a:bodyPr wrap="square">
            <a:spAutoFit/>
          </a:bodyPr>
          <a:lstStyle/>
          <a:p>
            <a:pPr algn="ctr">
              <a:defRPr/>
            </a:pPr>
            <a:r>
              <a:rPr lang="fr-BE" sz="2800" b="1" dirty="0">
                <a:solidFill>
                  <a:schemeClr val="bg1"/>
                </a:solidFill>
                <a:latin typeface="Arial Narrow" pitchFamily="34" charset="0"/>
                <a:cs typeface="Candara"/>
              </a:rPr>
              <a:t>Que conseilleriez-vous à Norman de faire concernant l’apixaban dans le cas d’une chirurgie de la cataracte</a:t>
            </a:r>
            <a:r>
              <a:rPr lang="fr-BE" sz="2800" b="1" dirty="0">
                <a:solidFill>
                  <a:sysClr val="window" lastClr="FFFFFF"/>
                </a:solidFill>
                <a:latin typeface="Arial Narrow" pitchFamily="34" charset="0"/>
                <a:cs typeface="Candara"/>
              </a:rPr>
              <a:t>?</a:t>
            </a:r>
            <a:endParaRPr lang="en-CA" sz="2800" b="1" dirty="0">
              <a:solidFill>
                <a:prstClr val="white">
                  <a:lumMod val="95000"/>
                </a:prstClr>
              </a:solidFill>
              <a:latin typeface="Arial Narrow" panose="020B0606020202030204" pitchFamily="34" charset="0"/>
              <a:cs typeface="Candara"/>
            </a:endParaRPr>
          </a:p>
        </p:txBody>
      </p:sp>
      <p:sp>
        <p:nvSpPr>
          <p:cNvPr id="33" name="Content Placeholder 2">
            <a:extLst>
              <a:ext uri="{FF2B5EF4-FFF2-40B4-BE49-F238E27FC236}">
                <a16:creationId xmlns:a16="http://schemas.microsoft.com/office/drawing/2014/main" id="{EA3DAF72-ADEB-4361-AC63-CDC19E0715BA}"/>
              </a:ext>
            </a:extLst>
          </p:cNvPr>
          <p:cNvSpPr txBox="1">
            <a:spLocks/>
          </p:cNvSpPr>
          <p:nvPr/>
        </p:nvSpPr>
        <p:spPr>
          <a:xfrm>
            <a:off x="171950" y="2567110"/>
            <a:ext cx="8910789" cy="38147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C0504D"/>
              </a:buClr>
              <a:buSzTx/>
              <a:buFont typeface="Arial" panose="020B0604020202020204" pitchFamily="34" charset="0"/>
              <a:buNone/>
              <a:tabLst/>
              <a:defRPr/>
            </a:pPr>
            <a:endParaRPr kumimoji="0" lang="en-CA" sz="1800" b="1" i="0" u="none" strike="noStrike" kern="1200" cap="none" spc="0" normalizeH="0" baseline="0" noProof="0" dirty="0">
              <a:ln>
                <a:noFill/>
              </a:ln>
              <a:solidFill>
                <a:srgbClr val="23334E"/>
              </a:solidFill>
              <a:effectLst/>
              <a:uLnTx/>
              <a:uFillTx/>
              <a:latin typeface="Arial Narrow" panose="020B0606020202030204" pitchFamily="34" charset="0"/>
              <a:ea typeface="+mn-ea"/>
              <a:cs typeface="Aharoni" panose="02010803020104030203" pitchFamily="2" charset="-79"/>
            </a:endParaRPr>
          </a:p>
          <a:p>
            <a:pPr algn="l">
              <a:lnSpc>
                <a:spcPct val="100000"/>
              </a:lnSpc>
              <a:spcBef>
                <a:spcPts val="0"/>
              </a:spcBef>
              <a:buClr>
                <a:schemeClr val="accent2"/>
              </a:buClr>
            </a:pPr>
            <a:r>
              <a:rPr lang="fr-CA" sz="2800" b="1" i="1" dirty="0">
                <a:solidFill>
                  <a:srgbClr val="1B1A5A"/>
                </a:solidFill>
                <a:latin typeface="Arial Narrow" pitchFamily="34" charset="0"/>
                <a:cs typeface="Aharoni" panose="02010803020104030203" pitchFamily="2" charset="-79"/>
              </a:rPr>
              <a:t>Choisissez l’une des options suivantes :</a:t>
            </a:r>
          </a:p>
          <a:p>
            <a:pPr algn="l">
              <a:lnSpc>
                <a:spcPct val="100000"/>
              </a:lnSpc>
              <a:spcBef>
                <a:spcPts val="0"/>
              </a:spcBef>
              <a:buClr>
                <a:schemeClr val="accent2"/>
              </a:buClr>
            </a:pPr>
            <a:endParaRPr lang="en-CA" sz="1200" b="1" i="1" dirty="0">
              <a:latin typeface="Arial Narrow" pitchFamily="34" charset="0"/>
              <a:ea typeface="Lato" panose="020F0502020204030203" pitchFamily="34" charset="0"/>
              <a:cs typeface="Lato" panose="020F0502020204030203" pitchFamily="34" charset="0"/>
            </a:endParaRPr>
          </a:p>
          <a:p>
            <a:pPr marL="914400" lvl="1" indent="-457200" algn="l" defTabSz="914377">
              <a:lnSpc>
                <a:spcPct val="100000"/>
              </a:lnSpc>
              <a:spcBef>
                <a:spcPts val="600"/>
              </a:spcBef>
              <a:buFont typeface="+mj-lt"/>
              <a:buAutoNum type="arabicPeriod"/>
            </a:pPr>
            <a:r>
              <a:rPr lang="fr-CA" b="1" dirty="0">
                <a:latin typeface="Arial Narrow" pitchFamily="34" charset="0"/>
              </a:rPr>
              <a:t>Continuer l’apixaban</a:t>
            </a:r>
          </a:p>
          <a:p>
            <a:pPr marL="914400" lvl="1" indent="-457200" algn="l" defTabSz="914377">
              <a:lnSpc>
                <a:spcPct val="100000"/>
              </a:lnSpc>
              <a:spcBef>
                <a:spcPts val="600"/>
              </a:spcBef>
              <a:buFont typeface="+mj-lt"/>
              <a:buAutoNum type="arabicPeriod"/>
            </a:pPr>
            <a:r>
              <a:rPr lang="fr-CA" b="1" dirty="0">
                <a:latin typeface="Arial Narrow" pitchFamily="34" charset="0"/>
              </a:rPr>
              <a:t>Sauter la dose le jour de l’intervention chirurgicale (la prendre après l’intervention) </a:t>
            </a:r>
          </a:p>
          <a:p>
            <a:pPr marL="914400" lvl="1" indent="-457200" algn="l" defTabSz="914377">
              <a:lnSpc>
                <a:spcPct val="100000"/>
              </a:lnSpc>
              <a:spcBef>
                <a:spcPts val="600"/>
              </a:spcBef>
              <a:buFont typeface="+mj-lt"/>
              <a:buAutoNum type="arabicPeriod"/>
            </a:pPr>
            <a:r>
              <a:rPr lang="fr-CA" b="1" dirty="0">
                <a:latin typeface="Arial Narrow" pitchFamily="34" charset="0"/>
              </a:rPr>
              <a:t>Sauter 2 doses d’apixaban (i.e. dernière dose le jour -2)</a:t>
            </a:r>
          </a:p>
          <a:p>
            <a:pPr marL="914400" lvl="1" indent="-457200" algn="l" defTabSz="914377">
              <a:lnSpc>
                <a:spcPct val="100000"/>
              </a:lnSpc>
              <a:spcBef>
                <a:spcPts val="600"/>
              </a:spcBef>
              <a:buFont typeface="+mj-lt"/>
              <a:buAutoNum type="arabicPeriod"/>
            </a:pPr>
            <a:r>
              <a:rPr lang="fr-CA" b="1" dirty="0">
                <a:latin typeface="Arial Narrow" pitchFamily="34" charset="0"/>
              </a:rPr>
              <a:t>Sauter 4 doses d’apixaban (i.e. dernière dose le jour -3)</a:t>
            </a:r>
          </a:p>
          <a:p>
            <a:pPr marL="914400" lvl="1" indent="-457200" algn="l" defTabSz="914377">
              <a:lnSpc>
                <a:spcPct val="100000"/>
              </a:lnSpc>
              <a:spcBef>
                <a:spcPts val="600"/>
              </a:spcBef>
              <a:buFont typeface="+mj-lt"/>
              <a:buAutoNum type="arabicPeriod"/>
            </a:pPr>
            <a:r>
              <a:rPr lang="fr-CA" b="1" dirty="0">
                <a:latin typeface="Arial Narrow" pitchFamily="34" charset="0"/>
              </a:rPr>
              <a:t>Arrêter l’apixaban 5 jours avant l’intervention</a:t>
            </a:r>
          </a:p>
          <a:p>
            <a:pPr lvl="1" algn="l" defTabSz="914377">
              <a:defRPr/>
            </a:pPr>
            <a:endParaRPr lang="en-CA" sz="2400" dirty="0">
              <a:solidFill>
                <a:prstClr val="black"/>
              </a:solidFill>
              <a:latin typeface="Arial Narrow" pitchFamily="34" charset="0"/>
              <a:cs typeface="Candara"/>
            </a:endParaRPr>
          </a:p>
          <a:p>
            <a:pPr lvl="0" algn="l">
              <a:buClr>
                <a:srgbClr val="ED7D31"/>
              </a:buClr>
              <a:defRPr/>
            </a:pPr>
            <a:endParaRPr lang="en-CA" dirty="0">
              <a:solidFill>
                <a:prstClr val="black"/>
              </a:solidFill>
              <a:latin typeface="Agency FB" panose="020B0503020202020204" pitchFamily="34" charset="0"/>
              <a:cs typeface="Candara"/>
            </a:endParaRPr>
          </a:p>
        </p:txBody>
      </p:sp>
      <p:cxnSp>
        <p:nvCxnSpPr>
          <p:cNvPr id="34" name="Straight Connector 33">
            <a:extLst>
              <a:ext uri="{FF2B5EF4-FFF2-40B4-BE49-F238E27FC236}">
                <a16:creationId xmlns:a16="http://schemas.microsoft.com/office/drawing/2014/main" id="{1634C970-2BB3-4646-A5B7-B1C6D597D6E4}"/>
              </a:ext>
            </a:extLst>
          </p:cNvPr>
          <p:cNvCxnSpPr/>
          <p:nvPr/>
        </p:nvCxnSpPr>
        <p:spPr>
          <a:xfrm flipV="1">
            <a:off x="-1" y="2501483"/>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pic>
        <p:nvPicPr>
          <p:cNvPr id="13" name="Picture 12" descr="A close up of a sign&#10;&#10;Description automatically generated">
            <a:extLst>
              <a:ext uri="{FF2B5EF4-FFF2-40B4-BE49-F238E27FC236}">
                <a16:creationId xmlns:a16="http://schemas.microsoft.com/office/drawing/2014/main" id="{417318FF-A995-4BC5-A027-19E3426565B5}"/>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7200"/>
                    </a14:imgEffect>
                  </a14:imgLayer>
                </a14:imgProps>
              </a:ext>
              <a:ext uri="{28A0092B-C50C-407E-A947-70E740481C1C}">
                <a14:useLocalDpi xmlns:a14="http://schemas.microsoft.com/office/drawing/2010/main" val="0"/>
              </a:ext>
            </a:extLst>
          </a:blip>
          <a:stretch>
            <a:fillRect/>
          </a:stretch>
        </p:blipFill>
        <p:spPr>
          <a:xfrm>
            <a:off x="171949" y="81025"/>
            <a:ext cx="1367490" cy="3079932"/>
          </a:xfrm>
          <a:prstGeom prst="rect">
            <a:avLst/>
          </a:prstGeom>
        </p:spPr>
      </p:pic>
      <p:pic>
        <p:nvPicPr>
          <p:cNvPr id="14" name="4E92DA43-5712-40E9-AFDC-2C1062C78C6F" descr="7646DFF2-B812-4635-AA57-5171E34E5A45@chrc">
            <a:extLst>
              <a:ext uri="{FF2B5EF4-FFF2-40B4-BE49-F238E27FC236}">
                <a16:creationId xmlns:a16="http://schemas.microsoft.com/office/drawing/2014/main" id="{20E0743E-9182-4105-9FDF-2DCC982762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3235" y="140708"/>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4385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33">
                                            <p:txEl>
                                              <p:pRg st="3" end="3"/>
                                            </p:txEl>
                                          </p:spTgt>
                                        </p:tgtEl>
                                        <p:attrNameLst>
                                          <p:attrName>style.color</p:attrName>
                                        </p:attrNameLst>
                                      </p:cBhvr>
                                      <p:to>
                                        <a:srgbClr val="30C1D7"/>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6448" y="1622097"/>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161925" y="159375"/>
            <a:ext cx="6149975" cy="1200329"/>
          </a:xfrm>
          <a:prstGeom prst="rect">
            <a:avLst/>
          </a:prstGeom>
          <a:noFill/>
        </p:spPr>
        <p:txBody>
          <a:bodyPr wrap="square">
            <a:spAutoFit/>
          </a:bodyPr>
          <a:lstStyle/>
          <a:p>
            <a:pPr lvl="0"/>
            <a:r>
              <a:rPr lang="fr-BE" sz="3600" b="1" dirty="0">
                <a:solidFill>
                  <a:srgbClr val="1B1A5A"/>
                </a:solidFill>
                <a:latin typeface="Arial Narrow" pitchFamily="34" charset="0"/>
              </a:rPr>
              <a:t>Recommandations de pratique clinique de 2016 de la</a:t>
            </a:r>
            <a:r>
              <a:rPr lang="fr-BE" sz="3600" b="1" dirty="0">
                <a:latin typeface="Arial Narrow" pitchFamily="34" charset="0"/>
              </a:rPr>
              <a:t> </a:t>
            </a:r>
            <a:r>
              <a:rPr lang="fr-BE" sz="3600" b="1" dirty="0">
                <a:solidFill>
                  <a:srgbClr val="1B1A5A"/>
                </a:solidFill>
                <a:latin typeface="Arial Narrow" pitchFamily="34" charset="0"/>
              </a:rPr>
              <a:t>SCC</a:t>
            </a:r>
            <a:r>
              <a:rPr lang="fr-BE" sz="3600" b="1" dirty="0">
                <a:latin typeface="Arial Narrow" pitchFamily="34" charset="0"/>
              </a:rPr>
              <a:t> </a:t>
            </a:r>
            <a:r>
              <a:rPr lang="en-CA" sz="3600" b="1" dirty="0">
                <a:solidFill>
                  <a:srgbClr val="1B1A5A"/>
                </a:solidFill>
                <a:latin typeface="Arial Narrow" pitchFamily="34" charset="0"/>
                <a:cs typeface="Aharoni" panose="02010803020104030203" pitchFamily="2" charset="-79"/>
              </a:rPr>
              <a:t> </a:t>
            </a:r>
          </a:p>
        </p:txBody>
      </p:sp>
      <p:sp>
        <p:nvSpPr>
          <p:cNvPr id="34" name="Rectangle 33">
            <a:extLst>
              <a:ext uri="{FF2B5EF4-FFF2-40B4-BE49-F238E27FC236}">
                <a16:creationId xmlns:a16="http://schemas.microsoft.com/office/drawing/2014/main" id="{2A46632C-5180-4D30-8DAD-82619CA3B15A}"/>
              </a:ext>
            </a:extLst>
          </p:cNvPr>
          <p:cNvSpPr/>
          <p:nvPr/>
        </p:nvSpPr>
        <p:spPr>
          <a:xfrm>
            <a:off x="51950" y="6365954"/>
            <a:ext cx="6432669" cy="3834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lvl="0">
              <a:lnSpc>
                <a:spcPct val="90000"/>
              </a:lnSpc>
              <a:defRPr/>
            </a:pPr>
            <a:r>
              <a:rPr lang="en-CA" sz="900" dirty="0">
                <a:solidFill>
                  <a:prstClr val="white"/>
                </a:solidFill>
                <a:latin typeface="Arial Narrow" panose="020B0606020202030204" pitchFamily="34" charset="0"/>
                <a:cs typeface="Arial" pitchFamily="34" charset="0"/>
              </a:rPr>
              <a:t>2016 Focused Update of the Canadian Cardiovascular Society Guidelines for the Management of Atrial Fibrillation</a:t>
            </a:r>
          </a:p>
          <a:p>
            <a:pPr lvl="0">
              <a:lnSpc>
                <a:spcPct val="90000"/>
              </a:lnSpc>
              <a:defRPr/>
            </a:pPr>
            <a:r>
              <a:rPr lang="en-CA" sz="900" dirty="0" err="1">
                <a:solidFill>
                  <a:prstClr val="white"/>
                </a:solidFill>
                <a:latin typeface="Arial Narrow" panose="020B0606020202030204" pitchFamily="34" charset="0"/>
                <a:cs typeface="Arial" pitchFamily="34" charset="0"/>
              </a:rPr>
              <a:t>Macle</a:t>
            </a:r>
            <a:r>
              <a:rPr lang="en-CA" sz="900" dirty="0">
                <a:solidFill>
                  <a:prstClr val="white"/>
                </a:solidFill>
                <a:latin typeface="Arial Narrow" panose="020B0606020202030204" pitchFamily="34" charset="0"/>
                <a:cs typeface="Arial" pitchFamily="34" charset="0"/>
              </a:rPr>
              <a:t>, Laurent et al. Canadian Journal of Cardiology , Volume 32 , Issue 10 , 1170 - 1185</a:t>
            </a:r>
          </a:p>
        </p:txBody>
      </p:sp>
      <p:sp>
        <p:nvSpPr>
          <p:cNvPr id="18" name="Rectangle 17">
            <a:extLst>
              <a:ext uri="{FF2B5EF4-FFF2-40B4-BE49-F238E27FC236}">
                <a16:creationId xmlns:a16="http://schemas.microsoft.com/office/drawing/2014/main" id="{EFB4E5F0-48FA-45A3-9A50-6467FF363D5C}"/>
              </a:ext>
            </a:extLst>
          </p:cNvPr>
          <p:cNvSpPr/>
          <p:nvPr/>
        </p:nvSpPr>
        <p:spPr>
          <a:xfrm>
            <a:off x="194761" y="2112463"/>
            <a:ext cx="8787314" cy="3745415"/>
          </a:xfrm>
          <a:prstGeom prst="rect">
            <a:avLst/>
          </a:prstGeom>
          <a:solidFill>
            <a:sysClr val="window" lastClr="FFFFFF">
              <a:lumMod val="95000"/>
            </a:sys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id="{79CFDA59-FB60-44BF-847F-C9BF5AF7FA66}"/>
              </a:ext>
            </a:extLst>
          </p:cNvPr>
          <p:cNvSpPr/>
          <p:nvPr/>
        </p:nvSpPr>
        <p:spPr>
          <a:xfrm>
            <a:off x="-6448" y="2110468"/>
            <a:ext cx="182880" cy="3749040"/>
          </a:xfrm>
          <a:prstGeom prst="rect">
            <a:avLst/>
          </a:prstGeom>
          <a:solidFill>
            <a:srgbClr val="23334E"/>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 name="Rectangle 19">
            <a:extLst>
              <a:ext uri="{FF2B5EF4-FFF2-40B4-BE49-F238E27FC236}">
                <a16:creationId xmlns:a16="http://schemas.microsoft.com/office/drawing/2014/main" id="{2C36A6D5-CE90-4BCF-B0CD-6F70D4D2DF40}"/>
              </a:ext>
            </a:extLst>
          </p:cNvPr>
          <p:cNvSpPr/>
          <p:nvPr/>
        </p:nvSpPr>
        <p:spPr>
          <a:xfrm>
            <a:off x="8961118" y="2116707"/>
            <a:ext cx="182880" cy="3749040"/>
          </a:xfrm>
          <a:prstGeom prst="rect">
            <a:avLst/>
          </a:prstGeom>
          <a:solidFill>
            <a:srgbClr val="30C1D7"/>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4" name="TextBox 23">
            <a:extLst>
              <a:ext uri="{FF2B5EF4-FFF2-40B4-BE49-F238E27FC236}">
                <a16:creationId xmlns:a16="http://schemas.microsoft.com/office/drawing/2014/main" id="{4307342D-28B2-4B83-8529-A692AA9DAE46}"/>
              </a:ext>
            </a:extLst>
          </p:cNvPr>
          <p:cNvSpPr txBox="1"/>
          <p:nvPr/>
        </p:nvSpPr>
        <p:spPr>
          <a:xfrm>
            <a:off x="212576" y="3087341"/>
            <a:ext cx="8813997" cy="261610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2800" b="1" i="0" u="none" strike="noStrike" kern="1200" cap="none" spc="0" normalizeH="0" baseline="0" noProof="0" dirty="0">
                <a:ln>
                  <a:noFill/>
                </a:ln>
                <a:solidFill>
                  <a:srgbClr val="19325C"/>
                </a:solidFill>
                <a:effectLst/>
                <a:uLnTx/>
                <a:uFillTx/>
                <a:latin typeface="Arial Narrow" panose="020B0606020202030204" pitchFamily="34" charset="0"/>
                <a:ea typeface="+mn-ea"/>
                <a:cs typeface="Candara"/>
              </a:rPr>
              <a:t>RECOMMANDATION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Candara"/>
            </a:endParaRPr>
          </a:p>
          <a:p>
            <a:pPr lvl="0" algn="ctr" defTabSz="914400">
              <a:defRPr/>
            </a:pPr>
            <a:r>
              <a:rPr lang="fr-CA" sz="2000" dirty="0">
                <a:solidFill>
                  <a:prstClr val="black"/>
                </a:solidFill>
                <a:latin typeface="Arial Narrow" pitchFamily="34" charset="0"/>
                <a:cs typeface="Candara"/>
              </a:rPr>
              <a:t>Nous suggérons que </a:t>
            </a:r>
            <a:r>
              <a:rPr lang="fr-CA" sz="2000" dirty="0">
                <a:solidFill>
                  <a:srgbClr val="30C1D7"/>
                </a:solidFill>
                <a:latin typeface="Arial Narrow" pitchFamily="34" charset="0"/>
                <a:cs typeface="Candara"/>
              </a:rPr>
              <a:t>l’</a:t>
            </a:r>
            <a:r>
              <a:rPr lang="fr-CA" sz="2000" b="1" dirty="0">
                <a:solidFill>
                  <a:srgbClr val="30C1D7"/>
                </a:solidFill>
                <a:latin typeface="Arial Narrow" pitchFamily="34" charset="0"/>
                <a:cs typeface="Candara"/>
              </a:rPr>
              <a:t>interruption du traitement anticoagulant</a:t>
            </a:r>
            <a:r>
              <a:rPr lang="fr-CA" sz="2000" b="1" dirty="0">
                <a:solidFill>
                  <a:srgbClr val="D26638"/>
                </a:solidFill>
                <a:latin typeface="Arial Narrow" pitchFamily="34" charset="0"/>
                <a:cs typeface="Candara"/>
              </a:rPr>
              <a:t>, </a:t>
            </a:r>
            <a:r>
              <a:rPr lang="fr-CA" sz="2000" dirty="0">
                <a:latin typeface="Arial Narrow" pitchFamily="34" charset="0"/>
                <a:cs typeface="Candara"/>
              </a:rPr>
              <a:t>en particulier pour les AVK, chez un patient atteint de FA/FLA, </a:t>
            </a:r>
            <a:r>
              <a:rPr lang="fr-CA" sz="2000" b="1" dirty="0">
                <a:solidFill>
                  <a:srgbClr val="30C1D7"/>
                </a:solidFill>
                <a:latin typeface="Arial Narrow" pitchFamily="34" charset="0"/>
                <a:cs typeface="Candara"/>
              </a:rPr>
              <a:t>n’est pas nécessaire pour la plupart des interventions à faible risque hémorragique</a:t>
            </a:r>
            <a:r>
              <a:rPr lang="fr-CA" sz="2000" dirty="0">
                <a:solidFill>
                  <a:prstClr val="black"/>
                </a:solidFill>
                <a:latin typeface="Arial Narrow" pitchFamily="34" charset="0"/>
                <a:cs typeface="Candara"/>
              </a:rPr>
              <a:t>, telles que l’implantation d’un dispositif cardiaque (stimulateur cardiaque ou défibrillateur implantable) et la plupart des interventions dentaires </a:t>
            </a:r>
          </a:p>
          <a:p>
            <a:pPr lvl="0" algn="ctr" defTabSz="914400">
              <a:defRPr/>
            </a:pPr>
            <a:r>
              <a:rPr lang="fr-CA" sz="1600" dirty="0">
                <a:solidFill>
                  <a:prstClr val="black"/>
                </a:solidFill>
                <a:latin typeface="Arial Narrow" pitchFamily="34" charset="0"/>
                <a:cs typeface="Candara"/>
              </a:rPr>
              <a:t>(Recommandation conditionnelle, niveau de preuve modéré</a:t>
            </a:r>
            <a:r>
              <a:rPr lang="fr-CA" sz="1600" dirty="0">
                <a:solidFill>
                  <a:prstClr val="black"/>
                </a:solidFill>
                <a:latin typeface="Arial Narrow" panose="020B0606020202030204" pitchFamily="34" charset="0"/>
                <a:ea typeface="Lato" panose="020F0502020204030203" pitchFamily="34" charset="0"/>
                <a:cs typeface="Lato" panose="020F0502020204030203" pitchFamily="34" charset="0"/>
              </a:rPr>
              <a:t>)</a:t>
            </a:r>
            <a:endParaRPr kumimoji="0" lang="en-CA" sz="2000" b="0" i="0" u="none" strike="noStrike" kern="1200" cap="none" spc="0" normalizeH="0" baseline="0" noProof="0" dirty="0">
              <a:ln>
                <a:noFill/>
              </a:ln>
              <a:solidFill>
                <a:prstClr val="black"/>
              </a:solidFill>
              <a:effectLst/>
              <a:uLnTx/>
              <a:uFillTx/>
              <a:latin typeface="Arial Narrow" panose="020B0606020202030204" pitchFamily="34" charset="0"/>
              <a:ea typeface="Lato" panose="020F0502020204030203" pitchFamily="34" charset="0"/>
              <a:cs typeface="Lato" panose="020F0502020204030203" pitchFamily="34" charset="0"/>
            </a:endParaRPr>
          </a:p>
        </p:txBody>
      </p:sp>
      <p:sp>
        <p:nvSpPr>
          <p:cNvPr id="13" name="TextBox 12">
            <a:extLst>
              <a:ext uri="{FF2B5EF4-FFF2-40B4-BE49-F238E27FC236}">
                <a16:creationId xmlns:a16="http://schemas.microsoft.com/office/drawing/2014/main" id="{3E788195-386F-4ED7-AF98-6310D0C4FC48}"/>
              </a:ext>
            </a:extLst>
          </p:cNvPr>
          <p:cNvSpPr txBox="1"/>
          <p:nvPr/>
        </p:nvSpPr>
        <p:spPr>
          <a:xfrm>
            <a:off x="212576" y="5411054"/>
            <a:ext cx="3024336" cy="415498"/>
          </a:xfrm>
          <a:prstGeom prst="rect">
            <a:avLst/>
          </a:prstGeom>
          <a:noFill/>
        </p:spPr>
        <p:txBody>
          <a:bodyPr wrap="square" rtlCol="0">
            <a:spAutoFit/>
          </a:bodyPr>
          <a:lstStyle/>
          <a:p>
            <a:r>
              <a:rPr lang="en-US" sz="1000" dirty="0">
                <a:solidFill>
                  <a:prstClr val="black">
                    <a:lumMod val="85000"/>
                    <a:lumOff val="15000"/>
                  </a:prstClr>
                </a:solidFill>
                <a:latin typeface="Arial Narrow" panose="020B0606020202030204" pitchFamily="34" charset="0"/>
              </a:rPr>
              <a:t>FA = Fibrillation </a:t>
            </a:r>
            <a:r>
              <a:rPr lang="en-US" sz="1000" dirty="0" err="1">
                <a:solidFill>
                  <a:prstClr val="black">
                    <a:lumMod val="85000"/>
                    <a:lumOff val="15000"/>
                  </a:prstClr>
                </a:solidFill>
                <a:latin typeface="Arial Narrow" panose="020B0606020202030204" pitchFamily="34" charset="0"/>
              </a:rPr>
              <a:t>auriculaire</a:t>
            </a:r>
            <a:endParaRPr lang="en-US" sz="1000" dirty="0">
              <a:solidFill>
                <a:prstClr val="black">
                  <a:lumMod val="85000"/>
                  <a:lumOff val="15000"/>
                </a:prstClr>
              </a:solidFill>
              <a:latin typeface="Arial Narrow" panose="020B0606020202030204" pitchFamily="34" charset="0"/>
            </a:endParaRPr>
          </a:p>
          <a:p>
            <a:r>
              <a:rPr lang="en-US" sz="1000" dirty="0">
                <a:solidFill>
                  <a:prstClr val="black">
                    <a:lumMod val="85000"/>
                    <a:lumOff val="15000"/>
                  </a:prstClr>
                </a:solidFill>
                <a:latin typeface="Arial Narrow" panose="020B0606020202030204" pitchFamily="34" charset="0"/>
              </a:rPr>
              <a:t>FLA = Flutter </a:t>
            </a:r>
            <a:r>
              <a:rPr lang="en-US" sz="1000" dirty="0" err="1">
                <a:solidFill>
                  <a:prstClr val="black">
                    <a:lumMod val="85000"/>
                    <a:lumOff val="15000"/>
                  </a:prstClr>
                </a:solidFill>
                <a:latin typeface="Arial Narrow" panose="020B0606020202030204" pitchFamily="34" charset="0"/>
              </a:rPr>
              <a:t>auriculaire</a:t>
            </a:r>
            <a:endParaRPr lang="en-US" sz="1000" dirty="0">
              <a:solidFill>
                <a:prstClr val="black">
                  <a:lumMod val="85000"/>
                  <a:lumOff val="15000"/>
                </a:prstClr>
              </a:solidFill>
              <a:latin typeface="Arial Narrow" panose="020B0606020202030204" pitchFamily="34" charset="0"/>
            </a:endParaRPr>
          </a:p>
        </p:txBody>
      </p:sp>
      <p:pic>
        <p:nvPicPr>
          <p:cNvPr id="15" name="Picture 2" descr="Image result for canadian cardiovascular society french logo">
            <a:extLst>
              <a:ext uri="{FF2B5EF4-FFF2-40B4-BE49-F238E27FC236}">
                <a16:creationId xmlns:a16="http://schemas.microsoft.com/office/drawing/2014/main" id="{04DFFC02-D0BF-4B80-8E1E-C4634AE92A9B}"/>
              </a:ext>
            </a:extLst>
          </p:cNvPr>
          <p:cNvPicPr>
            <a:picLocks noChangeAspect="1" noChangeArrowheads="1"/>
          </p:cNvPicPr>
          <p:nvPr/>
        </p:nvPicPr>
        <p:blipFill>
          <a:blip r:embed="rId5">
            <a:clrChange>
              <a:clrFrom>
                <a:srgbClr val="FFFFFF"/>
              </a:clrFrom>
              <a:clrTo>
                <a:srgbClr val="FFFFFF">
                  <a:alpha val="0"/>
                </a:srgbClr>
              </a:clrTo>
            </a:clrChange>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679233" y="2295763"/>
            <a:ext cx="3772637" cy="497124"/>
          </a:xfrm>
          <a:prstGeom prst="rect">
            <a:avLst/>
          </a:prstGeom>
          <a:noFill/>
          <a:extLst>
            <a:ext uri="{909E8E84-426E-40DD-AFC4-6F175D3DCCD1}">
              <a14:hiddenFill xmlns:a14="http://schemas.microsoft.com/office/drawing/2010/main">
                <a:solidFill>
                  <a:srgbClr val="FFFFFF"/>
                </a:solidFill>
              </a14:hiddenFill>
            </a:ext>
          </a:extLst>
        </p:spPr>
      </p:pic>
      <p:pic>
        <p:nvPicPr>
          <p:cNvPr id="16" name="4E92DA43-5712-40E9-AFDC-2C1062C78C6F" descr="7646DFF2-B812-4635-AA57-5171E34E5A45@chrc">
            <a:extLst>
              <a:ext uri="{FF2B5EF4-FFF2-40B4-BE49-F238E27FC236}">
                <a16:creationId xmlns:a16="http://schemas.microsoft.com/office/drawing/2014/main" id="{2EE80459-E00B-42E1-A698-BCE5CE34DD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33319" y="187008"/>
            <a:ext cx="2139673" cy="121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1447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6448" y="1622097"/>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161925" y="159375"/>
            <a:ext cx="6149975" cy="1200329"/>
          </a:xfrm>
          <a:prstGeom prst="rect">
            <a:avLst/>
          </a:prstGeom>
          <a:noFill/>
        </p:spPr>
        <p:txBody>
          <a:bodyPr wrap="square">
            <a:spAutoFit/>
          </a:bodyPr>
          <a:lstStyle/>
          <a:p>
            <a:pPr>
              <a:defRPr/>
            </a:pPr>
            <a:r>
              <a:rPr lang="fr-MC" sz="3600" b="1" dirty="0">
                <a:solidFill>
                  <a:srgbClr val="1B1A5A"/>
                </a:solidFill>
                <a:latin typeface="Arial Narrow" pitchFamily="34" charset="0"/>
              </a:rPr>
              <a:t>Sélection d’interventions invasives / chirurgicales</a:t>
            </a:r>
            <a:endParaRPr lang="en-CA" sz="3600" b="1" dirty="0">
              <a:solidFill>
                <a:srgbClr val="1B1A5A"/>
              </a:solidFill>
              <a:latin typeface="Arial Narrow" pitchFamily="34" charset="0"/>
            </a:endParaRPr>
          </a:p>
        </p:txBody>
      </p:sp>
      <p:sp>
        <p:nvSpPr>
          <p:cNvPr id="82" name="Arc 81">
            <a:extLst>
              <a:ext uri="{FF2B5EF4-FFF2-40B4-BE49-F238E27FC236}">
                <a16:creationId xmlns:a16="http://schemas.microsoft.com/office/drawing/2014/main" id="{316D2F4B-0D2A-4992-B258-DB019C622A07}"/>
              </a:ext>
            </a:extLst>
          </p:cNvPr>
          <p:cNvSpPr/>
          <p:nvPr/>
        </p:nvSpPr>
        <p:spPr>
          <a:xfrm>
            <a:off x="-465440" y="1753649"/>
            <a:ext cx="4378036" cy="4378034"/>
          </a:xfrm>
          <a:prstGeom prst="arc">
            <a:avLst>
              <a:gd name="adj1" fmla="val 16200000"/>
              <a:gd name="adj2" fmla="val 5361653"/>
            </a:avLst>
          </a:prstGeom>
          <a:noFill/>
          <a:ln w="9525" cap="flat" cmpd="sng" algn="ctr">
            <a:solidFill>
              <a:sysClr val="window" lastClr="FFFFFF">
                <a:lumMod val="85000"/>
              </a:sysClr>
            </a:solid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latin typeface="Calibri"/>
              <a:ea typeface="+mn-ea"/>
              <a:cs typeface="+mn-cs"/>
            </a:endParaRPr>
          </a:p>
        </p:txBody>
      </p:sp>
      <p:sp>
        <p:nvSpPr>
          <p:cNvPr id="83" name="Oval 82">
            <a:extLst>
              <a:ext uri="{FF2B5EF4-FFF2-40B4-BE49-F238E27FC236}">
                <a16:creationId xmlns:a16="http://schemas.microsoft.com/office/drawing/2014/main" id="{8B19D2D2-CC51-474B-A719-DCEE0AA510CE}"/>
              </a:ext>
            </a:extLst>
          </p:cNvPr>
          <p:cNvSpPr/>
          <p:nvPr/>
        </p:nvSpPr>
        <p:spPr>
          <a:xfrm>
            <a:off x="672923" y="3039542"/>
            <a:ext cx="1812852" cy="1812852"/>
          </a:xfrm>
          <a:prstGeom prst="ellipse">
            <a:avLst/>
          </a:prstGeom>
          <a:solidFill>
            <a:srgbClr val="0A4C72"/>
          </a:solidFill>
          <a:ln w="25400" cap="flat" cmpd="sng" algn="ctr">
            <a:noFill/>
            <a:prstDash val="solid"/>
          </a:ln>
          <a:effectLst>
            <a:outerShdw blurRad="254000" dist="38100" dir="2700000" algn="tl" rotWithShape="0">
              <a:prstClr val="black">
                <a:alpha val="47000"/>
              </a:prstClr>
            </a:outerShdw>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white"/>
              </a:solidFill>
              <a:effectLst/>
              <a:uLnTx/>
              <a:uFillTx/>
              <a:latin typeface="Calibri"/>
              <a:ea typeface="+mn-ea"/>
              <a:cs typeface="+mn-cs"/>
            </a:endParaRPr>
          </a:p>
        </p:txBody>
      </p:sp>
      <p:sp>
        <p:nvSpPr>
          <p:cNvPr id="84" name="Diamond 83">
            <a:extLst>
              <a:ext uri="{FF2B5EF4-FFF2-40B4-BE49-F238E27FC236}">
                <a16:creationId xmlns:a16="http://schemas.microsoft.com/office/drawing/2014/main" id="{9F4E65F6-2A76-48E3-BD0D-866576164E8A}"/>
              </a:ext>
            </a:extLst>
          </p:cNvPr>
          <p:cNvSpPr/>
          <p:nvPr/>
        </p:nvSpPr>
        <p:spPr>
          <a:xfrm>
            <a:off x="2992922" y="2122398"/>
            <a:ext cx="243749" cy="243749"/>
          </a:xfrm>
          <a:prstGeom prst="diamond">
            <a:avLst/>
          </a:prstGeom>
          <a:solidFill>
            <a:srgbClr val="2A559A"/>
          </a:solidFill>
          <a:ln w="25400" cap="flat" cmpd="sng" algn="ctr">
            <a:solidFill>
              <a:sysClr val="window" lastClr="FFFFFF"/>
            </a:solid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white"/>
              </a:solidFill>
              <a:effectLst/>
              <a:uLnTx/>
              <a:uFillTx/>
              <a:latin typeface="Calibri"/>
              <a:ea typeface="+mn-ea"/>
              <a:cs typeface="+mn-cs"/>
            </a:endParaRPr>
          </a:p>
        </p:txBody>
      </p:sp>
      <p:sp>
        <p:nvSpPr>
          <p:cNvPr id="85" name="Diamond 84">
            <a:extLst>
              <a:ext uri="{FF2B5EF4-FFF2-40B4-BE49-F238E27FC236}">
                <a16:creationId xmlns:a16="http://schemas.microsoft.com/office/drawing/2014/main" id="{22372127-5FA1-4806-8D10-56BF9E859968}"/>
              </a:ext>
            </a:extLst>
          </p:cNvPr>
          <p:cNvSpPr/>
          <p:nvPr/>
        </p:nvSpPr>
        <p:spPr>
          <a:xfrm>
            <a:off x="2979068" y="5539352"/>
            <a:ext cx="243749" cy="243749"/>
          </a:xfrm>
          <a:prstGeom prst="diamond">
            <a:avLst/>
          </a:prstGeom>
          <a:solidFill>
            <a:srgbClr val="99DFEB"/>
          </a:solidFill>
          <a:ln w="25400" cap="flat" cmpd="sng" algn="ctr">
            <a:solidFill>
              <a:sysClr val="window" lastClr="FFFFFF"/>
            </a:solid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white"/>
              </a:solidFill>
              <a:effectLst/>
              <a:uLnTx/>
              <a:uFillTx/>
              <a:latin typeface="Calibri"/>
              <a:ea typeface="+mn-ea"/>
              <a:cs typeface="+mn-cs"/>
            </a:endParaRPr>
          </a:p>
        </p:txBody>
      </p:sp>
      <p:sp>
        <p:nvSpPr>
          <p:cNvPr id="86" name="Diamond 85">
            <a:extLst>
              <a:ext uri="{FF2B5EF4-FFF2-40B4-BE49-F238E27FC236}">
                <a16:creationId xmlns:a16="http://schemas.microsoft.com/office/drawing/2014/main" id="{00F9B1F7-B196-4053-9E2F-A5365D1B6EE5}"/>
              </a:ext>
            </a:extLst>
          </p:cNvPr>
          <p:cNvSpPr/>
          <p:nvPr/>
        </p:nvSpPr>
        <p:spPr>
          <a:xfrm>
            <a:off x="3741988" y="4400367"/>
            <a:ext cx="243749" cy="243749"/>
          </a:xfrm>
          <a:prstGeom prst="diamond">
            <a:avLst/>
          </a:prstGeom>
          <a:solidFill>
            <a:srgbClr val="30C1D7"/>
          </a:solidFill>
          <a:ln w="25400" cap="flat" cmpd="sng" algn="ctr">
            <a:solidFill>
              <a:sysClr val="window" lastClr="FFFFFF"/>
            </a:solid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white"/>
              </a:solidFill>
              <a:effectLst/>
              <a:uLnTx/>
              <a:uFillTx/>
              <a:latin typeface="Calibri"/>
              <a:ea typeface="+mn-ea"/>
              <a:cs typeface="+mn-cs"/>
            </a:endParaRPr>
          </a:p>
        </p:txBody>
      </p:sp>
      <p:sp>
        <p:nvSpPr>
          <p:cNvPr id="87" name="Diamond 86">
            <a:extLst>
              <a:ext uri="{FF2B5EF4-FFF2-40B4-BE49-F238E27FC236}">
                <a16:creationId xmlns:a16="http://schemas.microsoft.com/office/drawing/2014/main" id="{B5A52E7C-2DEA-4D7B-B9EC-C79CE250AC66}"/>
              </a:ext>
            </a:extLst>
          </p:cNvPr>
          <p:cNvSpPr/>
          <p:nvPr/>
        </p:nvSpPr>
        <p:spPr>
          <a:xfrm>
            <a:off x="3741988" y="3261383"/>
            <a:ext cx="243749" cy="243749"/>
          </a:xfrm>
          <a:prstGeom prst="diamond">
            <a:avLst/>
          </a:prstGeom>
          <a:solidFill>
            <a:srgbClr val="356AC1"/>
          </a:solidFill>
          <a:ln w="25400" cap="flat" cmpd="sng" algn="ctr">
            <a:solidFill>
              <a:sysClr val="window" lastClr="FFFFFF"/>
            </a:solid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white"/>
              </a:solidFill>
              <a:effectLst/>
              <a:uLnTx/>
              <a:uFillTx/>
              <a:latin typeface="Calibri"/>
              <a:ea typeface="+mn-ea"/>
              <a:cs typeface="+mn-cs"/>
            </a:endParaRPr>
          </a:p>
        </p:txBody>
      </p:sp>
      <p:cxnSp>
        <p:nvCxnSpPr>
          <p:cNvPr id="88" name="Straight Connector 87">
            <a:extLst>
              <a:ext uri="{FF2B5EF4-FFF2-40B4-BE49-F238E27FC236}">
                <a16:creationId xmlns:a16="http://schemas.microsoft.com/office/drawing/2014/main" id="{0232624C-1EEA-4BEE-9A96-F066553FFCE0}"/>
              </a:ext>
            </a:extLst>
          </p:cNvPr>
          <p:cNvCxnSpPr/>
          <p:nvPr/>
        </p:nvCxnSpPr>
        <p:spPr>
          <a:xfrm>
            <a:off x="4057607" y="3378105"/>
            <a:ext cx="660354" cy="0"/>
          </a:xfrm>
          <a:prstGeom prst="line">
            <a:avLst/>
          </a:prstGeom>
          <a:noFill/>
          <a:ln w="9525" cap="flat" cmpd="sng" algn="ctr">
            <a:solidFill>
              <a:sysClr val="window" lastClr="FFFFFF">
                <a:lumMod val="85000"/>
              </a:sysClr>
            </a:solidFill>
            <a:prstDash val="solid"/>
            <a:headEnd type="oval" w="med" len="med"/>
            <a:tailEnd type="oval" w="med" len="med"/>
          </a:ln>
          <a:effectLst/>
        </p:spPr>
      </p:cxnSp>
      <p:cxnSp>
        <p:nvCxnSpPr>
          <p:cNvPr id="89" name="Straight Connector 88">
            <a:extLst>
              <a:ext uri="{FF2B5EF4-FFF2-40B4-BE49-F238E27FC236}">
                <a16:creationId xmlns:a16="http://schemas.microsoft.com/office/drawing/2014/main" id="{31D8B9A4-A509-4748-BB34-E575F8B4E22E}"/>
              </a:ext>
            </a:extLst>
          </p:cNvPr>
          <p:cNvCxnSpPr/>
          <p:nvPr/>
        </p:nvCxnSpPr>
        <p:spPr>
          <a:xfrm>
            <a:off x="4045360" y="4529336"/>
            <a:ext cx="672601" cy="0"/>
          </a:xfrm>
          <a:prstGeom prst="line">
            <a:avLst/>
          </a:prstGeom>
          <a:noFill/>
          <a:ln w="9525" cap="flat" cmpd="sng" algn="ctr">
            <a:solidFill>
              <a:sysClr val="window" lastClr="FFFFFF">
                <a:lumMod val="85000"/>
              </a:sysClr>
            </a:solidFill>
            <a:prstDash val="solid"/>
            <a:headEnd type="oval" w="med" len="med"/>
            <a:tailEnd type="oval" w="med" len="med"/>
          </a:ln>
          <a:effectLst/>
        </p:spPr>
      </p:cxnSp>
      <p:sp>
        <p:nvSpPr>
          <p:cNvPr id="90" name="Oval 89">
            <a:extLst>
              <a:ext uri="{FF2B5EF4-FFF2-40B4-BE49-F238E27FC236}">
                <a16:creationId xmlns:a16="http://schemas.microsoft.com/office/drawing/2014/main" id="{BBF0CFE3-2CBB-47FD-A686-2AE94B91F14A}"/>
              </a:ext>
            </a:extLst>
          </p:cNvPr>
          <p:cNvSpPr/>
          <p:nvPr/>
        </p:nvSpPr>
        <p:spPr>
          <a:xfrm>
            <a:off x="4911580" y="2934849"/>
            <a:ext cx="926088" cy="926088"/>
          </a:xfrm>
          <a:prstGeom prst="ellipse">
            <a:avLst/>
          </a:prstGeom>
          <a:solidFill>
            <a:srgbClr val="356AC1"/>
          </a:solidFill>
          <a:ln w="25400" cap="flat" cmpd="sng" algn="ctr">
            <a:noFill/>
            <a:prstDash val="solid"/>
          </a:ln>
          <a:effectLst>
            <a:innerShdw blurRad="165100" dir="13500000">
              <a:prstClr val="black">
                <a:alpha val="67000"/>
              </a:prstClr>
            </a:innerShdw>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white"/>
              </a:solidFill>
              <a:effectLst/>
              <a:uLnTx/>
              <a:uFillTx/>
              <a:latin typeface="Calibri"/>
              <a:ea typeface="+mn-ea"/>
              <a:cs typeface="+mn-cs"/>
            </a:endParaRPr>
          </a:p>
        </p:txBody>
      </p:sp>
      <p:sp>
        <p:nvSpPr>
          <p:cNvPr id="91" name="Oval 90">
            <a:extLst>
              <a:ext uri="{FF2B5EF4-FFF2-40B4-BE49-F238E27FC236}">
                <a16:creationId xmlns:a16="http://schemas.microsoft.com/office/drawing/2014/main" id="{26AB7C11-8A0F-4463-9B49-3E6C6EF1746A}"/>
              </a:ext>
            </a:extLst>
          </p:cNvPr>
          <p:cNvSpPr/>
          <p:nvPr/>
        </p:nvSpPr>
        <p:spPr>
          <a:xfrm>
            <a:off x="4911579" y="4054074"/>
            <a:ext cx="926088" cy="926088"/>
          </a:xfrm>
          <a:prstGeom prst="ellipse">
            <a:avLst/>
          </a:prstGeom>
          <a:solidFill>
            <a:srgbClr val="30C1D7"/>
          </a:solidFill>
          <a:ln w="25400" cap="flat" cmpd="sng" algn="ctr">
            <a:noFill/>
            <a:prstDash val="solid"/>
          </a:ln>
          <a:effectLst>
            <a:innerShdw blurRad="165100" dir="13500000">
              <a:prstClr val="black">
                <a:alpha val="67000"/>
              </a:prstClr>
            </a:innerShdw>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white"/>
              </a:solidFill>
              <a:effectLst/>
              <a:uLnTx/>
              <a:uFillTx/>
              <a:latin typeface="Calibri"/>
              <a:ea typeface="+mn-ea"/>
              <a:cs typeface="+mn-cs"/>
            </a:endParaRPr>
          </a:p>
        </p:txBody>
      </p:sp>
      <p:sp>
        <p:nvSpPr>
          <p:cNvPr id="92" name="Oval 91">
            <a:extLst>
              <a:ext uri="{FF2B5EF4-FFF2-40B4-BE49-F238E27FC236}">
                <a16:creationId xmlns:a16="http://schemas.microsoft.com/office/drawing/2014/main" id="{BF70FA54-14D1-4082-94E1-76D7955A52E8}"/>
              </a:ext>
            </a:extLst>
          </p:cNvPr>
          <p:cNvSpPr/>
          <p:nvPr/>
        </p:nvSpPr>
        <p:spPr>
          <a:xfrm>
            <a:off x="4222733" y="5234924"/>
            <a:ext cx="926088" cy="926088"/>
          </a:xfrm>
          <a:prstGeom prst="ellipse">
            <a:avLst/>
          </a:prstGeom>
          <a:solidFill>
            <a:srgbClr val="99DFEB"/>
          </a:solidFill>
          <a:ln w="25400" cap="flat" cmpd="sng" algn="ctr">
            <a:noFill/>
            <a:prstDash val="solid"/>
          </a:ln>
          <a:effectLst>
            <a:innerShdw blurRad="165100" dir="13500000">
              <a:prstClr val="black">
                <a:alpha val="67000"/>
              </a:prstClr>
            </a:innerShdw>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white"/>
              </a:solidFill>
              <a:effectLst/>
              <a:uLnTx/>
              <a:uFillTx/>
              <a:latin typeface="Calibri"/>
              <a:ea typeface="+mn-ea"/>
              <a:cs typeface="+mn-cs"/>
            </a:endParaRPr>
          </a:p>
        </p:txBody>
      </p:sp>
      <p:cxnSp>
        <p:nvCxnSpPr>
          <p:cNvPr id="93" name="Straight Connector 92">
            <a:extLst>
              <a:ext uri="{FF2B5EF4-FFF2-40B4-BE49-F238E27FC236}">
                <a16:creationId xmlns:a16="http://schemas.microsoft.com/office/drawing/2014/main" id="{A18FA73E-4303-49D1-AA3D-DA5C8A8FA2DC}"/>
              </a:ext>
            </a:extLst>
          </p:cNvPr>
          <p:cNvCxnSpPr/>
          <p:nvPr/>
        </p:nvCxnSpPr>
        <p:spPr>
          <a:xfrm>
            <a:off x="3333656" y="2232392"/>
            <a:ext cx="723951" cy="0"/>
          </a:xfrm>
          <a:prstGeom prst="line">
            <a:avLst/>
          </a:prstGeom>
          <a:noFill/>
          <a:ln w="9525" cap="flat" cmpd="sng" algn="ctr">
            <a:solidFill>
              <a:sysClr val="window" lastClr="FFFFFF">
                <a:lumMod val="85000"/>
              </a:sysClr>
            </a:solidFill>
            <a:prstDash val="solid"/>
            <a:headEnd type="oval" w="med" len="med"/>
            <a:tailEnd type="oval" w="med" len="med"/>
          </a:ln>
          <a:effectLst/>
        </p:spPr>
      </p:cxnSp>
      <p:sp>
        <p:nvSpPr>
          <p:cNvPr id="94" name="Oval 93">
            <a:extLst>
              <a:ext uri="{FF2B5EF4-FFF2-40B4-BE49-F238E27FC236}">
                <a16:creationId xmlns:a16="http://schemas.microsoft.com/office/drawing/2014/main" id="{796D89E6-E9C5-4198-88FC-C95A3165F257}"/>
              </a:ext>
            </a:extLst>
          </p:cNvPr>
          <p:cNvSpPr/>
          <p:nvPr/>
        </p:nvSpPr>
        <p:spPr>
          <a:xfrm>
            <a:off x="4222733" y="1805399"/>
            <a:ext cx="926088" cy="926088"/>
          </a:xfrm>
          <a:prstGeom prst="ellipse">
            <a:avLst/>
          </a:prstGeom>
          <a:solidFill>
            <a:srgbClr val="2A559A"/>
          </a:solidFill>
          <a:ln w="25400" cap="flat" cmpd="sng" algn="ctr">
            <a:noFill/>
            <a:prstDash val="solid"/>
          </a:ln>
          <a:effectLst>
            <a:innerShdw blurRad="165100" dir="13500000">
              <a:prstClr val="black">
                <a:alpha val="67000"/>
              </a:prstClr>
            </a:innerShdw>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white"/>
              </a:solidFill>
              <a:effectLst/>
              <a:uLnTx/>
              <a:uFillTx/>
              <a:latin typeface="Calibri"/>
              <a:ea typeface="+mn-ea"/>
              <a:cs typeface="+mn-cs"/>
            </a:endParaRPr>
          </a:p>
        </p:txBody>
      </p:sp>
      <p:cxnSp>
        <p:nvCxnSpPr>
          <p:cNvPr id="142" name="Straight Connector 141">
            <a:extLst>
              <a:ext uri="{FF2B5EF4-FFF2-40B4-BE49-F238E27FC236}">
                <a16:creationId xmlns:a16="http://schemas.microsoft.com/office/drawing/2014/main" id="{0C95EF14-7203-466E-B83F-48002F7857CA}"/>
              </a:ext>
            </a:extLst>
          </p:cNvPr>
          <p:cNvCxnSpPr/>
          <p:nvPr/>
        </p:nvCxnSpPr>
        <p:spPr>
          <a:xfrm>
            <a:off x="3333656" y="5654465"/>
            <a:ext cx="723951" cy="0"/>
          </a:xfrm>
          <a:prstGeom prst="line">
            <a:avLst/>
          </a:prstGeom>
          <a:noFill/>
          <a:ln w="9525" cap="flat" cmpd="sng" algn="ctr">
            <a:solidFill>
              <a:sysClr val="window" lastClr="FFFFFF">
                <a:lumMod val="85000"/>
              </a:sysClr>
            </a:solidFill>
            <a:prstDash val="solid"/>
            <a:headEnd type="oval" w="med" len="med"/>
            <a:tailEnd type="oval" w="med" len="med"/>
          </a:ln>
          <a:effectLst/>
        </p:spPr>
      </p:cxnSp>
      <p:sp>
        <p:nvSpPr>
          <p:cNvPr id="143" name="TextBox 142">
            <a:hlinkClick r:id="rId5" action="ppaction://hlinksldjump"/>
            <a:extLst>
              <a:ext uri="{FF2B5EF4-FFF2-40B4-BE49-F238E27FC236}">
                <a16:creationId xmlns:a16="http://schemas.microsoft.com/office/drawing/2014/main" id="{59B29718-EFE0-450D-B7C1-3138E7E736DC}"/>
              </a:ext>
            </a:extLst>
          </p:cNvPr>
          <p:cNvSpPr txBox="1"/>
          <p:nvPr/>
        </p:nvSpPr>
        <p:spPr>
          <a:xfrm>
            <a:off x="862873" y="3249808"/>
            <a:ext cx="1389529" cy="584775"/>
          </a:xfrm>
          <a:prstGeom prst="rect">
            <a:avLst/>
          </a:prstGeom>
          <a:noFill/>
        </p:spPr>
        <p:txBody>
          <a:bodyPr wrap="square" rtlCol="0">
            <a:spAutoFit/>
          </a:bodyPr>
          <a:lstStyle/>
          <a:p>
            <a:pPr algn="ctr"/>
            <a:r>
              <a:rPr lang="fr-CA" sz="1600" b="1" dirty="0">
                <a:solidFill>
                  <a:schemeClr val="bg1"/>
                </a:solidFill>
                <a:latin typeface="Arial Narrow" panose="020B0606020202030204" pitchFamily="34" charset="0"/>
              </a:rPr>
              <a:t>Allez aux messages clés</a:t>
            </a:r>
          </a:p>
        </p:txBody>
      </p:sp>
      <p:pic>
        <p:nvPicPr>
          <p:cNvPr id="144" name="Graphic 143" descr="Share">
            <a:hlinkClick r:id="rId5" action="ppaction://hlinksldjump"/>
            <a:extLst>
              <a:ext uri="{FF2B5EF4-FFF2-40B4-BE49-F238E27FC236}">
                <a16:creationId xmlns:a16="http://schemas.microsoft.com/office/drawing/2014/main" id="{6BBE04E9-24F4-44AC-9DCA-03B4A893791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74585" y="3951904"/>
            <a:ext cx="621686" cy="621686"/>
          </a:xfrm>
          <a:prstGeom prst="rect">
            <a:avLst/>
          </a:prstGeom>
        </p:spPr>
      </p:pic>
      <p:pic>
        <p:nvPicPr>
          <p:cNvPr id="145" name="Graphic 144" descr="Share">
            <a:hlinkClick r:id="rId8" action="ppaction://hlinksldjump"/>
            <a:extLst>
              <a:ext uri="{FF2B5EF4-FFF2-40B4-BE49-F238E27FC236}">
                <a16:creationId xmlns:a16="http://schemas.microsoft.com/office/drawing/2014/main" id="{EE8528C2-D047-4084-9AE1-F3B35A130070}"/>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89361" y="1998266"/>
            <a:ext cx="457200" cy="457200"/>
          </a:xfrm>
          <a:prstGeom prst="rect">
            <a:avLst/>
          </a:prstGeom>
        </p:spPr>
      </p:pic>
      <p:pic>
        <p:nvPicPr>
          <p:cNvPr id="146" name="Graphic 145" descr="Share">
            <a:hlinkClick r:id="rId10" action="ppaction://hlinksldjump"/>
            <a:extLst>
              <a:ext uri="{FF2B5EF4-FFF2-40B4-BE49-F238E27FC236}">
                <a16:creationId xmlns:a16="http://schemas.microsoft.com/office/drawing/2014/main" id="{487032AE-A6A2-4DC7-BD42-9CB325953AB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93132" y="3143424"/>
            <a:ext cx="457200" cy="457200"/>
          </a:xfrm>
          <a:prstGeom prst="rect">
            <a:avLst/>
          </a:prstGeom>
        </p:spPr>
      </p:pic>
      <p:pic>
        <p:nvPicPr>
          <p:cNvPr id="147" name="Graphic 146" descr="Share">
            <a:hlinkClick r:id="rId11" action="ppaction://hlinksldjump"/>
            <a:extLst>
              <a:ext uri="{FF2B5EF4-FFF2-40B4-BE49-F238E27FC236}">
                <a16:creationId xmlns:a16="http://schemas.microsoft.com/office/drawing/2014/main" id="{62D8059A-572F-4943-92A0-11EDA2B6754E}"/>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80950" y="4288518"/>
            <a:ext cx="457200" cy="457200"/>
          </a:xfrm>
          <a:prstGeom prst="rect">
            <a:avLst/>
          </a:prstGeom>
        </p:spPr>
      </p:pic>
      <p:pic>
        <p:nvPicPr>
          <p:cNvPr id="148" name="Graphic 147" descr="Share">
            <a:hlinkClick r:id="rId12" action="ppaction://hlinksldjump"/>
            <a:extLst>
              <a:ext uri="{FF2B5EF4-FFF2-40B4-BE49-F238E27FC236}">
                <a16:creationId xmlns:a16="http://schemas.microsoft.com/office/drawing/2014/main" id="{CD1C8D3F-CE96-44A6-A401-F2C025305FE2}"/>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89361" y="5457149"/>
            <a:ext cx="457200" cy="457200"/>
          </a:xfrm>
          <a:prstGeom prst="rect">
            <a:avLst/>
          </a:prstGeom>
        </p:spPr>
      </p:pic>
      <p:sp>
        <p:nvSpPr>
          <p:cNvPr id="149" name="Rectangle 148">
            <a:extLst>
              <a:ext uri="{FF2B5EF4-FFF2-40B4-BE49-F238E27FC236}">
                <a16:creationId xmlns:a16="http://schemas.microsoft.com/office/drawing/2014/main" id="{8E2D2F1E-BE90-48CE-8568-2387BEFC93AB}"/>
              </a:ext>
            </a:extLst>
          </p:cNvPr>
          <p:cNvSpPr/>
          <p:nvPr/>
        </p:nvSpPr>
        <p:spPr>
          <a:xfrm>
            <a:off x="5213189" y="1882507"/>
            <a:ext cx="3492661" cy="923330"/>
          </a:xfrm>
          <a:prstGeom prst="rect">
            <a:avLst/>
          </a:prstGeom>
        </p:spPr>
        <p:txBody>
          <a:bodyPr wrap="square">
            <a:spAutoFit/>
          </a:bodyPr>
          <a:lstStyle/>
          <a:p>
            <a:r>
              <a:rPr lang="fr-CA" b="1" dirty="0">
                <a:latin typeface="Arial Narrow" pitchFamily="34" charset="0"/>
              </a:rPr>
              <a:t>Colonoscopie avec </a:t>
            </a:r>
            <a:r>
              <a:rPr lang="fr-CA" b="1" dirty="0" err="1">
                <a:latin typeface="Arial Narrow" pitchFamily="34" charset="0"/>
              </a:rPr>
              <a:t>polypectomie</a:t>
            </a:r>
            <a:r>
              <a:rPr lang="fr-CA" b="1" dirty="0">
                <a:latin typeface="Arial Narrow" pitchFamily="34" charset="0"/>
              </a:rPr>
              <a:t> éventuelle </a:t>
            </a:r>
          </a:p>
          <a:p>
            <a:pPr lvl="0"/>
            <a:endParaRPr lang="en-CA" b="1" dirty="0">
              <a:latin typeface="Arial Narrow" panose="020B0606020202030204" pitchFamily="34" charset="0"/>
            </a:endParaRPr>
          </a:p>
        </p:txBody>
      </p:sp>
      <p:sp>
        <p:nvSpPr>
          <p:cNvPr id="150" name="Rectangle 149">
            <a:extLst>
              <a:ext uri="{FF2B5EF4-FFF2-40B4-BE49-F238E27FC236}">
                <a16:creationId xmlns:a16="http://schemas.microsoft.com/office/drawing/2014/main" id="{29BFB0BF-752B-487B-8A23-D64FF9ECE172}"/>
              </a:ext>
            </a:extLst>
          </p:cNvPr>
          <p:cNvSpPr/>
          <p:nvPr/>
        </p:nvSpPr>
        <p:spPr>
          <a:xfrm>
            <a:off x="5932921" y="3157681"/>
            <a:ext cx="2539193" cy="646331"/>
          </a:xfrm>
          <a:prstGeom prst="rect">
            <a:avLst/>
          </a:prstGeom>
        </p:spPr>
        <p:txBody>
          <a:bodyPr wrap="square">
            <a:spAutoFit/>
          </a:bodyPr>
          <a:lstStyle/>
          <a:p>
            <a:r>
              <a:rPr lang="fr-CA" b="1" dirty="0">
                <a:latin typeface="Arial Narrow" pitchFamily="34" charset="0"/>
              </a:rPr>
              <a:t>Cholécystectomie élective</a:t>
            </a:r>
          </a:p>
          <a:p>
            <a:endParaRPr lang="en-CA" b="1" dirty="0">
              <a:latin typeface="Arial Narrow" panose="020B0606020202030204" pitchFamily="34" charset="0"/>
            </a:endParaRPr>
          </a:p>
        </p:txBody>
      </p:sp>
      <p:sp>
        <p:nvSpPr>
          <p:cNvPr id="151" name="TextBox 150">
            <a:extLst>
              <a:ext uri="{FF2B5EF4-FFF2-40B4-BE49-F238E27FC236}">
                <a16:creationId xmlns:a16="http://schemas.microsoft.com/office/drawing/2014/main" id="{30970AE4-DB63-432F-AD01-18E0C12B82FF}"/>
              </a:ext>
            </a:extLst>
          </p:cNvPr>
          <p:cNvSpPr txBox="1"/>
          <p:nvPr/>
        </p:nvSpPr>
        <p:spPr>
          <a:xfrm>
            <a:off x="5907521" y="4228427"/>
            <a:ext cx="2906283" cy="923330"/>
          </a:xfrm>
          <a:prstGeom prst="rect">
            <a:avLst/>
          </a:prstGeom>
          <a:noFill/>
        </p:spPr>
        <p:txBody>
          <a:bodyPr wrap="square" rtlCol="0">
            <a:spAutoFit/>
          </a:bodyPr>
          <a:lstStyle/>
          <a:p>
            <a:r>
              <a:rPr lang="fr-CA" b="1" dirty="0">
                <a:latin typeface="Arial Narrow" pitchFamily="34" charset="0"/>
              </a:rPr>
              <a:t>Prostatectomie radicale pour un cancer de la prostate </a:t>
            </a:r>
          </a:p>
          <a:p>
            <a:pPr lvl="0"/>
            <a:endParaRPr lang="en-CA" b="1" dirty="0">
              <a:latin typeface="Arial Narrow" panose="020B0606020202030204" pitchFamily="34" charset="0"/>
            </a:endParaRPr>
          </a:p>
        </p:txBody>
      </p:sp>
      <p:sp>
        <p:nvSpPr>
          <p:cNvPr id="152" name="TextBox 151">
            <a:extLst>
              <a:ext uri="{FF2B5EF4-FFF2-40B4-BE49-F238E27FC236}">
                <a16:creationId xmlns:a16="http://schemas.microsoft.com/office/drawing/2014/main" id="{076DCFF1-BB56-4454-9FEE-C8E3288401CD}"/>
              </a:ext>
            </a:extLst>
          </p:cNvPr>
          <p:cNvSpPr txBox="1"/>
          <p:nvPr/>
        </p:nvSpPr>
        <p:spPr>
          <a:xfrm>
            <a:off x="5313947" y="5410025"/>
            <a:ext cx="2906283" cy="646331"/>
          </a:xfrm>
          <a:prstGeom prst="rect">
            <a:avLst/>
          </a:prstGeom>
          <a:noFill/>
        </p:spPr>
        <p:txBody>
          <a:bodyPr wrap="square" rtlCol="0">
            <a:spAutoFit/>
          </a:bodyPr>
          <a:lstStyle/>
          <a:p>
            <a:pPr lvl="0"/>
            <a:r>
              <a:rPr lang="fr-CA" b="1" dirty="0">
                <a:latin typeface="Arial Narrow" panose="020B0606020202030204" pitchFamily="34" charset="0"/>
              </a:rPr>
              <a:t>Réparation d’un AAA avec atteinte rénale</a:t>
            </a:r>
          </a:p>
        </p:txBody>
      </p:sp>
      <p:pic>
        <p:nvPicPr>
          <p:cNvPr id="31" name="4E92DA43-5712-40E9-AFDC-2C1062C78C6F" descr="7646DFF2-B812-4635-AA57-5171E34E5A45@chrc">
            <a:extLst>
              <a:ext uri="{FF2B5EF4-FFF2-40B4-BE49-F238E27FC236}">
                <a16:creationId xmlns:a16="http://schemas.microsoft.com/office/drawing/2014/main" id="{20078143-E3A1-418B-8286-19C9725F874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26530" y="198582"/>
            <a:ext cx="2139683" cy="1218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556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sp>
        <p:nvSpPr>
          <p:cNvPr id="2" name="Rectangle 1">
            <a:extLst>
              <a:ext uri="{FF2B5EF4-FFF2-40B4-BE49-F238E27FC236}">
                <a16:creationId xmlns:a16="http://schemas.microsoft.com/office/drawing/2014/main" id="{8F38F57C-F2CC-41DA-8963-9F69B92ACCE8}"/>
              </a:ext>
            </a:extLst>
          </p:cNvPr>
          <p:cNvSpPr/>
          <p:nvPr/>
        </p:nvSpPr>
        <p:spPr>
          <a:xfrm>
            <a:off x="0" y="0"/>
            <a:ext cx="3195263" cy="6858000"/>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TextBox 14">
            <a:extLst>
              <a:ext uri="{FF2B5EF4-FFF2-40B4-BE49-F238E27FC236}">
                <a16:creationId xmlns:a16="http://schemas.microsoft.com/office/drawing/2014/main" id="{132B2AC5-0C79-4D8A-90FC-8FF74B0ADFFC}"/>
              </a:ext>
            </a:extLst>
          </p:cNvPr>
          <p:cNvSpPr txBox="1"/>
          <p:nvPr/>
        </p:nvSpPr>
        <p:spPr>
          <a:xfrm>
            <a:off x="3289718" y="1443133"/>
            <a:ext cx="5854282" cy="4832092"/>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
                <a:srgbClr val="00B0F0"/>
              </a:buClr>
              <a:buSzTx/>
              <a:tabLst/>
              <a:defRPr/>
            </a:pPr>
            <a:endParaRPr kumimoji="0" lang="en-CA" sz="2800" b="1" i="0" u="none" strike="noStrike" kern="1200" cap="none" spc="0" normalizeH="0" baseline="0" noProof="0" dirty="0">
              <a:ln>
                <a:noFill/>
              </a:ln>
              <a:solidFill>
                <a:prstClr val="black"/>
              </a:solidFill>
              <a:effectLst/>
              <a:uLnTx/>
              <a:uFillTx/>
              <a:latin typeface="Arial Narrow" panose="020B0606020202030204" pitchFamily="34" charset="0"/>
            </a:endParaRPr>
          </a:p>
          <a:p>
            <a:pPr marL="342900" lvl="0" indent="-342900">
              <a:buClr>
                <a:srgbClr val="00B0F0"/>
              </a:buClr>
              <a:buFont typeface="Wingdings" panose="05000000000000000000" pitchFamily="2" charset="2"/>
              <a:buChar char="§"/>
            </a:pPr>
            <a:r>
              <a:rPr kumimoji="0" lang="fr-CA" sz="2800" b="1" i="0" u="none" strike="noStrike" kern="1200" cap="none" spc="0" normalizeH="0" baseline="0" noProof="0" dirty="0">
                <a:ln>
                  <a:noFill/>
                </a:ln>
                <a:solidFill>
                  <a:prstClr val="black"/>
                </a:solidFill>
                <a:effectLst/>
                <a:uLnTx/>
                <a:uFillTx/>
                <a:latin typeface="Arial Narrow" panose="020B0606020202030204" pitchFamily="34" charset="0"/>
              </a:rPr>
              <a:t>Norman</a:t>
            </a:r>
            <a:r>
              <a:rPr kumimoji="0" lang="fr-CA" sz="2800" b="1" i="0" u="none" strike="noStrike" kern="1200" cap="none" spc="0" normalizeH="0" noProof="0" dirty="0">
                <a:ln>
                  <a:noFill/>
                </a:ln>
                <a:solidFill>
                  <a:prstClr val="black"/>
                </a:solidFill>
                <a:effectLst/>
                <a:uLnTx/>
                <a:uFillTx/>
                <a:latin typeface="Arial Narrow" panose="020B0606020202030204" pitchFamily="34" charset="0"/>
              </a:rPr>
              <a:t> est actuellement sous rivaroxaban</a:t>
            </a:r>
          </a:p>
          <a:p>
            <a:pPr lvl="0">
              <a:buClr>
                <a:srgbClr val="00B0F0"/>
              </a:buClr>
            </a:pPr>
            <a:endParaRPr kumimoji="0" lang="fr-CA" sz="2800" b="1" i="0" u="none" strike="noStrike" kern="1200" cap="none" spc="0" normalizeH="0" noProof="0" dirty="0">
              <a:ln>
                <a:noFill/>
              </a:ln>
              <a:solidFill>
                <a:prstClr val="black"/>
              </a:solidFill>
              <a:effectLst/>
              <a:uLnTx/>
              <a:uFillTx/>
              <a:latin typeface="Arial Narrow" panose="020B0606020202030204" pitchFamily="34" charset="0"/>
            </a:endParaRPr>
          </a:p>
          <a:p>
            <a:pPr marL="342900" lvl="0" indent="-342900">
              <a:buClr>
                <a:srgbClr val="00B0F0"/>
              </a:buClr>
              <a:buFont typeface="Wingdings" panose="05000000000000000000" pitchFamily="2" charset="2"/>
              <a:buChar char="§"/>
            </a:pPr>
            <a:r>
              <a:rPr lang="fr-CA" sz="2800" b="1" dirty="0">
                <a:latin typeface="Arial Narrow" pitchFamily="34" charset="0"/>
              </a:rPr>
              <a:t>Il vous présente un formulaire préopératoire pour une </a:t>
            </a:r>
            <a:r>
              <a:rPr lang="fr-CA" sz="2800" b="1" dirty="0">
                <a:solidFill>
                  <a:srgbClr val="30C1D7"/>
                </a:solidFill>
                <a:latin typeface="Arial Narrow" pitchFamily="34" charset="0"/>
              </a:rPr>
              <a:t>colonoscopie avec </a:t>
            </a:r>
            <a:r>
              <a:rPr lang="fr-CA" sz="2800" b="1" dirty="0" err="1">
                <a:solidFill>
                  <a:srgbClr val="30C1D7"/>
                </a:solidFill>
                <a:latin typeface="Arial Narrow" pitchFamily="34" charset="0"/>
              </a:rPr>
              <a:t>polypectomie</a:t>
            </a:r>
            <a:r>
              <a:rPr lang="fr-CA" sz="2800" b="1" dirty="0">
                <a:solidFill>
                  <a:srgbClr val="30C1D7"/>
                </a:solidFill>
                <a:latin typeface="Arial Narrow" pitchFamily="34" charset="0"/>
              </a:rPr>
              <a:t> éventuelle </a:t>
            </a:r>
            <a:r>
              <a:rPr lang="fr-CA" sz="2800" b="1" dirty="0">
                <a:latin typeface="Arial Narrow" pitchFamily="34" charset="0"/>
              </a:rPr>
              <a:t>imminente et désire savoir ce qu’il doit faire concernant </a:t>
            </a:r>
            <a:r>
              <a:rPr lang="fr-CA" sz="2800" b="1" dirty="0">
                <a:solidFill>
                  <a:srgbClr val="30C1D7"/>
                </a:solidFill>
                <a:latin typeface="Arial Narrow" pitchFamily="34" charset="0"/>
              </a:rPr>
              <a:t>l’anticoagulant rivaroxaban 20 mg DIE</a:t>
            </a:r>
          </a:p>
          <a:p>
            <a:pPr marL="0" marR="0" lvl="0" indent="0" algn="l" defTabSz="457200" rtl="0" eaLnBrk="1" fontAlgn="auto" latinLnBrk="0" hangingPunct="1">
              <a:lnSpc>
                <a:spcPct val="100000"/>
              </a:lnSpc>
              <a:spcBef>
                <a:spcPts val="0"/>
              </a:spcBef>
              <a:spcAft>
                <a:spcPts val="0"/>
              </a:spcAft>
              <a:buClr>
                <a:srgbClr val="102642"/>
              </a:buClr>
              <a:buSzTx/>
              <a:buFontTx/>
              <a:buNone/>
              <a:tabLst/>
              <a:defRPr/>
            </a:pPr>
            <a:endParaRPr kumimoji="0" lang="en-US" sz="2800" b="1" i="0" u="none" strike="noStrike" kern="1200" cap="none" spc="0" normalizeH="0" baseline="0" noProof="0" dirty="0">
              <a:ln>
                <a:noFill/>
              </a:ln>
              <a:solidFill>
                <a:prstClr val="black"/>
              </a:solidFill>
              <a:effectLst/>
              <a:uLnTx/>
              <a:uFillTx/>
              <a:latin typeface="Arial Narrow" panose="020B0606020202030204" pitchFamily="34" charset="0"/>
            </a:endParaRPr>
          </a:p>
        </p:txBody>
      </p:sp>
      <p:sp>
        <p:nvSpPr>
          <p:cNvPr id="17" name="Rectangle 16">
            <a:extLst>
              <a:ext uri="{FF2B5EF4-FFF2-40B4-BE49-F238E27FC236}">
                <a16:creationId xmlns:a16="http://schemas.microsoft.com/office/drawing/2014/main" id="{583F703E-5F2E-45D6-B071-D3FB233EB843}"/>
              </a:ext>
            </a:extLst>
          </p:cNvPr>
          <p:cNvSpPr/>
          <p:nvPr/>
        </p:nvSpPr>
        <p:spPr>
          <a:xfrm>
            <a:off x="471638" y="43086"/>
            <a:ext cx="6328009" cy="1754326"/>
          </a:xfrm>
          <a:prstGeom prst="rect">
            <a:avLst/>
          </a:prstGeom>
          <a:noFill/>
        </p:spPr>
        <p:txBody>
          <a:bodyPr wrap="square">
            <a:spAutoFit/>
          </a:bodyPr>
          <a:lstStyle/>
          <a:p>
            <a:pPr>
              <a:defRPr/>
            </a:pPr>
            <a:r>
              <a:rPr lang="en-CA" sz="5400" b="1" dirty="0">
                <a:solidFill>
                  <a:schemeClr val="bg1"/>
                </a:solidFill>
                <a:latin typeface="Arial Narrow" pitchFamily="34" charset="0"/>
                <a:cs typeface="Aharoni" panose="02010803020104030203" pitchFamily="2" charset="-79"/>
              </a:rPr>
              <a:t> </a:t>
            </a:r>
            <a:r>
              <a:rPr lang="en-CA" sz="5400" b="1" dirty="0" err="1">
                <a:solidFill>
                  <a:schemeClr val="bg1"/>
                </a:solidFill>
                <a:latin typeface="Arial Narrow" pitchFamily="34" charset="0"/>
                <a:cs typeface="Aharoni" panose="02010803020104030203" pitchFamily="2" charset="-79"/>
              </a:rPr>
              <a:t>Cas</a:t>
            </a:r>
            <a:r>
              <a:rPr lang="en-CA" sz="5400" b="1" dirty="0">
                <a:solidFill>
                  <a:schemeClr val="bg1"/>
                </a:solidFill>
                <a:latin typeface="Arial Narrow" pitchFamily="34" charset="0"/>
                <a:cs typeface="Aharoni" panose="02010803020104030203" pitchFamily="2" charset="-79"/>
              </a:rPr>
              <a:t> n</a:t>
            </a:r>
            <a:r>
              <a:rPr lang="fr-FR" sz="5400" b="1" baseline="30000" dirty="0">
                <a:solidFill>
                  <a:schemeClr val="bg1"/>
                </a:solidFill>
                <a:latin typeface="Arial Narrow" pitchFamily="34" charset="0"/>
              </a:rPr>
              <a:t>o</a:t>
            </a:r>
            <a:r>
              <a:rPr lang="fr-FR" sz="5400" b="1" baseline="30000" dirty="0">
                <a:solidFill>
                  <a:schemeClr val="bg1"/>
                </a:solidFill>
                <a:latin typeface="Agency FB" pitchFamily="34" charset="0"/>
              </a:rPr>
              <a:t> </a:t>
            </a:r>
            <a:r>
              <a:rPr lang="en-CA" sz="5400" b="1" dirty="0">
                <a:solidFill>
                  <a:schemeClr val="bg1"/>
                </a:solidFill>
                <a:latin typeface="Arial Narrow" panose="020B0606020202030204" pitchFamily="34" charset="0"/>
                <a:cs typeface="Aharoni" panose="02010803020104030203" pitchFamily="2" charset="-79"/>
              </a:rPr>
              <a:t>1</a:t>
            </a:r>
            <a:endParaRPr lang="en-US" sz="5400" b="1" dirty="0">
              <a:solidFill>
                <a:schemeClr val="bg1"/>
              </a:solidFill>
              <a:latin typeface="Arial Narrow" panose="020B0606020202030204" pitchFamily="34" charset="0"/>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5400" b="1" i="0" u="none" strike="noStrike" kern="1200" cap="none" spc="0" normalizeH="0" baseline="0" noProof="0" dirty="0">
                <a:ln>
                  <a:noFill/>
                </a:ln>
                <a:solidFill>
                  <a:srgbClr val="19325C"/>
                </a:solidFill>
                <a:effectLst/>
                <a:uLnTx/>
                <a:uFillTx/>
                <a:latin typeface="Arial Narrow" panose="020B0606020202030204" pitchFamily="34" charset="0"/>
                <a:ea typeface="+mn-ea"/>
                <a:cs typeface="Aharoni" panose="02010803020104030203" pitchFamily="2" charset="-79"/>
              </a:rPr>
              <a:t>What If….</a:t>
            </a:r>
            <a:endParaRPr kumimoji="0" lang="en-US" sz="5400" b="1" i="0" u="none" strike="noStrike" kern="1200" cap="none" spc="0" normalizeH="0" baseline="0" noProof="0" dirty="0">
              <a:ln>
                <a:noFill/>
              </a:ln>
              <a:solidFill>
                <a:srgbClr val="19325C"/>
              </a:solidFill>
              <a:effectLst/>
              <a:uLnTx/>
              <a:uFillTx/>
              <a:latin typeface="Arial Narrow" panose="020B0606020202030204" pitchFamily="34" charset="0"/>
              <a:ea typeface="+mn-ea"/>
              <a:cs typeface="Aharoni" panose="02010803020104030203" pitchFamily="2" charset="-79"/>
            </a:endParaRPr>
          </a:p>
        </p:txBody>
      </p:sp>
      <p:sp>
        <p:nvSpPr>
          <p:cNvPr id="20" name="Freeform 5">
            <a:extLst>
              <a:ext uri="{FF2B5EF4-FFF2-40B4-BE49-F238E27FC236}">
                <a16:creationId xmlns:a16="http://schemas.microsoft.com/office/drawing/2014/main" id="{82B2875E-EB10-45D2-B300-A93177E73873}"/>
              </a:ext>
            </a:extLst>
          </p:cNvPr>
          <p:cNvSpPr>
            <a:spLocks/>
          </p:cNvSpPr>
          <p:nvPr/>
        </p:nvSpPr>
        <p:spPr bwMode="auto">
          <a:xfrm>
            <a:off x="75578" y="744448"/>
            <a:ext cx="3108960" cy="458607"/>
          </a:xfrm>
          <a:custGeom>
            <a:avLst/>
            <a:gdLst>
              <a:gd name="T0" fmla="*/ 0 w 5024"/>
              <a:gd name="T1" fmla="*/ 1164 h 1842"/>
              <a:gd name="T2" fmla="*/ 782 w 5024"/>
              <a:gd name="T3" fmla="*/ 1164 h 1842"/>
              <a:gd name="T4" fmla="*/ 1024 w 5024"/>
              <a:gd name="T5" fmla="*/ 522 h 1842"/>
              <a:gd name="T6" fmla="*/ 1265 w 5024"/>
              <a:gd name="T7" fmla="*/ 1842 h 1842"/>
              <a:gd name="T8" fmla="*/ 1507 w 5024"/>
              <a:gd name="T9" fmla="*/ 0 h 1842"/>
              <a:gd name="T10" fmla="*/ 1747 w 5024"/>
              <a:gd name="T11" fmla="*/ 1842 h 1842"/>
              <a:gd name="T12" fmla="*/ 1989 w 5024"/>
              <a:gd name="T13" fmla="*/ 1188 h 1842"/>
              <a:gd name="T14" fmla="*/ 5024 w 5024"/>
              <a:gd name="T15" fmla="*/ 1188 h 1842"/>
              <a:gd name="connsiteX0" fmla="*/ 0 w 34412"/>
              <a:gd name="connsiteY0" fmla="*/ 6319 h 10000"/>
              <a:gd name="connsiteX1" fmla="*/ 1557 w 34412"/>
              <a:gd name="connsiteY1" fmla="*/ 6319 h 10000"/>
              <a:gd name="connsiteX2" fmla="*/ 2038 w 34412"/>
              <a:gd name="connsiteY2" fmla="*/ 2834 h 10000"/>
              <a:gd name="connsiteX3" fmla="*/ 2518 w 34412"/>
              <a:gd name="connsiteY3" fmla="*/ 10000 h 10000"/>
              <a:gd name="connsiteX4" fmla="*/ 3000 w 34412"/>
              <a:gd name="connsiteY4" fmla="*/ 0 h 10000"/>
              <a:gd name="connsiteX5" fmla="*/ 3477 w 34412"/>
              <a:gd name="connsiteY5" fmla="*/ 10000 h 10000"/>
              <a:gd name="connsiteX6" fmla="*/ 3959 w 34412"/>
              <a:gd name="connsiteY6" fmla="*/ 6450 h 10000"/>
              <a:gd name="connsiteX7" fmla="*/ 34412 w 34412"/>
              <a:gd name="connsiteY7" fmla="*/ 6246 h 10000"/>
              <a:gd name="connsiteX0" fmla="*/ 0 w 36059"/>
              <a:gd name="connsiteY0" fmla="*/ 6115 h 10000"/>
              <a:gd name="connsiteX1" fmla="*/ 3204 w 36059"/>
              <a:gd name="connsiteY1" fmla="*/ 6319 h 10000"/>
              <a:gd name="connsiteX2" fmla="*/ 3685 w 36059"/>
              <a:gd name="connsiteY2" fmla="*/ 2834 h 10000"/>
              <a:gd name="connsiteX3" fmla="*/ 4165 w 36059"/>
              <a:gd name="connsiteY3" fmla="*/ 10000 h 10000"/>
              <a:gd name="connsiteX4" fmla="*/ 4647 w 36059"/>
              <a:gd name="connsiteY4" fmla="*/ 0 h 10000"/>
              <a:gd name="connsiteX5" fmla="*/ 5124 w 36059"/>
              <a:gd name="connsiteY5" fmla="*/ 10000 h 10000"/>
              <a:gd name="connsiteX6" fmla="*/ 5606 w 36059"/>
              <a:gd name="connsiteY6" fmla="*/ 6450 h 10000"/>
              <a:gd name="connsiteX7" fmla="*/ 36059 w 36059"/>
              <a:gd name="connsiteY7" fmla="*/ 6246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059" h="10000">
                <a:moveTo>
                  <a:pt x="0" y="6115"/>
                </a:moveTo>
                <a:lnTo>
                  <a:pt x="3204" y="6319"/>
                </a:lnTo>
                <a:cubicBezTo>
                  <a:pt x="3364" y="5157"/>
                  <a:pt x="3525" y="3996"/>
                  <a:pt x="3685" y="2834"/>
                </a:cubicBezTo>
                <a:lnTo>
                  <a:pt x="4165" y="10000"/>
                </a:lnTo>
                <a:cubicBezTo>
                  <a:pt x="4326" y="6667"/>
                  <a:pt x="4486" y="3333"/>
                  <a:pt x="4647" y="0"/>
                </a:cubicBezTo>
                <a:lnTo>
                  <a:pt x="5124" y="10000"/>
                </a:lnTo>
                <a:cubicBezTo>
                  <a:pt x="5285" y="8817"/>
                  <a:pt x="5445" y="7633"/>
                  <a:pt x="5606" y="6450"/>
                </a:cubicBezTo>
                <a:lnTo>
                  <a:pt x="36059" y="6246"/>
                </a:lnTo>
              </a:path>
            </a:pathLst>
          </a:custGeom>
          <a:noFill/>
          <a:ln w="38100" cap="rnd">
            <a:solidFill>
              <a:srgbClr val="30C1D7"/>
            </a:solidFill>
            <a:prstDash val="solid"/>
            <a:round/>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BBB59"/>
              </a:solidFill>
              <a:effectLst/>
              <a:uLnTx/>
              <a:uFillTx/>
              <a:latin typeface="Calibri"/>
              <a:ea typeface="+mn-ea"/>
              <a:cs typeface="+mn-cs"/>
            </a:endParaRPr>
          </a:p>
        </p:txBody>
      </p:sp>
      <p:sp>
        <p:nvSpPr>
          <p:cNvPr id="22" name="TextBox 21">
            <a:extLst>
              <a:ext uri="{FF2B5EF4-FFF2-40B4-BE49-F238E27FC236}">
                <a16:creationId xmlns:a16="http://schemas.microsoft.com/office/drawing/2014/main" id="{1E059C5D-5BED-4472-BB67-E7265705239A}"/>
              </a:ext>
            </a:extLst>
          </p:cNvPr>
          <p:cNvSpPr txBox="1"/>
          <p:nvPr/>
        </p:nvSpPr>
        <p:spPr>
          <a:xfrm>
            <a:off x="-642985" y="1188733"/>
            <a:ext cx="2761130" cy="1077218"/>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Arial Narrow" panose="020B0606020202030204" pitchFamily="34" charset="0"/>
                <a:ea typeface="+mn-ea"/>
                <a:cs typeface="+mn-cs"/>
              </a:rPr>
              <a:t>Norman</a:t>
            </a:r>
          </a:p>
          <a:p>
            <a:pPr lvl="0" algn="ctr">
              <a:defRPr/>
            </a:pPr>
            <a:r>
              <a:rPr lang="en-CA" dirty="0">
                <a:ln w="0"/>
                <a:solidFill>
                  <a:prstClr val="white"/>
                </a:solidFill>
                <a:effectLst>
                  <a:outerShdw blurRad="38100" dist="19050" dir="2700000" algn="tl" rotWithShape="0">
                    <a:prstClr val="black">
                      <a:alpha val="40000"/>
                    </a:prstClr>
                  </a:outerShdw>
                </a:effectLst>
                <a:latin typeface="Arial Narrow" panose="020B0606020202030204" pitchFamily="34" charset="0"/>
              </a:rPr>
              <a:t>74 </a:t>
            </a:r>
            <a:r>
              <a:rPr lang="en-CA" dirty="0" err="1">
                <a:ln w="0"/>
                <a:solidFill>
                  <a:prstClr val="white"/>
                </a:solidFill>
                <a:effectLst>
                  <a:outerShdw blurRad="38100" dist="19050" dir="2700000" algn="tl" rotWithShape="0">
                    <a:prstClr val="black">
                      <a:alpha val="40000"/>
                    </a:prstClr>
                  </a:outerShdw>
                </a:effectLst>
                <a:latin typeface="Arial Narrow" panose="020B0606020202030204" pitchFamily="34" charset="0"/>
              </a:rPr>
              <a:t>ans</a:t>
            </a:r>
            <a:endParaRPr lang="en-CA" dirty="0">
              <a:ln w="0"/>
              <a:solidFill>
                <a:prstClr val="white"/>
              </a:solidFill>
              <a:effectLst>
                <a:outerShdw blurRad="38100" dist="19050" dir="2700000" algn="tl" rotWithShape="0">
                  <a:prstClr val="black">
                    <a:alpha val="40000"/>
                  </a:prstClr>
                </a:outerShdw>
              </a:effectLst>
              <a:latin typeface="Arial Narrow" panose="020B060602020203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Arial Narrow" panose="020B0606020202030204" pitchFamily="34" charset="0"/>
              <a:ea typeface="+mn-ea"/>
              <a:cs typeface="+mn-cs"/>
            </a:endParaRPr>
          </a:p>
        </p:txBody>
      </p:sp>
      <p:pic>
        <p:nvPicPr>
          <p:cNvPr id="23" name="Picture 22">
            <a:extLst>
              <a:ext uri="{FF2B5EF4-FFF2-40B4-BE49-F238E27FC236}">
                <a16:creationId xmlns:a16="http://schemas.microsoft.com/office/drawing/2014/main" id="{95EA07E4-15FD-4C7E-ACB4-379699954A63}"/>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880476">
            <a:off x="2907682" y="5658917"/>
            <a:ext cx="877083" cy="1000120"/>
          </a:xfrm>
          <a:prstGeom prst="rect">
            <a:avLst/>
          </a:prstGeom>
        </p:spPr>
      </p:pic>
      <p:pic>
        <p:nvPicPr>
          <p:cNvPr id="12" name="Picture 11" descr="A person standing posing for the camera&#10;&#10;Description automatically generated">
            <a:extLst>
              <a:ext uri="{FF2B5EF4-FFF2-40B4-BE49-F238E27FC236}">
                <a16:creationId xmlns:a16="http://schemas.microsoft.com/office/drawing/2014/main" id="{91F22C91-6723-40AA-95C1-4253F45DB614}"/>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1041" y="1417479"/>
            <a:ext cx="3637343" cy="5456014"/>
          </a:xfrm>
          <a:prstGeom prst="rect">
            <a:avLst/>
          </a:prstGeom>
        </p:spPr>
      </p:pic>
      <p:sp>
        <p:nvSpPr>
          <p:cNvPr id="7" name="ZoneTexte 6"/>
          <p:cNvSpPr txBox="1"/>
          <p:nvPr/>
        </p:nvSpPr>
        <p:spPr>
          <a:xfrm>
            <a:off x="3346223" y="481263"/>
            <a:ext cx="3696471" cy="1600438"/>
          </a:xfrm>
          <a:prstGeom prst="rect">
            <a:avLst/>
          </a:prstGeom>
          <a:noFill/>
        </p:spPr>
        <p:txBody>
          <a:bodyPr wrap="square" rtlCol="0">
            <a:spAutoFit/>
          </a:bodyPr>
          <a:lstStyle/>
          <a:p>
            <a:pPr lvl="0"/>
            <a:r>
              <a:rPr lang="fr-CA" sz="4400" b="1" dirty="0">
                <a:solidFill>
                  <a:srgbClr val="19325C"/>
                </a:solidFill>
                <a:latin typeface="Arial Narrow" panose="020B0606020202030204" pitchFamily="34" charset="0"/>
                <a:cs typeface="Aharoni" panose="02010803020104030203" pitchFamily="2" charset="-79"/>
              </a:rPr>
              <a:t>Que faire si</a:t>
            </a:r>
            <a:r>
              <a:rPr lang="fr-CA" sz="5400" b="1" dirty="0">
                <a:solidFill>
                  <a:srgbClr val="19325C"/>
                </a:solidFill>
                <a:latin typeface="Arial Narrow" panose="020B0606020202030204" pitchFamily="34" charset="0"/>
                <a:cs typeface="Aharoni" panose="02010803020104030203" pitchFamily="2" charset="-79"/>
              </a:rPr>
              <a:t>...</a:t>
            </a:r>
          </a:p>
          <a:p>
            <a:endParaRPr lang="fr-FR" sz="4400" dirty="0"/>
          </a:p>
        </p:txBody>
      </p:sp>
      <p:pic>
        <p:nvPicPr>
          <p:cNvPr id="16" name="4E92DA43-5712-40E9-AFDC-2C1062C78C6F" descr="7646DFF2-B812-4635-AA57-5171E34E5A45@chrc">
            <a:extLst>
              <a:ext uri="{FF2B5EF4-FFF2-40B4-BE49-F238E27FC236}">
                <a16:creationId xmlns:a16="http://schemas.microsoft.com/office/drawing/2014/main" id="{BE1E164D-B8FD-4E46-90DB-0F897EB1D5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6691" y="210158"/>
            <a:ext cx="2019522" cy="1150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788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878E3E-03CE-44DE-91BF-54E76C1C3319}"/>
              </a:ext>
            </a:extLst>
          </p:cNvPr>
          <p:cNvSpPr/>
          <p:nvPr/>
        </p:nvSpPr>
        <p:spPr>
          <a:xfrm>
            <a:off x="0" y="6442058"/>
            <a:ext cx="9144000" cy="415942"/>
          </a:xfrm>
          <a:prstGeom prst="rect">
            <a:avLst/>
          </a:prstGeom>
          <a:solidFill>
            <a:srgbClr val="30C1D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7" name="Straight Connector 6">
            <a:extLst>
              <a:ext uri="{FF2B5EF4-FFF2-40B4-BE49-F238E27FC236}">
                <a16:creationId xmlns:a16="http://schemas.microsoft.com/office/drawing/2014/main" id="{4F0F2E5D-FE70-4771-AEC9-15CFDDC61F37}"/>
              </a:ext>
            </a:extLst>
          </p:cNvPr>
          <p:cNvCxnSpPr/>
          <p:nvPr/>
        </p:nvCxnSpPr>
        <p:spPr>
          <a:xfrm flipV="1">
            <a:off x="0" y="1149657"/>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B68A608-2AD4-4118-9576-9334CD35F3ED}"/>
              </a:ext>
            </a:extLst>
          </p:cNvPr>
          <p:cNvCxnSpPr/>
          <p:nvPr/>
        </p:nvCxnSpPr>
        <p:spPr>
          <a:xfrm flipV="1">
            <a:off x="0" y="6444164"/>
            <a:ext cx="9144000" cy="0"/>
          </a:xfrm>
          <a:prstGeom prst="line">
            <a:avLst/>
          </a:prstGeom>
          <a:ln w="19050">
            <a:solidFill>
              <a:schemeClr val="bg1"/>
            </a:solidFill>
          </a:ln>
          <a:effectLst/>
        </p:spPr>
        <p:style>
          <a:lnRef idx="1">
            <a:schemeClr val="accent1"/>
          </a:lnRef>
          <a:fillRef idx="0">
            <a:schemeClr val="accent1"/>
          </a:fillRef>
          <a:effectRef idx="0">
            <a:schemeClr val="accent1"/>
          </a:effectRef>
          <a:fontRef idx="minor">
            <a:schemeClr val="tx1"/>
          </a:fontRef>
        </p:style>
      </p:cxnSp>
      <p:pic>
        <p:nvPicPr>
          <p:cNvPr id="5" name="Picture 4" descr="CHRC-logo_light-blue.png">
            <a:extLst>
              <a:ext uri="{FF2B5EF4-FFF2-40B4-BE49-F238E27FC236}">
                <a16:creationId xmlns:a16="http://schemas.microsoft.com/office/drawing/2014/main" id="{ADEC60BF-4E5F-40CC-86DD-1D84B351C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5359" y="6075747"/>
            <a:ext cx="846691" cy="842500"/>
          </a:xfrm>
          <a:prstGeom prst="rect">
            <a:avLst/>
          </a:prstGeom>
        </p:spPr>
      </p:pic>
      <p:sp>
        <p:nvSpPr>
          <p:cNvPr id="10" name="TextBox 9">
            <a:extLst>
              <a:ext uri="{FF2B5EF4-FFF2-40B4-BE49-F238E27FC236}">
                <a16:creationId xmlns:a16="http://schemas.microsoft.com/office/drawing/2014/main" id="{0199A57B-5E3A-4432-B942-8C5BDCDD410F}"/>
              </a:ext>
            </a:extLst>
          </p:cNvPr>
          <p:cNvSpPr txBox="1"/>
          <p:nvPr/>
        </p:nvSpPr>
        <p:spPr>
          <a:xfrm>
            <a:off x="0" y="1169143"/>
            <a:ext cx="9144000" cy="1371600"/>
          </a:xfrm>
          <a:prstGeom prst="rect">
            <a:avLst/>
          </a:prstGeom>
          <a:solidFill>
            <a:srgbClr val="23334E">
              <a:alpha val="69804"/>
            </a:srgb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Calibri"/>
              <a:ea typeface="+mn-ea"/>
              <a:cs typeface="+mn-cs"/>
            </a:endParaRPr>
          </a:p>
        </p:txBody>
      </p:sp>
      <p:sp>
        <p:nvSpPr>
          <p:cNvPr id="25" name="AutoShape 6" descr="Related image">
            <a:extLst>
              <a:ext uri="{FF2B5EF4-FFF2-40B4-BE49-F238E27FC236}">
                <a16:creationId xmlns:a16="http://schemas.microsoft.com/office/drawing/2014/main" id="{E49CAD29-5C27-4112-85AD-55CC4DF426EB}"/>
              </a:ext>
            </a:extLst>
          </p:cNvPr>
          <p:cNvSpPr>
            <a:spLocks noChangeAspect="1" noChangeArrowheads="1"/>
          </p:cNvSpPr>
          <p:nvPr/>
        </p:nvSpPr>
        <p:spPr bwMode="auto">
          <a:xfrm>
            <a:off x="2713634" y="1088144"/>
            <a:ext cx="1858366" cy="18583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Rectangle 29">
            <a:extLst>
              <a:ext uri="{FF2B5EF4-FFF2-40B4-BE49-F238E27FC236}">
                <a16:creationId xmlns:a16="http://schemas.microsoft.com/office/drawing/2014/main" id="{BA423CDB-40B0-4C6C-9B21-6071EB4E024D}"/>
              </a:ext>
            </a:extLst>
          </p:cNvPr>
          <p:cNvSpPr/>
          <p:nvPr/>
        </p:nvSpPr>
        <p:spPr>
          <a:xfrm>
            <a:off x="1114425" y="1176140"/>
            <a:ext cx="8029575" cy="1261884"/>
          </a:xfrm>
          <a:prstGeom prst="rect">
            <a:avLst/>
          </a:prstGeom>
        </p:spPr>
        <p:txBody>
          <a:bodyPr wrap="square">
            <a:spAutoFit/>
          </a:bodyPr>
          <a:lstStyle/>
          <a:p>
            <a:pPr algn="ctr">
              <a:defRPr/>
            </a:pPr>
            <a:r>
              <a:rPr kumimoji="0" lang="fr-CA" sz="2800" b="1" i="0" u="none" strike="noStrike" kern="1200" cap="none" spc="0" normalizeH="0" baseline="0" noProof="0" dirty="0">
                <a:ln>
                  <a:noFill/>
                </a:ln>
                <a:solidFill>
                  <a:prstClr val="white">
                    <a:lumMod val="95000"/>
                  </a:prstClr>
                </a:solidFill>
                <a:effectLst/>
                <a:uLnTx/>
                <a:uFillTx/>
                <a:latin typeface="Arial Narrow" panose="020B0606020202030204" pitchFamily="34" charset="0"/>
                <a:cs typeface="Candara"/>
              </a:rPr>
              <a:t>Quel est </a:t>
            </a:r>
            <a:r>
              <a:rPr lang="fr-CA" sz="2800" b="1" dirty="0">
                <a:solidFill>
                  <a:prstClr val="white">
                    <a:lumMod val="95000"/>
                  </a:prstClr>
                </a:solidFill>
                <a:latin typeface="Arial Narrow" panose="020B0606020202030204" pitchFamily="34" charset="0"/>
                <a:cs typeface="Candara"/>
              </a:rPr>
              <a:t>le risque hémorragique de Norman qui doit subir une colonoscopie avec </a:t>
            </a:r>
            <a:r>
              <a:rPr lang="fr-CA" sz="2800" b="1" dirty="0" err="1">
                <a:solidFill>
                  <a:prstClr val="white">
                    <a:lumMod val="95000"/>
                  </a:prstClr>
                </a:solidFill>
                <a:latin typeface="Arial Narrow" panose="020B0606020202030204" pitchFamily="34" charset="0"/>
                <a:cs typeface="Candara"/>
              </a:rPr>
              <a:t>polypectomie</a:t>
            </a:r>
            <a:r>
              <a:rPr lang="fr-CA" sz="2800" b="1" dirty="0">
                <a:solidFill>
                  <a:prstClr val="white">
                    <a:lumMod val="95000"/>
                  </a:prstClr>
                </a:solidFill>
                <a:latin typeface="Arial Narrow" panose="020B0606020202030204" pitchFamily="34" charset="0"/>
                <a:cs typeface="Candara"/>
              </a:rPr>
              <a:t> éventuelle</a:t>
            </a:r>
            <a:r>
              <a:rPr lang="fr-CA" sz="2800" b="1" dirty="0">
                <a:solidFill>
                  <a:schemeClr val="bg1"/>
                </a:solidFill>
                <a:latin typeface="Arial Narrow" panose="020B0606020202030204" pitchFamily="34" charset="0"/>
                <a:cs typeface="Candara"/>
              </a:rPr>
              <a:t>?</a:t>
            </a:r>
          </a:p>
          <a:p>
            <a:pPr algn="ctr">
              <a:defRPr/>
            </a:pPr>
            <a:r>
              <a:rPr lang="fr-CA" sz="2000" b="1" dirty="0" err="1">
                <a:solidFill>
                  <a:srgbClr val="DCF4F8"/>
                </a:solidFill>
                <a:latin typeface="Arial Narrow" panose="020B0606020202030204" pitchFamily="34" charset="0"/>
                <a:cs typeface="Candara"/>
              </a:rPr>
              <a:t>Rx</a:t>
            </a:r>
            <a:r>
              <a:rPr lang="fr-CA" sz="2000" b="1" dirty="0">
                <a:solidFill>
                  <a:srgbClr val="DCF4F8"/>
                </a:solidFill>
                <a:latin typeface="Arial Narrow" panose="020B0606020202030204" pitchFamily="34" charset="0"/>
                <a:cs typeface="Candara"/>
              </a:rPr>
              <a:t> : Rivaroxaban 20 mg DIE</a:t>
            </a:r>
          </a:p>
        </p:txBody>
      </p:sp>
      <p:sp>
        <p:nvSpPr>
          <p:cNvPr id="33" name="Content Placeholder 2">
            <a:extLst>
              <a:ext uri="{FF2B5EF4-FFF2-40B4-BE49-F238E27FC236}">
                <a16:creationId xmlns:a16="http://schemas.microsoft.com/office/drawing/2014/main" id="{EA3DAF72-ADEB-4361-AC63-CDC19E0715BA}"/>
              </a:ext>
            </a:extLst>
          </p:cNvPr>
          <p:cNvSpPr txBox="1">
            <a:spLocks/>
          </p:cNvSpPr>
          <p:nvPr/>
        </p:nvSpPr>
        <p:spPr>
          <a:xfrm>
            <a:off x="171950" y="2567110"/>
            <a:ext cx="8910789" cy="38147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C0504D"/>
              </a:buClr>
              <a:buSzTx/>
              <a:buFont typeface="Arial" panose="020B0604020202020204" pitchFamily="34" charset="0"/>
              <a:buNone/>
              <a:tabLst/>
              <a:defRPr/>
            </a:pPr>
            <a:endParaRPr kumimoji="0" lang="en-CA" sz="1800" b="1" i="0" u="none" strike="noStrike" kern="1200" cap="none" spc="0" normalizeH="0" baseline="0" noProof="0" dirty="0">
              <a:ln>
                <a:noFill/>
              </a:ln>
              <a:solidFill>
                <a:srgbClr val="23334E"/>
              </a:solidFill>
              <a:effectLst/>
              <a:uLnTx/>
              <a:uFillTx/>
              <a:latin typeface="Arial Narrow" panose="020B0606020202030204" pitchFamily="34" charset="0"/>
              <a:ea typeface="+mn-ea"/>
              <a:cs typeface="Aharoni" panose="02010803020104030203" pitchFamily="2" charset="-79"/>
            </a:endParaRPr>
          </a:p>
          <a:p>
            <a:pPr algn="l">
              <a:lnSpc>
                <a:spcPct val="100000"/>
              </a:lnSpc>
              <a:spcBef>
                <a:spcPts val="0"/>
              </a:spcBef>
              <a:buClr>
                <a:schemeClr val="accent2"/>
              </a:buClr>
            </a:pPr>
            <a:r>
              <a:rPr lang="fr-CA" sz="3600" b="1" i="1" dirty="0">
                <a:solidFill>
                  <a:srgbClr val="1B1A5A"/>
                </a:solidFill>
                <a:latin typeface="Arial Narrow" pitchFamily="34" charset="0"/>
                <a:cs typeface="Aharoni" panose="02010803020104030203" pitchFamily="2" charset="-79"/>
              </a:rPr>
              <a:t>Choisissez l’une des options suivantes :</a:t>
            </a:r>
          </a:p>
          <a:p>
            <a:pPr marL="914400" lvl="1" indent="-457200" algn="l" defTabSz="914377">
              <a:lnSpc>
                <a:spcPct val="100000"/>
              </a:lnSpc>
              <a:spcBef>
                <a:spcPts val="600"/>
              </a:spcBef>
              <a:buFont typeface="+mj-lt"/>
              <a:buAutoNum type="arabicPeriod"/>
            </a:pPr>
            <a:r>
              <a:rPr lang="fr-CA" sz="3600" b="1" dirty="0">
                <a:latin typeface="Arial Narrow" pitchFamily="34" charset="0"/>
                <a:ea typeface="Lato" panose="020F0502020204030203" pitchFamily="34" charset="0"/>
                <a:cs typeface="Lato" panose="020F0502020204030203" pitchFamily="34" charset="0"/>
              </a:rPr>
              <a:t>Faible risque</a:t>
            </a:r>
          </a:p>
          <a:p>
            <a:pPr marL="914400" lvl="1" indent="-457200" algn="l" defTabSz="914377">
              <a:lnSpc>
                <a:spcPct val="100000"/>
              </a:lnSpc>
              <a:spcBef>
                <a:spcPts val="600"/>
              </a:spcBef>
              <a:buFont typeface="+mj-lt"/>
              <a:buAutoNum type="arabicPeriod"/>
            </a:pPr>
            <a:r>
              <a:rPr lang="fr-FR" sz="3600" b="1" dirty="0">
                <a:latin typeface="Arial Narrow" pitchFamily="34" charset="0"/>
              </a:rPr>
              <a:t>Risque modéré</a:t>
            </a:r>
          </a:p>
          <a:p>
            <a:pPr marL="914400" lvl="1" indent="-457200" algn="l" defTabSz="914377">
              <a:lnSpc>
                <a:spcPct val="100000"/>
              </a:lnSpc>
              <a:spcBef>
                <a:spcPts val="600"/>
              </a:spcBef>
              <a:buFont typeface="+mj-lt"/>
              <a:buAutoNum type="arabicPeriod"/>
            </a:pPr>
            <a:r>
              <a:rPr lang="fr-CA" sz="3600" b="1" dirty="0">
                <a:latin typeface="Arial Narrow" pitchFamily="34" charset="0"/>
                <a:ea typeface="Lato" panose="020F0502020204030203" pitchFamily="34" charset="0"/>
                <a:cs typeface="Lato" panose="020F0502020204030203" pitchFamily="34" charset="0"/>
              </a:rPr>
              <a:t>Risque élevé</a:t>
            </a:r>
          </a:p>
        </p:txBody>
      </p:sp>
      <p:cxnSp>
        <p:nvCxnSpPr>
          <p:cNvPr id="34" name="Straight Connector 33">
            <a:extLst>
              <a:ext uri="{FF2B5EF4-FFF2-40B4-BE49-F238E27FC236}">
                <a16:creationId xmlns:a16="http://schemas.microsoft.com/office/drawing/2014/main" id="{1634C970-2BB3-4646-A5B7-B1C6D597D6E4}"/>
              </a:ext>
            </a:extLst>
          </p:cNvPr>
          <p:cNvCxnSpPr/>
          <p:nvPr/>
        </p:nvCxnSpPr>
        <p:spPr>
          <a:xfrm flipV="1">
            <a:off x="-1" y="2501483"/>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pic>
        <p:nvPicPr>
          <p:cNvPr id="13" name="Picture 12" descr="A close up of a sign&#10;&#10;Description automatically generated">
            <a:extLst>
              <a:ext uri="{FF2B5EF4-FFF2-40B4-BE49-F238E27FC236}">
                <a16:creationId xmlns:a16="http://schemas.microsoft.com/office/drawing/2014/main" id="{116C2182-2AE3-451A-82F7-D9E4396E5863}"/>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7200"/>
                    </a14:imgEffect>
                  </a14:imgLayer>
                </a14:imgProps>
              </a:ext>
              <a:ext uri="{28A0092B-C50C-407E-A947-70E740481C1C}">
                <a14:useLocalDpi xmlns:a14="http://schemas.microsoft.com/office/drawing/2010/main" val="0"/>
              </a:ext>
            </a:extLst>
          </a:blip>
          <a:stretch>
            <a:fillRect/>
          </a:stretch>
        </p:blipFill>
        <p:spPr>
          <a:xfrm>
            <a:off x="105187" y="84727"/>
            <a:ext cx="1367490" cy="3079932"/>
          </a:xfrm>
          <a:prstGeom prst="rect">
            <a:avLst/>
          </a:prstGeom>
        </p:spPr>
      </p:pic>
      <p:pic>
        <p:nvPicPr>
          <p:cNvPr id="14" name="4E92DA43-5712-40E9-AFDC-2C1062C78C6F" descr="7646DFF2-B812-4635-AA57-5171E34E5A45@chrc">
            <a:extLst>
              <a:ext uri="{FF2B5EF4-FFF2-40B4-BE49-F238E27FC236}">
                <a16:creationId xmlns:a16="http://schemas.microsoft.com/office/drawing/2014/main" id="{D4FDEFAD-7783-4C7E-ADC7-7CA239127F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3235" y="140708"/>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136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33">
                                            <p:txEl>
                                              <p:pRg st="4" end="4"/>
                                            </p:txEl>
                                          </p:spTgt>
                                        </p:tgtEl>
                                        <p:attrNameLst>
                                          <p:attrName>style.color</p:attrName>
                                        </p:attrNameLst>
                                      </p:cBhvr>
                                      <p:to>
                                        <a:srgbClr val="30C1D7"/>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841E32A-EB6F-47A2-AF6B-AF79BF1E89C5}"/>
              </a:ext>
            </a:extLst>
          </p:cNvPr>
          <p:cNvSpPr/>
          <p:nvPr/>
        </p:nvSpPr>
        <p:spPr>
          <a:xfrm>
            <a:off x="0" y="6211671"/>
            <a:ext cx="9144000" cy="646330"/>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46" name="Picture 45" descr="CHRC-logo_blue.png">
            <a:extLst>
              <a:ext uri="{FF2B5EF4-FFF2-40B4-BE49-F238E27FC236}">
                <a16:creationId xmlns:a16="http://schemas.microsoft.com/office/drawing/2014/main" id="{095A59FD-9F52-4C72-A6A6-4B5DFA8DC5CA}"/>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380250" y="5889891"/>
            <a:ext cx="716292" cy="712746"/>
          </a:xfrm>
          <a:prstGeom prst="rect">
            <a:avLst/>
          </a:prstGeom>
        </p:spPr>
      </p:pic>
      <p:sp>
        <p:nvSpPr>
          <p:cNvPr id="9" name="Rectangle 8">
            <a:extLst>
              <a:ext uri="{FF2B5EF4-FFF2-40B4-BE49-F238E27FC236}">
                <a16:creationId xmlns:a16="http://schemas.microsoft.com/office/drawing/2014/main" id="{8545FEA6-91B3-4CEA-BDDB-78E11F2A9A3F}"/>
              </a:ext>
            </a:extLst>
          </p:cNvPr>
          <p:cNvSpPr/>
          <p:nvPr/>
        </p:nvSpPr>
        <p:spPr>
          <a:xfrm>
            <a:off x="146654" y="42700"/>
            <a:ext cx="6544628" cy="107721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CA" sz="3200" b="1" i="0" u="none" strike="noStrike" kern="1200" cap="none" spc="0" normalizeH="0" baseline="0" dirty="0">
                <a:ln>
                  <a:noFill/>
                </a:ln>
                <a:solidFill>
                  <a:srgbClr val="183059"/>
                </a:solidFill>
                <a:effectLst/>
                <a:uLnTx/>
                <a:uFillTx/>
                <a:latin typeface="Arial Narrow" panose="020B0606020202030204" pitchFamily="34" charset="0"/>
                <a:ea typeface="+mn-ea"/>
                <a:cs typeface="Aharoni" panose="02010803020104030203" pitchFamily="2" charset="-79"/>
              </a:rPr>
              <a:t>Risques hémorragiques pour des interventions invasives / chirurgicales</a:t>
            </a:r>
          </a:p>
        </p:txBody>
      </p:sp>
      <p:sp>
        <p:nvSpPr>
          <p:cNvPr id="462" name="TextBox 461">
            <a:extLst>
              <a:ext uri="{FF2B5EF4-FFF2-40B4-BE49-F238E27FC236}">
                <a16:creationId xmlns:a16="http://schemas.microsoft.com/office/drawing/2014/main" id="{06199D53-D677-4CF8-9E7F-83097EFEC7A1}"/>
              </a:ext>
            </a:extLst>
          </p:cNvPr>
          <p:cNvSpPr txBox="1"/>
          <p:nvPr/>
        </p:nvSpPr>
        <p:spPr>
          <a:xfrm>
            <a:off x="47458" y="6259939"/>
            <a:ext cx="8988258" cy="5078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CCS AF Guidelines. Can J </a:t>
            </a:r>
            <a:r>
              <a:rPr kumimoji="0" lang="en-CA" sz="9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mn-cs"/>
              </a:rPr>
              <a:t>Cardiol</a:t>
            </a: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 2016; 32: 1170-1185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Thrombosis Canada Clinical Guide. Warfarin: Peri-Operative Management. www.thrombosiscanada.ca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BRUISE-CONTROL 2 – Presented at the AHA Scientific Sessions, Anaheim CA -  Nov 2017</a:t>
            </a:r>
          </a:p>
        </p:txBody>
      </p:sp>
      <p:cxnSp>
        <p:nvCxnSpPr>
          <p:cNvPr id="60" name="Straight Connector 59">
            <a:extLst>
              <a:ext uri="{FF2B5EF4-FFF2-40B4-BE49-F238E27FC236}">
                <a16:creationId xmlns:a16="http://schemas.microsoft.com/office/drawing/2014/main" id="{0B876694-5D0E-454B-99EC-F54BD64A40AA}"/>
              </a:ext>
            </a:extLst>
          </p:cNvPr>
          <p:cNvCxnSpPr/>
          <p:nvPr/>
        </p:nvCxnSpPr>
        <p:spPr>
          <a:xfrm flipV="1">
            <a:off x="-6448" y="1170986"/>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pic>
        <p:nvPicPr>
          <p:cNvPr id="10" name="4E92DA43-5712-40E9-AFDC-2C1062C78C6F" descr="7646DFF2-B812-4635-AA57-5171E34E5A45@chrc">
            <a:extLst>
              <a:ext uri="{FF2B5EF4-FFF2-40B4-BE49-F238E27FC236}">
                <a16:creationId xmlns:a16="http://schemas.microsoft.com/office/drawing/2014/main" id="{59CCA41E-7F24-4976-91A6-B812B0A996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3235" y="140708"/>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9D5AEDA5-EC6C-4170-9AC7-50A6EB4D1ADA}"/>
              </a:ext>
            </a:extLst>
          </p:cNvPr>
          <p:cNvPicPr>
            <a:picLocks noChangeAspect="1"/>
          </p:cNvPicPr>
          <p:nvPr/>
        </p:nvPicPr>
        <p:blipFill>
          <a:blip r:embed="rId6"/>
          <a:stretch>
            <a:fillRect/>
          </a:stretch>
        </p:blipFill>
        <p:spPr>
          <a:xfrm>
            <a:off x="666256" y="1281146"/>
            <a:ext cx="7517046" cy="48402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9238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878E3E-03CE-44DE-91BF-54E76C1C3319}"/>
              </a:ext>
            </a:extLst>
          </p:cNvPr>
          <p:cNvSpPr/>
          <p:nvPr/>
        </p:nvSpPr>
        <p:spPr>
          <a:xfrm>
            <a:off x="0" y="6442058"/>
            <a:ext cx="9144000" cy="415942"/>
          </a:xfrm>
          <a:prstGeom prst="rect">
            <a:avLst/>
          </a:prstGeom>
          <a:solidFill>
            <a:srgbClr val="30C1D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7" name="Straight Connector 6">
            <a:extLst>
              <a:ext uri="{FF2B5EF4-FFF2-40B4-BE49-F238E27FC236}">
                <a16:creationId xmlns:a16="http://schemas.microsoft.com/office/drawing/2014/main" id="{4F0F2E5D-FE70-4771-AEC9-15CFDDC61F37}"/>
              </a:ext>
            </a:extLst>
          </p:cNvPr>
          <p:cNvCxnSpPr/>
          <p:nvPr/>
        </p:nvCxnSpPr>
        <p:spPr>
          <a:xfrm flipV="1">
            <a:off x="0" y="1149657"/>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B68A608-2AD4-4118-9576-9334CD35F3ED}"/>
              </a:ext>
            </a:extLst>
          </p:cNvPr>
          <p:cNvCxnSpPr/>
          <p:nvPr/>
        </p:nvCxnSpPr>
        <p:spPr>
          <a:xfrm flipV="1">
            <a:off x="0" y="6444164"/>
            <a:ext cx="9144000" cy="0"/>
          </a:xfrm>
          <a:prstGeom prst="line">
            <a:avLst/>
          </a:prstGeom>
          <a:ln w="19050">
            <a:solidFill>
              <a:schemeClr val="bg1"/>
            </a:solidFill>
          </a:ln>
          <a:effectLst/>
        </p:spPr>
        <p:style>
          <a:lnRef idx="1">
            <a:schemeClr val="accent1"/>
          </a:lnRef>
          <a:fillRef idx="0">
            <a:schemeClr val="accent1"/>
          </a:fillRef>
          <a:effectRef idx="0">
            <a:schemeClr val="accent1"/>
          </a:effectRef>
          <a:fontRef idx="minor">
            <a:schemeClr val="tx1"/>
          </a:fontRef>
        </p:style>
      </p:cxnSp>
      <p:pic>
        <p:nvPicPr>
          <p:cNvPr id="5" name="Picture 4" descr="CHRC-logo_light-blue.png">
            <a:extLst>
              <a:ext uri="{FF2B5EF4-FFF2-40B4-BE49-F238E27FC236}">
                <a16:creationId xmlns:a16="http://schemas.microsoft.com/office/drawing/2014/main" id="{ADEC60BF-4E5F-40CC-86DD-1D84B351C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5359" y="6075747"/>
            <a:ext cx="846691" cy="842500"/>
          </a:xfrm>
          <a:prstGeom prst="rect">
            <a:avLst/>
          </a:prstGeom>
        </p:spPr>
      </p:pic>
      <p:sp>
        <p:nvSpPr>
          <p:cNvPr id="10" name="TextBox 9">
            <a:extLst>
              <a:ext uri="{FF2B5EF4-FFF2-40B4-BE49-F238E27FC236}">
                <a16:creationId xmlns:a16="http://schemas.microsoft.com/office/drawing/2014/main" id="{0199A57B-5E3A-4432-B942-8C5BDCDD410F}"/>
              </a:ext>
            </a:extLst>
          </p:cNvPr>
          <p:cNvSpPr txBox="1"/>
          <p:nvPr/>
        </p:nvSpPr>
        <p:spPr>
          <a:xfrm>
            <a:off x="0" y="1169143"/>
            <a:ext cx="9144000" cy="1371600"/>
          </a:xfrm>
          <a:prstGeom prst="rect">
            <a:avLst/>
          </a:prstGeom>
          <a:solidFill>
            <a:srgbClr val="23334E">
              <a:alpha val="69804"/>
            </a:srgb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5" name="AutoShape 6" descr="Related image">
            <a:extLst>
              <a:ext uri="{FF2B5EF4-FFF2-40B4-BE49-F238E27FC236}">
                <a16:creationId xmlns:a16="http://schemas.microsoft.com/office/drawing/2014/main" id="{E49CAD29-5C27-4112-85AD-55CC4DF426EB}"/>
              </a:ext>
            </a:extLst>
          </p:cNvPr>
          <p:cNvSpPr>
            <a:spLocks noChangeAspect="1" noChangeArrowheads="1"/>
          </p:cNvSpPr>
          <p:nvPr/>
        </p:nvSpPr>
        <p:spPr bwMode="auto">
          <a:xfrm>
            <a:off x="2713634" y="1088144"/>
            <a:ext cx="1858366" cy="18583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Rectangle 29">
            <a:extLst>
              <a:ext uri="{FF2B5EF4-FFF2-40B4-BE49-F238E27FC236}">
                <a16:creationId xmlns:a16="http://schemas.microsoft.com/office/drawing/2014/main" id="{BA423CDB-40B0-4C6C-9B21-6071EB4E024D}"/>
              </a:ext>
            </a:extLst>
          </p:cNvPr>
          <p:cNvSpPr/>
          <p:nvPr/>
        </p:nvSpPr>
        <p:spPr>
          <a:xfrm>
            <a:off x="1638300" y="1161322"/>
            <a:ext cx="6546350" cy="1384995"/>
          </a:xfrm>
          <a:prstGeom prst="rect">
            <a:avLst/>
          </a:prstGeom>
        </p:spPr>
        <p:txBody>
          <a:bodyPr wrap="square">
            <a:spAutoFit/>
          </a:bodyPr>
          <a:lstStyle/>
          <a:p>
            <a:pPr algn="ctr">
              <a:defRPr/>
            </a:pPr>
            <a:r>
              <a:rPr lang="fr-CA" sz="2800" b="1" dirty="0">
                <a:solidFill>
                  <a:prstClr val="white"/>
                </a:solidFill>
                <a:latin typeface="Arial Narrow" pitchFamily="34" charset="0"/>
                <a:cs typeface="Candara"/>
              </a:rPr>
              <a:t>Que conseilleriez-vous à Norman de faire concernant le rivaroxaban dans le cas d’une colonoscopie avec </a:t>
            </a:r>
            <a:r>
              <a:rPr lang="fr-CA" sz="2800" b="1" dirty="0" err="1">
                <a:solidFill>
                  <a:prstClr val="white"/>
                </a:solidFill>
                <a:latin typeface="Arial Narrow" pitchFamily="34" charset="0"/>
                <a:cs typeface="Candara"/>
              </a:rPr>
              <a:t>polypectomie</a:t>
            </a:r>
            <a:r>
              <a:rPr lang="fr-CA" sz="2800" b="1" dirty="0">
                <a:solidFill>
                  <a:prstClr val="white"/>
                </a:solidFill>
                <a:latin typeface="Arial Narrow" pitchFamily="34" charset="0"/>
                <a:cs typeface="Candara"/>
              </a:rPr>
              <a:t> éventuelle</a:t>
            </a:r>
            <a:endParaRPr kumimoji="0" lang="en-CA" sz="2600" b="1" i="0" u="none" strike="noStrike" kern="1200" cap="none" spc="0" normalizeH="0" baseline="0" noProof="0" dirty="0">
              <a:ln>
                <a:noFill/>
              </a:ln>
              <a:solidFill>
                <a:prstClr val="white">
                  <a:lumMod val="95000"/>
                </a:prstClr>
              </a:solidFill>
              <a:effectLst/>
              <a:uLnTx/>
              <a:uFillTx/>
              <a:latin typeface="Arial Narrow" panose="020B0606020202030204" pitchFamily="34" charset="0"/>
              <a:cs typeface="Candara"/>
            </a:endParaRPr>
          </a:p>
        </p:txBody>
      </p:sp>
      <p:sp>
        <p:nvSpPr>
          <p:cNvPr id="33" name="Content Placeholder 2">
            <a:extLst>
              <a:ext uri="{FF2B5EF4-FFF2-40B4-BE49-F238E27FC236}">
                <a16:creationId xmlns:a16="http://schemas.microsoft.com/office/drawing/2014/main" id="{EA3DAF72-ADEB-4361-AC63-CDC19E0715BA}"/>
              </a:ext>
            </a:extLst>
          </p:cNvPr>
          <p:cNvSpPr txBox="1">
            <a:spLocks/>
          </p:cNvSpPr>
          <p:nvPr/>
        </p:nvSpPr>
        <p:spPr>
          <a:xfrm>
            <a:off x="171950" y="2567110"/>
            <a:ext cx="8910789" cy="38147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C0504D"/>
              </a:buClr>
              <a:buSzTx/>
              <a:buFont typeface="Arial" panose="020B0604020202020204" pitchFamily="34" charset="0"/>
              <a:buNone/>
              <a:tabLst/>
              <a:defRPr/>
            </a:pPr>
            <a:endParaRPr kumimoji="0" lang="en-CA" sz="1800" b="1" i="0" u="none" strike="noStrike" kern="1200" cap="none" spc="0" normalizeH="0" baseline="0" noProof="0" dirty="0">
              <a:ln>
                <a:noFill/>
              </a:ln>
              <a:solidFill>
                <a:srgbClr val="23334E"/>
              </a:solidFill>
              <a:effectLst/>
              <a:uLnTx/>
              <a:uFillTx/>
              <a:latin typeface="Arial Narrow" panose="020B0606020202030204" pitchFamily="34" charset="0"/>
              <a:ea typeface="+mn-ea"/>
              <a:cs typeface="Aharoni" panose="02010803020104030203" pitchFamily="2" charset="-79"/>
            </a:endParaRPr>
          </a:p>
          <a:p>
            <a:pPr lvl="0" algn="l">
              <a:lnSpc>
                <a:spcPct val="100000"/>
              </a:lnSpc>
              <a:spcBef>
                <a:spcPts val="0"/>
              </a:spcBef>
              <a:buClr>
                <a:srgbClr val="ED7D31"/>
              </a:buClr>
              <a:defRPr/>
            </a:pPr>
            <a:r>
              <a:rPr lang="fr-CA" sz="3200" b="1" i="1" dirty="0">
                <a:solidFill>
                  <a:srgbClr val="1B1A5A"/>
                </a:solidFill>
                <a:latin typeface="Arial Narrow" pitchFamily="34" charset="0"/>
                <a:cs typeface="Aharoni" panose="02010803020104030203" pitchFamily="2" charset="-79"/>
              </a:rPr>
              <a:t>Choisissez l’une des options suivantes</a:t>
            </a:r>
            <a:endParaRPr lang="fr-CA" sz="3200" b="1" i="1" dirty="0">
              <a:solidFill>
                <a:srgbClr val="1B1A5A"/>
              </a:solidFill>
              <a:latin typeface="Arial Narrow" pitchFamily="34" charset="0"/>
              <a:ea typeface="Lato" panose="020F0502020204030203" pitchFamily="34" charset="0"/>
              <a:cs typeface="Lato" panose="020F0502020204030203" pitchFamily="34" charset="0"/>
            </a:endParaRPr>
          </a:p>
          <a:p>
            <a:pPr marL="914400" lvl="1" indent="-457200" algn="l" defTabSz="914377">
              <a:lnSpc>
                <a:spcPct val="100000"/>
              </a:lnSpc>
              <a:spcBef>
                <a:spcPts val="600"/>
              </a:spcBef>
              <a:buFont typeface="+mj-lt"/>
              <a:buAutoNum type="arabicPeriod"/>
            </a:pPr>
            <a:r>
              <a:rPr lang="fr-CA" sz="2400" b="1" dirty="0">
                <a:latin typeface="Arial Narrow" pitchFamily="34" charset="0"/>
              </a:rPr>
              <a:t>Continuer le rivaroxaban </a:t>
            </a:r>
          </a:p>
          <a:p>
            <a:pPr marL="914400" lvl="1" indent="-457200" algn="l" defTabSz="914377">
              <a:lnSpc>
                <a:spcPct val="100000"/>
              </a:lnSpc>
              <a:spcBef>
                <a:spcPts val="600"/>
              </a:spcBef>
              <a:buFont typeface="+mj-lt"/>
              <a:buAutoNum type="arabicPeriod"/>
            </a:pPr>
            <a:r>
              <a:rPr lang="fr-CA" sz="2400" b="1" dirty="0">
                <a:latin typeface="Arial Narrow" pitchFamily="34" charset="0"/>
              </a:rPr>
              <a:t>Sauter la dose le jour de l’intervention chirurgicale (la prendre après l’intervention) </a:t>
            </a:r>
          </a:p>
          <a:p>
            <a:pPr marL="914400" lvl="1" indent="-457200" algn="l" defTabSz="914377">
              <a:lnSpc>
                <a:spcPct val="100000"/>
              </a:lnSpc>
              <a:spcBef>
                <a:spcPts val="600"/>
              </a:spcBef>
              <a:buFont typeface="+mj-lt"/>
              <a:buAutoNum type="arabicPeriod"/>
            </a:pPr>
            <a:r>
              <a:rPr lang="fr-CA" sz="2400" b="1" dirty="0">
                <a:latin typeface="Arial Narrow" pitchFamily="34" charset="0"/>
              </a:rPr>
              <a:t>Sauter 1 dose de rivaroxaban (i.e. dernière dose le jour -2)</a:t>
            </a:r>
          </a:p>
          <a:p>
            <a:pPr marL="914400" lvl="1" indent="-457200" algn="l" defTabSz="914377">
              <a:lnSpc>
                <a:spcPct val="100000"/>
              </a:lnSpc>
              <a:spcBef>
                <a:spcPts val="600"/>
              </a:spcBef>
              <a:buFont typeface="+mj-lt"/>
              <a:buAutoNum type="arabicPeriod"/>
            </a:pPr>
            <a:r>
              <a:rPr lang="fr-CA" sz="2400" b="1" dirty="0">
                <a:latin typeface="Arial Narrow" pitchFamily="34" charset="0"/>
              </a:rPr>
              <a:t>Sauter 2 doses de rivaroxaban (i.e. dernière dose le jour -3)</a:t>
            </a:r>
          </a:p>
          <a:p>
            <a:pPr marL="914400" lvl="1" indent="-457200" algn="l" defTabSz="914377">
              <a:lnSpc>
                <a:spcPct val="100000"/>
              </a:lnSpc>
              <a:spcBef>
                <a:spcPts val="600"/>
              </a:spcBef>
              <a:buFont typeface="+mj-lt"/>
              <a:buAutoNum type="arabicPeriod"/>
            </a:pPr>
            <a:r>
              <a:rPr lang="fr-CA" sz="2400" b="1" dirty="0">
                <a:latin typeface="Arial Narrow" pitchFamily="34" charset="0"/>
              </a:rPr>
              <a:t>Arrêter le rivaroxaban 5 jours avant l’intervention</a:t>
            </a:r>
          </a:p>
        </p:txBody>
      </p:sp>
      <p:cxnSp>
        <p:nvCxnSpPr>
          <p:cNvPr id="34" name="Straight Connector 33">
            <a:extLst>
              <a:ext uri="{FF2B5EF4-FFF2-40B4-BE49-F238E27FC236}">
                <a16:creationId xmlns:a16="http://schemas.microsoft.com/office/drawing/2014/main" id="{1634C970-2BB3-4646-A5B7-B1C6D597D6E4}"/>
              </a:ext>
            </a:extLst>
          </p:cNvPr>
          <p:cNvCxnSpPr/>
          <p:nvPr/>
        </p:nvCxnSpPr>
        <p:spPr>
          <a:xfrm flipV="1">
            <a:off x="-1" y="2501483"/>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pic>
        <p:nvPicPr>
          <p:cNvPr id="13" name="Picture 12" descr="A close up of a sign&#10;&#10;Description automatically generated">
            <a:extLst>
              <a:ext uri="{FF2B5EF4-FFF2-40B4-BE49-F238E27FC236}">
                <a16:creationId xmlns:a16="http://schemas.microsoft.com/office/drawing/2014/main" id="{D899BB3A-3371-44BF-9F7C-0357EF9BDF57}"/>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7200"/>
                    </a14:imgEffect>
                  </a14:imgLayer>
                </a14:imgProps>
              </a:ext>
              <a:ext uri="{28A0092B-C50C-407E-A947-70E740481C1C}">
                <a14:useLocalDpi xmlns:a14="http://schemas.microsoft.com/office/drawing/2010/main" val="0"/>
              </a:ext>
            </a:extLst>
          </a:blip>
          <a:stretch>
            <a:fillRect/>
          </a:stretch>
        </p:blipFill>
        <p:spPr>
          <a:xfrm>
            <a:off x="386794" y="107876"/>
            <a:ext cx="1367490" cy="3079932"/>
          </a:xfrm>
          <a:prstGeom prst="rect">
            <a:avLst/>
          </a:prstGeom>
        </p:spPr>
      </p:pic>
      <p:pic>
        <p:nvPicPr>
          <p:cNvPr id="14" name="4E92DA43-5712-40E9-AFDC-2C1062C78C6F" descr="7646DFF2-B812-4635-AA57-5171E34E5A45@chrc">
            <a:extLst>
              <a:ext uri="{FF2B5EF4-FFF2-40B4-BE49-F238E27FC236}">
                <a16:creationId xmlns:a16="http://schemas.microsoft.com/office/drawing/2014/main" id="{D7356A8F-C58A-4C1B-AE74-B2AEBB35A4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3235" y="140708"/>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594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33">
                                            <p:txEl>
                                              <p:pRg st="4" end="4"/>
                                            </p:txEl>
                                          </p:spTgt>
                                        </p:tgtEl>
                                        <p:attrNameLst>
                                          <p:attrName>style.color</p:attrName>
                                        </p:attrNameLst>
                                      </p:cBhvr>
                                      <p:to>
                                        <a:srgbClr val="30C1D7"/>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6448" y="1622097"/>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161925" y="159375"/>
            <a:ext cx="6149975" cy="1200329"/>
          </a:xfrm>
          <a:prstGeom prst="rect">
            <a:avLst/>
          </a:prstGeom>
          <a:noFill/>
        </p:spPr>
        <p:txBody>
          <a:bodyPr wrap="square">
            <a:spAutoFit/>
          </a:bodyPr>
          <a:lstStyle/>
          <a:p>
            <a:pPr lvl="0">
              <a:defRPr/>
            </a:pPr>
            <a:r>
              <a:rPr lang="fr-BE" sz="3600" b="1" dirty="0">
                <a:solidFill>
                  <a:srgbClr val="1B1A5A"/>
                </a:solidFill>
                <a:latin typeface="Arial Narrow" pitchFamily="34" charset="0"/>
              </a:rPr>
              <a:t>Recommandations de pratique clinique de 2016 de la</a:t>
            </a:r>
            <a:r>
              <a:rPr lang="fr-BE" sz="3600" b="1" dirty="0">
                <a:latin typeface="Arial Narrow" pitchFamily="34" charset="0"/>
              </a:rPr>
              <a:t> </a:t>
            </a:r>
            <a:r>
              <a:rPr lang="fr-BE" sz="3600" b="1" dirty="0">
                <a:solidFill>
                  <a:srgbClr val="1B1A5A"/>
                </a:solidFill>
                <a:latin typeface="Arial Narrow" pitchFamily="34" charset="0"/>
              </a:rPr>
              <a:t>SCC</a:t>
            </a:r>
            <a:r>
              <a:rPr lang="fr-BE" sz="3600" b="1" dirty="0">
                <a:latin typeface="Arial Narrow" pitchFamily="34" charset="0"/>
              </a:rPr>
              <a:t> </a:t>
            </a:r>
            <a:endParaRPr kumimoji="0" lang="en-CA" sz="3600" b="1" i="0" u="none" strike="noStrike" kern="1200" cap="none" spc="0" normalizeH="0" baseline="0" noProof="0" dirty="0">
              <a:ln>
                <a:noFill/>
              </a:ln>
              <a:solidFill>
                <a:srgbClr val="1B1A5A"/>
              </a:solidFill>
              <a:effectLst/>
              <a:uLnTx/>
              <a:uFillTx/>
              <a:latin typeface="Arial Narrow" panose="020B0606020202030204" pitchFamily="34" charset="0"/>
              <a:ea typeface="+mn-ea"/>
              <a:cs typeface="Aharoni" panose="02010803020104030203" pitchFamily="2" charset="-79"/>
            </a:endParaRPr>
          </a:p>
        </p:txBody>
      </p:sp>
      <p:sp>
        <p:nvSpPr>
          <p:cNvPr id="34" name="Rectangle 33">
            <a:extLst>
              <a:ext uri="{FF2B5EF4-FFF2-40B4-BE49-F238E27FC236}">
                <a16:creationId xmlns:a16="http://schemas.microsoft.com/office/drawing/2014/main" id="{2A46632C-5180-4D30-8DAD-82619CA3B15A}"/>
              </a:ext>
            </a:extLst>
          </p:cNvPr>
          <p:cNvSpPr/>
          <p:nvPr/>
        </p:nvSpPr>
        <p:spPr>
          <a:xfrm>
            <a:off x="51950" y="6365954"/>
            <a:ext cx="6432669" cy="3834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l" defTabSz="457200" rtl="0" eaLnBrk="1" fontAlgn="auto" latinLnBrk="0" hangingPunct="1">
              <a:lnSpc>
                <a:spcPct val="90000"/>
              </a:lnSpc>
              <a:spcBef>
                <a:spcPts val="0"/>
              </a:spcBef>
              <a:spcAft>
                <a:spcPts val="0"/>
              </a:spcAft>
              <a:buClrTx/>
              <a:buSzTx/>
              <a:buFontTx/>
              <a:buNone/>
              <a:tabLst/>
              <a:defRPr/>
            </a:pP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Arial" pitchFamily="34" charset="0"/>
              </a:rPr>
              <a:t>2016 Focused Update of the Canadian Cardiovascular Society Guidelines for the Management of Atrial Fibrillation</a:t>
            </a:r>
          </a:p>
          <a:p>
            <a:pPr marL="0" marR="0" lvl="0" indent="0" algn="l" defTabSz="457200" rtl="0" eaLnBrk="1" fontAlgn="auto" latinLnBrk="0" hangingPunct="1">
              <a:lnSpc>
                <a:spcPct val="90000"/>
              </a:lnSpc>
              <a:spcBef>
                <a:spcPts val="0"/>
              </a:spcBef>
              <a:spcAft>
                <a:spcPts val="0"/>
              </a:spcAft>
              <a:buClrTx/>
              <a:buSzTx/>
              <a:buFontTx/>
              <a:buNone/>
              <a:tabLst/>
              <a:defRPr/>
            </a:pPr>
            <a:r>
              <a:rPr kumimoji="0" lang="en-CA" sz="9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Arial" pitchFamily="34" charset="0"/>
              </a:rPr>
              <a:t>Macle</a:t>
            </a: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Arial" pitchFamily="34" charset="0"/>
              </a:rPr>
              <a:t>, Laurent et al. Canadian Journal of Cardiology , Volume 32 , Issue 10 , 1170 - 1185</a:t>
            </a:r>
          </a:p>
        </p:txBody>
      </p:sp>
      <p:sp>
        <p:nvSpPr>
          <p:cNvPr id="18" name="Rectangle 17">
            <a:extLst>
              <a:ext uri="{FF2B5EF4-FFF2-40B4-BE49-F238E27FC236}">
                <a16:creationId xmlns:a16="http://schemas.microsoft.com/office/drawing/2014/main" id="{EFB4E5F0-48FA-45A3-9A50-6467FF363D5C}"/>
              </a:ext>
            </a:extLst>
          </p:cNvPr>
          <p:cNvSpPr/>
          <p:nvPr/>
        </p:nvSpPr>
        <p:spPr>
          <a:xfrm>
            <a:off x="194761" y="2112463"/>
            <a:ext cx="8787314" cy="3745415"/>
          </a:xfrm>
          <a:prstGeom prst="rect">
            <a:avLst/>
          </a:prstGeom>
          <a:solidFill>
            <a:sysClr val="window" lastClr="FFFFFF">
              <a:lumMod val="95000"/>
            </a:sys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id="{79CFDA59-FB60-44BF-847F-C9BF5AF7FA66}"/>
              </a:ext>
            </a:extLst>
          </p:cNvPr>
          <p:cNvSpPr/>
          <p:nvPr/>
        </p:nvSpPr>
        <p:spPr>
          <a:xfrm>
            <a:off x="-6448" y="2110468"/>
            <a:ext cx="182880" cy="3749040"/>
          </a:xfrm>
          <a:prstGeom prst="rect">
            <a:avLst/>
          </a:prstGeom>
          <a:solidFill>
            <a:srgbClr val="23334E"/>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 name="Rectangle 19">
            <a:extLst>
              <a:ext uri="{FF2B5EF4-FFF2-40B4-BE49-F238E27FC236}">
                <a16:creationId xmlns:a16="http://schemas.microsoft.com/office/drawing/2014/main" id="{2C36A6D5-CE90-4BCF-B0CD-6F70D4D2DF40}"/>
              </a:ext>
            </a:extLst>
          </p:cNvPr>
          <p:cNvSpPr/>
          <p:nvPr/>
        </p:nvSpPr>
        <p:spPr>
          <a:xfrm>
            <a:off x="8961118" y="2116707"/>
            <a:ext cx="182880" cy="3749040"/>
          </a:xfrm>
          <a:prstGeom prst="rect">
            <a:avLst/>
          </a:prstGeom>
          <a:solidFill>
            <a:srgbClr val="30C1D7"/>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4" name="TextBox 23">
            <a:extLst>
              <a:ext uri="{FF2B5EF4-FFF2-40B4-BE49-F238E27FC236}">
                <a16:creationId xmlns:a16="http://schemas.microsoft.com/office/drawing/2014/main" id="{4307342D-28B2-4B83-8529-A692AA9DAE46}"/>
              </a:ext>
            </a:extLst>
          </p:cNvPr>
          <p:cNvSpPr txBox="1"/>
          <p:nvPr/>
        </p:nvSpPr>
        <p:spPr>
          <a:xfrm>
            <a:off x="194761" y="3087341"/>
            <a:ext cx="8813997" cy="224676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2800" b="1" i="0" u="none" strike="noStrike" kern="1200" cap="none" spc="0" normalizeH="0" baseline="0" noProof="0" dirty="0">
                <a:ln>
                  <a:noFill/>
                </a:ln>
                <a:solidFill>
                  <a:srgbClr val="19325C"/>
                </a:solidFill>
                <a:effectLst/>
                <a:uLnTx/>
                <a:uFillTx/>
                <a:latin typeface="Arial Narrow" panose="020B0606020202030204" pitchFamily="34" charset="0"/>
                <a:ea typeface="+mn-ea"/>
                <a:cs typeface="Candara"/>
              </a:rPr>
              <a:t>RECOMMANDATION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Candara"/>
            </a:endParaRPr>
          </a:p>
          <a:p>
            <a:pPr marL="342900" indent="-342900" algn="ctr"/>
            <a:r>
              <a:rPr lang="fr-MC" sz="2400" dirty="0">
                <a:latin typeface="Arial Narrow" pitchFamily="34" charset="0"/>
              </a:rPr>
              <a:t>Nous recommandons </a:t>
            </a:r>
            <a:r>
              <a:rPr lang="fr-MC" sz="2400" b="1" dirty="0">
                <a:solidFill>
                  <a:srgbClr val="30C1D7"/>
                </a:solidFill>
                <a:latin typeface="Arial Narrow" pitchFamily="34" charset="0"/>
              </a:rPr>
              <a:t>l’interruption du traitement anticoagulant </a:t>
            </a:r>
            <a:r>
              <a:rPr lang="fr-MC" sz="2400" dirty="0">
                <a:latin typeface="Arial Narrow" pitchFamily="34" charset="0"/>
              </a:rPr>
              <a:t>chez un patient atteints de FA/FLA </a:t>
            </a:r>
            <a:r>
              <a:rPr lang="fr-MC" sz="2400" b="1" dirty="0">
                <a:solidFill>
                  <a:srgbClr val="30C1D7"/>
                </a:solidFill>
                <a:latin typeface="Arial Narrow" pitchFamily="34" charset="0"/>
              </a:rPr>
              <a:t>pour la plupart des interventions associées à un risque intermédiaire ou élevé d’hémorragie majeure </a:t>
            </a:r>
          </a:p>
          <a:p>
            <a:pPr marL="342900" indent="-342900" algn="ctr"/>
            <a:r>
              <a:rPr lang="fr-MC" sz="2400" dirty="0">
                <a:latin typeface="Arial Narrow" pitchFamily="34" charset="0"/>
              </a:rPr>
              <a:t>(Forte recommandation, faible niveau de preuve</a:t>
            </a:r>
            <a:r>
              <a:rPr lang="fr-LU" sz="2400" dirty="0">
                <a:latin typeface="Arial Narrow" pitchFamily="34" charset="0"/>
              </a:rPr>
              <a:t>)</a:t>
            </a:r>
            <a:r>
              <a:rPr lang="en-CA" sz="2400" dirty="0">
                <a:solidFill>
                  <a:prstClr val="black">
                    <a:tint val="75000"/>
                  </a:prstClr>
                </a:solidFill>
                <a:latin typeface="Arial Narrow" pitchFamily="34" charset="0"/>
              </a:rPr>
              <a:t>       </a:t>
            </a:r>
          </a:p>
        </p:txBody>
      </p:sp>
      <p:sp>
        <p:nvSpPr>
          <p:cNvPr id="13" name="TextBox 12">
            <a:extLst>
              <a:ext uri="{FF2B5EF4-FFF2-40B4-BE49-F238E27FC236}">
                <a16:creationId xmlns:a16="http://schemas.microsoft.com/office/drawing/2014/main" id="{3E788195-386F-4ED7-AF98-6310D0C4FC48}"/>
              </a:ext>
            </a:extLst>
          </p:cNvPr>
          <p:cNvSpPr txBox="1"/>
          <p:nvPr/>
        </p:nvSpPr>
        <p:spPr>
          <a:xfrm>
            <a:off x="212576" y="5411054"/>
            <a:ext cx="3024336" cy="41549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85000"/>
                    <a:lumOff val="15000"/>
                  </a:prstClr>
                </a:solidFill>
                <a:effectLst/>
                <a:uLnTx/>
                <a:uFillTx/>
                <a:latin typeface="Arial Narrow" panose="020B0606020202030204" pitchFamily="34" charset="0"/>
                <a:ea typeface="+mn-ea"/>
                <a:cs typeface="+mn-cs"/>
              </a:rPr>
              <a:t>FA = Fibrillation</a:t>
            </a:r>
            <a:r>
              <a:rPr kumimoji="0" lang="en-US" sz="1000" b="0" i="0" u="none" strike="noStrike" kern="1200" cap="none" spc="0" normalizeH="0" noProof="0" dirty="0">
                <a:ln>
                  <a:noFill/>
                </a:ln>
                <a:solidFill>
                  <a:prstClr val="black">
                    <a:lumMod val="85000"/>
                    <a:lumOff val="15000"/>
                  </a:prstClr>
                </a:solidFill>
                <a:effectLst/>
                <a:uLnTx/>
                <a:uFillTx/>
                <a:latin typeface="Arial Narrow" panose="020B0606020202030204" pitchFamily="34" charset="0"/>
                <a:ea typeface="+mn-ea"/>
                <a:cs typeface="+mn-cs"/>
              </a:rPr>
              <a:t> </a:t>
            </a:r>
            <a:r>
              <a:rPr kumimoji="0" lang="en-US" sz="1000" b="0" i="0" u="none" strike="noStrike" kern="1200" cap="none" spc="0" normalizeH="0" noProof="0" dirty="0" err="1">
                <a:ln>
                  <a:noFill/>
                </a:ln>
                <a:solidFill>
                  <a:prstClr val="black">
                    <a:lumMod val="85000"/>
                    <a:lumOff val="15000"/>
                  </a:prstClr>
                </a:solidFill>
                <a:effectLst/>
                <a:uLnTx/>
                <a:uFillTx/>
                <a:latin typeface="Arial Narrow" panose="020B0606020202030204" pitchFamily="34" charset="0"/>
                <a:ea typeface="+mn-ea"/>
                <a:cs typeface="+mn-cs"/>
              </a:rPr>
              <a:t>auriculaire</a:t>
            </a:r>
            <a:endParaRPr kumimoji="0" lang="en-US" sz="1000" b="0" i="0" u="none" strike="noStrike" kern="1200" cap="none" spc="0" normalizeH="0" baseline="0" noProof="0" dirty="0">
              <a:ln>
                <a:noFill/>
              </a:ln>
              <a:solidFill>
                <a:prstClr val="black">
                  <a:lumMod val="85000"/>
                  <a:lumOff val="15000"/>
                </a:prstClr>
              </a:solidFill>
              <a:effectLst/>
              <a:uLnTx/>
              <a:uFillTx/>
              <a:latin typeface="Arial Narrow" panose="020B060602020203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85000"/>
                    <a:lumOff val="15000"/>
                  </a:prstClr>
                </a:solidFill>
                <a:effectLst/>
                <a:uLnTx/>
                <a:uFillTx/>
                <a:latin typeface="Arial Narrow" panose="020B0606020202030204" pitchFamily="34" charset="0"/>
                <a:ea typeface="+mn-ea"/>
                <a:cs typeface="+mn-cs"/>
              </a:rPr>
              <a:t>FLA = Flutter</a:t>
            </a:r>
            <a:r>
              <a:rPr kumimoji="0" lang="en-US" sz="1000" b="0" i="0" u="none" strike="noStrike" kern="1200" cap="none" spc="0" normalizeH="0" noProof="0" dirty="0">
                <a:ln>
                  <a:noFill/>
                </a:ln>
                <a:solidFill>
                  <a:prstClr val="black">
                    <a:lumMod val="85000"/>
                    <a:lumOff val="15000"/>
                  </a:prstClr>
                </a:solidFill>
                <a:effectLst/>
                <a:uLnTx/>
                <a:uFillTx/>
                <a:latin typeface="Arial Narrow" panose="020B0606020202030204" pitchFamily="34" charset="0"/>
                <a:ea typeface="+mn-ea"/>
                <a:cs typeface="+mn-cs"/>
              </a:rPr>
              <a:t> </a:t>
            </a:r>
            <a:r>
              <a:rPr kumimoji="0" lang="en-US" sz="1000" b="0" i="0" u="none" strike="noStrike" kern="1200" cap="none" spc="0" normalizeH="0" noProof="0" dirty="0" err="1">
                <a:ln>
                  <a:noFill/>
                </a:ln>
                <a:solidFill>
                  <a:prstClr val="black">
                    <a:lumMod val="85000"/>
                    <a:lumOff val="15000"/>
                  </a:prstClr>
                </a:solidFill>
                <a:effectLst/>
                <a:uLnTx/>
                <a:uFillTx/>
                <a:latin typeface="Arial Narrow" panose="020B0606020202030204" pitchFamily="34" charset="0"/>
                <a:ea typeface="+mn-ea"/>
                <a:cs typeface="+mn-cs"/>
              </a:rPr>
              <a:t>auriculaire</a:t>
            </a:r>
            <a:endParaRPr kumimoji="0" lang="en-US" sz="1000" b="0" i="0" u="none" strike="noStrike" kern="1200" cap="none" spc="0" normalizeH="0" baseline="0" noProof="0" dirty="0">
              <a:ln>
                <a:noFill/>
              </a:ln>
              <a:solidFill>
                <a:prstClr val="black">
                  <a:lumMod val="85000"/>
                  <a:lumOff val="15000"/>
                </a:prstClr>
              </a:solidFill>
              <a:effectLst/>
              <a:uLnTx/>
              <a:uFillTx/>
              <a:latin typeface="Arial Narrow" panose="020B0606020202030204" pitchFamily="34" charset="0"/>
              <a:ea typeface="+mn-ea"/>
              <a:cs typeface="+mn-cs"/>
            </a:endParaRPr>
          </a:p>
        </p:txBody>
      </p:sp>
      <p:sp>
        <p:nvSpPr>
          <p:cNvPr id="2" name="Rectangle 1">
            <a:extLst>
              <a:ext uri="{FF2B5EF4-FFF2-40B4-BE49-F238E27FC236}">
                <a16:creationId xmlns:a16="http://schemas.microsoft.com/office/drawing/2014/main" id="{2F4A4725-E881-4559-818D-0764AAF1200F}"/>
              </a:ext>
            </a:extLst>
          </p:cNvPr>
          <p:cNvSpPr/>
          <p:nvPr/>
        </p:nvSpPr>
        <p:spPr>
          <a:xfrm>
            <a:off x="4641550" y="5041174"/>
            <a:ext cx="184731" cy="338554"/>
          </a:xfrm>
          <a:prstGeom prst="rect">
            <a:avLst/>
          </a:prstGeom>
        </p:spPr>
        <p:txBody>
          <a:bodyPr wrap="none">
            <a:spAutoFit/>
          </a:bodyPr>
          <a:lstStyle/>
          <a:p>
            <a:pPr lvl="0" algn="ctr" defTabSz="914400">
              <a:defRPr/>
            </a:pPr>
            <a:endParaRPr lang="en-CA" sz="1600" dirty="0">
              <a:solidFill>
                <a:prstClr val="black"/>
              </a:solidFill>
              <a:latin typeface="Arial Narrow" panose="020B0606020202030204" pitchFamily="34" charset="0"/>
              <a:ea typeface="Lato" panose="020F0502020204030203" pitchFamily="34" charset="0"/>
              <a:cs typeface="Lato" panose="020F0502020204030203" pitchFamily="34" charset="0"/>
            </a:endParaRPr>
          </a:p>
        </p:txBody>
      </p:sp>
      <p:pic>
        <p:nvPicPr>
          <p:cNvPr id="16" name="Picture 2" descr="Image result for canadian cardiovascular society french logo">
            <a:extLst>
              <a:ext uri="{FF2B5EF4-FFF2-40B4-BE49-F238E27FC236}">
                <a16:creationId xmlns:a16="http://schemas.microsoft.com/office/drawing/2014/main" id="{6C64C509-5EB6-4BB5-95CC-1F47D6A3936A}"/>
              </a:ext>
            </a:extLst>
          </p:cNvPr>
          <p:cNvPicPr>
            <a:picLocks noChangeAspect="1" noChangeArrowheads="1"/>
          </p:cNvPicPr>
          <p:nvPr/>
        </p:nvPicPr>
        <p:blipFill>
          <a:blip r:embed="rId5">
            <a:clrChange>
              <a:clrFrom>
                <a:srgbClr val="FFFFFF"/>
              </a:clrFrom>
              <a:clrTo>
                <a:srgbClr val="FFFFFF">
                  <a:alpha val="0"/>
                </a:srgbClr>
              </a:clrTo>
            </a:clrChange>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679233" y="2295763"/>
            <a:ext cx="3772637" cy="497124"/>
          </a:xfrm>
          <a:prstGeom prst="rect">
            <a:avLst/>
          </a:prstGeom>
          <a:noFill/>
          <a:extLst>
            <a:ext uri="{909E8E84-426E-40DD-AFC4-6F175D3DCCD1}">
              <a14:hiddenFill xmlns:a14="http://schemas.microsoft.com/office/drawing/2010/main">
                <a:solidFill>
                  <a:srgbClr val="FFFFFF"/>
                </a:solidFill>
              </a14:hiddenFill>
            </a:ext>
          </a:extLst>
        </p:spPr>
      </p:pic>
      <p:pic>
        <p:nvPicPr>
          <p:cNvPr id="17" name="4E92DA43-5712-40E9-AFDC-2C1062C78C6F" descr="7646DFF2-B812-4635-AA57-5171E34E5A45@chrc">
            <a:extLst>
              <a:ext uri="{FF2B5EF4-FFF2-40B4-BE49-F238E27FC236}">
                <a16:creationId xmlns:a16="http://schemas.microsoft.com/office/drawing/2014/main" id="{FFD3F0D1-9BAA-4B64-96A4-A6CE91A318C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59297" y="140707"/>
            <a:ext cx="2106916" cy="12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8248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0" y="1073457"/>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161925" y="161141"/>
            <a:ext cx="8068238" cy="1446550"/>
          </a:xfrm>
          <a:prstGeom prst="rect">
            <a:avLst/>
          </a:prstGeom>
          <a:noFill/>
        </p:spPr>
        <p:txBody>
          <a:bodyPr wrap="square">
            <a:spAutoFit/>
          </a:bodyPr>
          <a:lstStyle/>
          <a:p>
            <a:pPr>
              <a:defRPr/>
            </a:pPr>
            <a:r>
              <a:rPr lang="fr-CH" sz="4400" b="1" dirty="0">
                <a:solidFill>
                  <a:srgbClr val="1B1A5A"/>
                </a:solidFill>
                <a:latin typeface="Arial Narrow" pitchFamily="34" charset="0"/>
              </a:rPr>
              <a:t>Divulgation de renseignements </a:t>
            </a:r>
            <a:br>
              <a:rPr lang="fr-CH" sz="4400" b="1" dirty="0">
                <a:solidFill>
                  <a:srgbClr val="1B1A5A"/>
                </a:solidFill>
                <a:latin typeface="Arial Narrow" pitchFamily="34" charset="0"/>
              </a:rPr>
            </a:br>
            <a:endParaRPr lang="en-US" sz="4400" b="1" dirty="0">
              <a:solidFill>
                <a:srgbClr val="1B1A5A"/>
              </a:solidFill>
              <a:latin typeface="Arial Narrow" pitchFamily="34" charset="0"/>
              <a:cs typeface="Aharoni" panose="02010803020104030203" pitchFamily="2" charset="-79"/>
            </a:endParaRPr>
          </a:p>
        </p:txBody>
      </p:sp>
      <p:pic>
        <p:nvPicPr>
          <p:cNvPr id="10" name="4E92DA43-5712-40E9-AFDC-2C1062C78C6F" descr="7646DFF2-B812-4635-AA57-5171E34E5A45@chrc">
            <a:extLst>
              <a:ext uri="{FF2B5EF4-FFF2-40B4-BE49-F238E27FC236}">
                <a16:creationId xmlns:a16="http://schemas.microsoft.com/office/drawing/2014/main" id="{2EECCD36-CE6F-478D-9D49-D95CBDEFE1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5497" y="113419"/>
            <a:ext cx="1494821" cy="85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a:extLst>
              <a:ext uri="{FF2B5EF4-FFF2-40B4-BE49-F238E27FC236}">
                <a16:creationId xmlns:a16="http://schemas.microsoft.com/office/drawing/2014/main" id="{52D142DD-2378-47D0-9654-1436CB6EBC05}"/>
              </a:ext>
            </a:extLst>
          </p:cNvPr>
          <p:cNvSpPr txBox="1">
            <a:spLocks/>
          </p:cNvSpPr>
          <p:nvPr/>
        </p:nvSpPr>
        <p:spPr>
          <a:xfrm>
            <a:off x="266700" y="1337751"/>
            <a:ext cx="8399278"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Lato"/>
                <a:ea typeface="+mn-ea"/>
                <a:cs typeface="Lato"/>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a:ea typeface="+mn-ea"/>
                <a:cs typeface="Lato"/>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a:ea typeface="+mn-ea"/>
                <a:cs typeface="Lato"/>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a:ea typeface="+mn-ea"/>
                <a:cs typeface="Lato"/>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a:ea typeface="+mn-ea"/>
                <a:cs typeface="Lato"/>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Clr>
                <a:srgbClr val="242C49"/>
              </a:buClr>
              <a:buFont typeface="Arial" panose="020B0604020202020204" pitchFamily="34" charset="0"/>
              <a:buNone/>
              <a:defRPr/>
            </a:pPr>
            <a:r>
              <a:rPr lang="fr-FR" altLang="en-US" sz="3600" b="1" kern="0" dirty="0">
                <a:solidFill>
                  <a:schemeClr val="tx1">
                    <a:lumMod val="85000"/>
                    <a:lumOff val="15000"/>
                  </a:schemeClr>
                </a:solidFill>
                <a:latin typeface="Arial Narrow" panose="020B0606020202030204" pitchFamily="34" charset="0"/>
                <a:sym typeface="Arial Narrow Bold" charset="0"/>
              </a:rPr>
              <a:t>Conférencier - </a:t>
            </a:r>
            <a:r>
              <a:rPr lang="fr-FR" altLang="en-US" sz="3600" b="1" dirty="0">
                <a:solidFill>
                  <a:srgbClr val="183059"/>
                </a:solidFill>
                <a:latin typeface="Arial Narrow" panose="020B0606020202030204" pitchFamily="34" charset="0"/>
                <a:sym typeface="Arial Narrow Bold" charset="0"/>
              </a:rPr>
              <a:t>[nom du conférencier] </a:t>
            </a:r>
            <a:endParaRPr lang="fr-FR" altLang="en-US" sz="3600" b="1" kern="0" dirty="0">
              <a:solidFill>
                <a:srgbClr val="183059"/>
              </a:solidFill>
              <a:latin typeface="Arial Narrow" panose="020B0606020202030204" pitchFamily="34" charset="0"/>
              <a:sym typeface="Arial Narrow Bold" charset="0"/>
            </a:endParaRPr>
          </a:p>
          <a:p>
            <a:pPr marL="0" indent="0">
              <a:buNone/>
            </a:pPr>
            <a:endParaRPr lang="fr-FR" altLang="en-US" sz="3200" b="1" u="sng" dirty="0">
              <a:solidFill>
                <a:srgbClr val="1B1A5A"/>
              </a:solidFill>
              <a:latin typeface="Agency FB" pitchFamily="34" charset="0"/>
              <a:ea typeface="ＭＳ Ｐゴシック" pitchFamily="34" charset="-128"/>
              <a:sym typeface="Arial Narrow Bold" charset="0"/>
            </a:endParaRPr>
          </a:p>
          <a:p>
            <a:pPr marL="0" indent="0">
              <a:buNone/>
            </a:pPr>
            <a:r>
              <a:rPr lang="fr-FR" altLang="en-US" sz="3200" b="1" dirty="0">
                <a:solidFill>
                  <a:srgbClr val="183059"/>
                </a:solidFill>
                <a:latin typeface="Arial Narrow" pitchFamily="34" charset="0"/>
                <a:ea typeface="ＭＳ Ｐゴシック" pitchFamily="34" charset="-128"/>
                <a:sym typeface="Arial Narrow Bold" charset="0"/>
              </a:rPr>
              <a:t>Relations avec des intérêts commerciaux :</a:t>
            </a:r>
            <a:endParaRPr lang="fr-FR" altLang="en-US" sz="2400" b="1" u="sng" dirty="0">
              <a:solidFill>
                <a:srgbClr val="000000">
                  <a:lumMod val="65000"/>
                  <a:lumOff val="35000"/>
                </a:srgbClr>
              </a:solidFill>
              <a:latin typeface="Arial Narrow" pitchFamily="34" charset="0"/>
              <a:ea typeface="ＭＳ Ｐゴシック" pitchFamily="34" charset="-128"/>
            </a:endParaRPr>
          </a:p>
          <a:p>
            <a:pPr marL="0" indent="0">
              <a:buFont typeface="Arial" panose="020B0604020202020204" pitchFamily="34" charset="0"/>
              <a:buNone/>
              <a:defRPr/>
            </a:pPr>
            <a:endParaRPr lang="fr-FR" altLang="en-US" sz="2800" b="1" u="sng" dirty="0">
              <a:solidFill>
                <a:srgbClr val="000000">
                  <a:lumMod val="65000"/>
                  <a:lumOff val="35000"/>
                </a:srgbClr>
              </a:solidFill>
              <a:latin typeface="Arial Narrow" panose="020B0606020202030204" pitchFamily="34" charset="0"/>
              <a:ea typeface="ＭＳ Ｐゴシック" pitchFamily="34" charset="-128"/>
            </a:endParaRPr>
          </a:p>
          <a:p>
            <a:pPr lvl="1">
              <a:buClr>
                <a:srgbClr val="00B0F0"/>
              </a:buClr>
              <a:buSzPct val="80000"/>
              <a:buFont typeface="Wingdings" panose="05000000000000000000" pitchFamily="2" charset="2"/>
              <a:buChar char="§"/>
              <a:defRPr/>
            </a:pPr>
            <a:r>
              <a:rPr lang="fr-FR" altLang="en-US" sz="2800" kern="0" dirty="0">
                <a:solidFill>
                  <a:sysClr val="windowText" lastClr="000000"/>
                </a:solidFill>
                <a:latin typeface="Arial Narrow" panose="020B0606020202030204" pitchFamily="34" charset="0"/>
                <a:ea typeface="MS PGothic" pitchFamily="34" charset="-128"/>
                <a:sym typeface="Arial Narrow Bold" charset="0"/>
              </a:rPr>
              <a:t>Subventions/Soutien à la recherche :</a:t>
            </a:r>
          </a:p>
          <a:p>
            <a:pPr lvl="1">
              <a:buClr>
                <a:srgbClr val="00B0F0"/>
              </a:buClr>
              <a:buSzPct val="80000"/>
              <a:buFont typeface="Wingdings" panose="05000000000000000000" pitchFamily="2" charset="2"/>
              <a:buChar char="§"/>
              <a:defRPr/>
            </a:pPr>
            <a:r>
              <a:rPr lang="fr-FR" altLang="en-US" sz="2800" kern="0" dirty="0">
                <a:solidFill>
                  <a:sysClr val="windowText" lastClr="000000"/>
                </a:solidFill>
                <a:latin typeface="Arial Narrow" panose="020B0606020202030204" pitchFamily="34" charset="0"/>
                <a:ea typeface="MS PGothic" pitchFamily="34" charset="-128"/>
                <a:sym typeface="Arial Narrow Bold" charset="0"/>
              </a:rPr>
              <a:t>Bureau des conférenciers/Honoraires :</a:t>
            </a:r>
          </a:p>
          <a:p>
            <a:pPr lvl="1">
              <a:buClr>
                <a:srgbClr val="00B0F0"/>
              </a:buClr>
              <a:buSzPct val="80000"/>
              <a:buFont typeface="Wingdings" panose="05000000000000000000" pitchFamily="2" charset="2"/>
              <a:buChar char="§"/>
              <a:defRPr/>
            </a:pPr>
            <a:r>
              <a:rPr lang="fr-FR" altLang="en-US" sz="2800" kern="0" dirty="0">
                <a:solidFill>
                  <a:sysClr val="windowText" lastClr="000000"/>
                </a:solidFill>
                <a:latin typeface="Arial Narrow" panose="020B0606020202030204" pitchFamily="34" charset="0"/>
                <a:ea typeface="MS PGothic" pitchFamily="34" charset="-128"/>
                <a:sym typeface="Arial Narrow Bold" charset="0"/>
              </a:rPr>
              <a:t>Frais de consultation : </a:t>
            </a:r>
          </a:p>
          <a:p>
            <a:pPr lvl="1">
              <a:buClr>
                <a:srgbClr val="00B0F0"/>
              </a:buClr>
              <a:buSzPct val="80000"/>
              <a:buFont typeface="Wingdings" panose="05000000000000000000" pitchFamily="2" charset="2"/>
              <a:buChar char="§"/>
              <a:defRPr/>
            </a:pPr>
            <a:r>
              <a:rPr lang="fr-FR" altLang="en-US" sz="2800" kern="0" dirty="0">
                <a:solidFill>
                  <a:sysClr val="windowText" lastClr="000000"/>
                </a:solidFill>
                <a:latin typeface="Arial Narrow" panose="020B0606020202030204" pitchFamily="34" charset="0"/>
                <a:ea typeface="MS PGothic" pitchFamily="34" charset="-128"/>
                <a:sym typeface="Arial Narrow Bold" charset="0"/>
              </a:rPr>
              <a:t>Brevets : </a:t>
            </a:r>
          </a:p>
          <a:p>
            <a:pPr lvl="1">
              <a:buClr>
                <a:srgbClr val="00B0F0"/>
              </a:buClr>
              <a:buSzPct val="80000"/>
              <a:buFont typeface="Wingdings" panose="05000000000000000000" pitchFamily="2" charset="2"/>
              <a:buChar char="§"/>
              <a:defRPr/>
            </a:pPr>
            <a:r>
              <a:rPr lang="fr-FR" altLang="en-US" sz="2800" kern="0" dirty="0">
                <a:solidFill>
                  <a:sysClr val="windowText" lastClr="000000"/>
                </a:solidFill>
                <a:latin typeface="Arial Narrow" panose="020B0606020202030204" pitchFamily="34" charset="0"/>
                <a:ea typeface="MS PGothic" pitchFamily="34" charset="-128"/>
                <a:sym typeface="Arial Narrow Bold" charset="0"/>
              </a:rPr>
              <a:t>Autres :</a:t>
            </a:r>
            <a:endParaRPr lang="fr-FR" sz="1800" dirty="0">
              <a:solidFill>
                <a:srgbClr val="AF2328"/>
              </a:solidFill>
              <a:latin typeface="Arial Narrow" panose="020B0606020202030204" pitchFamily="34" charset="0"/>
            </a:endParaRPr>
          </a:p>
        </p:txBody>
      </p:sp>
    </p:spTree>
    <p:extLst>
      <p:ext uri="{BB962C8B-B14F-4D97-AF65-F5344CB8AC3E}">
        <p14:creationId xmlns:p14="http://schemas.microsoft.com/office/powerpoint/2010/main" val="3165141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0" y="1164248"/>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161925" y="102862"/>
            <a:ext cx="6677025" cy="1015663"/>
          </a:xfrm>
          <a:prstGeom prst="rect">
            <a:avLst/>
          </a:prstGeom>
          <a:noFill/>
        </p:spPr>
        <p:txBody>
          <a:bodyPr wrap="square">
            <a:spAutoFit/>
          </a:bodyPr>
          <a:lstStyle/>
          <a:p>
            <a:pPr lvl="0">
              <a:defRPr/>
            </a:pPr>
            <a:r>
              <a:rPr lang="fr-CA" sz="2000" b="1" dirty="0">
                <a:solidFill>
                  <a:srgbClr val="1B1A5A"/>
                </a:solidFill>
                <a:latin typeface="Arial Narrow" panose="020B0606020202030204" pitchFamily="34" charset="0"/>
                <a:cs typeface="Aharoni" panose="02010803020104030203" pitchFamily="2" charset="-79"/>
              </a:rPr>
              <a:t>Lignes directrices pour la prise en charge des patients sous warfarine ou sous anticoagulant oral direct (AOD) subissant une intervention endoscopique</a:t>
            </a:r>
          </a:p>
        </p:txBody>
      </p:sp>
      <p:sp>
        <p:nvSpPr>
          <p:cNvPr id="34" name="Rectangle 33">
            <a:extLst>
              <a:ext uri="{FF2B5EF4-FFF2-40B4-BE49-F238E27FC236}">
                <a16:creationId xmlns:a16="http://schemas.microsoft.com/office/drawing/2014/main" id="{2A46632C-5180-4D30-8DAD-82619CA3B15A}"/>
              </a:ext>
            </a:extLst>
          </p:cNvPr>
          <p:cNvSpPr/>
          <p:nvPr/>
        </p:nvSpPr>
        <p:spPr>
          <a:xfrm>
            <a:off x="51950" y="6365954"/>
            <a:ext cx="6432669" cy="3834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lvl="0">
              <a:lnSpc>
                <a:spcPct val="90000"/>
              </a:lnSpc>
              <a:defRPr/>
            </a:pPr>
            <a:r>
              <a:rPr lang="en-CA" sz="900" dirty="0">
                <a:solidFill>
                  <a:prstClr val="white"/>
                </a:solidFill>
                <a:latin typeface="Arial Narrow" panose="020B0606020202030204" pitchFamily="34" charset="0"/>
                <a:cs typeface="Arial" pitchFamily="34" charset="0"/>
              </a:rPr>
              <a:t>Veitch AM, </a:t>
            </a:r>
            <a:r>
              <a:rPr lang="en-CA" sz="900" dirty="0" err="1">
                <a:solidFill>
                  <a:prstClr val="white"/>
                </a:solidFill>
                <a:latin typeface="Arial Narrow" panose="020B0606020202030204" pitchFamily="34" charset="0"/>
                <a:cs typeface="Arial" pitchFamily="34" charset="0"/>
              </a:rPr>
              <a:t>Vanbiervliet</a:t>
            </a:r>
            <a:r>
              <a:rPr lang="en-CA" sz="900" dirty="0">
                <a:solidFill>
                  <a:prstClr val="white"/>
                </a:solidFill>
                <a:latin typeface="Arial Narrow" panose="020B0606020202030204" pitchFamily="34" charset="0"/>
                <a:cs typeface="Arial" pitchFamily="34" charset="0"/>
              </a:rPr>
              <a:t> G, </a:t>
            </a:r>
            <a:r>
              <a:rPr lang="en-CA" sz="900" dirty="0" err="1">
                <a:solidFill>
                  <a:prstClr val="white"/>
                </a:solidFill>
                <a:latin typeface="Arial Narrow" panose="020B0606020202030204" pitchFamily="34" charset="0"/>
                <a:cs typeface="Arial" pitchFamily="34" charset="0"/>
              </a:rPr>
              <a:t>Gershlick</a:t>
            </a:r>
            <a:r>
              <a:rPr lang="en-CA" sz="900" dirty="0">
                <a:solidFill>
                  <a:prstClr val="white"/>
                </a:solidFill>
                <a:latin typeface="Arial Narrow" panose="020B0606020202030204" pitchFamily="34" charset="0"/>
                <a:cs typeface="Arial" pitchFamily="34" charset="0"/>
              </a:rPr>
              <a:t> AH, et al Endoscopy in patients on antiplatelet or anticoagulant therapy, including direct oral anticoagulants: British Society of Gastroenterology (BSG) and European Society of Gastrointestinal Endoscopy (ESGE) guidelines Gut 2016;65:374-389.</a:t>
            </a:r>
            <a:endPar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Arial" pitchFamily="34" charset="0"/>
            </a:endParaRPr>
          </a:p>
        </p:txBody>
      </p:sp>
      <p:sp>
        <p:nvSpPr>
          <p:cNvPr id="6" name="Rectangle 5">
            <a:extLst>
              <a:ext uri="{FF2B5EF4-FFF2-40B4-BE49-F238E27FC236}">
                <a16:creationId xmlns:a16="http://schemas.microsoft.com/office/drawing/2014/main" id="{5B8B2A02-4A94-42AE-A3A2-F065BAF21DE6}"/>
              </a:ext>
            </a:extLst>
          </p:cNvPr>
          <p:cNvSpPr/>
          <p:nvPr/>
        </p:nvSpPr>
        <p:spPr>
          <a:xfrm>
            <a:off x="51950" y="1239922"/>
            <a:ext cx="9092050" cy="707886"/>
          </a:xfrm>
          <a:prstGeom prst="rect">
            <a:avLst/>
          </a:prstGeom>
        </p:spPr>
        <p:txBody>
          <a:bodyPr wrap="square">
            <a:spAutoFit/>
          </a:bodyPr>
          <a:lstStyle/>
          <a:p>
            <a:pPr lvl="0" algn="ctr">
              <a:defRPr/>
            </a:pPr>
            <a:r>
              <a:rPr lang="fr-CA" sz="2000" b="1" dirty="0">
                <a:solidFill>
                  <a:srgbClr val="356AC1"/>
                </a:solidFill>
                <a:latin typeface="Arial Narrow" panose="020B0606020202030204" pitchFamily="34" charset="0"/>
                <a:cs typeface="Aharoni" panose="02010803020104030203" pitchFamily="2" charset="-79"/>
              </a:rPr>
              <a:t>Lignes directrices de la British Society Of </a:t>
            </a:r>
            <a:r>
              <a:rPr lang="fr-CA" sz="2000" b="1" dirty="0" err="1">
                <a:solidFill>
                  <a:srgbClr val="356AC1"/>
                </a:solidFill>
                <a:latin typeface="Arial Narrow" panose="020B0606020202030204" pitchFamily="34" charset="0"/>
                <a:cs typeface="Aharoni" panose="02010803020104030203" pitchFamily="2" charset="-79"/>
              </a:rPr>
              <a:t>Gastroenterology</a:t>
            </a:r>
            <a:r>
              <a:rPr lang="fr-CA" sz="2000" b="1" dirty="0">
                <a:solidFill>
                  <a:srgbClr val="356AC1"/>
                </a:solidFill>
                <a:latin typeface="Arial Narrow" panose="020B0606020202030204" pitchFamily="34" charset="0"/>
                <a:cs typeface="Aharoni" panose="02010803020104030203" pitchFamily="2" charset="-79"/>
              </a:rPr>
              <a:t> (BSG) et</a:t>
            </a:r>
          </a:p>
          <a:p>
            <a:pPr lvl="0" algn="ctr">
              <a:defRPr/>
            </a:pPr>
            <a:r>
              <a:rPr lang="fr-CA" sz="2000" b="1" dirty="0">
                <a:solidFill>
                  <a:srgbClr val="356AC1"/>
                </a:solidFill>
                <a:latin typeface="Arial Narrow" panose="020B0606020202030204" pitchFamily="34" charset="0"/>
                <a:cs typeface="Aharoni" panose="02010803020104030203" pitchFamily="2" charset="-79"/>
              </a:rPr>
              <a:t> la Société européenne d’endoscopie gastro-intestinale (SEEG)</a:t>
            </a:r>
          </a:p>
        </p:txBody>
      </p:sp>
      <p:pic>
        <p:nvPicPr>
          <p:cNvPr id="2" name="Picture 1">
            <a:extLst>
              <a:ext uri="{FF2B5EF4-FFF2-40B4-BE49-F238E27FC236}">
                <a16:creationId xmlns:a16="http://schemas.microsoft.com/office/drawing/2014/main" id="{7AD6ABDB-38FC-4BF7-B452-EE5019441279}"/>
              </a:ext>
            </a:extLst>
          </p:cNvPr>
          <p:cNvPicPr>
            <a:picLocks noChangeAspect="1"/>
          </p:cNvPicPr>
          <p:nvPr/>
        </p:nvPicPr>
        <p:blipFill>
          <a:blip r:embed="rId5"/>
          <a:stretch>
            <a:fillRect/>
          </a:stretch>
        </p:blipFill>
        <p:spPr>
          <a:xfrm>
            <a:off x="161925" y="2456858"/>
            <a:ext cx="3524951" cy="3341360"/>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2A7BD089-4F17-4507-8654-2286344A777E}"/>
              </a:ext>
            </a:extLst>
          </p:cNvPr>
          <p:cNvPicPr>
            <a:picLocks noChangeAspect="1"/>
          </p:cNvPicPr>
          <p:nvPr/>
        </p:nvPicPr>
        <p:blipFill>
          <a:blip r:embed="rId6"/>
          <a:stretch>
            <a:fillRect/>
          </a:stretch>
        </p:blipFill>
        <p:spPr>
          <a:xfrm>
            <a:off x="4338814" y="1997698"/>
            <a:ext cx="4534178" cy="4259680"/>
          </a:xfrm>
          <a:prstGeom prst="rect">
            <a:avLst/>
          </a:prstGeom>
          <a:ln>
            <a:noFill/>
          </a:ln>
          <a:effectLst>
            <a:outerShdw blurRad="292100" dist="139700" dir="2700000" algn="tl" rotWithShape="0">
              <a:srgbClr val="333333">
                <a:alpha val="65000"/>
              </a:srgbClr>
            </a:outerShdw>
          </a:effectLst>
        </p:spPr>
      </p:pic>
      <p:pic>
        <p:nvPicPr>
          <p:cNvPr id="12" name="4E92DA43-5712-40E9-AFDC-2C1062C78C6F" descr="7646DFF2-B812-4635-AA57-5171E34E5A45@chrc">
            <a:extLst>
              <a:ext uri="{FF2B5EF4-FFF2-40B4-BE49-F238E27FC236}">
                <a16:creationId xmlns:a16="http://schemas.microsoft.com/office/drawing/2014/main" id="{1D8C3162-4576-41F8-8B63-50E04439F8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52770" y="149705"/>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7824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6448" y="1132500"/>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161925" y="228825"/>
            <a:ext cx="6149975" cy="707886"/>
          </a:xfrm>
          <a:prstGeom prst="rect">
            <a:avLst/>
          </a:prstGeom>
          <a:noFill/>
        </p:spPr>
        <p:txBody>
          <a:bodyPr wrap="square">
            <a:spAutoFit/>
          </a:bodyPr>
          <a:lstStyle/>
          <a:p>
            <a:pPr lvl="0"/>
            <a:r>
              <a:rPr lang="fr-BE" sz="4000" b="1" dirty="0">
                <a:solidFill>
                  <a:srgbClr val="1B1A5A"/>
                </a:solidFill>
                <a:latin typeface="Arial Narrow" pitchFamily="34" charset="0"/>
              </a:rPr>
              <a:t>Guide </a:t>
            </a:r>
            <a:r>
              <a:rPr lang="fr-BE" sz="4000" b="1" dirty="0" err="1">
                <a:solidFill>
                  <a:srgbClr val="1B1A5A"/>
                </a:solidFill>
                <a:latin typeface="Arial Narrow" pitchFamily="34" charset="0"/>
              </a:rPr>
              <a:t>péri-opératoire</a:t>
            </a:r>
            <a:endParaRPr lang="fr-BE" sz="4000" b="1" dirty="0">
              <a:solidFill>
                <a:srgbClr val="1B1A5A"/>
              </a:solidFill>
              <a:latin typeface="Arial Narrow" pitchFamily="34" charset="0"/>
            </a:endParaRPr>
          </a:p>
        </p:txBody>
      </p:sp>
      <p:sp>
        <p:nvSpPr>
          <p:cNvPr id="14" name="Text Box 3">
            <a:extLst>
              <a:ext uri="{FF2B5EF4-FFF2-40B4-BE49-F238E27FC236}">
                <a16:creationId xmlns:a16="http://schemas.microsoft.com/office/drawing/2014/main" id="{36471477-E236-465C-8902-DCFAC1DB3159}"/>
              </a:ext>
            </a:extLst>
          </p:cNvPr>
          <p:cNvSpPr txBox="1">
            <a:spLocks noChangeArrowheads="1"/>
          </p:cNvSpPr>
          <p:nvPr/>
        </p:nvSpPr>
        <p:spPr bwMode="auto">
          <a:xfrm>
            <a:off x="146654" y="6457109"/>
            <a:ext cx="5114115" cy="246221"/>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000" b="0" i="0" u="none" strike="noStrike" kern="1200" cap="none" spc="0" normalizeH="0" baseline="0" noProof="0" dirty="0">
                <a:ln>
                  <a:noFill/>
                </a:ln>
                <a:solidFill>
                  <a:prstClr val="white"/>
                </a:solidFill>
                <a:effectLst/>
                <a:uLnTx/>
                <a:uFillTx/>
                <a:latin typeface="Arial Narrow" panose="020B0606020202030204" pitchFamily="34" charset="0"/>
              </a:rPr>
              <a:t> 2017 </a:t>
            </a:r>
            <a:r>
              <a:rPr kumimoji="0" lang="en-CA" sz="1000" b="0" i="0" u="none" strike="noStrike" kern="1200" cap="none" spc="0" normalizeH="0" baseline="0" noProof="0" dirty="0" err="1">
                <a:ln>
                  <a:noFill/>
                </a:ln>
                <a:solidFill>
                  <a:prstClr val="white"/>
                </a:solidFill>
                <a:effectLst/>
                <a:uLnTx/>
                <a:uFillTx/>
                <a:latin typeface="Arial Narrow" panose="020B0606020202030204" pitchFamily="34" charset="0"/>
              </a:rPr>
              <a:t>Thrombose</a:t>
            </a:r>
            <a:r>
              <a:rPr kumimoji="0" lang="en-CA" sz="1000" b="0" i="0" u="none" strike="noStrike" kern="1200" cap="none" spc="0" normalizeH="0" baseline="0" noProof="0" dirty="0">
                <a:ln>
                  <a:noFill/>
                </a:ln>
                <a:solidFill>
                  <a:prstClr val="white"/>
                </a:solidFill>
                <a:effectLst/>
                <a:uLnTx/>
                <a:uFillTx/>
                <a:latin typeface="Arial Narrow" panose="020B0606020202030204" pitchFamily="34" charset="0"/>
              </a:rPr>
              <a:t> Canada</a:t>
            </a:r>
            <a:endParaRPr kumimoji="0" lang="en-CA" sz="1000" b="0" i="0" u="none" strike="noStrike" kern="1200" cap="none" spc="0" normalizeH="0" baseline="0" noProof="0" dirty="0">
              <a:ln>
                <a:noFill/>
              </a:ln>
              <a:solidFill>
                <a:prstClr val="white"/>
              </a:solidFill>
              <a:effectLst/>
              <a:uLnTx/>
              <a:uFillTx/>
              <a:latin typeface="Arial Narrow" panose="020B0606020202030204" pitchFamily="34" charset="0"/>
              <a:sym typeface="Calibri" charset="0"/>
            </a:endParaRPr>
          </a:p>
        </p:txBody>
      </p:sp>
      <p:sp>
        <p:nvSpPr>
          <p:cNvPr id="16" name="TextBox 15">
            <a:extLst>
              <a:ext uri="{FF2B5EF4-FFF2-40B4-BE49-F238E27FC236}">
                <a16:creationId xmlns:a16="http://schemas.microsoft.com/office/drawing/2014/main" id="{8C19DC2F-9D17-4175-A7E5-723A535ADB32}"/>
              </a:ext>
            </a:extLst>
          </p:cNvPr>
          <p:cNvSpPr txBox="1"/>
          <p:nvPr/>
        </p:nvSpPr>
        <p:spPr>
          <a:xfrm>
            <a:off x="1578101" y="6413069"/>
            <a:ext cx="7565899" cy="400110"/>
          </a:xfrm>
          <a:prstGeom prst="rect">
            <a:avLst/>
          </a:prstGeom>
          <a:noFill/>
        </p:spPr>
        <p:txBody>
          <a:bodyPr wrap="square" rtlCol="0">
            <a:spAutoFit/>
          </a:bodyPr>
          <a:lstStyle/>
          <a:p>
            <a:pPr lvl="0">
              <a:defRPr/>
            </a:pPr>
            <a:r>
              <a:rPr lang="fr-FR" sz="1000" b="1" dirty="0">
                <a:solidFill>
                  <a:schemeClr val="bg1"/>
                </a:solidFill>
                <a:latin typeface="Arial Narrow" pitchFamily="34" charset="0"/>
              </a:rPr>
              <a:t>*Ne prendre aucun anticoagulant le jour de la chirurgie/l’intervention. </a:t>
            </a:r>
          </a:p>
          <a:p>
            <a:pPr lvl="0">
              <a:defRPr/>
            </a:pPr>
            <a:r>
              <a:rPr lang="fr-FR" sz="1000" b="1" dirty="0">
                <a:solidFill>
                  <a:schemeClr val="bg1"/>
                </a:solidFill>
                <a:latin typeface="Arial Narrow" pitchFamily="34" charset="0"/>
              </a:rPr>
              <a:t>† Les interventions </a:t>
            </a:r>
            <a:r>
              <a:rPr lang="fr-FR" sz="1000" b="1" dirty="0" err="1">
                <a:solidFill>
                  <a:schemeClr val="bg1"/>
                </a:solidFill>
                <a:latin typeface="Arial Narrow" panose="020B0606020202030204" pitchFamily="34" charset="0"/>
              </a:rPr>
              <a:t>neuraxiales</a:t>
            </a:r>
            <a:r>
              <a:rPr lang="fr-FR" sz="1000" b="1" dirty="0">
                <a:solidFill>
                  <a:schemeClr val="bg1"/>
                </a:solidFill>
                <a:latin typeface="Arial Narrow" panose="020B0606020202030204" pitchFamily="34" charset="0"/>
              </a:rPr>
              <a:t> incluent l’anesthésie péridurale, l’insertion d’un cathéter péridural et le retrait d’un cathéter péridural</a:t>
            </a:r>
            <a:endParaRPr kumimoji="0" lang="en-US" sz="1000" b="1" i="0" u="none" strike="noStrike" kern="1200" cap="none" spc="0" normalizeH="0" baseline="0" noProof="0" dirty="0">
              <a:ln>
                <a:noFill/>
              </a:ln>
              <a:solidFill>
                <a:schemeClr val="bg1"/>
              </a:solidFill>
              <a:effectLst/>
              <a:uLnTx/>
              <a:uFillTx/>
              <a:latin typeface="Arial Narrow" panose="020B0606020202030204" pitchFamily="34" charset="0"/>
            </a:endParaRPr>
          </a:p>
        </p:txBody>
      </p:sp>
      <p:pic>
        <p:nvPicPr>
          <p:cNvPr id="2" name="Picture 1">
            <a:extLst>
              <a:ext uri="{FF2B5EF4-FFF2-40B4-BE49-F238E27FC236}">
                <a16:creationId xmlns:a16="http://schemas.microsoft.com/office/drawing/2014/main" id="{A8455D12-F62F-4D1A-B447-2660ACDAB114}"/>
              </a:ext>
            </a:extLst>
          </p:cNvPr>
          <p:cNvPicPr>
            <a:picLocks noChangeAspect="1"/>
          </p:cNvPicPr>
          <p:nvPr/>
        </p:nvPicPr>
        <p:blipFill>
          <a:blip r:embed="rId5"/>
          <a:stretch>
            <a:fillRect/>
          </a:stretch>
        </p:blipFill>
        <p:spPr>
          <a:xfrm>
            <a:off x="109957" y="1449955"/>
            <a:ext cx="8980617" cy="3886630"/>
          </a:xfrm>
          <a:prstGeom prst="rect">
            <a:avLst/>
          </a:prstGeom>
        </p:spPr>
      </p:pic>
      <p:pic>
        <p:nvPicPr>
          <p:cNvPr id="17" name="4E92DA43-5712-40E9-AFDC-2C1062C78C6F" descr="7646DFF2-B812-4635-AA57-5171E34E5A45@chrc">
            <a:extLst>
              <a:ext uri="{FF2B5EF4-FFF2-40B4-BE49-F238E27FC236}">
                <a16:creationId xmlns:a16="http://schemas.microsoft.com/office/drawing/2014/main" id="{98417968-FC88-4654-A4EC-3F521B34DC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3235" y="140708"/>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9764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6448" y="1132500"/>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161925" y="228825"/>
            <a:ext cx="6149975" cy="707886"/>
          </a:xfrm>
          <a:prstGeom prst="rect">
            <a:avLst/>
          </a:prstGeom>
          <a:noFill/>
        </p:spPr>
        <p:txBody>
          <a:bodyPr wrap="square">
            <a:spAutoFit/>
          </a:bodyPr>
          <a:lstStyle/>
          <a:p>
            <a:pPr lvl="0"/>
            <a:r>
              <a:rPr lang="fr-BE" sz="4000" b="1" dirty="0">
                <a:solidFill>
                  <a:srgbClr val="1B1A5A"/>
                </a:solidFill>
                <a:latin typeface="Arial Narrow" pitchFamily="34" charset="0"/>
              </a:rPr>
              <a:t>Guide post-opératoire</a:t>
            </a:r>
          </a:p>
        </p:txBody>
      </p:sp>
      <p:sp>
        <p:nvSpPr>
          <p:cNvPr id="14" name="Text Box 3">
            <a:extLst>
              <a:ext uri="{FF2B5EF4-FFF2-40B4-BE49-F238E27FC236}">
                <a16:creationId xmlns:a16="http://schemas.microsoft.com/office/drawing/2014/main" id="{36471477-E236-465C-8902-DCFAC1DB3159}"/>
              </a:ext>
            </a:extLst>
          </p:cNvPr>
          <p:cNvSpPr txBox="1">
            <a:spLocks noChangeArrowheads="1"/>
          </p:cNvSpPr>
          <p:nvPr/>
        </p:nvSpPr>
        <p:spPr bwMode="auto">
          <a:xfrm>
            <a:off x="146654" y="6457109"/>
            <a:ext cx="5114115" cy="246221"/>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000" b="0" i="0" u="none" strike="noStrike" kern="1200" cap="none" spc="0" normalizeH="0" baseline="0" noProof="0" dirty="0">
                <a:ln>
                  <a:noFill/>
                </a:ln>
                <a:solidFill>
                  <a:prstClr val="white"/>
                </a:solidFill>
                <a:effectLst/>
                <a:uLnTx/>
                <a:uFillTx/>
                <a:latin typeface="Arial Narrow" panose="020B0606020202030204" pitchFamily="34" charset="0"/>
              </a:rPr>
              <a:t> 2017 </a:t>
            </a:r>
            <a:r>
              <a:rPr kumimoji="0" lang="en-CA" sz="1000" b="0" i="0" u="none" strike="noStrike" kern="1200" cap="none" spc="0" normalizeH="0" baseline="0" noProof="0" dirty="0" err="1">
                <a:ln>
                  <a:noFill/>
                </a:ln>
                <a:solidFill>
                  <a:prstClr val="white"/>
                </a:solidFill>
                <a:effectLst/>
                <a:uLnTx/>
                <a:uFillTx/>
                <a:latin typeface="Arial Narrow" panose="020B0606020202030204" pitchFamily="34" charset="0"/>
              </a:rPr>
              <a:t>Thrombose</a:t>
            </a:r>
            <a:r>
              <a:rPr kumimoji="0" lang="en-CA" sz="1000" b="0" i="0" u="none" strike="noStrike" kern="1200" cap="none" spc="0" normalizeH="0" baseline="0" noProof="0" dirty="0">
                <a:ln>
                  <a:noFill/>
                </a:ln>
                <a:solidFill>
                  <a:prstClr val="white"/>
                </a:solidFill>
                <a:effectLst/>
                <a:uLnTx/>
                <a:uFillTx/>
                <a:latin typeface="Arial Narrow" panose="020B0606020202030204" pitchFamily="34" charset="0"/>
              </a:rPr>
              <a:t> Canada</a:t>
            </a:r>
            <a:endParaRPr kumimoji="0" lang="en-CA" sz="1000" b="0" i="0" u="none" strike="noStrike" kern="1200" cap="none" spc="0" normalizeH="0" baseline="0" noProof="0" dirty="0">
              <a:ln>
                <a:noFill/>
              </a:ln>
              <a:solidFill>
                <a:prstClr val="white"/>
              </a:solidFill>
              <a:effectLst/>
              <a:uLnTx/>
              <a:uFillTx/>
              <a:latin typeface="Arial Narrow" panose="020B0606020202030204" pitchFamily="34" charset="0"/>
              <a:sym typeface="Calibri" charset="0"/>
            </a:endParaRPr>
          </a:p>
        </p:txBody>
      </p:sp>
      <p:pic>
        <p:nvPicPr>
          <p:cNvPr id="10" name="Graphic 9" descr="Share">
            <a:hlinkClick r:id="rId5" action="ppaction://hlinksldjump"/>
            <a:extLst>
              <a:ext uri="{FF2B5EF4-FFF2-40B4-BE49-F238E27FC236}">
                <a16:creationId xmlns:a16="http://schemas.microsoft.com/office/drawing/2014/main" id="{8D104A46-4A66-4995-93BA-0BFE2909F5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70065" y="6393401"/>
            <a:ext cx="388126" cy="388126"/>
          </a:xfrm>
          <a:prstGeom prst="rect">
            <a:avLst/>
          </a:prstGeom>
        </p:spPr>
      </p:pic>
      <p:pic>
        <p:nvPicPr>
          <p:cNvPr id="6" name="Picture 5">
            <a:extLst>
              <a:ext uri="{FF2B5EF4-FFF2-40B4-BE49-F238E27FC236}">
                <a16:creationId xmlns:a16="http://schemas.microsoft.com/office/drawing/2014/main" id="{8FF64278-9C2D-438B-8502-4601F17448DA}"/>
              </a:ext>
            </a:extLst>
          </p:cNvPr>
          <p:cNvPicPr>
            <a:picLocks noChangeAspect="1"/>
          </p:cNvPicPr>
          <p:nvPr/>
        </p:nvPicPr>
        <p:blipFill>
          <a:blip r:embed="rId8"/>
          <a:stretch>
            <a:fillRect/>
          </a:stretch>
        </p:blipFill>
        <p:spPr>
          <a:xfrm>
            <a:off x="46175" y="1449954"/>
            <a:ext cx="9144000" cy="4169027"/>
          </a:xfrm>
          <a:prstGeom prst="rect">
            <a:avLst/>
          </a:prstGeom>
        </p:spPr>
      </p:pic>
      <p:pic>
        <p:nvPicPr>
          <p:cNvPr id="12" name="4E92DA43-5712-40E9-AFDC-2C1062C78C6F" descr="7646DFF2-B812-4635-AA57-5171E34E5A45@chrc">
            <a:extLst>
              <a:ext uri="{FF2B5EF4-FFF2-40B4-BE49-F238E27FC236}">
                <a16:creationId xmlns:a16="http://schemas.microsoft.com/office/drawing/2014/main" id="{DB668B02-94AD-4D35-B68E-9688384BAE8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83235" y="140708"/>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9368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sp>
        <p:nvSpPr>
          <p:cNvPr id="2" name="Rectangle 1">
            <a:extLst>
              <a:ext uri="{FF2B5EF4-FFF2-40B4-BE49-F238E27FC236}">
                <a16:creationId xmlns:a16="http://schemas.microsoft.com/office/drawing/2014/main" id="{8F38F57C-F2CC-41DA-8963-9F69B92ACCE8}"/>
              </a:ext>
            </a:extLst>
          </p:cNvPr>
          <p:cNvSpPr/>
          <p:nvPr/>
        </p:nvSpPr>
        <p:spPr>
          <a:xfrm>
            <a:off x="0" y="0"/>
            <a:ext cx="3195263" cy="6858000"/>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TextBox 14">
            <a:extLst>
              <a:ext uri="{FF2B5EF4-FFF2-40B4-BE49-F238E27FC236}">
                <a16:creationId xmlns:a16="http://schemas.microsoft.com/office/drawing/2014/main" id="{132B2AC5-0C79-4D8A-90FC-8FF74B0ADFFC}"/>
              </a:ext>
            </a:extLst>
          </p:cNvPr>
          <p:cNvSpPr txBox="1"/>
          <p:nvPr/>
        </p:nvSpPr>
        <p:spPr>
          <a:xfrm>
            <a:off x="3289718" y="1443133"/>
            <a:ext cx="5657390" cy="483209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
                <a:srgbClr val="00B0F0"/>
              </a:buClr>
              <a:buSzTx/>
              <a:buFontTx/>
              <a:buNone/>
              <a:tabLst/>
              <a:defRPr/>
            </a:pPr>
            <a:endParaRPr kumimoji="0" lang="en-CA" sz="28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a:p>
            <a:pPr marL="342900" marR="0" lvl="0" indent="-342900" algn="l" defTabSz="457200" rtl="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fr-CA" sz="2800" b="1" i="0" u="none" strike="noStrike" kern="1200" cap="none" spc="0" normalizeH="0" baseline="0" noProof="0" dirty="0">
                <a:ln>
                  <a:noFill/>
                </a:ln>
                <a:solidFill>
                  <a:prstClr val="black"/>
                </a:solidFill>
                <a:effectLst/>
                <a:uLnTx/>
                <a:uFillTx/>
                <a:latin typeface="Arial Narrow" panose="020B0606020202030204" pitchFamily="34" charset="0"/>
              </a:rPr>
              <a:t>Norman </a:t>
            </a:r>
            <a:r>
              <a:rPr lang="fr-CA" sz="2800" b="1" dirty="0">
                <a:solidFill>
                  <a:prstClr val="black"/>
                </a:solidFill>
                <a:latin typeface="Arial Narrow" panose="020B0606020202030204" pitchFamily="34" charset="0"/>
              </a:rPr>
              <a:t>est actuellement sous d</a:t>
            </a:r>
            <a:r>
              <a:rPr kumimoji="0" lang="fr-CA" sz="2800" b="1" i="0" u="none" strike="noStrike" kern="1200" cap="none" spc="0" normalizeH="0" baseline="0" noProof="0" dirty="0" err="1">
                <a:ln>
                  <a:noFill/>
                </a:ln>
                <a:solidFill>
                  <a:prstClr val="black"/>
                </a:solidFill>
                <a:effectLst/>
                <a:uLnTx/>
                <a:uFillTx/>
                <a:latin typeface="Arial Narrow" panose="020B0606020202030204" pitchFamily="34" charset="0"/>
              </a:rPr>
              <a:t>abigatran</a:t>
            </a:r>
            <a:endParaRPr kumimoji="0" lang="fr-CA" sz="2800" b="1" i="0" u="none" strike="noStrike" kern="1200" cap="none" spc="0" normalizeH="0" baseline="0" noProof="0" dirty="0">
              <a:ln>
                <a:noFill/>
              </a:ln>
              <a:solidFill>
                <a:prstClr val="black"/>
              </a:solidFill>
              <a:effectLst/>
              <a:uLnTx/>
              <a:uFillTx/>
              <a:latin typeface="Arial Narrow" panose="020B0606020202030204" pitchFamily="34" charset="0"/>
            </a:endParaRPr>
          </a:p>
          <a:p>
            <a:pPr marL="0" marR="0" lvl="0" indent="0" algn="l" defTabSz="457200" rtl="0" eaLnBrk="1" fontAlgn="auto" latinLnBrk="0" hangingPunct="1">
              <a:lnSpc>
                <a:spcPct val="100000"/>
              </a:lnSpc>
              <a:spcBef>
                <a:spcPts val="0"/>
              </a:spcBef>
              <a:spcAft>
                <a:spcPts val="0"/>
              </a:spcAft>
              <a:buClr>
                <a:srgbClr val="00B0F0"/>
              </a:buClr>
              <a:buSzTx/>
              <a:buFontTx/>
              <a:buNone/>
              <a:tabLst/>
              <a:defRPr/>
            </a:pPr>
            <a:endParaRPr kumimoji="0" lang="fr-CA" sz="2800" b="1" i="0" u="none" strike="noStrike" kern="1200" cap="none" spc="0" normalizeH="0" baseline="0" noProof="0" dirty="0">
              <a:ln>
                <a:noFill/>
              </a:ln>
              <a:solidFill>
                <a:prstClr val="black"/>
              </a:solidFill>
              <a:effectLst/>
              <a:uLnTx/>
              <a:uFillTx/>
              <a:latin typeface="Arial Narrow" panose="020B0606020202030204" pitchFamily="34" charset="0"/>
            </a:endParaRPr>
          </a:p>
          <a:p>
            <a:pPr marL="342900" lvl="0" indent="-342900">
              <a:buClr>
                <a:srgbClr val="00B0F0"/>
              </a:buClr>
              <a:buFont typeface="Wingdings" panose="05000000000000000000" pitchFamily="2" charset="2"/>
              <a:buChar char="§"/>
            </a:pPr>
            <a:r>
              <a:rPr lang="fr-CA" sz="2800" b="1" dirty="0">
                <a:solidFill>
                  <a:prstClr val="black"/>
                </a:solidFill>
                <a:latin typeface="Arial Narrow" panose="020B0606020202030204" pitchFamily="34" charset="0"/>
              </a:rPr>
              <a:t>Il va subir une </a:t>
            </a:r>
            <a:r>
              <a:rPr lang="fr-CA" sz="2800" b="1" dirty="0">
                <a:solidFill>
                  <a:srgbClr val="30C1D7"/>
                </a:solidFill>
                <a:latin typeface="Arial Narrow" panose="020B0606020202030204" pitchFamily="34" charset="0"/>
              </a:rPr>
              <a:t>cholécystectomie élective </a:t>
            </a:r>
            <a:r>
              <a:rPr lang="fr-CA" sz="2800" b="1" dirty="0">
                <a:solidFill>
                  <a:prstClr val="black"/>
                </a:solidFill>
                <a:latin typeface="Arial Narrow" panose="020B0606020202030204" pitchFamily="34" charset="0"/>
              </a:rPr>
              <a:t>et désire savoir ce qu’il est sensé faire à propos de son anticoagulant</a:t>
            </a:r>
            <a:r>
              <a:rPr lang="fr-CA" sz="2800" b="1" dirty="0">
                <a:solidFill>
                  <a:srgbClr val="30C1D7"/>
                </a:solidFill>
                <a:latin typeface="Arial Narrow" panose="020B0606020202030204" pitchFamily="34" charset="0"/>
              </a:rPr>
              <a:t>  dabigatran 150 mg BID</a:t>
            </a:r>
          </a:p>
          <a:p>
            <a:pPr marL="342900" marR="0" lvl="0" indent="-342900" algn="l" defTabSz="457200" rtl="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endParaRPr kumimoji="0" lang="fr-CA" sz="2800" b="1" i="0" u="none" strike="noStrike" kern="1200" cap="none" spc="0" normalizeH="0" baseline="0" noProof="0" dirty="0">
              <a:ln>
                <a:noFill/>
              </a:ln>
              <a:solidFill>
                <a:srgbClr val="30C1D7"/>
              </a:solidFill>
              <a:effectLst/>
              <a:uLnTx/>
              <a:uFillTx/>
              <a:latin typeface="Arial Narrow" panose="020B0606020202030204" pitchFamily="34" charset="0"/>
            </a:endParaRPr>
          </a:p>
          <a:p>
            <a:pPr marL="0" marR="0" lvl="0" indent="0" algn="l" defTabSz="457200" rtl="0" eaLnBrk="1" fontAlgn="auto" latinLnBrk="0" hangingPunct="1">
              <a:lnSpc>
                <a:spcPct val="100000"/>
              </a:lnSpc>
              <a:spcBef>
                <a:spcPts val="0"/>
              </a:spcBef>
              <a:spcAft>
                <a:spcPts val="0"/>
              </a:spcAft>
              <a:buClr>
                <a:srgbClr val="102642"/>
              </a:buClr>
              <a:buSzTx/>
              <a:buFontTx/>
              <a:buNone/>
              <a:tabLst/>
              <a:defRPr/>
            </a:pPr>
            <a:endParaRPr kumimoji="0" lang="fr-CA" sz="2800" b="1" i="0" u="none" strike="noStrike" kern="1200" cap="none" spc="0" normalizeH="0" baseline="0" noProof="0" dirty="0">
              <a:ln>
                <a:noFill/>
              </a:ln>
              <a:solidFill>
                <a:prstClr val="black"/>
              </a:solidFill>
              <a:effectLst/>
              <a:uLnTx/>
              <a:uFillTx/>
              <a:latin typeface="Arial Narrow" panose="020B0606020202030204" pitchFamily="34" charset="0"/>
            </a:endParaRPr>
          </a:p>
        </p:txBody>
      </p:sp>
      <p:sp>
        <p:nvSpPr>
          <p:cNvPr id="17" name="Rectangle 16">
            <a:extLst>
              <a:ext uri="{FF2B5EF4-FFF2-40B4-BE49-F238E27FC236}">
                <a16:creationId xmlns:a16="http://schemas.microsoft.com/office/drawing/2014/main" id="{583F703E-5F2E-45D6-B071-D3FB233EB843}"/>
              </a:ext>
            </a:extLst>
          </p:cNvPr>
          <p:cNvSpPr/>
          <p:nvPr/>
        </p:nvSpPr>
        <p:spPr>
          <a:xfrm>
            <a:off x="737580" y="43086"/>
            <a:ext cx="6240736" cy="923330"/>
          </a:xfrm>
          <a:prstGeom prst="rect">
            <a:avLst/>
          </a:prstGeom>
          <a:noFill/>
        </p:spPr>
        <p:txBody>
          <a:bodyPr wrap="square">
            <a:spAutoFit/>
          </a:bodyPr>
          <a:lstStyle/>
          <a:p>
            <a:pPr lvl="0">
              <a:defRPr/>
            </a:pPr>
            <a:r>
              <a:rPr kumimoji="0" lang="en-CA" sz="5400" b="1"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Aharoni" panose="02010803020104030203" pitchFamily="2" charset="-79"/>
              </a:rPr>
              <a:t>Cas</a:t>
            </a:r>
            <a:r>
              <a:rPr kumimoji="0" lang="en-CA" sz="5400" b="1" i="0" u="none" strike="noStrike" kern="1200" cap="none" spc="0" normalizeH="0" baseline="0" noProof="0" dirty="0">
                <a:ln>
                  <a:noFill/>
                </a:ln>
                <a:solidFill>
                  <a:prstClr val="white"/>
                </a:solidFill>
                <a:effectLst/>
                <a:uLnTx/>
                <a:uFillTx/>
                <a:latin typeface="Arial Narrow" panose="020B0606020202030204" pitchFamily="34" charset="0"/>
                <a:ea typeface="+mn-ea"/>
                <a:cs typeface="Aharoni" panose="02010803020104030203" pitchFamily="2" charset="-79"/>
              </a:rPr>
              <a:t> </a:t>
            </a:r>
            <a:r>
              <a:rPr lang="en-CA" sz="5400" b="1" dirty="0">
                <a:solidFill>
                  <a:schemeClr val="bg1"/>
                </a:solidFill>
                <a:latin typeface="Arial Narrow" pitchFamily="34" charset="0"/>
                <a:cs typeface="Aharoni" panose="02010803020104030203" pitchFamily="2" charset="-79"/>
              </a:rPr>
              <a:t>n</a:t>
            </a:r>
            <a:r>
              <a:rPr lang="fr-FR" sz="5400" b="1" baseline="30000" dirty="0">
                <a:solidFill>
                  <a:schemeClr val="bg1"/>
                </a:solidFill>
                <a:latin typeface="Arial Narrow" pitchFamily="34" charset="0"/>
              </a:rPr>
              <a:t>o  </a:t>
            </a:r>
            <a:r>
              <a:rPr kumimoji="0" lang="en-CA" sz="5400" b="1" i="0" u="none" strike="noStrike" kern="1200" cap="none" spc="0" normalizeH="0" baseline="0" noProof="0" dirty="0">
                <a:ln>
                  <a:noFill/>
                </a:ln>
                <a:solidFill>
                  <a:prstClr val="white"/>
                </a:solidFill>
                <a:effectLst/>
                <a:uLnTx/>
                <a:uFillTx/>
                <a:latin typeface="Arial Narrow" panose="020B0606020202030204" pitchFamily="34" charset="0"/>
                <a:ea typeface="+mn-ea"/>
                <a:cs typeface="Aharoni" panose="02010803020104030203" pitchFamily="2" charset="-79"/>
              </a:rPr>
              <a:t>1  </a:t>
            </a:r>
            <a:r>
              <a:rPr kumimoji="0" lang="en-CA" sz="4000" b="1" i="0" u="none" strike="noStrike" kern="1200" cap="none" spc="0" normalizeH="0" baseline="0" noProof="0" dirty="0">
                <a:ln>
                  <a:noFill/>
                </a:ln>
                <a:solidFill>
                  <a:srgbClr val="19325C"/>
                </a:solidFill>
                <a:effectLst/>
                <a:uLnTx/>
                <a:uFillTx/>
                <a:latin typeface="Arial Narrow" panose="020B0606020202030204" pitchFamily="34" charset="0"/>
                <a:ea typeface="+mn-ea"/>
                <a:cs typeface="Aharoni" panose="02010803020104030203" pitchFamily="2" charset="-79"/>
              </a:rPr>
              <a:t> </a:t>
            </a:r>
            <a:r>
              <a:rPr kumimoji="0" lang="fr-CA" sz="4400" b="1" i="0" u="none" strike="noStrike" kern="1200" cap="none" spc="0" normalizeH="0" baseline="0" dirty="0">
                <a:ln>
                  <a:noFill/>
                </a:ln>
                <a:solidFill>
                  <a:srgbClr val="19325C"/>
                </a:solidFill>
                <a:effectLst/>
                <a:uLnTx/>
                <a:uFillTx/>
                <a:latin typeface="Arial Narrow" panose="020B0606020202030204" pitchFamily="34" charset="0"/>
                <a:ea typeface="+mn-ea"/>
                <a:cs typeface="Aharoni" panose="02010803020104030203" pitchFamily="2" charset="-79"/>
              </a:rPr>
              <a:t>Que faire si</a:t>
            </a:r>
            <a:r>
              <a:rPr kumimoji="0" lang="fr-CA" sz="5400" b="1" i="0" u="none" strike="noStrike" kern="1200" cap="none" spc="0" normalizeH="0" baseline="0" dirty="0">
                <a:ln>
                  <a:noFill/>
                </a:ln>
                <a:solidFill>
                  <a:srgbClr val="19325C"/>
                </a:solidFill>
                <a:effectLst/>
                <a:uLnTx/>
                <a:uFillTx/>
                <a:latin typeface="Arial Narrow" panose="020B0606020202030204" pitchFamily="34" charset="0"/>
                <a:ea typeface="+mn-ea"/>
                <a:cs typeface="Aharoni" panose="02010803020104030203" pitchFamily="2" charset="-79"/>
              </a:rPr>
              <a:t>....</a:t>
            </a:r>
          </a:p>
        </p:txBody>
      </p:sp>
      <p:sp>
        <p:nvSpPr>
          <p:cNvPr id="20" name="Freeform 5">
            <a:extLst>
              <a:ext uri="{FF2B5EF4-FFF2-40B4-BE49-F238E27FC236}">
                <a16:creationId xmlns:a16="http://schemas.microsoft.com/office/drawing/2014/main" id="{82B2875E-EB10-45D2-B300-A93177E73873}"/>
              </a:ext>
            </a:extLst>
          </p:cNvPr>
          <p:cNvSpPr>
            <a:spLocks/>
          </p:cNvSpPr>
          <p:nvPr/>
        </p:nvSpPr>
        <p:spPr bwMode="auto">
          <a:xfrm>
            <a:off x="75578" y="744448"/>
            <a:ext cx="3108960" cy="458607"/>
          </a:xfrm>
          <a:custGeom>
            <a:avLst/>
            <a:gdLst>
              <a:gd name="T0" fmla="*/ 0 w 5024"/>
              <a:gd name="T1" fmla="*/ 1164 h 1842"/>
              <a:gd name="T2" fmla="*/ 782 w 5024"/>
              <a:gd name="T3" fmla="*/ 1164 h 1842"/>
              <a:gd name="T4" fmla="*/ 1024 w 5024"/>
              <a:gd name="T5" fmla="*/ 522 h 1842"/>
              <a:gd name="T6" fmla="*/ 1265 w 5024"/>
              <a:gd name="T7" fmla="*/ 1842 h 1842"/>
              <a:gd name="T8" fmla="*/ 1507 w 5024"/>
              <a:gd name="T9" fmla="*/ 0 h 1842"/>
              <a:gd name="T10" fmla="*/ 1747 w 5024"/>
              <a:gd name="T11" fmla="*/ 1842 h 1842"/>
              <a:gd name="T12" fmla="*/ 1989 w 5024"/>
              <a:gd name="T13" fmla="*/ 1188 h 1842"/>
              <a:gd name="T14" fmla="*/ 5024 w 5024"/>
              <a:gd name="T15" fmla="*/ 1188 h 1842"/>
              <a:gd name="connsiteX0" fmla="*/ 0 w 34412"/>
              <a:gd name="connsiteY0" fmla="*/ 6319 h 10000"/>
              <a:gd name="connsiteX1" fmla="*/ 1557 w 34412"/>
              <a:gd name="connsiteY1" fmla="*/ 6319 h 10000"/>
              <a:gd name="connsiteX2" fmla="*/ 2038 w 34412"/>
              <a:gd name="connsiteY2" fmla="*/ 2834 h 10000"/>
              <a:gd name="connsiteX3" fmla="*/ 2518 w 34412"/>
              <a:gd name="connsiteY3" fmla="*/ 10000 h 10000"/>
              <a:gd name="connsiteX4" fmla="*/ 3000 w 34412"/>
              <a:gd name="connsiteY4" fmla="*/ 0 h 10000"/>
              <a:gd name="connsiteX5" fmla="*/ 3477 w 34412"/>
              <a:gd name="connsiteY5" fmla="*/ 10000 h 10000"/>
              <a:gd name="connsiteX6" fmla="*/ 3959 w 34412"/>
              <a:gd name="connsiteY6" fmla="*/ 6450 h 10000"/>
              <a:gd name="connsiteX7" fmla="*/ 34412 w 34412"/>
              <a:gd name="connsiteY7" fmla="*/ 6246 h 10000"/>
              <a:gd name="connsiteX0" fmla="*/ 0 w 36059"/>
              <a:gd name="connsiteY0" fmla="*/ 6115 h 10000"/>
              <a:gd name="connsiteX1" fmla="*/ 3204 w 36059"/>
              <a:gd name="connsiteY1" fmla="*/ 6319 h 10000"/>
              <a:gd name="connsiteX2" fmla="*/ 3685 w 36059"/>
              <a:gd name="connsiteY2" fmla="*/ 2834 h 10000"/>
              <a:gd name="connsiteX3" fmla="*/ 4165 w 36059"/>
              <a:gd name="connsiteY3" fmla="*/ 10000 h 10000"/>
              <a:gd name="connsiteX4" fmla="*/ 4647 w 36059"/>
              <a:gd name="connsiteY4" fmla="*/ 0 h 10000"/>
              <a:gd name="connsiteX5" fmla="*/ 5124 w 36059"/>
              <a:gd name="connsiteY5" fmla="*/ 10000 h 10000"/>
              <a:gd name="connsiteX6" fmla="*/ 5606 w 36059"/>
              <a:gd name="connsiteY6" fmla="*/ 6450 h 10000"/>
              <a:gd name="connsiteX7" fmla="*/ 36059 w 36059"/>
              <a:gd name="connsiteY7" fmla="*/ 6246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059" h="10000">
                <a:moveTo>
                  <a:pt x="0" y="6115"/>
                </a:moveTo>
                <a:lnTo>
                  <a:pt x="3204" y="6319"/>
                </a:lnTo>
                <a:cubicBezTo>
                  <a:pt x="3364" y="5157"/>
                  <a:pt x="3525" y="3996"/>
                  <a:pt x="3685" y="2834"/>
                </a:cubicBezTo>
                <a:lnTo>
                  <a:pt x="4165" y="10000"/>
                </a:lnTo>
                <a:cubicBezTo>
                  <a:pt x="4326" y="6667"/>
                  <a:pt x="4486" y="3333"/>
                  <a:pt x="4647" y="0"/>
                </a:cubicBezTo>
                <a:lnTo>
                  <a:pt x="5124" y="10000"/>
                </a:lnTo>
                <a:cubicBezTo>
                  <a:pt x="5285" y="8817"/>
                  <a:pt x="5445" y="7633"/>
                  <a:pt x="5606" y="6450"/>
                </a:cubicBezTo>
                <a:lnTo>
                  <a:pt x="36059" y="6246"/>
                </a:lnTo>
              </a:path>
            </a:pathLst>
          </a:custGeom>
          <a:noFill/>
          <a:ln w="38100" cap="rnd">
            <a:solidFill>
              <a:srgbClr val="30C1D7"/>
            </a:solidFill>
            <a:prstDash val="solid"/>
            <a:round/>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BBB59"/>
              </a:solidFill>
              <a:effectLst/>
              <a:uLnTx/>
              <a:uFillTx/>
              <a:latin typeface="Calibri"/>
              <a:ea typeface="+mn-ea"/>
              <a:cs typeface="+mn-cs"/>
            </a:endParaRPr>
          </a:p>
        </p:txBody>
      </p:sp>
      <p:sp>
        <p:nvSpPr>
          <p:cNvPr id="22" name="TextBox 21">
            <a:extLst>
              <a:ext uri="{FF2B5EF4-FFF2-40B4-BE49-F238E27FC236}">
                <a16:creationId xmlns:a16="http://schemas.microsoft.com/office/drawing/2014/main" id="{1E059C5D-5BED-4472-BB67-E7265705239A}"/>
              </a:ext>
            </a:extLst>
          </p:cNvPr>
          <p:cNvSpPr txBox="1"/>
          <p:nvPr/>
        </p:nvSpPr>
        <p:spPr>
          <a:xfrm>
            <a:off x="-642985" y="1188733"/>
            <a:ext cx="2761130"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Arial Narrow" panose="020B0606020202030204" pitchFamily="34" charset="0"/>
                <a:ea typeface="+mn-ea"/>
                <a:cs typeface="+mn-cs"/>
              </a:rPr>
              <a:t>Norman</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Arial Narrow" panose="020B0606020202030204" pitchFamily="34" charset="0"/>
                <a:ea typeface="+mn-ea"/>
                <a:cs typeface="+mn-cs"/>
              </a:rPr>
              <a:t>7</a:t>
            </a:r>
            <a:r>
              <a:rPr kumimoji="0" lang="en-US" sz="18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Arial Narrow" panose="020B0606020202030204" pitchFamily="34" charset="0"/>
                <a:ea typeface="+mn-ea"/>
                <a:cs typeface="+mn-cs"/>
              </a:rPr>
              <a:t>4 </a:t>
            </a:r>
            <a:r>
              <a:rPr lang="en-US" dirty="0" err="1">
                <a:ln w="0"/>
                <a:solidFill>
                  <a:prstClr val="white"/>
                </a:solidFill>
                <a:effectLst>
                  <a:outerShdw blurRad="38100" dist="19050" dir="2700000" algn="tl" rotWithShape="0">
                    <a:prstClr val="black">
                      <a:alpha val="40000"/>
                    </a:prstClr>
                  </a:outerShdw>
                </a:effectLst>
                <a:latin typeface="Arial Narrow" panose="020B0606020202030204" pitchFamily="34" charset="0"/>
              </a:rPr>
              <a:t>ans</a:t>
            </a:r>
            <a:endParaRPr kumimoji="0" lang="en-CA" sz="18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Arial Narrow" panose="020B0606020202030204" pitchFamily="34" charset="0"/>
              <a:ea typeface="+mn-ea"/>
              <a:cs typeface="+mn-cs"/>
            </a:endParaRPr>
          </a:p>
        </p:txBody>
      </p:sp>
      <p:pic>
        <p:nvPicPr>
          <p:cNvPr id="23" name="Picture 22">
            <a:extLst>
              <a:ext uri="{FF2B5EF4-FFF2-40B4-BE49-F238E27FC236}">
                <a16:creationId xmlns:a16="http://schemas.microsoft.com/office/drawing/2014/main" id="{95EA07E4-15FD-4C7E-ACB4-379699954A63}"/>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880476">
            <a:off x="2956403" y="5280547"/>
            <a:ext cx="1257348" cy="1433728"/>
          </a:xfrm>
          <a:prstGeom prst="rect">
            <a:avLst/>
          </a:prstGeom>
        </p:spPr>
      </p:pic>
      <p:pic>
        <p:nvPicPr>
          <p:cNvPr id="12" name="Picture 11" descr="A person standing posing for the camera&#10;&#10;Description automatically generated">
            <a:extLst>
              <a:ext uri="{FF2B5EF4-FFF2-40B4-BE49-F238E27FC236}">
                <a16:creationId xmlns:a16="http://schemas.microsoft.com/office/drawing/2014/main" id="{91F22C91-6723-40AA-95C1-4253F45DB614}"/>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8614" y="1445072"/>
            <a:ext cx="3637343" cy="5456014"/>
          </a:xfrm>
          <a:prstGeom prst="rect">
            <a:avLst/>
          </a:prstGeom>
        </p:spPr>
      </p:pic>
      <p:pic>
        <p:nvPicPr>
          <p:cNvPr id="13" name="4E92DA43-5712-40E9-AFDC-2C1062C78C6F" descr="7646DFF2-B812-4635-AA57-5171E34E5A45@chrc">
            <a:extLst>
              <a:ext uri="{FF2B5EF4-FFF2-40B4-BE49-F238E27FC236}">
                <a16:creationId xmlns:a16="http://schemas.microsoft.com/office/drawing/2014/main" id="{359ADC7F-1BF3-43BD-AF41-3012E3AEA73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78316" y="140707"/>
            <a:ext cx="1887897" cy="1075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441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878E3E-03CE-44DE-91BF-54E76C1C3319}"/>
              </a:ext>
            </a:extLst>
          </p:cNvPr>
          <p:cNvSpPr/>
          <p:nvPr/>
        </p:nvSpPr>
        <p:spPr>
          <a:xfrm>
            <a:off x="0" y="6442058"/>
            <a:ext cx="9144000" cy="415942"/>
          </a:xfrm>
          <a:prstGeom prst="rect">
            <a:avLst/>
          </a:prstGeom>
          <a:solidFill>
            <a:srgbClr val="30C1D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7" name="Straight Connector 6">
            <a:extLst>
              <a:ext uri="{FF2B5EF4-FFF2-40B4-BE49-F238E27FC236}">
                <a16:creationId xmlns:a16="http://schemas.microsoft.com/office/drawing/2014/main" id="{4F0F2E5D-FE70-4771-AEC9-15CFDDC61F37}"/>
              </a:ext>
            </a:extLst>
          </p:cNvPr>
          <p:cNvCxnSpPr/>
          <p:nvPr/>
        </p:nvCxnSpPr>
        <p:spPr>
          <a:xfrm flipV="1">
            <a:off x="0" y="1149657"/>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B68A608-2AD4-4118-9576-9334CD35F3ED}"/>
              </a:ext>
            </a:extLst>
          </p:cNvPr>
          <p:cNvCxnSpPr/>
          <p:nvPr/>
        </p:nvCxnSpPr>
        <p:spPr>
          <a:xfrm flipV="1">
            <a:off x="0" y="6444164"/>
            <a:ext cx="9144000" cy="0"/>
          </a:xfrm>
          <a:prstGeom prst="line">
            <a:avLst/>
          </a:prstGeom>
          <a:ln w="19050">
            <a:solidFill>
              <a:schemeClr val="bg1"/>
            </a:solidFill>
          </a:ln>
          <a:effectLst/>
        </p:spPr>
        <p:style>
          <a:lnRef idx="1">
            <a:schemeClr val="accent1"/>
          </a:lnRef>
          <a:fillRef idx="0">
            <a:schemeClr val="accent1"/>
          </a:fillRef>
          <a:effectRef idx="0">
            <a:schemeClr val="accent1"/>
          </a:effectRef>
          <a:fontRef idx="minor">
            <a:schemeClr val="tx1"/>
          </a:fontRef>
        </p:style>
      </p:cxnSp>
      <p:pic>
        <p:nvPicPr>
          <p:cNvPr id="5" name="Picture 4" descr="CHRC-logo_light-blue.png">
            <a:extLst>
              <a:ext uri="{FF2B5EF4-FFF2-40B4-BE49-F238E27FC236}">
                <a16:creationId xmlns:a16="http://schemas.microsoft.com/office/drawing/2014/main" id="{ADEC60BF-4E5F-40CC-86DD-1D84B351C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5359" y="6075747"/>
            <a:ext cx="846691" cy="842500"/>
          </a:xfrm>
          <a:prstGeom prst="rect">
            <a:avLst/>
          </a:prstGeom>
        </p:spPr>
      </p:pic>
      <p:sp>
        <p:nvSpPr>
          <p:cNvPr id="10" name="TextBox 9">
            <a:extLst>
              <a:ext uri="{FF2B5EF4-FFF2-40B4-BE49-F238E27FC236}">
                <a16:creationId xmlns:a16="http://schemas.microsoft.com/office/drawing/2014/main" id="{0199A57B-5E3A-4432-B942-8C5BDCDD410F}"/>
              </a:ext>
            </a:extLst>
          </p:cNvPr>
          <p:cNvSpPr txBox="1"/>
          <p:nvPr/>
        </p:nvSpPr>
        <p:spPr>
          <a:xfrm>
            <a:off x="0" y="1169143"/>
            <a:ext cx="9144000" cy="1371600"/>
          </a:xfrm>
          <a:prstGeom prst="rect">
            <a:avLst/>
          </a:prstGeom>
          <a:solidFill>
            <a:srgbClr val="23334E">
              <a:alpha val="69804"/>
            </a:srgb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5" name="AutoShape 6" descr="Related image">
            <a:extLst>
              <a:ext uri="{FF2B5EF4-FFF2-40B4-BE49-F238E27FC236}">
                <a16:creationId xmlns:a16="http://schemas.microsoft.com/office/drawing/2014/main" id="{E49CAD29-5C27-4112-85AD-55CC4DF426EB}"/>
              </a:ext>
            </a:extLst>
          </p:cNvPr>
          <p:cNvSpPr>
            <a:spLocks noChangeAspect="1" noChangeArrowheads="1"/>
          </p:cNvSpPr>
          <p:nvPr/>
        </p:nvSpPr>
        <p:spPr bwMode="auto">
          <a:xfrm>
            <a:off x="2713634" y="1088144"/>
            <a:ext cx="1858366" cy="18583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Rectangle 29">
            <a:extLst>
              <a:ext uri="{FF2B5EF4-FFF2-40B4-BE49-F238E27FC236}">
                <a16:creationId xmlns:a16="http://schemas.microsoft.com/office/drawing/2014/main" id="{BA423CDB-40B0-4C6C-9B21-6071EB4E024D}"/>
              </a:ext>
            </a:extLst>
          </p:cNvPr>
          <p:cNvSpPr/>
          <p:nvPr/>
        </p:nvSpPr>
        <p:spPr>
          <a:xfrm>
            <a:off x="1114425" y="1176140"/>
            <a:ext cx="7667625" cy="1261884"/>
          </a:xfrm>
          <a:prstGeom prst="rect">
            <a:avLst/>
          </a:prstGeom>
        </p:spPr>
        <p:txBody>
          <a:bodyPr wrap="square">
            <a:spAutoFit/>
          </a:bodyPr>
          <a:lstStyle/>
          <a:p>
            <a:pPr lvl="0" algn="ctr">
              <a:defRPr/>
            </a:pPr>
            <a:r>
              <a:rPr kumimoji="0" lang="fr-CA" sz="2800" b="1" i="0" u="none" strike="noStrike" kern="1200" cap="none" spc="0" normalizeH="0" baseline="0" noProof="0" dirty="0">
                <a:ln>
                  <a:noFill/>
                </a:ln>
                <a:solidFill>
                  <a:prstClr val="white">
                    <a:lumMod val="95000"/>
                  </a:prstClr>
                </a:solidFill>
                <a:effectLst/>
                <a:uLnTx/>
                <a:uFillTx/>
                <a:latin typeface="Arial Narrow" panose="020B0606020202030204" pitchFamily="34" charset="0"/>
                <a:cs typeface="Candara"/>
              </a:rPr>
              <a:t>Quel est le risque hémorragique de Norman</a:t>
            </a:r>
            <a:r>
              <a:rPr kumimoji="0" lang="fr-CA" sz="2800" b="1" i="0" u="none" strike="noStrike" kern="1200" cap="none" spc="0" normalizeH="0" noProof="0" dirty="0">
                <a:ln>
                  <a:noFill/>
                </a:ln>
                <a:solidFill>
                  <a:prstClr val="white">
                    <a:lumMod val="95000"/>
                  </a:prstClr>
                </a:solidFill>
                <a:effectLst/>
                <a:uLnTx/>
                <a:uFillTx/>
                <a:latin typeface="Arial Narrow" panose="020B0606020202030204" pitchFamily="34" charset="0"/>
                <a:cs typeface="Candara"/>
              </a:rPr>
              <a:t> qui doit subir une</a:t>
            </a:r>
            <a:r>
              <a:rPr kumimoji="0" lang="fr-CA" sz="2800" b="1" i="0" u="none" strike="noStrike" kern="1200" cap="none" spc="0" normalizeH="0" baseline="0" noProof="0" dirty="0">
                <a:ln>
                  <a:noFill/>
                </a:ln>
                <a:solidFill>
                  <a:prstClr val="white">
                    <a:lumMod val="95000"/>
                  </a:prstClr>
                </a:solidFill>
                <a:effectLst/>
                <a:uLnTx/>
                <a:uFillTx/>
                <a:latin typeface="Arial Narrow" panose="020B0606020202030204" pitchFamily="34" charset="0"/>
                <a:cs typeface="Candara"/>
              </a:rPr>
              <a:t> cholécystectomie élective</a:t>
            </a:r>
            <a:r>
              <a:rPr lang="fr-CA" sz="2800" b="1" dirty="0">
                <a:solidFill>
                  <a:prstClr val="white"/>
                </a:solidFill>
                <a:latin typeface="Arial Narrow" panose="020B0606020202030204" pitchFamily="34" charset="0"/>
                <a:cs typeface="Candara"/>
              </a:rPr>
              <a:t>?</a:t>
            </a:r>
          </a:p>
          <a:p>
            <a:pPr lvl="0" algn="ctr">
              <a:defRPr/>
            </a:pPr>
            <a:r>
              <a:rPr kumimoji="0" lang="fr-CA" sz="2000" b="1" i="0" u="none" strike="noStrike" kern="1200" cap="none" spc="0" normalizeH="0" baseline="0" noProof="0" dirty="0" err="1">
                <a:ln>
                  <a:noFill/>
                </a:ln>
                <a:solidFill>
                  <a:srgbClr val="DCF4F8"/>
                </a:solidFill>
                <a:effectLst/>
                <a:uLnTx/>
                <a:uFillTx/>
                <a:latin typeface="Arial Narrow" panose="020B0606020202030204" pitchFamily="34" charset="0"/>
                <a:cs typeface="Candara"/>
              </a:rPr>
              <a:t>Rx</a:t>
            </a:r>
            <a:r>
              <a:rPr kumimoji="0" lang="fr-CA" sz="2000" b="1" i="0" u="none" strike="noStrike" kern="1200" cap="none" spc="0" normalizeH="0" baseline="0" noProof="0" dirty="0">
                <a:ln>
                  <a:noFill/>
                </a:ln>
                <a:solidFill>
                  <a:srgbClr val="DCF4F8"/>
                </a:solidFill>
                <a:effectLst/>
                <a:uLnTx/>
                <a:uFillTx/>
                <a:latin typeface="Arial Narrow" panose="020B0606020202030204" pitchFamily="34" charset="0"/>
                <a:cs typeface="Candara"/>
              </a:rPr>
              <a:t> : </a:t>
            </a:r>
            <a:r>
              <a:rPr lang="fr-CA" sz="2000" b="1" dirty="0">
                <a:solidFill>
                  <a:srgbClr val="DCF4F8"/>
                </a:solidFill>
                <a:latin typeface="Arial Narrow" panose="020B0606020202030204" pitchFamily="34" charset="0"/>
                <a:cs typeface="Candara"/>
              </a:rPr>
              <a:t>Dabigatran 150 mg BID</a:t>
            </a:r>
            <a:endParaRPr kumimoji="0" lang="fr-CA" sz="2000" b="1" i="0" u="none" strike="noStrike" kern="1200" cap="none" spc="0" normalizeH="0" baseline="0" noProof="0" dirty="0">
              <a:ln>
                <a:noFill/>
              </a:ln>
              <a:solidFill>
                <a:srgbClr val="DCF4F8"/>
              </a:solidFill>
              <a:effectLst/>
              <a:uLnTx/>
              <a:uFillTx/>
              <a:latin typeface="Arial Narrow" panose="020B0606020202030204" pitchFamily="34" charset="0"/>
              <a:cs typeface="Candara"/>
            </a:endParaRPr>
          </a:p>
        </p:txBody>
      </p:sp>
      <p:sp>
        <p:nvSpPr>
          <p:cNvPr id="33" name="Content Placeholder 2">
            <a:extLst>
              <a:ext uri="{FF2B5EF4-FFF2-40B4-BE49-F238E27FC236}">
                <a16:creationId xmlns:a16="http://schemas.microsoft.com/office/drawing/2014/main" id="{EA3DAF72-ADEB-4361-AC63-CDC19E0715BA}"/>
              </a:ext>
            </a:extLst>
          </p:cNvPr>
          <p:cNvSpPr txBox="1">
            <a:spLocks/>
          </p:cNvSpPr>
          <p:nvPr/>
        </p:nvSpPr>
        <p:spPr>
          <a:xfrm>
            <a:off x="171950" y="2567110"/>
            <a:ext cx="8910789" cy="38147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C0504D"/>
              </a:buClr>
              <a:buSzTx/>
              <a:buFont typeface="Arial" panose="020B0604020202020204" pitchFamily="34" charset="0"/>
              <a:buNone/>
              <a:tabLst/>
              <a:defRPr/>
            </a:pPr>
            <a:endParaRPr kumimoji="0" lang="en-CA" sz="1800" b="1" i="0" u="none" strike="noStrike" kern="1200" cap="none" spc="0" normalizeH="0" baseline="0" noProof="0" dirty="0">
              <a:ln>
                <a:noFill/>
              </a:ln>
              <a:solidFill>
                <a:srgbClr val="23334E"/>
              </a:solidFill>
              <a:effectLst/>
              <a:uLnTx/>
              <a:uFillTx/>
              <a:latin typeface="Arial Narrow" panose="020B0606020202030204" pitchFamily="34" charset="0"/>
              <a:ea typeface="+mn-ea"/>
              <a:cs typeface="Aharoni" panose="02010803020104030203" pitchFamily="2" charset="-79"/>
            </a:endParaRPr>
          </a:p>
          <a:p>
            <a:pPr algn="l">
              <a:lnSpc>
                <a:spcPct val="100000"/>
              </a:lnSpc>
              <a:spcBef>
                <a:spcPts val="0"/>
              </a:spcBef>
              <a:buClr>
                <a:schemeClr val="accent2"/>
              </a:buClr>
            </a:pPr>
            <a:r>
              <a:rPr lang="fr-CA" sz="3600" b="1" i="1" dirty="0">
                <a:solidFill>
                  <a:srgbClr val="1B1A5A"/>
                </a:solidFill>
                <a:latin typeface="Arial Narrow" pitchFamily="34" charset="0"/>
                <a:cs typeface="Aharoni" panose="02010803020104030203" pitchFamily="2" charset="-79"/>
              </a:rPr>
              <a:t>Choisissez l’une des options suivantes</a:t>
            </a:r>
          </a:p>
          <a:p>
            <a:pPr marL="914400" lvl="1" indent="-457200" algn="l" defTabSz="914377">
              <a:lnSpc>
                <a:spcPct val="100000"/>
              </a:lnSpc>
              <a:spcBef>
                <a:spcPts val="600"/>
              </a:spcBef>
              <a:buFont typeface="+mj-lt"/>
              <a:buAutoNum type="arabicPeriod"/>
            </a:pPr>
            <a:r>
              <a:rPr lang="fr-CA" sz="3600" b="1" dirty="0">
                <a:latin typeface="Arial Narrow" pitchFamily="34" charset="0"/>
                <a:ea typeface="Lato" panose="020F0502020204030203" pitchFamily="34" charset="0"/>
                <a:cs typeface="Lato" panose="020F0502020204030203" pitchFamily="34" charset="0"/>
              </a:rPr>
              <a:t>Faible risque</a:t>
            </a:r>
          </a:p>
          <a:p>
            <a:pPr marL="914400" lvl="1" indent="-457200" algn="l" defTabSz="914377">
              <a:lnSpc>
                <a:spcPct val="100000"/>
              </a:lnSpc>
              <a:spcBef>
                <a:spcPts val="600"/>
              </a:spcBef>
              <a:buFont typeface="+mj-lt"/>
              <a:buAutoNum type="arabicPeriod"/>
            </a:pPr>
            <a:r>
              <a:rPr lang="fr-FR" sz="3600" b="1" dirty="0">
                <a:latin typeface="Arial Narrow" pitchFamily="34" charset="0"/>
              </a:rPr>
              <a:t>Risque modéré</a:t>
            </a:r>
          </a:p>
          <a:p>
            <a:pPr marL="914400" lvl="1" indent="-457200" algn="l" defTabSz="914377">
              <a:lnSpc>
                <a:spcPct val="100000"/>
              </a:lnSpc>
              <a:spcBef>
                <a:spcPts val="600"/>
              </a:spcBef>
              <a:buFont typeface="+mj-lt"/>
              <a:buAutoNum type="arabicPeriod"/>
            </a:pPr>
            <a:r>
              <a:rPr lang="fr-CA" sz="3600" b="1" dirty="0">
                <a:latin typeface="Arial Narrow" pitchFamily="34" charset="0"/>
                <a:ea typeface="Lato" panose="020F0502020204030203" pitchFamily="34" charset="0"/>
                <a:cs typeface="Lato" panose="020F0502020204030203" pitchFamily="34" charset="0"/>
              </a:rPr>
              <a:t>Risque élevé</a:t>
            </a:r>
          </a:p>
        </p:txBody>
      </p:sp>
      <p:cxnSp>
        <p:nvCxnSpPr>
          <p:cNvPr id="34" name="Straight Connector 33">
            <a:extLst>
              <a:ext uri="{FF2B5EF4-FFF2-40B4-BE49-F238E27FC236}">
                <a16:creationId xmlns:a16="http://schemas.microsoft.com/office/drawing/2014/main" id="{1634C970-2BB3-4646-A5B7-B1C6D597D6E4}"/>
              </a:ext>
            </a:extLst>
          </p:cNvPr>
          <p:cNvCxnSpPr/>
          <p:nvPr/>
        </p:nvCxnSpPr>
        <p:spPr>
          <a:xfrm flipV="1">
            <a:off x="-1" y="2501483"/>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pic>
        <p:nvPicPr>
          <p:cNvPr id="13" name="Picture 12" descr="A close up of a sign&#10;&#10;Description automatically generated">
            <a:extLst>
              <a:ext uri="{FF2B5EF4-FFF2-40B4-BE49-F238E27FC236}">
                <a16:creationId xmlns:a16="http://schemas.microsoft.com/office/drawing/2014/main" id="{F2A8601F-4108-4F41-A266-56845AB940F2}"/>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7200"/>
                    </a14:imgEffect>
                  </a14:imgLayer>
                </a14:imgProps>
              </a:ext>
              <a:ext uri="{28A0092B-C50C-407E-A947-70E740481C1C}">
                <a14:useLocalDpi xmlns:a14="http://schemas.microsoft.com/office/drawing/2010/main" val="0"/>
              </a:ext>
            </a:extLst>
          </a:blip>
          <a:stretch>
            <a:fillRect/>
          </a:stretch>
        </p:blipFill>
        <p:spPr>
          <a:xfrm>
            <a:off x="22978" y="107877"/>
            <a:ext cx="1367490" cy="3079932"/>
          </a:xfrm>
          <a:prstGeom prst="rect">
            <a:avLst/>
          </a:prstGeom>
        </p:spPr>
      </p:pic>
      <p:pic>
        <p:nvPicPr>
          <p:cNvPr id="14" name="4E92DA43-5712-40E9-AFDC-2C1062C78C6F" descr="7646DFF2-B812-4635-AA57-5171E34E5A45@chrc">
            <a:extLst>
              <a:ext uri="{FF2B5EF4-FFF2-40B4-BE49-F238E27FC236}">
                <a16:creationId xmlns:a16="http://schemas.microsoft.com/office/drawing/2014/main" id="{283F202E-C421-4DEC-84BE-87EB5E7265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3235" y="140708"/>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02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33">
                                            <p:txEl>
                                              <p:pRg st="3" end="3"/>
                                            </p:txEl>
                                          </p:spTgt>
                                        </p:tgtEl>
                                        <p:attrNameLst>
                                          <p:attrName>style.color</p:attrName>
                                        </p:attrNameLst>
                                      </p:cBhvr>
                                      <p:to>
                                        <a:srgbClr val="30C1D7"/>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841E32A-EB6F-47A2-AF6B-AF79BF1E89C5}"/>
              </a:ext>
            </a:extLst>
          </p:cNvPr>
          <p:cNvSpPr/>
          <p:nvPr/>
        </p:nvSpPr>
        <p:spPr>
          <a:xfrm>
            <a:off x="0" y="6211671"/>
            <a:ext cx="9144000" cy="646330"/>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46" name="Picture 45" descr="CHRC-logo_blue.png">
            <a:extLst>
              <a:ext uri="{FF2B5EF4-FFF2-40B4-BE49-F238E27FC236}">
                <a16:creationId xmlns:a16="http://schemas.microsoft.com/office/drawing/2014/main" id="{095A59FD-9F52-4C72-A6A6-4B5DFA8DC5CA}"/>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380250" y="5889891"/>
            <a:ext cx="716292" cy="712746"/>
          </a:xfrm>
          <a:prstGeom prst="rect">
            <a:avLst/>
          </a:prstGeom>
        </p:spPr>
      </p:pic>
      <p:sp>
        <p:nvSpPr>
          <p:cNvPr id="9" name="Rectangle 8">
            <a:extLst>
              <a:ext uri="{FF2B5EF4-FFF2-40B4-BE49-F238E27FC236}">
                <a16:creationId xmlns:a16="http://schemas.microsoft.com/office/drawing/2014/main" id="{8545FEA6-91B3-4CEA-BDDB-78E11F2A9A3F}"/>
              </a:ext>
            </a:extLst>
          </p:cNvPr>
          <p:cNvSpPr/>
          <p:nvPr/>
        </p:nvSpPr>
        <p:spPr>
          <a:xfrm>
            <a:off x="146654" y="42700"/>
            <a:ext cx="6544628" cy="107721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CA" sz="3200" b="1" i="0" u="none" strike="noStrike" kern="1200" cap="none" spc="0" normalizeH="0" baseline="0" noProof="0" dirty="0">
                <a:ln>
                  <a:noFill/>
                </a:ln>
                <a:solidFill>
                  <a:srgbClr val="183059"/>
                </a:solidFill>
                <a:effectLst/>
                <a:uLnTx/>
                <a:uFillTx/>
                <a:latin typeface="Arial Narrow" panose="020B0606020202030204" pitchFamily="34" charset="0"/>
                <a:cs typeface="Aharoni" panose="02010803020104030203" pitchFamily="2" charset="-79"/>
              </a:rPr>
              <a:t>Risques hémorragiques pour des interventions invasives / </a:t>
            </a:r>
            <a:r>
              <a:rPr lang="fr-CA" sz="3200" b="1" dirty="0">
                <a:solidFill>
                  <a:srgbClr val="183059"/>
                </a:solidFill>
                <a:latin typeface="Arial Narrow" panose="020B0606020202030204" pitchFamily="34" charset="0"/>
                <a:cs typeface="Aharoni" panose="02010803020104030203" pitchFamily="2" charset="-79"/>
              </a:rPr>
              <a:t>chirurgicales</a:t>
            </a:r>
            <a:endParaRPr kumimoji="0" lang="fr-CA" sz="3200" b="1" i="0" u="none" strike="noStrike" kern="1200" cap="none" spc="0" normalizeH="0" baseline="0" noProof="0" dirty="0">
              <a:ln>
                <a:noFill/>
              </a:ln>
              <a:solidFill>
                <a:srgbClr val="183059"/>
              </a:solidFill>
              <a:effectLst/>
              <a:uLnTx/>
              <a:uFillTx/>
              <a:latin typeface="Arial Narrow" panose="020B0606020202030204" pitchFamily="34" charset="0"/>
              <a:cs typeface="Aharoni" panose="02010803020104030203" pitchFamily="2" charset="-79"/>
            </a:endParaRPr>
          </a:p>
        </p:txBody>
      </p:sp>
      <p:sp>
        <p:nvSpPr>
          <p:cNvPr id="462" name="TextBox 461">
            <a:extLst>
              <a:ext uri="{FF2B5EF4-FFF2-40B4-BE49-F238E27FC236}">
                <a16:creationId xmlns:a16="http://schemas.microsoft.com/office/drawing/2014/main" id="{06199D53-D677-4CF8-9E7F-83097EFEC7A1}"/>
              </a:ext>
            </a:extLst>
          </p:cNvPr>
          <p:cNvSpPr txBox="1"/>
          <p:nvPr/>
        </p:nvSpPr>
        <p:spPr>
          <a:xfrm>
            <a:off x="47458" y="6259939"/>
            <a:ext cx="8988258" cy="5078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CCS AF Guidelines. Can J </a:t>
            </a:r>
            <a:r>
              <a:rPr kumimoji="0" lang="en-CA" sz="9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mn-cs"/>
              </a:rPr>
              <a:t>Cardiol</a:t>
            </a: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 2016; 32: 1170-1185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Thrombosis Canada Clinical Guide. Warfarin: Peri-Operative Management. www.thrombosiscanada.ca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BRUISE-CONTROL 2 – Presented at the AHA Scientific Sessions, Anaheim CA -  Nov 2017</a:t>
            </a:r>
          </a:p>
        </p:txBody>
      </p:sp>
      <p:cxnSp>
        <p:nvCxnSpPr>
          <p:cNvPr id="60" name="Straight Connector 59">
            <a:extLst>
              <a:ext uri="{FF2B5EF4-FFF2-40B4-BE49-F238E27FC236}">
                <a16:creationId xmlns:a16="http://schemas.microsoft.com/office/drawing/2014/main" id="{0B876694-5D0E-454B-99EC-F54BD64A40AA}"/>
              </a:ext>
            </a:extLst>
          </p:cNvPr>
          <p:cNvCxnSpPr/>
          <p:nvPr/>
        </p:nvCxnSpPr>
        <p:spPr>
          <a:xfrm flipV="1">
            <a:off x="-6448" y="1170986"/>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AE299F3-64F1-4D84-A28F-D266FD06F2ED}"/>
              </a:ext>
            </a:extLst>
          </p:cNvPr>
          <p:cNvPicPr>
            <a:picLocks noChangeAspect="1"/>
          </p:cNvPicPr>
          <p:nvPr/>
        </p:nvPicPr>
        <p:blipFill>
          <a:blip r:embed="rId5"/>
          <a:stretch>
            <a:fillRect/>
          </a:stretch>
        </p:blipFill>
        <p:spPr>
          <a:xfrm>
            <a:off x="561905" y="1263012"/>
            <a:ext cx="7656122" cy="4929846"/>
          </a:xfrm>
          <a:prstGeom prst="rect">
            <a:avLst/>
          </a:prstGeom>
        </p:spPr>
      </p:pic>
      <p:pic>
        <p:nvPicPr>
          <p:cNvPr id="10" name="4E92DA43-5712-40E9-AFDC-2C1062C78C6F" descr="7646DFF2-B812-4635-AA57-5171E34E5A45@chrc">
            <a:extLst>
              <a:ext uri="{FF2B5EF4-FFF2-40B4-BE49-F238E27FC236}">
                <a16:creationId xmlns:a16="http://schemas.microsoft.com/office/drawing/2014/main" id="{3C61DF24-D9C7-4A8C-A78E-1E991EDB70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3235" y="140708"/>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8679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878E3E-03CE-44DE-91BF-54E76C1C3319}"/>
              </a:ext>
            </a:extLst>
          </p:cNvPr>
          <p:cNvSpPr/>
          <p:nvPr/>
        </p:nvSpPr>
        <p:spPr>
          <a:xfrm>
            <a:off x="0" y="6442058"/>
            <a:ext cx="9144000" cy="415942"/>
          </a:xfrm>
          <a:prstGeom prst="rect">
            <a:avLst/>
          </a:prstGeom>
          <a:solidFill>
            <a:srgbClr val="30C1D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7" name="Straight Connector 6">
            <a:extLst>
              <a:ext uri="{FF2B5EF4-FFF2-40B4-BE49-F238E27FC236}">
                <a16:creationId xmlns:a16="http://schemas.microsoft.com/office/drawing/2014/main" id="{4F0F2E5D-FE70-4771-AEC9-15CFDDC61F37}"/>
              </a:ext>
            </a:extLst>
          </p:cNvPr>
          <p:cNvCxnSpPr/>
          <p:nvPr/>
        </p:nvCxnSpPr>
        <p:spPr>
          <a:xfrm flipV="1">
            <a:off x="0" y="1149657"/>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B68A608-2AD4-4118-9576-9334CD35F3ED}"/>
              </a:ext>
            </a:extLst>
          </p:cNvPr>
          <p:cNvCxnSpPr/>
          <p:nvPr/>
        </p:nvCxnSpPr>
        <p:spPr>
          <a:xfrm flipV="1">
            <a:off x="0" y="6444164"/>
            <a:ext cx="9144000" cy="0"/>
          </a:xfrm>
          <a:prstGeom prst="line">
            <a:avLst/>
          </a:prstGeom>
          <a:ln w="19050">
            <a:solidFill>
              <a:schemeClr val="bg1"/>
            </a:solidFill>
          </a:ln>
          <a:effectLst/>
        </p:spPr>
        <p:style>
          <a:lnRef idx="1">
            <a:schemeClr val="accent1"/>
          </a:lnRef>
          <a:fillRef idx="0">
            <a:schemeClr val="accent1"/>
          </a:fillRef>
          <a:effectRef idx="0">
            <a:schemeClr val="accent1"/>
          </a:effectRef>
          <a:fontRef idx="minor">
            <a:schemeClr val="tx1"/>
          </a:fontRef>
        </p:style>
      </p:cxnSp>
      <p:pic>
        <p:nvPicPr>
          <p:cNvPr id="5" name="Picture 4" descr="CHRC-logo_light-blue.png">
            <a:extLst>
              <a:ext uri="{FF2B5EF4-FFF2-40B4-BE49-F238E27FC236}">
                <a16:creationId xmlns:a16="http://schemas.microsoft.com/office/drawing/2014/main" id="{ADEC60BF-4E5F-40CC-86DD-1D84B351C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5359" y="6075747"/>
            <a:ext cx="846691" cy="842500"/>
          </a:xfrm>
          <a:prstGeom prst="rect">
            <a:avLst/>
          </a:prstGeom>
        </p:spPr>
      </p:pic>
      <p:sp>
        <p:nvSpPr>
          <p:cNvPr id="10" name="TextBox 9">
            <a:extLst>
              <a:ext uri="{FF2B5EF4-FFF2-40B4-BE49-F238E27FC236}">
                <a16:creationId xmlns:a16="http://schemas.microsoft.com/office/drawing/2014/main" id="{0199A57B-5E3A-4432-B942-8C5BDCDD410F}"/>
              </a:ext>
            </a:extLst>
          </p:cNvPr>
          <p:cNvSpPr txBox="1"/>
          <p:nvPr/>
        </p:nvSpPr>
        <p:spPr>
          <a:xfrm>
            <a:off x="0" y="1169143"/>
            <a:ext cx="9144000" cy="1371600"/>
          </a:xfrm>
          <a:prstGeom prst="rect">
            <a:avLst/>
          </a:prstGeom>
          <a:solidFill>
            <a:srgbClr val="23334E">
              <a:alpha val="69804"/>
            </a:srgb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5" name="AutoShape 6" descr="Related image">
            <a:extLst>
              <a:ext uri="{FF2B5EF4-FFF2-40B4-BE49-F238E27FC236}">
                <a16:creationId xmlns:a16="http://schemas.microsoft.com/office/drawing/2014/main" id="{E49CAD29-5C27-4112-85AD-55CC4DF426EB}"/>
              </a:ext>
            </a:extLst>
          </p:cNvPr>
          <p:cNvSpPr>
            <a:spLocks noChangeAspect="1" noChangeArrowheads="1"/>
          </p:cNvSpPr>
          <p:nvPr/>
        </p:nvSpPr>
        <p:spPr bwMode="auto">
          <a:xfrm>
            <a:off x="2713634" y="1088144"/>
            <a:ext cx="1858366" cy="18583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Rectangle 29">
            <a:extLst>
              <a:ext uri="{FF2B5EF4-FFF2-40B4-BE49-F238E27FC236}">
                <a16:creationId xmlns:a16="http://schemas.microsoft.com/office/drawing/2014/main" id="{BA423CDB-40B0-4C6C-9B21-6071EB4E024D}"/>
              </a:ext>
            </a:extLst>
          </p:cNvPr>
          <p:cNvSpPr/>
          <p:nvPr/>
        </p:nvSpPr>
        <p:spPr>
          <a:xfrm>
            <a:off x="1499399" y="1161322"/>
            <a:ext cx="7146885" cy="1384995"/>
          </a:xfrm>
          <a:prstGeom prst="rect">
            <a:avLst/>
          </a:prstGeom>
        </p:spPr>
        <p:txBody>
          <a:bodyPr wrap="square">
            <a:spAutoFit/>
          </a:bodyPr>
          <a:lstStyle/>
          <a:p>
            <a:pPr algn="ctr">
              <a:defRPr/>
            </a:pPr>
            <a:r>
              <a:rPr lang="fr-CA" sz="2800" b="1" dirty="0">
                <a:solidFill>
                  <a:prstClr val="white"/>
                </a:solidFill>
                <a:latin typeface="Arial Narrow" pitchFamily="34" charset="0"/>
                <a:cs typeface="Candara"/>
              </a:rPr>
              <a:t>Que conseilleriez-vous à Norman de faire concernant le dabigatran dans le cas d’une cholécystectomie élective</a:t>
            </a:r>
            <a:r>
              <a:rPr lang="en-CA" sz="2800" b="1" dirty="0">
                <a:solidFill>
                  <a:prstClr val="white">
                    <a:lumMod val="95000"/>
                  </a:prstClr>
                </a:solidFill>
                <a:latin typeface="Arial Narrow" panose="020B0606020202030204" pitchFamily="34" charset="0"/>
                <a:cs typeface="Candara"/>
              </a:rPr>
              <a:t>?</a:t>
            </a:r>
            <a:endParaRPr kumimoji="0" lang="en-CA" sz="2800" b="1" i="0" u="none" strike="noStrike" kern="1200" cap="none" spc="0" normalizeH="0" baseline="0" noProof="0" dirty="0">
              <a:ln>
                <a:noFill/>
              </a:ln>
              <a:solidFill>
                <a:prstClr val="white">
                  <a:lumMod val="95000"/>
                </a:prstClr>
              </a:solidFill>
              <a:effectLst/>
              <a:uLnTx/>
              <a:uFillTx/>
              <a:latin typeface="Arial Narrow" panose="020B0606020202030204" pitchFamily="34" charset="0"/>
              <a:ea typeface="+mn-ea"/>
              <a:cs typeface="Candara"/>
            </a:endParaRPr>
          </a:p>
        </p:txBody>
      </p:sp>
      <p:sp>
        <p:nvSpPr>
          <p:cNvPr id="33" name="Content Placeholder 2">
            <a:extLst>
              <a:ext uri="{FF2B5EF4-FFF2-40B4-BE49-F238E27FC236}">
                <a16:creationId xmlns:a16="http://schemas.microsoft.com/office/drawing/2014/main" id="{EA3DAF72-ADEB-4361-AC63-CDC19E0715BA}"/>
              </a:ext>
            </a:extLst>
          </p:cNvPr>
          <p:cNvSpPr txBox="1">
            <a:spLocks/>
          </p:cNvSpPr>
          <p:nvPr/>
        </p:nvSpPr>
        <p:spPr>
          <a:xfrm>
            <a:off x="171950" y="2567110"/>
            <a:ext cx="8910789" cy="38147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C0504D"/>
              </a:buClr>
              <a:buSzTx/>
              <a:buFont typeface="Arial" panose="020B0604020202020204" pitchFamily="34" charset="0"/>
              <a:buNone/>
              <a:tabLst/>
              <a:defRPr/>
            </a:pPr>
            <a:endParaRPr kumimoji="0" lang="en-CA" sz="1800" b="1" i="0" u="none" strike="noStrike" kern="1200" cap="none" spc="0" normalizeH="0" baseline="0" noProof="0" dirty="0">
              <a:ln>
                <a:noFill/>
              </a:ln>
              <a:solidFill>
                <a:srgbClr val="23334E"/>
              </a:solidFill>
              <a:effectLst/>
              <a:uLnTx/>
              <a:uFillTx/>
              <a:latin typeface="Arial Narrow" panose="020B0606020202030204" pitchFamily="34" charset="0"/>
              <a:ea typeface="+mn-ea"/>
              <a:cs typeface="Aharoni" panose="02010803020104030203" pitchFamily="2" charset="-79"/>
            </a:endParaRPr>
          </a:p>
          <a:p>
            <a:pPr lvl="0" algn="l">
              <a:lnSpc>
                <a:spcPct val="100000"/>
              </a:lnSpc>
              <a:spcBef>
                <a:spcPts val="0"/>
              </a:spcBef>
              <a:buClr>
                <a:srgbClr val="ED7D31"/>
              </a:buClr>
              <a:defRPr/>
            </a:pPr>
            <a:r>
              <a:rPr lang="fr-CA" sz="3200" b="1" i="1" dirty="0">
                <a:solidFill>
                  <a:srgbClr val="1B1A5A"/>
                </a:solidFill>
                <a:latin typeface="Arial Narrow" pitchFamily="34" charset="0"/>
                <a:cs typeface="Aharoni" panose="02010803020104030203" pitchFamily="2" charset="-79"/>
              </a:rPr>
              <a:t>Choisissez l’une des options suivantes</a:t>
            </a:r>
            <a:endParaRPr lang="fr-CA" sz="3200" b="1" i="1" dirty="0">
              <a:solidFill>
                <a:srgbClr val="1B1A5A"/>
              </a:solidFill>
              <a:latin typeface="Arial Narrow" pitchFamily="34" charset="0"/>
              <a:ea typeface="Lato" panose="020F0502020204030203" pitchFamily="34" charset="0"/>
              <a:cs typeface="Lato" panose="020F0502020204030203" pitchFamily="34" charset="0"/>
            </a:endParaRPr>
          </a:p>
          <a:p>
            <a:pPr marL="914400" lvl="1" indent="-457200" algn="l" defTabSz="914377">
              <a:lnSpc>
                <a:spcPct val="100000"/>
              </a:lnSpc>
              <a:spcBef>
                <a:spcPts val="600"/>
              </a:spcBef>
              <a:buFont typeface="+mj-lt"/>
              <a:buAutoNum type="arabicPeriod"/>
            </a:pPr>
            <a:r>
              <a:rPr lang="fr-CA" sz="2400" b="1" dirty="0">
                <a:latin typeface="Arial Narrow" pitchFamily="34" charset="0"/>
              </a:rPr>
              <a:t>Continuer le dabigatran </a:t>
            </a:r>
          </a:p>
          <a:p>
            <a:pPr marL="914400" lvl="1" indent="-457200" algn="l" defTabSz="914377">
              <a:lnSpc>
                <a:spcPct val="100000"/>
              </a:lnSpc>
              <a:spcBef>
                <a:spcPts val="600"/>
              </a:spcBef>
              <a:buFont typeface="+mj-lt"/>
              <a:buAutoNum type="arabicPeriod"/>
            </a:pPr>
            <a:r>
              <a:rPr lang="fr-CA" sz="2400" b="1" dirty="0">
                <a:latin typeface="Arial Narrow" pitchFamily="34" charset="0"/>
              </a:rPr>
              <a:t>Sauter la dose le jour de l’intervention chirurgicale (la prendre après l’intervention) </a:t>
            </a:r>
          </a:p>
          <a:p>
            <a:pPr marL="914400" lvl="1" indent="-457200" algn="l" defTabSz="914377">
              <a:lnSpc>
                <a:spcPct val="100000"/>
              </a:lnSpc>
              <a:spcBef>
                <a:spcPts val="600"/>
              </a:spcBef>
              <a:buFont typeface="+mj-lt"/>
              <a:buAutoNum type="arabicPeriod"/>
            </a:pPr>
            <a:r>
              <a:rPr lang="fr-CA" sz="2400" b="1" dirty="0">
                <a:latin typeface="Arial Narrow" pitchFamily="34" charset="0"/>
              </a:rPr>
              <a:t>Sauter 2 doses de dabigatran (i.e. dernière dose le jour -2)</a:t>
            </a:r>
          </a:p>
          <a:p>
            <a:pPr marL="914400" lvl="1" indent="-457200" algn="l" defTabSz="914377">
              <a:lnSpc>
                <a:spcPct val="100000"/>
              </a:lnSpc>
              <a:spcBef>
                <a:spcPts val="600"/>
              </a:spcBef>
              <a:buFont typeface="+mj-lt"/>
              <a:buAutoNum type="arabicPeriod"/>
            </a:pPr>
            <a:r>
              <a:rPr lang="fr-CA" sz="2400" b="1" dirty="0">
                <a:latin typeface="Arial Narrow" pitchFamily="34" charset="0"/>
              </a:rPr>
              <a:t>Sauter 4 doses de dabigatran  (i.e. dernière dose le jour -3)</a:t>
            </a:r>
          </a:p>
          <a:p>
            <a:pPr marL="914400" lvl="1" indent="-457200" algn="l" defTabSz="914377">
              <a:lnSpc>
                <a:spcPct val="100000"/>
              </a:lnSpc>
              <a:spcBef>
                <a:spcPts val="600"/>
              </a:spcBef>
              <a:buFont typeface="+mj-lt"/>
              <a:buAutoNum type="arabicPeriod"/>
            </a:pPr>
            <a:r>
              <a:rPr lang="fr-CA" sz="2400" b="1" dirty="0">
                <a:latin typeface="Arial Narrow" pitchFamily="34" charset="0"/>
              </a:rPr>
              <a:t>Arrêter le dabigatran 5 jours avant l’intervention</a:t>
            </a:r>
          </a:p>
        </p:txBody>
      </p:sp>
      <p:cxnSp>
        <p:nvCxnSpPr>
          <p:cNvPr id="34" name="Straight Connector 33">
            <a:extLst>
              <a:ext uri="{FF2B5EF4-FFF2-40B4-BE49-F238E27FC236}">
                <a16:creationId xmlns:a16="http://schemas.microsoft.com/office/drawing/2014/main" id="{1634C970-2BB3-4646-A5B7-B1C6D597D6E4}"/>
              </a:ext>
            </a:extLst>
          </p:cNvPr>
          <p:cNvCxnSpPr/>
          <p:nvPr/>
        </p:nvCxnSpPr>
        <p:spPr>
          <a:xfrm flipV="1">
            <a:off x="-1" y="2501483"/>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pic>
        <p:nvPicPr>
          <p:cNvPr id="13" name="Picture 12" descr="A close up of a sign&#10;&#10;Description automatically generated">
            <a:extLst>
              <a:ext uri="{FF2B5EF4-FFF2-40B4-BE49-F238E27FC236}">
                <a16:creationId xmlns:a16="http://schemas.microsoft.com/office/drawing/2014/main" id="{9486807C-048A-44B3-940F-B94D2B62D96C}"/>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7200"/>
                    </a14:imgEffect>
                  </a14:imgLayer>
                </a14:imgProps>
              </a:ext>
              <a:ext uri="{28A0092B-C50C-407E-A947-70E740481C1C}">
                <a14:useLocalDpi xmlns:a14="http://schemas.microsoft.com/office/drawing/2010/main" val="0"/>
              </a:ext>
            </a:extLst>
          </a:blip>
          <a:stretch>
            <a:fillRect/>
          </a:stretch>
        </p:blipFill>
        <p:spPr>
          <a:xfrm>
            <a:off x="-23322" y="73152"/>
            <a:ext cx="1367490" cy="3079932"/>
          </a:xfrm>
          <a:prstGeom prst="rect">
            <a:avLst/>
          </a:prstGeom>
        </p:spPr>
      </p:pic>
      <p:pic>
        <p:nvPicPr>
          <p:cNvPr id="14" name="4E92DA43-5712-40E9-AFDC-2C1062C78C6F" descr="7646DFF2-B812-4635-AA57-5171E34E5A45@chrc">
            <a:extLst>
              <a:ext uri="{FF2B5EF4-FFF2-40B4-BE49-F238E27FC236}">
                <a16:creationId xmlns:a16="http://schemas.microsoft.com/office/drawing/2014/main" id="{54A229F2-DA0C-43A0-B9C5-DE3D1950DD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3235" y="140708"/>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31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33">
                                            <p:txEl>
                                              <p:pRg st="4" end="4"/>
                                            </p:txEl>
                                          </p:spTgt>
                                        </p:tgtEl>
                                        <p:attrNameLst>
                                          <p:attrName>style.color</p:attrName>
                                        </p:attrNameLst>
                                      </p:cBhvr>
                                      <p:to>
                                        <a:srgbClr val="30C1D7"/>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6448" y="1622097"/>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161925" y="159375"/>
            <a:ext cx="6149975" cy="1754326"/>
          </a:xfrm>
          <a:prstGeom prst="rect">
            <a:avLst/>
          </a:prstGeom>
          <a:noFill/>
        </p:spPr>
        <p:txBody>
          <a:bodyPr wrap="square">
            <a:spAutoFit/>
          </a:bodyPr>
          <a:lstStyle/>
          <a:p>
            <a:pPr>
              <a:defRPr/>
            </a:pPr>
            <a:r>
              <a:rPr lang="fr-BE" sz="3600" b="1" dirty="0">
                <a:solidFill>
                  <a:srgbClr val="1B1A5A"/>
                </a:solidFill>
                <a:latin typeface="Arial Narrow" pitchFamily="34" charset="0"/>
              </a:rPr>
              <a:t>Recommandations de pratique clinique de 2016 de la</a:t>
            </a:r>
            <a:r>
              <a:rPr lang="fr-BE" sz="3600" b="1" dirty="0">
                <a:latin typeface="Arial Narrow" pitchFamily="34" charset="0"/>
              </a:rPr>
              <a:t> </a:t>
            </a:r>
            <a:r>
              <a:rPr lang="fr-BE" sz="3600" b="1" dirty="0">
                <a:solidFill>
                  <a:srgbClr val="1B1A5A"/>
                </a:solidFill>
                <a:latin typeface="Arial Narrow" pitchFamily="34" charset="0"/>
              </a:rPr>
              <a:t>SCC</a:t>
            </a:r>
            <a:r>
              <a:rPr lang="fr-BE" sz="3600" b="1" dirty="0">
                <a:latin typeface="Arial Narrow" pitchFamily="34" charset="0"/>
              </a:rPr>
              <a:t> </a:t>
            </a:r>
            <a:endParaRPr lang="en-CA" sz="3600" b="1" dirty="0">
              <a:solidFill>
                <a:srgbClr val="1B1A5A"/>
              </a:solidFill>
              <a:latin typeface="Arial Narrow" panose="020B0606020202030204" pitchFamily="34" charset="0"/>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CA" sz="3600" b="1" i="0" u="none" strike="noStrike" kern="1200" cap="none" spc="0" normalizeH="0" baseline="0" noProof="0" dirty="0">
              <a:ln>
                <a:noFill/>
              </a:ln>
              <a:solidFill>
                <a:srgbClr val="1B1A5A"/>
              </a:solidFill>
              <a:effectLst/>
              <a:uLnTx/>
              <a:uFillTx/>
              <a:latin typeface="Arial Narrow" panose="020B0606020202030204" pitchFamily="34" charset="0"/>
              <a:ea typeface="+mn-ea"/>
              <a:cs typeface="Aharoni" panose="02010803020104030203" pitchFamily="2" charset="-79"/>
            </a:endParaRPr>
          </a:p>
        </p:txBody>
      </p:sp>
      <p:sp>
        <p:nvSpPr>
          <p:cNvPr id="34" name="Rectangle 33">
            <a:extLst>
              <a:ext uri="{FF2B5EF4-FFF2-40B4-BE49-F238E27FC236}">
                <a16:creationId xmlns:a16="http://schemas.microsoft.com/office/drawing/2014/main" id="{2A46632C-5180-4D30-8DAD-82619CA3B15A}"/>
              </a:ext>
            </a:extLst>
          </p:cNvPr>
          <p:cNvSpPr/>
          <p:nvPr/>
        </p:nvSpPr>
        <p:spPr>
          <a:xfrm>
            <a:off x="51950" y="6365954"/>
            <a:ext cx="6432669" cy="3834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l" defTabSz="457200" rtl="0" eaLnBrk="1" fontAlgn="auto" latinLnBrk="0" hangingPunct="1">
              <a:lnSpc>
                <a:spcPct val="90000"/>
              </a:lnSpc>
              <a:spcBef>
                <a:spcPts val="0"/>
              </a:spcBef>
              <a:spcAft>
                <a:spcPts val="0"/>
              </a:spcAft>
              <a:buClrTx/>
              <a:buSzTx/>
              <a:buFontTx/>
              <a:buNone/>
              <a:tabLst/>
              <a:defRPr/>
            </a:pP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Arial" pitchFamily="34" charset="0"/>
              </a:rPr>
              <a:t>2016 Focused Update of the Canadian Cardiovascular Society Guidelines for the Management of Atrial Fibrillation</a:t>
            </a:r>
          </a:p>
          <a:p>
            <a:pPr marL="0" marR="0" lvl="0" indent="0" algn="l" defTabSz="457200" rtl="0" eaLnBrk="1" fontAlgn="auto" latinLnBrk="0" hangingPunct="1">
              <a:lnSpc>
                <a:spcPct val="90000"/>
              </a:lnSpc>
              <a:spcBef>
                <a:spcPts val="0"/>
              </a:spcBef>
              <a:spcAft>
                <a:spcPts val="0"/>
              </a:spcAft>
              <a:buClrTx/>
              <a:buSzTx/>
              <a:buFontTx/>
              <a:buNone/>
              <a:tabLst/>
              <a:defRPr/>
            </a:pPr>
            <a:r>
              <a:rPr kumimoji="0" lang="en-CA" sz="9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Arial" pitchFamily="34" charset="0"/>
              </a:rPr>
              <a:t>Macle</a:t>
            </a: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Arial" pitchFamily="34" charset="0"/>
              </a:rPr>
              <a:t>, Laurent et al. Canadian Journal of Cardiology , Volume 32 , Issue 10 , 1170 - 1185</a:t>
            </a:r>
          </a:p>
        </p:txBody>
      </p:sp>
      <p:sp>
        <p:nvSpPr>
          <p:cNvPr id="18" name="Rectangle 17">
            <a:extLst>
              <a:ext uri="{FF2B5EF4-FFF2-40B4-BE49-F238E27FC236}">
                <a16:creationId xmlns:a16="http://schemas.microsoft.com/office/drawing/2014/main" id="{EFB4E5F0-48FA-45A3-9A50-6467FF363D5C}"/>
              </a:ext>
            </a:extLst>
          </p:cNvPr>
          <p:cNvSpPr/>
          <p:nvPr/>
        </p:nvSpPr>
        <p:spPr>
          <a:xfrm>
            <a:off x="194761" y="2112463"/>
            <a:ext cx="8787314" cy="3745415"/>
          </a:xfrm>
          <a:prstGeom prst="rect">
            <a:avLst/>
          </a:prstGeom>
          <a:solidFill>
            <a:sysClr val="window" lastClr="FFFFFF">
              <a:lumMod val="95000"/>
            </a:sys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id="{79CFDA59-FB60-44BF-847F-C9BF5AF7FA66}"/>
              </a:ext>
            </a:extLst>
          </p:cNvPr>
          <p:cNvSpPr/>
          <p:nvPr/>
        </p:nvSpPr>
        <p:spPr>
          <a:xfrm>
            <a:off x="-6448" y="2110468"/>
            <a:ext cx="182880" cy="3749040"/>
          </a:xfrm>
          <a:prstGeom prst="rect">
            <a:avLst/>
          </a:prstGeom>
          <a:solidFill>
            <a:srgbClr val="23334E"/>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 name="Rectangle 19">
            <a:extLst>
              <a:ext uri="{FF2B5EF4-FFF2-40B4-BE49-F238E27FC236}">
                <a16:creationId xmlns:a16="http://schemas.microsoft.com/office/drawing/2014/main" id="{2C36A6D5-CE90-4BCF-B0CD-6F70D4D2DF40}"/>
              </a:ext>
            </a:extLst>
          </p:cNvPr>
          <p:cNvSpPr/>
          <p:nvPr/>
        </p:nvSpPr>
        <p:spPr>
          <a:xfrm>
            <a:off x="8961118" y="2116707"/>
            <a:ext cx="182880" cy="3749040"/>
          </a:xfrm>
          <a:prstGeom prst="rect">
            <a:avLst/>
          </a:prstGeom>
          <a:solidFill>
            <a:srgbClr val="30C1D7"/>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4" name="TextBox 23">
            <a:extLst>
              <a:ext uri="{FF2B5EF4-FFF2-40B4-BE49-F238E27FC236}">
                <a16:creationId xmlns:a16="http://schemas.microsoft.com/office/drawing/2014/main" id="{4307342D-28B2-4B83-8529-A692AA9DAE46}"/>
              </a:ext>
            </a:extLst>
          </p:cNvPr>
          <p:cNvSpPr txBox="1"/>
          <p:nvPr/>
        </p:nvSpPr>
        <p:spPr>
          <a:xfrm>
            <a:off x="194761" y="3087341"/>
            <a:ext cx="8813997" cy="224676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2800" b="1" i="0" u="none" strike="noStrike" kern="1200" cap="none" spc="0" normalizeH="0" baseline="0" noProof="0" dirty="0">
                <a:ln>
                  <a:noFill/>
                </a:ln>
                <a:solidFill>
                  <a:srgbClr val="19325C"/>
                </a:solidFill>
                <a:effectLst/>
                <a:uLnTx/>
                <a:uFillTx/>
                <a:latin typeface="Arial Narrow" panose="020B0606020202030204" pitchFamily="34" charset="0"/>
                <a:ea typeface="+mn-ea"/>
                <a:cs typeface="Candara"/>
              </a:rPr>
              <a:t>RECOMMANDATION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Candara"/>
            </a:endParaRPr>
          </a:p>
          <a:p>
            <a:pPr marL="342900" indent="-342900" algn="ctr"/>
            <a:r>
              <a:rPr lang="fr-MC" sz="2400" dirty="0">
                <a:latin typeface="Arial Narrow" pitchFamily="34" charset="0"/>
              </a:rPr>
              <a:t>Nous recommandons </a:t>
            </a:r>
            <a:r>
              <a:rPr lang="fr-MC" sz="2400" b="1" dirty="0">
                <a:solidFill>
                  <a:srgbClr val="30C1D7"/>
                </a:solidFill>
                <a:latin typeface="Arial Narrow" pitchFamily="34" charset="0"/>
              </a:rPr>
              <a:t>l’interruption du traitement anticoagulant </a:t>
            </a:r>
            <a:r>
              <a:rPr lang="fr-MC" sz="2400" dirty="0">
                <a:latin typeface="Arial Narrow" pitchFamily="34" charset="0"/>
              </a:rPr>
              <a:t>chez un patient atteint de FA/FLA </a:t>
            </a:r>
            <a:r>
              <a:rPr lang="fr-MC" sz="2400" b="1" dirty="0">
                <a:solidFill>
                  <a:srgbClr val="30C1D7"/>
                </a:solidFill>
                <a:latin typeface="Arial Narrow" pitchFamily="34" charset="0"/>
              </a:rPr>
              <a:t>pour la plupart des interventions associées à un risque intermédiaire ou élevé d’hémorragie majeure </a:t>
            </a:r>
          </a:p>
          <a:p>
            <a:pPr marL="342900" indent="-342900" algn="ctr"/>
            <a:r>
              <a:rPr lang="fr-MC" sz="2400" dirty="0">
                <a:latin typeface="Arial Narrow" pitchFamily="34" charset="0"/>
              </a:rPr>
              <a:t>(Forte recommandation, faible niveau de preuve</a:t>
            </a:r>
            <a:r>
              <a:rPr lang="fr-LU" sz="2400" dirty="0">
                <a:latin typeface="Arial Narrow" pitchFamily="34" charset="0"/>
              </a:rPr>
              <a:t>)</a:t>
            </a:r>
            <a:r>
              <a:rPr lang="en-CA" sz="2400" dirty="0">
                <a:solidFill>
                  <a:prstClr val="black">
                    <a:tint val="75000"/>
                  </a:prstClr>
                </a:solidFill>
                <a:latin typeface="Arial Narrow" pitchFamily="34" charset="0"/>
              </a:rPr>
              <a:t>       </a:t>
            </a:r>
          </a:p>
        </p:txBody>
      </p:sp>
      <p:sp>
        <p:nvSpPr>
          <p:cNvPr id="13" name="TextBox 12">
            <a:extLst>
              <a:ext uri="{FF2B5EF4-FFF2-40B4-BE49-F238E27FC236}">
                <a16:creationId xmlns:a16="http://schemas.microsoft.com/office/drawing/2014/main" id="{3E788195-386F-4ED7-AF98-6310D0C4FC48}"/>
              </a:ext>
            </a:extLst>
          </p:cNvPr>
          <p:cNvSpPr txBox="1"/>
          <p:nvPr/>
        </p:nvSpPr>
        <p:spPr>
          <a:xfrm>
            <a:off x="212576" y="5411054"/>
            <a:ext cx="3024336" cy="41549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85000"/>
                    <a:lumOff val="15000"/>
                  </a:prstClr>
                </a:solidFill>
                <a:effectLst/>
                <a:uLnTx/>
                <a:uFillTx/>
                <a:latin typeface="Arial Narrow" panose="020B0606020202030204" pitchFamily="34" charset="0"/>
                <a:ea typeface="+mn-ea"/>
                <a:cs typeface="+mn-cs"/>
              </a:rPr>
              <a:t>FA = Fibrillation </a:t>
            </a:r>
            <a:r>
              <a:rPr kumimoji="0" lang="en-US" sz="1000" b="0" i="0" u="none" strike="noStrike" kern="1200" cap="none" spc="0" normalizeH="0" baseline="0" noProof="0" dirty="0" err="1">
                <a:ln>
                  <a:noFill/>
                </a:ln>
                <a:solidFill>
                  <a:prstClr val="black">
                    <a:lumMod val="85000"/>
                    <a:lumOff val="15000"/>
                  </a:prstClr>
                </a:solidFill>
                <a:effectLst/>
                <a:uLnTx/>
                <a:uFillTx/>
                <a:latin typeface="Arial Narrow" panose="020B0606020202030204" pitchFamily="34" charset="0"/>
                <a:ea typeface="+mn-ea"/>
                <a:cs typeface="+mn-cs"/>
              </a:rPr>
              <a:t>auriculaire</a:t>
            </a:r>
            <a:endParaRPr kumimoji="0" lang="en-US" sz="1000" b="0" i="0" u="none" strike="noStrike" kern="1200" cap="none" spc="0" normalizeH="0" baseline="0" noProof="0" dirty="0">
              <a:ln>
                <a:noFill/>
              </a:ln>
              <a:solidFill>
                <a:prstClr val="black">
                  <a:lumMod val="85000"/>
                  <a:lumOff val="15000"/>
                </a:prstClr>
              </a:solidFill>
              <a:effectLst/>
              <a:uLnTx/>
              <a:uFillTx/>
              <a:latin typeface="Arial Narrow" panose="020B060602020203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85000"/>
                    <a:lumOff val="15000"/>
                  </a:prstClr>
                </a:solidFill>
                <a:effectLst/>
                <a:uLnTx/>
                <a:uFillTx/>
                <a:latin typeface="Arial Narrow" panose="020B0606020202030204" pitchFamily="34" charset="0"/>
                <a:ea typeface="+mn-ea"/>
                <a:cs typeface="+mn-cs"/>
              </a:rPr>
              <a:t>FLA = </a:t>
            </a:r>
            <a:r>
              <a:rPr lang="en-US" sz="1000" dirty="0">
                <a:solidFill>
                  <a:prstClr val="black">
                    <a:lumMod val="85000"/>
                    <a:lumOff val="15000"/>
                  </a:prstClr>
                </a:solidFill>
                <a:latin typeface="Arial Narrow" panose="020B0606020202030204" pitchFamily="34" charset="0"/>
              </a:rPr>
              <a:t>Flutter </a:t>
            </a:r>
            <a:r>
              <a:rPr lang="en-US" sz="1000" dirty="0" err="1">
                <a:solidFill>
                  <a:prstClr val="black">
                    <a:lumMod val="85000"/>
                    <a:lumOff val="15000"/>
                  </a:prstClr>
                </a:solidFill>
                <a:latin typeface="Arial Narrow" panose="020B0606020202030204" pitchFamily="34" charset="0"/>
              </a:rPr>
              <a:t>auriculaire</a:t>
            </a:r>
            <a:endParaRPr kumimoji="0" lang="en-US" sz="1000" b="0" i="0" u="none" strike="noStrike" kern="1200" cap="none" spc="0" normalizeH="0" baseline="0" noProof="0" dirty="0">
              <a:ln>
                <a:noFill/>
              </a:ln>
              <a:solidFill>
                <a:prstClr val="black">
                  <a:lumMod val="85000"/>
                  <a:lumOff val="15000"/>
                </a:prstClr>
              </a:solidFill>
              <a:effectLst/>
              <a:uLnTx/>
              <a:uFillTx/>
              <a:latin typeface="Arial Narrow" panose="020B0606020202030204" pitchFamily="34" charset="0"/>
              <a:ea typeface="+mn-ea"/>
              <a:cs typeface="+mn-cs"/>
            </a:endParaRPr>
          </a:p>
        </p:txBody>
      </p:sp>
      <p:pic>
        <p:nvPicPr>
          <p:cNvPr id="15" name="Picture 2" descr="Image result for canadian cardiovascular society french logo">
            <a:extLst>
              <a:ext uri="{FF2B5EF4-FFF2-40B4-BE49-F238E27FC236}">
                <a16:creationId xmlns:a16="http://schemas.microsoft.com/office/drawing/2014/main" id="{F59FC5D5-1BEA-412E-AD28-821BBBB23D90}"/>
              </a:ext>
            </a:extLst>
          </p:cNvPr>
          <p:cNvPicPr>
            <a:picLocks noChangeAspect="1" noChangeArrowheads="1"/>
          </p:cNvPicPr>
          <p:nvPr/>
        </p:nvPicPr>
        <p:blipFill>
          <a:blip r:embed="rId5">
            <a:clrChange>
              <a:clrFrom>
                <a:srgbClr val="FFFFFF"/>
              </a:clrFrom>
              <a:clrTo>
                <a:srgbClr val="FFFFFF">
                  <a:alpha val="0"/>
                </a:srgbClr>
              </a:clrTo>
            </a:clrChange>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54701" y="2329992"/>
            <a:ext cx="4234598" cy="557997"/>
          </a:xfrm>
          <a:prstGeom prst="rect">
            <a:avLst/>
          </a:prstGeom>
          <a:noFill/>
          <a:extLst>
            <a:ext uri="{909E8E84-426E-40DD-AFC4-6F175D3DCCD1}">
              <a14:hiddenFill xmlns:a14="http://schemas.microsoft.com/office/drawing/2010/main">
                <a:solidFill>
                  <a:srgbClr val="FFFFFF"/>
                </a:solidFill>
              </a14:hiddenFill>
            </a:ext>
          </a:extLst>
        </p:spPr>
      </p:pic>
      <p:pic>
        <p:nvPicPr>
          <p:cNvPr id="16" name="4E92DA43-5712-40E9-AFDC-2C1062C78C6F" descr="7646DFF2-B812-4635-AA57-5171E34E5A45@chrc">
            <a:extLst>
              <a:ext uri="{FF2B5EF4-FFF2-40B4-BE49-F238E27FC236}">
                <a16:creationId xmlns:a16="http://schemas.microsoft.com/office/drawing/2014/main" id="{6E411E56-7282-4EAD-8D15-53615A1807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15905" y="140707"/>
            <a:ext cx="2250308" cy="1282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2894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6448" y="1132500"/>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161925" y="228825"/>
            <a:ext cx="6149975"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BE" sz="4000" b="1" i="0" u="none" strike="noStrike" kern="1200" cap="none" spc="0" normalizeH="0" baseline="0" noProof="0" dirty="0">
                <a:ln>
                  <a:noFill/>
                </a:ln>
                <a:solidFill>
                  <a:srgbClr val="1B1A5A"/>
                </a:solidFill>
                <a:effectLst/>
                <a:uLnTx/>
                <a:uFillTx/>
                <a:latin typeface="Arial Narrow" pitchFamily="34" charset="0"/>
                <a:ea typeface="+mn-ea"/>
                <a:cs typeface="+mn-cs"/>
              </a:rPr>
              <a:t>Guide </a:t>
            </a:r>
            <a:r>
              <a:rPr kumimoji="0" lang="fr-BE" sz="4000" b="1" i="0" u="none" strike="noStrike" kern="1200" cap="none" spc="0" normalizeH="0" baseline="0" noProof="0" dirty="0" err="1">
                <a:ln>
                  <a:noFill/>
                </a:ln>
                <a:solidFill>
                  <a:srgbClr val="1B1A5A"/>
                </a:solidFill>
                <a:effectLst/>
                <a:uLnTx/>
                <a:uFillTx/>
                <a:latin typeface="Arial Narrow" pitchFamily="34" charset="0"/>
                <a:ea typeface="+mn-ea"/>
                <a:cs typeface="+mn-cs"/>
              </a:rPr>
              <a:t>péri-opératoire</a:t>
            </a:r>
            <a:endParaRPr kumimoji="0" lang="fr-BE" sz="4000" b="1" i="0" u="none" strike="noStrike" kern="1200" cap="none" spc="0" normalizeH="0" baseline="0" noProof="0" dirty="0">
              <a:ln>
                <a:noFill/>
              </a:ln>
              <a:solidFill>
                <a:srgbClr val="1B1A5A"/>
              </a:solidFill>
              <a:effectLst/>
              <a:uLnTx/>
              <a:uFillTx/>
              <a:latin typeface="Arial Narrow" pitchFamily="34" charset="0"/>
              <a:ea typeface="+mn-ea"/>
              <a:cs typeface="+mn-cs"/>
            </a:endParaRPr>
          </a:p>
        </p:txBody>
      </p:sp>
      <p:sp>
        <p:nvSpPr>
          <p:cNvPr id="14" name="Text Box 3">
            <a:extLst>
              <a:ext uri="{FF2B5EF4-FFF2-40B4-BE49-F238E27FC236}">
                <a16:creationId xmlns:a16="http://schemas.microsoft.com/office/drawing/2014/main" id="{36471477-E236-465C-8902-DCFAC1DB3159}"/>
              </a:ext>
            </a:extLst>
          </p:cNvPr>
          <p:cNvSpPr txBox="1">
            <a:spLocks noChangeArrowheads="1"/>
          </p:cNvSpPr>
          <p:nvPr/>
        </p:nvSpPr>
        <p:spPr bwMode="auto">
          <a:xfrm>
            <a:off x="146654" y="6457109"/>
            <a:ext cx="5114115" cy="246221"/>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0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 2017 </a:t>
            </a:r>
            <a:r>
              <a:rPr kumimoji="0" lang="en-CA" sz="10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mn-cs"/>
              </a:rPr>
              <a:t>Thrombose</a:t>
            </a:r>
            <a:r>
              <a:rPr kumimoji="0" lang="en-CA" sz="10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 Canada</a:t>
            </a:r>
            <a:endParaRPr kumimoji="0" lang="en-CA" sz="10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sym typeface="Calibri" charset="0"/>
            </a:endParaRPr>
          </a:p>
        </p:txBody>
      </p:sp>
      <p:sp>
        <p:nvSpPr>
          <p:cNvPr id="16" name="TextBox 15">
            <a:extLst>
              <a:ext uri="{FF2B5EF4-FFF2-40B4-BE49-F238E27FC236}">
                <a16:creationId xmlns:a16="http://schemas.microsoft.com/office/drawing/2014/main" id="{8C19DC2F-9D17-4175-A7E5-723A535ADB32}"/>
              </a:ext>
            </a:extLst>
          </p:cNvPr>
          <p:cNvSpPr txBox="1"/>
          <p:nvPr/>
        </p:nvSpPr>
        <p:spPr>
          <a:xfrm>
            <a:off x="1578101" y="6413069"/>
            <a:ext cx="7565899"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prstClr val="white"/>
                </a:solidFill>
                <a:effectLst/>
                <a:uLnTx/>
                <a:uFillTx/>
                <a:latin typeface="Arial Narrow" pitchFamily="34" charset="0"/>
                <a:ea typeface="+mn-ea"/>
                <a:cs typeface="+mn-cs"/>
              </a:rPr>
              <a:t>*Ne prendre aucun anticoagulant le jour de la chirurgie/l’intervention.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prstClr val="white"/>
                </a:solidFill>
                <a:effectLst/>
                <a:uLnTx/>
                <a:uFillTx/>
                <a:latin typeface="Arial Narrow" pitchFamily="34" charset="0"/>
                <a:ea typeface="+mn-ea"/>
                <a:cs typeface="+mn-cs"/>
              </a:rPr>
              <a:t>† Les interventions </a:t>
            </a:r>
            <a:r>
              <a:rPr kumimoji="0" lang="fr-FR" sz="1000" b="1"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mn-cs"/>
              </a:rPr>
              <a:t>neuraxiales</a:t>
            </a:r>
            <a:r>
              <a:rPr kumimoji="0" lang="fr-FR" sz="1000" b="1"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 incluent l’anesthésie péridurale, l’insertion d’un cathéter péridural et le retrait d’un cathéter péridural</a:t>
            </a:r>
            <a:endParaRPr kumimoji="0" lang="en-US" sz="1000" b="1"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endParaRPr>
          </a:p>
        </p:txBody>
      </p:sp>
      <p:pic>
        <p:nvPicPr>
          <p:cNvPr id="2" name="Picture 1">
            <a:extLst>
              <a:ext uri="{FF2B5EF4-FFF2-40B4-BE49-F238E27FC236}">
                <a16:creationId xmlns:a16="http://schemas.microsoft.com/office/drawing/2014/main" id="{A8455D12-F62F-4D1A-B447-2660ACDAB114}"/>
              </a:ext>
            </a:extLst>
          </p:cNvPr>
          <p:cNvPicPr>
            <a:picLocks noChangeAspect="1"/>
          </p:cNvPicPr>
          <p:nvPr/>
        </p:nvPicPr>
        <p:blipFill>
          <a:blip r:embed="rId5"/>
          <a:stretch>
            <a:fillRect/>
          </a:stretch>
        </p:blipFill>
        <p:spPr>
          <a:xfrm>
            <a:off x="109957" y="1449955"/>
            <a:ext cx="8980617" cy="3886630"/>
          </a:xfrm>
          <a:prstGeom prst="rect">
            <a:avLst/>
          </a:prstGeom>
        </p:spPr>
      </p:pic>
      <p:pic>
        <p:nvPicPr>
          <p:cNvPr id="10" name="4E92DA43-5712-40E9-AFDC-2C1062C78C6F" descr="7646DFF2-B812-4635-AA57-5171E34E5A45@chrc">
            <a:extLst>
              <a:ext uri="{FF2B5EF4-FFF2-40B4-BE49-F238E27FC236}">
                <a16:creationId xmlns:a16="http://schemas.microsoft.com/office/drawing/2014/main" id="{223EBCA2-803D-4684-9ACA-359472EF2F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3235" y="140708"/>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8247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6448" y="1132500"/>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161925" y="228825"/>
            <a:ext cx="6149975"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BE" sz="4000" b="1" i="0" u="none" strike="noStrike" kern="1200" cap="none" spc="0" normalizeH="0" baseline="0" noProof="0" dirty="0">
                <a:ln>
                  <a:noFill/>
                </a:ln>
                <a:solidFill>
                  <a:srgbClr val="1B1A5A"/>
                </a:solidFill>
                <a:effectLst/>
                <a:uLnTx/>
                <a:uFillTx/>
                <a:latin typeface="Arial Narrow" pitchFamily="34" charset="0"/>
                <a:ea typeface="+mn-ea"/>
                <a:cs typeface="+mn-cs"/>
              </a:rPr>
              <a:t>Guide post-opératoire</a:t>
            </a:r>
          </a:p>
        </p:txBody>
      </p:sp>
      <p:sp>
        <p:nvSpPr>
          <p:cNvPr id="14" name="Text Box 3">
            <a:extLst>
              <a:ext uri="{FF2B5EF4-FFF2-40B4-BE49-F238E27FC236}">
                <a16:creationId xmlns:a16="http://schemas.microsoft.com/office/drawing/2014/main" id="{36471477-E236-465C-8902-DCFAC1DB3159}"/>
              </a:ext>
            </a:extLst>
          </p:cNvPr>
          <p:cNvSpPr txBox="1">
            <a:spLocks noChangeArrowheads="1"/>
          </p:cNvSpPr>
          <p:nvPr/>
        </p:nvSpPr>
        <p:spPr bwMode="auto">
          <a:xfrm>
            <a:off x="146654" y="6457109"/>
            <a:ext cx="5114115" cy="246221"/>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0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 2017 </a:t>
            </a:r>
            <a:r>
              <a:rPr kumimoji="0" lang="en-CA" sz="10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mn-cs"/>
              </a:rPr>
              <a:t>Thrombose</a:t>
            </a:r>
            <a:r>
              <a:rPr kumimoji="0" lang="en-CA" sz="10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 Canada</a:t>
            </a:r>
            <a:endParaRPr kumimoji="0" lang="en-CA" sz="10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sym typeface="Calibri" charset="0"/>
            </a:endParaRPr>
          </a:p>
        </p:txBody>
      </p:sp>
      <p:pic>
        <p:nvPicPr>
          <p:cNvPr id="10" name="Graphic 9" descr="Share">
            <a:hlinkClick r:id="rId5" action="ppaction://hlinksldjump"/>
            <a:extLst>
              <a:ext uri="{FF2B5EF4-FFF2-40B4-BE49-F238E27FC236}">
                <a16:creationId xmlns:a16="http://schemas.microsoft.com/office/drawing/2014/main" id="{8D104A46-4A66-4995-93BA-0BFE2909F5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70065" y="6393401"/>
            <a:ext cx="388126" cy="388126"/>
          </a:xfrm>
          <a:prstGeom prst="rect">
            <a:avLst/>
          </a:prstGeom>
        </p:spPr>
      </p:pic>
      <p:pic>
        <p:nvPicPr>
          <p:cNvPr id="6" name="Picture 5">
            <a:extLst>
              <a:ext uri="{FF2B5EF4-FFF2-40B4-BE49-F238E27FC236}">
                <a16:creationId xmlns:a16="http://schemas.microsoft.com/office/drawing/2014/main" id="{8FF64278-9C2D-438B-8502-4601F17448DA}"/>
              </a:ext>
            </a:extLst>
          </p:cNvPr>
          <p:cNvPicPr>
            <a:picLocks noChangeAspect="1"/>
          </p:cNvPicPr>
          <p:nvPr/>
        </p:nvPicPr>
        <p:blipFill>
          <a:blip r:embed="rId8"/>
          <a:stretch>
            <a:fillRect/>
          </a:stretch>
        </p:blipFill>
        <p:spPr>
          <a:xfrm>
            <a:off x="46175" y="1449954"/>
            <a:ext cx="9144000" cy="4169027"/>
          </a:xfrm>
          <a:prstGeom prst="rect">
            <a:avLst/>
          </a:prstGeom>
        </p:spPr>
      </p:pic>
      <p:pic>
        <p:nvPicPr>
          <p:cNvPr id="11" name="4E92DA43-5712-40E9-AFDC-2C1062C78C6F" descr="7646DFF2-B812-4635-AA57-5171E34E5A45@chrc">
            <a:extLst>
              <a:ext uri="{FF2B5EF4-FFF2-40B4-BE49-F238E27FC236}">
                <a16:creationId xmlns:a16="http://schemas.microsoft.com/office/drawing/2014/main" id="{E1B91244-2062-4DF9-ACB1-39C9E8EA0C6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83235" y="140708"/>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3032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0" y="1073457"/>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161925" y="161141"/>
            <a:ext cx="8068238" cy="646331"/>
          </a:xfrm>
          <a:prstGeom prst="rect">
            <a:avLst/>
          </a:prstGeom>
          <a:noFill/>
        </p:spPr>
        <p:txBody>
          <a:bodyPr wrap="square">
            <a:spAutoFit/>
          </a:bodyPr>
          <a:lstStyle/>
          <a:p>
            <a:pPr lvl="0">
              <a:defRPr/>
            </a:pPr>
            <a:r>
              <a:rPr lang="fr-CA" sz="3600" b="1" dirty="0">
                <a:solidFill>
                  <a:srgbClr val="1B1A5A"/>
                </a:solidFill>
                <a:latin typeface="Arial Narrow" panose="020B0606020202030204" pitchFamily="34" charset="0"/>
                <a:cs typeface="Aharoni" panose="02010803020104030203" pitchFamily="2" charset="-79"/>
              </a:rPr>
              <a:t>Divulgation de soutien commercial</a:t>
            </a:r>
          </a:p>
        </p:txBody>
      </p:sp>
      <p:pic>
        <p:nvPicPr>
          <p:cNvPr id="10" name="4E92DA43-5712-40E9-AFDC-2C1062C78C6F" descr="7646DFF2-B812-4635-AA57-5171E34E5A45@chrc">
            <a:extLst>
              <a:ext uri="{FF2B5EF4-FFF2-40B4-BE49-F238E27FC236}">
                <a16:creationId xmlns:a16="http://schemas.microsoft.com/office/drawing/2014/main" id="{8256D66B-F9BB-4FDA-BF72-7AE04BFB28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5497" y="154913"/>
            <a:ext cx="1494821" cy="85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2">
            <a:extLst>
              <a:ext uri="{FF2B5EF4-FFF2-40B4-BE49-F238E27FC236}">
                <a16:creationId xmlns:a16="http://schemas.microsoft.com/office/drawing/2014/main" id="{712727A1-5857-44D5-AE49-D2675786637F}"/>
              </a:ext>
            </a:extLst>
          </p:cNvPr>
          <p:cNvSpPr txBox="1">
            <a:spLocks/>
          </p:cNvSpPr>
          <p:nvPr/>
        </p:nvSpPr>
        <p:spPr>
          <a:xfrm>
            <a:off x="271009" y="1278357"/>
            <a:ext cx="8720592" cy="490975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defRPr/>
            </a:pPr>
            <a:r>
              <a:rPr lang="fr-BE" b="1" kern="0" dirty="0">
                <a:solidFill>
                  <a:schemeClr val="tx1">
                    <a:lumMod val="75000"/>
                    <a:lumOff val="25000"/>
                  </a:schemeClr>
                </a:solidFill>
                <a:latin typeface="Arial Narrow" panose="020B0606020202030204" pitchFamily="34" charset="0"/>
                <a:sym typeface="Arial Narrow Bold" charset="0"/>
              </a:rPr>
              <a:t>Ce programme a reçu le soutien financier de BMS et Pfizer Alliance Canada sous la forme d’une subvention à l’éducation.</a:t>
            </a:r>
            <a:endParaRPr lang="fr-BE" b="1" kern="0" dirty="0">
              <a:solidFill>
                <a:schemeClr val="tx1">
                  <a:lumMod val="75000"/>
                  <a:lumOff val="25000"/>
                </a:schemeClr>
              </a:solidFill>
              <a:latin typeface="Arial Narrow" panose="020B0606020202030204" pitchFamily="34" charset="0"/>
            </a:endParaRPr>
          </a:p>
          <a:p>
            <a:pPr algn="l">
              <a:spcBef>
                <a:spcPts val="200"/>
              </a:spcBef>
              <a:defRPr/>
            </a:pPr>
            <a:endParaRPr lang="fr-BE" b="1" kern="0" dirty="0">
              <a:solidFill>
                <a:schemeClr val="tx1">
                  <a:lumMod val="75000"/>
                  <a:lumOff val="25000"/>
                </a:schemeClr>
              </a:solidFill>
              <a:latin typeface="Arial Narrow" panose="020B0606020202030204" pitchFamily="34" charset="0"/>
              <a:ea typeface="ヒラギノ角ゴ ProN W6" charset="-128"/>
              <a:sym typeface="Arial Narrow Bold" charset="0"/>
            </a:endParaRPr>
          </a:p>
          <a:p>
            <a:pPr algn="l">
              <a:spcBef>
                <a:spcPts val="200"/>
              </a:spcBef>
              <a:defRPr/>
            </a:pPr>
            <a:r>
              <a:rPr lang="fr-BE" b="1" dirty="0">
                <a:solidFill>
                  <a:schemeClr val="tx1">
                    <a:lumMod val="75000"/>
                    <a:lumOff val="25000"/>
                  </a:schemeClr>
                </a:solidFill>
                <a:latin typeface="Arial Narrow" panose="020B0606020202030204" pitchFamily="34" charset="0"/>
              </a:rPr>
              <a:t>Ce programme a reçu un soutien non financier de </a:t>
            </a:r>
            <a:r>
              <a:rPr lang="fr-BE" b="1" kern="0" dirty="0">
                <a:solidFill>
                  <a:schemeClr val="tx1">
                    <a:lumMod val="75000"/>
                    <a:lumOff val="25000"/>
                  </a:schemeClr>
                </a:solidFill>
                <a:latin typeface="Arial Narrow" panose="020B0606020202030204" pitchFamily="34" charset="0"/>
                <a:sym typeface="Arial Narrow Bold" charset="0"/>
              </a:rPr>
              <a:t>BMS et Pfizer Alliance Canada sous la forme d’un soutien logistique</a:t>
            </a:r>
            <a:r>
              <a:rPr lang="fr-BE" b="1" dirty="0">
                <a:solidFill>
                  <a:schemeClr val="tx1">
                    <a:lumMod val="75000"/>
                    <a:lumOff val="25000"/>
                  </a:schemeClr>
                </a:solidFill>
                <a:latin typeface="Arial Narrow" panose="020B0606020202030204" pitchFamily="34" charset="0"/>
              </a:rPr>
              <a:t>. </a:t>
            </a:r>
            <a:endParaRPr lang="fr-BE" dirty="0">
              <a:solidFill>
                <a:schemeClr val="tx1">
                  <a:lumMod val="75000"/>
                  <a:lumOff val="25000"/>
                </a:schemeClr>
              </a:solidFill>
              <a:latin typeface="Arial Narrow" panose="020B0606020202030204" pitchFamily="34" charset="0"/>
            </a:endParaRPr>
          </a:p>
          <a:p>
            <a:pPr algn="l">
              <a:spcBef>
                <a:spcPct val="0"/>
              </a:spcBef>
              <a:defRPr/>
            </a:pPr>
            <a:endParaRPr lang="fr-BE" b="1" kern="0" dirty="0">
              <a:solidFill>
                <a:prstClr val="black"/>
              </a:solidFill>
              <a:latin typeface="Arial Narrow" panose="020B0606020202030204" pitchFamily="34" charset="0"/>
              <a:ea typeface="ヒラギノ角ゴ ProN W6" charset="-128"/>
              <a:sym typeface="Arial Narrow Bold" charset="0"/>
            </a:endParaRPr>
          </a:p>
          <a:p>
            <a:pPr lvl="0" algn="l">
              <a:spcBef>
                <a:spcPts val="400"/>
              </a:spcBef>
              <a:defRPr/>
            </a:pPr>
            <a:r>
              <a:rPr lang="fr-CA" b="1" u="sng" kern="0" dirty="0">
                <a:solidFill>
                  <a:srgbClr val="002060"/>
                </a:solidFill>
                <a:latin typeface="Arial Narrow" panose="020B0606020202030204" pitchFamily="34" charset="0"/>
                <a:sym typeface="Arial Narrow Bold" charset="0"/>
              </a:rPr>
              <a:t>Conflit(s) d’intérêt potentiel(s) :</a:t>
            </a:r>
            <a:endParaRPr lang="fr-CA" b="1" kern="0" dirty="0">
              <a:solidFill>
                <a:srgbClr val="002060"/>
              </a:solidFill>
              <a:latin typeface="Arial Narrow" panose="020B0606020202030204" pitchFamily="34" charset="0"/>
            </a:endParaRPr>
          </a:p>
          <a:p>
            <a:pPr lvl="0" algn="l">
              <a:spcBef>
                <a:spcPts val="200"/>
              </a:spcBef>
              <a:defRPr/>
            </a:pPr>
            <a:endParaRPr lang="fr-CA" b="1" u="sng" kern="0" dirty="0">
              <a:solidFill>
                <a:prstClr val="black"/>
              </a:solidFill>
              <a:latin typeface="Arial Narrow" panose="020B0606020202030204" pitchFamily="34" charset="0"/>
              <a:ea typeface="ヒラギノ角ゴ ProN W6" charset="-128"/>
              <a:sym typeface="Arial Narrow Bold" charset="0"/>
            </a:endParaRPr>
          </a:p>
          <a:p>
            <a:pPr lvl="0" algn="l">
              <a:spcBef>
                <a:spcPts val="400"/>
              </a:spcBef>
              <a:defRPr/>
            </a:pPr>
            <a:r>
              <a:rPr lang="fr-CA" b="1" kern="0" dirty="0">
                <a:solidFill>
                  <a:srgbClr val="002060"/>
                </a:solidFill>
                <a:latin typeface="Arial Narrow" panose="020B0606020202030204" pitchFamily="34" charset="0"/>
                <a:sym typeface="Arial Narrow Bold" charset="0"/>
              </a:rPr>
              <a:t>[Nom du </a:t>
            </a:r>
            <a:r>
              <a:rPr lang="fr-CA" b="1" kern="0" dirty="0" err="1">
                <a:solidFill>
                  <a:srgbClr val="002060"/>
                </a:solidFill>
                <a:latin typeface="Arial Narrow" panose="020B0606020202030204" pitchFamily="34" charset="0"/>
                <a:sym typeface="Arial Narrow Bold" charset="0"/>
              </a:rPr>
              <a:t>confériencier</a:t>
            </a:r>
            <a:r>
              <a:rPr lang="fr-CA" b="1" kern="0" dirty="0">
                <a:solidFill>
                  <a:srgbClr val="002060"/>
                </a:solidFill>
                <a:latin typeface="Arial Narrow" panose="020B0606020202030204" pitchFamily="34" charset="0"/>
                <a:sym typeface="Arial Narrow Bold" charset="0"/>
              </a:rPr>
              <a:t>]</a:t>
            </a:r>
            <a:r>
              <a:rPr lang="fr-CA" b="1" i="1" kern="0" dirty="0">
                <a:solidFill>
                  <a:srgbClr val="002060"/>
                </a:solidFill>
                <a:latin typeface="Arial Narrow" panose="020B0606020202030204" pitchFamily="34" charset="0"/>
                <a:sym typeface="Arial Narrow Bold" charset="0"/>
              </a:rPr>
              <a:t> </a:t>
            </a:r>
            <a:r>
              <a:rPr lang="fr-CA" b="1" kern="0" dirty="0">
                <a:solidFill>
                  <a:prstClr val="black"/>
                </a:solidFill>
                <a:latin typeface="Arial Narrow" panose="020B0606020202030204" pitchFamily="34" charset="0"/>
                <a:sym typeface="Arial Narrow Bold" charset="0"/>
              </a:rPr>
              <a:t>a reçu des honoraires [paiement/financement, etc.] de [organisation soutenant ce programme ET/OU organisation dont le ou les produits font l’objet d’une discussion dans ce programme].</a:t>
            </a:r>
          </a:p>
          <a:p>
            <a:pPr marL="0" lvl="1" algn="l">
              <a:spcBef>
                <a:spcPts val="400"/>
              </a:spcBef>
              <a:buClr>
                <a:srgbClr val="595959"/>
              </a:buClr>
              <a:defRPr/>
            </a:pPr>
            <a:endParaRPr lang="fr-CA" sz="2400" u="sng" kern="0" dirty="0">
              <a:solidFill>
                <a:srgbClr val="595959"/>
              </a:solidFill>
              <a:latin typeface="Arial Narrow" panose="020B0606020202030204" pitchFamily="34" charset="0"/>
              <a:ea typeface="MS PGothic" pitchFamily="34" charset="-128"/>
              <a:sym typeface="Arial Narrow Bold Italic" charset="0"/>
            </a:endParaRPr>
          </a:p>
          <a:p>
            <a:pPr marL="0" lvl="1" algn="l">
              <a:spcBef>
                <a:spcPts val="400"/>
              </a:spcBef>
              <a:buClr>
                <a:srgbClr val="595959"/>
              </a:buClr>
              <a:defRPr/>
            </a:pPr>
            <a:r>
              <a:rPr lang="fr-CA" sz="2400" b="1" kern="0" dirty="0">
                <a:solidFill>
                  <a:prstClr val="black"/>
                </a:solidFill>
                <a:latin typeface="Arial Narrow" panose="020B0606020202030204" pitchFamily="34" charset="0"/>
                <a:sym typeface="Arial Narrow Bold Italic" charset="0"/>
              </a:rPr>
              <a:t>BMS et Pfizer Alliance Canada ont développé un produit (</a:t>
            </a:r>
            <a:r>
              <a:rPr lang="fr-CA" sz="2400" b="1" kern="0" dirty="0" err="1">
                <a:solidFill>
                  <a:prstClr val="black"/>
                </a:solidFill>
                <a:latin typeface="Arial Narrow" panose="020B0606020202030204" pitchFamily="34" charset="0"/>
                <a:sym typeface="Arial Narrow Bold Italic" charset="0"/>
              </a:rPr>
              <a:t>apixaban</a:t>
            </a:r>
            <a:r>
              <a:rPr lang="fr-CA" sz="2400" b="1" kern="0" dirty="0">
                <a:solidFill>
                  <a:prstClr val="black"/>
                </a:solidFill>
                <a:latin typeface="Arial Narrow" panose="020B0606020202030204" pitchFamily="34" charset="0"/>
                <a:sym typeface="Arial Narrow Bold Italic" charset="0"/>
              </a:rPr>
              <a:t>) qui sera discuté dans ce programme; elles détiennent une licence pour ce produit et tire des bénéfices de sa vente</a:t>
            </a:r>
            <a:endParaRPr lang="fr-CA" sz="2400" b="1" u="sng" kern="0" dirty="0">
              <a:solidFill>
                <a:srgbClr val="1B1A5A"/>
              </a:solidFill>
              <a:latin typeface="Arial Narrow" panose="020B0606020202030204" pitchFamily="34" charset="0"/>
              <a:ea typeface="MS PGothic" pitchFamily="34" charset="-128"/>
              <a:sym typeface="Arial Narrow Bold Italic" charset="0"/>
            </a:endParaRPr>
          </a:p>
        </p:txBody>
      </p:sp>
    </p:spTree>
    <p:extLst>
      <p:ext uri="{BB962C8B-B14F-4D97-AF65-F5344CB8AC3E}">
        <p14:creationId xmlns:p14="http://schemas.microsoft.com/office/powerpoint/2010/main" val="998752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sp>
        <p:nvSpPr>
          <p:cNvPr id="2" name="Rectangle 1">
            <a:extLst>
              <a:ext uri="{FF2B5EF4-FFF2-40B4-BE49-F238E27FC236}">
                <a16:creationId xmlns:a16="http://schemas.microsoft.com/office/drawing/2014/main" id="{8F38F57C-F2CC-41DA-8963-9F69B92ACCE8}"/>
              </a:ext>
            </a:extLst>
          </p:cNvPr>
          <p:cNvSpPr/>
          <p:nvPr/>
        </p:nvSpPr>
        <p:spPr>
          <a:xfrm>
            <a:off x="0" y="0"/>
            <a:ext cx="3195263" cy="6858000"/>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TextBox 14">
            <a:extLst>
              <a:ext uri="{FF2B5EF4-FFF2-40B4-BE49-F238E27FC236}">
                <a16:creationId xmlns:a16="http://schemas.microsoft.com/office/drawing/2014/main" id="{132B2AC5-0C79-4D8A-90FC-8FF74B0ADFFC}"/>
              </a:ext>
            </a:extLst>
          </p:cNvPr>
          <p:cNvSpPr txBox="1"/>
          <p:nvPr/>
        </p:nvSpPr>
        <p:spPr>
          <a:xfrm>
            <a:off x="3289718" y="1443133"/>
            <a:ext cx="5657390" cy="35394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
                <a:srgbClr val="00B0F0"/>
              </a:buClr>
              <a:buSzTx/>
              <a:buFontTx/>
              <a:buNone/>
              <a:tabLst/>
              <a:defRPr/>
            </a:pPr>
            <a:endParaRPr kumimoji="0" lang="fr-CA" sz="2800" b="1" i="0" u="none" strike="noStrike" kern="1200" cap="none" spc="0" normalizeH="0" baseline="0" noProof="0" dirty="0">
              <a:ln>
                <a:noFill/>
              </a:ln>
              <a:solidFill>
                <a:prstClr val="black"/>
              </a:solidFill>
              <a:effectLst/>
              <a:uLnTx/>
              <a:uFillTx/>
              <a:latin typeface="Arial Narrow" panose="020B0606020202030204" pitchFamily="34" charset="0"/>
            </a:endParaRPr>
          </a:p>
          <a:p>
            <a:pPr marL="342900" marR="0" lvl="0" indent="-342900" algn="l" defTabSz="457200" rtl="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fr-CA" sz="2800" b="1" i="0" u="none" strike="noStrike" kern="1200" cap="none" spc="0" normalizeH="0" baseline="0" noProof="0" dirty="0">
                <a:ln>
                  <a:noFill/>
                </a:ln>
                <a:solidFill>
                  <a:prstClr val="black"/>
                </a:solidFill>
                <a:effectLst/>
                <a:uLnTx/>
                <a:uFillTx/>
                <a:latin typeface="Arial Narrow" panose="020B0606020202030204" pitchFamily="34" charset="0"/>
              </a:rPr>
              <a:t>Norman </a:t>
            </a:r>
            <a:r>
              <a:rPr lang="fr-CA" sz="2800" b="1" dirty="0">
                <a:solidFill>
                  <a:prstClr val="black"/>
                </a:solidFill>
                <a:latin typeface="Arial Narrow" panose="020B0606020202030204" pitchFamily="34" charset="0"/>
              </a:rPr>
              <a:t>est maintenant sous </a:t>
            </a:r>
            <a:r>
              <a:rPr lang="fr-CA" sz="2800" b="1" dirty="0" err="1">
                <a:solidFill>
                  <a:prstClr val="black"/>
                </a:solidFill>
                <a:latin typeface="Arial Narrow" panose="020B0606020202030204" pitchFamily="34" charset="0"/>
              </a:rPr>
              <a:t>edoxaban</a:t>
            </a:r>
            <a:endParaRPr kumimoji="0" lang="fr-CA" sz="2800" b="1" i="0" u="none" strike="noStrike" kern="1200" cap="none" spc="0" normalizeH="0" baseline="0" noProof="0" dirty="0">
              <a:ln>
                <a:noFill/>
              </a:ln>
              <a:solidFill>
                <a:prstClr val="black"/>
              </a:solidFill>
              <a:effectLst/>
              <a:uLnTx/>
              <a:uFillTx/>
              <a:latin typeface="Arial Narrow" panose="020B0606020202030204" pitchFamily="34" charset="0"/>
            </a:endParaRPr>
          </a:p>
          <a:p>
            <a:pPr marL="342900" indent="-342900">
              <a:buClr>
                <a:srgbClr val="00B0F0"/>
              </a:buClr>
              <a:buFont typeface="Wingdings" panose="05000000000000000000" pitchFamily="2" charset="2"/>
              <a:buChar char="§"/>
            </a:pPr>
            <a:r>
              <a:rPr lang="fr-CA" sz="2800" b="1" dirty="0">
                <a:latin typeface="Arial Narrow" pitchFamily="34" charset="0"/>
                <a:ea typeface="Lato" panose="020F0502020204030203" pitchFamily="34" charset="0"/>
                <a:cs typeface="Lato" panose="020F0502020204030203" pitchFamily="34" charset="0"/>
              </a:rPr>
              <a:t>Il doit subir une  </a:t>
            </a:r>
            <a:r>
              <a:rPr lang="fr-CA" sz="2800" b="1" dirty="0">
                <a:solidFill>
                  <a:srgbClr val="30C1D7"/>
                </a:solidFill>
                <a:latin typeface="Arial Narrow" pitchFamily="34" charset="0"/>
                <a:ea typeface="Lato" panose="020F0502020204030203" pitchFamily="34" charset="0"/>
                <a:cs typeface="Lato" panose="020F0502020204030203" pitchFamily="34" charset="0"/>
              </a:rPr>
              <a:t>prostatectomie radicale pour un cancer de la prostate </a:t>
            </a:r>
            <a:r>
              <a:rPr lang="fr-CA" sz="2800" b="1" dirty="0">
                <a:latin typeface="Arial Narrow" pitchFamily="34" charset="0"/>
                <a:ea typeface="Lato" panose="020F0502020204030203" pitchFamily="34" charset="0"/>
                <a:cs typeface="Lato" panose="020F0502020204030203" pitchFamily="34" charset="0"/>
              </a:rPr>
              <a:t>et désire savoir ce qu’il est sensé faire  à propos de son anticoagulant </a:t>
            </a:r>
            <a:r>
              <a:rPr lang="fr-CA" sz="2800" b="1" dirty="0" err="1">
                <a:solidFill>
                  <a:srgbClr val="30C1D7"/>
                </a:solidFill>
                <a:latin typeface="Arial Narrow" pitchFamily="34" charset="0"/>
                <a:ea typeface="Lato" panose="020F0502020204030203" pitchFamily="34" charset="0"/>
                <a:cs typeface="Lato" panose="020F0502020204030203" pitchFamily="34" charset="0"/>
              </a:rPr>
              <a:t>edoxaban</a:t>
            </a:r>
            <a:r>
              <a:rPr lang="fr-CA" sz="2800" b="1" dirty="0">
                <a:solidFill>
                  <a:srgbClr val="30C1D7"/>
                </a:solidFill>
                <a:latin typeface="Arial Narrow" pitchFamily="34" charset="0"/>
                <a:ea typeface="Lato" panose="020F0502020204030203" pitchFamily="34" charset="0"/>
                <a:cs typeface="Lato" panose="020F0502020204030203" pitchFamily="34" charset="0"/>
              </a:rPr>
              <a:t> 60 mg DIE</a:t>
            </a:r>
            <a:endParaRPr kumimoji="0" lang="fr-CA" sz="2800" b="1" i="0" u="none" strike="noStrike" kern="1200" cap="none" spc="0" normalizeH="0" baseline="0" noProof="0" dirty="0">
              <a:ln>
                <a:noFill/>
              </a:ln>
              <a:solidFill>
                <a:prstClr val="black"/>
              </a:solidFill>
              <a:effectLst/>
              <a:uLnTx/>
              <a:uFillTx/>
              <a:latin typeface="Arial Narrow" panose="020B0606020202030204" pitchFamily="34" charset="0"/>
            </a:endParaRPr>
          </a:p>
        </p:txBody>
      </p:sp>
      <p:sp>
        <p:nvSpPr>
          <p:cNvPr id="17" name="Rectangle 16">
            <a:extLst>
              <a:ext uri="{FF2B5EF4-FFF2-40B4-BE49-F238E27FC236}">
                <a16:creationId xmlns:a16="http://schemas.microsoft.com/office/drawing/2014/main" id="{583F703E-5F2E-45D6-B071-D3FB233EB843}"/>
              </a:ext>
            </a:extLst>
          </p:cNvPr>
          <p:cNvSpPr/>
          <p:nvPr/>
        </p:nvSpPr>
        <p:spPr>
          <a:xfrm>
            <a:off x="737580" y="43086"/>
            <a:ext cx="6062067" cy="923330"/>
          </a:xfrm>
          <a:prstGeom prst="rect">
            <a:avLst/>
          </a:prstGeom>
          <a:noFill/>
        </p:spPr>
        <p:txBody>
          <a:bodyPr wrap="square">
            <a:spAutoFit/>
          </a:bodyPr>
          <a:lstStyle/>
          <a:p>
            <a:pPr lvl="0">
              <a:defRPr/>
            </a:pPr>
            <a:r>
              <a:rPr kumimoji="0" lang="en-CA" sz="5400" b="1"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Aharoni" panose="02010803020104030203" pitchFamily="2" charset="-79"/>
              </a:rPr>
              <a:t>Cas</a:t>
            </a:r>
            <a:r>
              <a:rPr kumimoji="0" lang="en-CA" sz="5400" b="1" i="0" u="none" strike="noStrike" kern="1200" cap="none" spc="0" normalizeH="0" baseline="0" noProof="0" dirty="0">
                <a:ln>
                  <a:noFill/>
                </a:ln>
                <a:solidFill>
                  <a:prstClr val="white"/>
                </a:solidFill>
                <a:effectLst/>
                <a:uLnTx/>
                <a:uFillTx/>
                <a:latin typeface="Arial Narrow" panose="020B0606020202030204" pitchFamily="34" charset="0"/>
                <a:ea typeface="+mn-ea"/>
                <a:cs typeface="Aharoni" panose="02010803020104030203" pitchFamily="2" charset="-79"/>
              </a:rPr>
              <a:t> </a:t>
            </a:r>
            <a:r>
              <a:rPr lang="en-CA" sz="5400" b="1" dirty="0">
                <a:solidFill>
                  <a:schemeClr val="bg1"/>
                </a:solidFill>
                <a:latin typeface="Arial Narrow" pitchFamily="34" charset="0"/>
                <a:cs typeface="Aharoni" panose="02010803020104030203" pitchFamily="2" charset="-79"/>
              </a:rPr>
              <a:t>n</a:t>
            </a:r>
            <a:r>
              <a:rPr lang="fr-FR" sz="5400" b="1" baseline="30000" dirty="0">
                <a:solidFill>
                  <a:schemeClr val="bg1"/>
                </a:solidFill>
                <a:latin typeface="Arial Narrow" pitchFamily="34" charset="0"/>
              </a:rPr>
              <a:t>o </a:t>
            </a:r>
            <a:r>
              <a:rPr kumimoji="0" lang="en-CA" sz="5400" b="1" i="0" u="none" strike="noStrike" kern="1200" cap="none" spc="0" normalizeH="0" baseline="0" noProof="0" dirty="0">
                <a:ln>
                  <a:noFill/>
                </a:ln>
                <a:solidFill>
                  <a:schemeClr val="bg1"/>
                </a:solidFill>
                <a:effectLst/>
                <a:uLnTx/>
                <a:uFillTx/>
                <a:latin typeface="Arial Narrow" panose="020B0606020202030204" pitchFamily="34" charset="0"/>
                <a:ea typeface="+mn-ea"/>
                <a:cs typeface="Aharoni" panose="02010803020104030203" pitchFamily="2" charset="-79"/>
              </a:rPr>
              <a:t>1</a:t>
            </a:r>
            <a:r>
              <a:rPr kumimoji="0" lang="en-CA" sz="5400" b="1" i="0" u="none" strike="noStrike" kern="1200" cap="none" spc="0" normalizeH="0" baseline="0" noProof="0" dirty="0">
                <a:ln>
                  <a:noFill/>
                </a:ln>
                <a:effectLst/>
                <a:uLnTx/>
                <a:uFillTx/>
                <a:latin typeface="Arial Narrow" panose="020B0606020202030204" pitchFamily="34" charset="0"/>
                <a:ea typeface="+mn-ea"/>
                <a:cs typeface="Aharoni" panose="02010803020104030203" pitchFamily="2" charset="-79"/>
              </a:rPr>
              <a:t>  </a:t>
            </a:r>
            <a:r>
              <a:rPr kumimoji="0" lang="fr-CA" sz="4400" b="1" i="0" u="none" strike="noStrike" kern="1200" cap="none" spc="0" normalizeH="0" baseline="0" dirty="0">
                <a:ln>
                  <a:noFill/>
                </a:ln>
                <a:solidFill>
                  <a:srgbClr val="183059"/>
                </a:solidFill>
                <a:effectLst/>
                <a:uLnTx/>
                <a:uFillTx/>
                <a:latin typeface="Arial Narrow" panose="020B0606020202030204" pitchFamily="34" charset="0"/>
                <a:ea typeface="+mn-ea"/>
                <a:cs typeface="Aharoni" panose="02010803020104030203" pitchFamily="2" charset="-79"/>
              </a:rPr>
              <a:t>Que faire si </a:t>
            </a:r>
            <a:r>
              <a:rPr kumimoji="0" lang="fr-CA" sz="5400" b="1" i="0" u="none" strike="noStrike" kern="1200" cap="none" spc="0" normalizeH="0" baseline="0" dirty="0">
                <a:ln>
                  <a:noFill/>
                </a:ln>
                <a:solidFill>
                  <a:srgbClr val="19325C"/>
                </a:solidFill>
                <a:effectLst/>
                <a:uLnTx/>
                <a:uFillTx/>
                <a:latin typeface="Arial Narrow" panose="020B0606020202030204" pitchFamily="34" charset="0"/>
                <a:ea typeface="+mn-ea"/>
                <a:cs typeface="Aharoni" panose="02010803020104030203" pitchFamily="2" charset="-79"/>
              </a:rPr>
              <a:t>….</a:t>
            </a:r>
          </a:p>
        </p:txBody>
      </p:sp>
      <p:sp>
        <p:nvSpPr>
          <p:cNvPr id="20" name="Freeform 5">
            <a:extLst>
              <a:ext uri="{FF2B5EF4-FFF2-40B4-BE49-F238E27FC236}">
                <a16:creationId xmlns:a16="http://schemas.microsoft.com/office/drawing/2014/main" id="{82B2875E-EB10-45D2-B300-A93177E73873}"/>
              </a:ext>
            </a:extLst>
          </p:cNvPr>
          <p:cNvSpPr>
            <a:spLocks/>
          </p:cNvSpPr>
          <p:nvPr/>
        </p:nvSpPr>
        <p:spPr bwMode="auto">
          <a:xfrm>
            <a:off x="75578" y="744448"/>
            <a:ext cx="3108960" cy="458607"/>
          </a:xfrm>
          <a:custGeom>
            <a:avLst/>
            <a:gdLst>
              <a:gd name="T0" fmla="*/ 0 w 5024"/>
              <a:gd name="T1" fmla="*/ 1164 h 1842"/>
              <a:gd name="T2" fmla="*/ 782 w 5024"/>
              <a:gd name="T3" fmla="*/ 1164 h 1842"/>
              <a:gd name="T4" fmla="*/ 1024 w 5024"/>
              <a:gd name="T5" fmla="*/ 522 h 1842"/>
              <a:gd name="T6" fmla="*/ 1265 w 5024"/>
              <a:gd name="T7" fmla="*/ 1842 h 1842"/>
              <a:gd name="T8" fmla="*/ 1507 w 5024"/>
              <a:gd name="T9" fmla="*/ 0 h 1842"/>
              <a:gd name="T10" fmla="*/ 1747 w 5024"/>
              <a:gd name="T11" fmla="*/ 1842 h 1842"/>
              <a:gd name="T12" fmla="*/ 1989 w 5024"/>
              <a:gd name="T13" fmla="*/ 1188 h 1842"/>
              <a:gd name="T14" fmla="*/ 5024 w 5024"/>
              <a:gd name="T15" fmla="*/ 1188 h 1842"/>
              <a:gd name="connsiteX0" fmla="*/ 0 w 34412"/>
              <a:gd name="connsiteY0" fmla="*/ 6319 h 10000"/>
              <a:gd name="connsiteX1" fmla="*/ 1557 w 34412"/>
              <a:gd name="connsiteY1" fmla="*/ 6319 h 10000"/>
              <a:gd name="connsiteX2" fmla="*/ 2038 w 34412"/>
              <a:gd name="connsiteY2" fmla="*/ 2834 h 10000"/>
              <a:gd name="connsiteX3" fmla="*/ 2518 w 34412"/>
              <a:gd name="connsiteY3" fmla="*/ 10000 h 10000"/>
              <a:gd name="connsiteX4" fmla="*/ 3000 w 34412"/>
              <a:gd name="connsiteY4" fmla="*/ 0 h 10000"/>
              <a:gd name="connsiteX5" fmla="*/ 3477 w 34412"/>
              <a:gd name="connsiteY5" fmla="*/ 10000 h 10000"/>
              <a:gd name="connsiteX6" fmla="*/ 3959 w 34412"/>
              <a:gd name="connsiteY6" fmla="*/ 6450 h 10000"/>
              <a:gd name="connsiteX7" fmla="*/ 34412 w 34412"/>
              <a:gd name="connsiteY7" fmla="*/ 6246 h 10000"/>
              <a:gd name="connsiteX0" fmla="*/ 0 w 36059"/>
              <a:gd name="connsiteY0" fmla="*/ 6115 h 10000"/>
              <a:gd name="connsiteX1" fmla="*/ 3204 w 36059"/>
              <a:gd name="connsiteY1" fmla="*/ 6319 h 10000"/>
              <a:gd name="connsiteX2" fmla="*/ 3685 w 36059"/>
              <a:gd name="connsiteY2" fmla="*/ 2834 h 10000"/>
              <a:gd name="connsiteX3" fmla="*/ 4165 w 36059"/>
              <a:gd name="connsiteY3" fmla="*/ 10000 h 10000"/>
              <a:gd name="connsiteX4" fmla="*/ 4647 w 36059"/>
              <a:gd name="connsiteY4" fmla="*/ 0 h 10000"/>
              <a:gd name="connsiteX5" fmla="*/ 5124 w 36059"/>
              <a:gd name="connsiteY5" fmla="*/ 10000 h 10000"/>
              <a:gd name="connsiteX6" fmla="*/ 5606 w 36059"/>
              <a:gd name="connsiteY6" fmla="*/ 6450 h 10000"/>
              <a:gd name="connsiteX7" fmla="*/ 36059 w 36059"/>
              <a:gd name="connsiteY7" fmla="*/ 6246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059" h="10000">
                <a:moveTo>
                  <a:pt x="0" y="6115"/>
                </a:moveTo>
                <a:lnTo>
                  <a:pt x="3204" y="6319"/>
                </a:lnTo>
                <a:cubicBezTo>
                  <a:pt x="3364" y="5157"/>
                  <a:pt x="3525" y="3996"/>
                  <a:pt x="3685" y="2834"/>
                </a:cubicBezTo>
                <a:lnTo>
                  <a:pt x="4165" y="10000"/>
                </a:lnTo>
                <a:cubicBezTo>
                  <a:pt x="4326" y="6667"/>
                  <a:pt x="4486" y="3333"/>
                  <a:pt x="4647" y="0"/>
                </a:cubicBezTo>
                <a:lnTo>
                  <a:pt x="5124" y="10000"/>
                </a:lnTo>
                <a:cubicBezTo>
                  <a:pt x="5285" y="8817"/>
                  <a:pt x="5445" y="7633"/>
                  <a:pt x="5606" y="6450"/>
                </a:cubicBezTo>
                <a:lnTo>
                  <a:pt x="36059" y="6246"/>
                </a:lnTo>
              </a:path>
            </a:pathLst>
          </a:custGeom>
          <a:noFill/>
          <a:ln w="38100" cap="rnd">
            <a:solidFill>
              <a:srgbClr val="30C1D7"/>
            </a:solidFill>
            <a:prstDash val="solid"/>
            <a:round/>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BBB59"/>
              </a:solidFill>
              <a:effectLst/>
              <a:uLnTx/>
              <a:uFillTx/>
              <a:latin typeface="Calibri"/>
              <a:ea typeface="+mn-ea"/>
              <a:cs typeface="+mn-cs"/>
            </a:endParaRPr>
          </a:p>
        </p:txBody>
      </p:sp>
      <p:sp>
        <p:nvSpPr>
          <p:cNvPr id="22" name="TextBox 21">
            <a:extLst>
              <a:ext uri="{FF2B5EF4-FFF2-40B4-BE49-F238E27FC236}">
                <a16:creationId xmlns:a16="http://schemas.microsoft.com/office/drawing/2014/main" id="{1E059C5D-5BED-4472-BB67-E7265705239A}"/>
              </a:ext>
            </a:extLst>
          </p:cNvPr>
          <p:cNvSpPr txBox="1"/>
          <p:nvPr/>
        </p:nvSpPr>
        <p:spPr>
          <a:xfrm>
            <a:off x="-642985" y="1200308"/>
            <a:ext cx="2761130"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Arial Narrow" panose="020B0606020202030204" pitchFamily="34" charset="0"/>
                <a:ea typeface="+mn-ea"/>
                <a:cs typeface="+mn-cs"/>
              </a:rPr>
              <a:t>Norman</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Arial Narrow" panose="020B0606020202030204" pitchFamily="34" charset="0"/>
                <a:ea typeface="+mn-ea"/>
                <a:cs typeface="+mn-cs"/>
              </a:rPr>
              <a:t>7</a:t>
            </a:r>
            <a:r>
              <a:rPr kumimoji="0" lang="en-US" sz="18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Arial Narrow" panose="020B0606020202030204" pitchFamily="34" charset="0"/>
                <a:ea typeface="+mn-ea"/>
                <a:cs typeface="+mn-cs"/>
              </a:rPr>
              <a:t>4 </a:t>
            </a:r>
            <a:r>
              <a:rPr kumimoji="0" lang="en-US" sz="1800" b="0" i="0" u="none" strike="noStrike" kern="1200" cap="none" spc="0" normalizeH="0" baseline="0" noProof="0" dirty="0" err="1">
                <a:ln w="0"/>
                <a:solidFill>
                  <a:prstClr val="white"/>
                </a:solidFill>
                <a:effectLst>
                  <a:outerShdw blurRad="38100" dist="19050" dir="2700000" algn="tl" rotWithShape="0">
                    <a:prstClr val="black">
                      <a:alpha val="40000"/>
                    </a:prstClr>
                  </a:outerShdw>
                </a:effectLst>
                <a:uLnTx/>
                <a:uFillTx/>
                <a:latin typeface="Arial Narrow" panose="020B0606020202030204" pitchFamily="34" charset="0"/>
                <a:ea typeface="+mn-ea"/>
                <a:cs typeface="+mn-cs"/>
              </a:rPr>
              <a:t>ans</a:t>
            </a:r>
            <a:r>
              <a:rPr kumimoji="0" lang="en-US" sz="18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Arial Narrow" panose="020B0606020202030204" pitchFamily="34" charset="0"/>
                <a:ea typeface="+mn-ea"/>
                <a:cs typeface="+mn-cs"/>
              </a:rPr>
              <a:t> </a:t>
            </a:r>
            <a:endParaRPr kumimoji="0" lang="en-CA" sz="18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Arial Narrow" panose="020B0606020202030204" pitchFamily="34" charset="0"/>
              <a:ea typeface="+mn-ea"/>
              <a:cs typeface="+mn-cs"/>
            </a:endParaRPr>
          </a:p>
        </p:txBody>
      </p:sp>
      <p:pic>
        <p:nvPicPr>
          <p:cNvPr id="23" name="Picture 22">
            <a:extLst>
              <a:ext uri="{FF2B5EF4-FFF2-40B4-BE49-F238E27FC236}">
                <a16:creationId xmlns:a16="http://schemas.microsoft.com/office/drawing/2014/main" id="{95EA07E4-15FD-4C7E-ACB4-379699954A63}"/>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880476">
            <a:off x="2956403" y="5280547"/>
            <a:ext cx="1257348" cy="1433728"/>
          </a:xfrm>
          <a:prstGeom prst="rect">
            <a:avLst/>
          </a:prstGeom>
        </p:spPr>
      </p:pic>
      <p:pic>
        <p:nvPicPr>
          <p:cNvPr id="12" name="Picture 11" descr="A person standing posing for the camera&#10;&#10;Description automatically generated">
            <a:extLst>
              <a:ext uri="{FF2B5EF4-FFF2-40B4-BE49-F238E27FC236}">
                <a16:creationId xmlns:a16="http://schemas.microsoft.com/office/drawing/2014/main" id="{91F22C91-6723-40AA-95C1-4253F45DB614}"/>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8614" y="1445072"/>
            <a:ext cx="3637343" cy="5456014"/>
          </a:xfrm>
          <a:prstGeom prst="rect">
            <a:avLst/>
          </a:prstGeom>
        </p:spPr>
      </p:pic>
      <p:pic>
        <p:nvPicPr>
          <p:cNvPr id="13" name="4E92DA43-5712-40E9-AFDC-2C1062C78C6F" descr="7646DFF2-B812-4635-AA57-5171E34E5A45@chrc">
            <a:extLst>
              <a:ext uri="{FF2B5EF4-FFF2-40B4-BE49-F238E27FC236}">
                <a16:creationId xmlns:a16="http://schemas.microsoft.com/office/drawing/2014/main" id="{8BC2D650-9D03-4886-B03F-99E1CD8661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6937" y="140708"/>
            <a:ext cx="1979276" cy="1127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075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878E3E-03CE-44DE-91BF-54E76C1C3319}"/>
              </a:ext>
            </a:extLst>
          </p:cNvPr>
          <p:cNvSpPr/>
          <p:nvPr/>
        </p:nvSpPr>
        <p:spPr>
          <a:xfrm>
            <a:off x="0" y="6442058"/>
            <a:ext cx="9144000" cy="415942"/>
          </a:xfrm>
          <a:prstGeom prst="rect">
            <a:avLst/>
          </a:prstGeom>
          <a:solidFill>
            <a:srgbClr val="30C1D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6" name="Picture 5" descr="Clinical-conandrum-Logo-2019_dec.png">
            <a:extLst>
              <a:ext uri="{FF2B5EF4-FFF2-40B4-BE49-F238E27FC236}">
                <a16:creationId xmlns:a16="http://schemas.microsoft.com/office/drawing/2014/main" id="{EA738E95-0BD9-4A68-A117-643C74F68C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8416" y="202324"/>
            <a:ext cx="1849086" cy="728353"/>
          </a:xfrm>
          <a:prstGeom prst="rect">
            <a:avLst/>
          </a:prstGeom>
        </p:spPr>
      </p:pic>
      <p:cxnSp>
        <p:nvCxnSpPr>
          <p:cNvPr id="7" name="Straight Connector 6">
            <a:extLst>
              <a:ext uri="{FF2B5EF4-FFF2-40B4-BE49-F238E27FC236}">
                <a16:creationId xmlns:a16="http://schemas.microsoft.com/office/drawing/2014/main" id="{4F0F2E5D-FE70-4771-AEC9-15CFDDC61F37}"/>
              </a:ext>
            </a:extLst>
          </p:cNvPr>
          <p:cNvCxnSpPr/>
          <p:nvPr/>
        </p:nvCxnSpPr>
        <p:spPr>
          <a:xfrm flipV="1">
            <a:off x="0" y="1149657"/>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B68A608-2AD4-4118-9576-9334CD35F3ED}"/>
              </a:ext>
            </a:extLst>
          </p:cNvPr>
          <p:cNvCxnSpPr/>
          <p:nvPr/>
        </p:nvCxnSpPr>
        <p:spPr>
          <a:xfrm flipV="1">
            <a:off x="0" y="6444164"/>
            <a:ext cx="9144000" cy="0"/>
          </a:xfrm>
          <a:prstGeom prst="line">
            <a:avLst/>
          </a:prstGeom>
          <a:ln w="19050">
            <a:solidFill>
              <a:schemeClr val="bg1"/>
            </a:solidFill>
          </a:ln>
          <a:effectLst/>
        </p:spPr>
        <p:style>
          <a:lnRef idx="1">
            <a:schemeClr val="accent1"/>
          </a:lnRef>
          <a:fillRef idx="0">
            <a:schemeClr val="accent1"/>
          </a:fillRef>
          <a:effectRef idx="0">
            <a:schemeClr val="accent1"/>
          </a:effectRef>
          <a:fontRef idx="minor">
            <a:schemeClr val="tx1"/>
          </a:fontRef>
        </p:style>
      </p:cxnSp>
      <p:pic>
        <p:nvPicPr>
          <p:cNvPr id="5" name="Picture 4" descr="CHRC-logo_light-blue.png">
            <a:extLst>
              <a:ext uri="{FF2B5EF4-FFF2-40B4-BE49-F238E27FC236}">
                <a16:creationId xmlns:a16="http://schemas.microsoft.com/office/drawing/2014/main" id="{ADEC60BF-4E5F-40CC-86DD-1D84B351CC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5359" y="6075747"/>
            <a:ext cx="846691" cy="842500"/>
          </a:xfrm>
          <a:prstGeom prst="rect">
            <a:avLst/>
          </a:prstGeom>
        </p:spPr>
      </p:pic>
      <p:sp>
        <p:nvSpPr>
          <p:cNvPr id="10" name="TextBox 9">
            <a:extLst>
              <a:ext uri="{FF2B5EF4-FFF2-40B4-BE49-F238E27FC236}">
                <a16:creationId xmlns:a16="http://schemas.microsoft.com/office/drawing/2014/main" id="{0199A57B-5E3A-4432-B942-8C5BDCDD410F}"/>
              </a:ext>
            </a:extLst>
          </p:cNvPr>
          <p:cNvSpPr txBox="1"/>
          <p:nvPr/>
        </p:nvSpPr>
        <p:spPr>
          <a:xfrm>
            <a:off x="0" y="1169143"/>
            <a:ext cx="9144000" cy="1371600"/>
          </a:xfrm>
          <a:prstGeom prst="rect">
            <a:avLst/>
          </a:prstGeom>
          <a:solidFill>
            <a:srgbClr val="23334E">
              <a:alpha val="69804"/>
            </a:srgb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5" name="AutoShape 6" descr="Related image">
            <a:extLst>
              <a:ext uri="{FF2B5EF4-FFF2-40B4-BE49-F238E27FC236}">
                <a16:creationId xmlns:a16="http://schemas.microsoft.com/office/drawing/2014/main" id="{E49CAD29-5C27-4112-85AD-55CC4DF426EB}"/>
              </a:ext>
            </a:extLst>
          </p:cNvPr>
          <p:cNvSpPr>
            <a:spLocks noChangeAspect="1" noChangeArrowheads="1"/>
          </p:cNvSpPr>
          <p:nvPr/>
        </p:nvSpPr>
        <p:spPr bwMode="auto">
          <a:xfrm>
            <a:off x="2713634" y="1088144"/>
            <a:ext cx="1858366" cy="18583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Rectangle 29">
            <a:extLst>
              <a:ext uri="{FF2B5EF4-FFF2-40B4-BE49-F238E27FC236}">
                <a16:creationId xmlns:a16="http://schemas.microsoft.com/office/drawing/2014/main" id="{BA423CDB-40B0-4C6C-9B21-6071EB4E024D}"/>
              </a:ext>
            </a:extLst>
          </p:cNvPr>
          <p:cNvSpPr/>
          <p:nvPr/>
        </p:nvSpPr>
        <p:spPr>
          <a:xfrm>
            <a:off x="1114425" y="1234015"/>
            <a:ext cx="7857625" cy="1169551"/>
          </a:xfrm>
          <a:prstGeom prst="rect">
            <a:avLst/>
          </a:prstGeom>
        </p:spPr>
        <p:txBody>
          <a:bodyPr wrap="square">
            <a:spAutoFit/>
          </a:bodyPr>
          <a:lstStyle/>
          <a:p>
            <a:pPr algn="ctr">
              <a:defRPr/>
            </a:pPr>
            <a:r>
              <a:rPr lang="fr-CA" sz="2600" b="1" dirty="0">
                <a:solidFill>
                  <a:prstClr val="white"/>
                </a:solidFill>
                <a:latin typeface="Arial Narrow" pitchFamily="34" charset="0"/>
                <a:cs typeface="Candara"/>
              </a:rPr>
              <a:t>Quel est le risque hémorragique de Norman qui doit subir une prostatectomie radicale pour un cancer de la prostate?</a:t>
            </a:r>
            <a:endParaRPr kumimoji="0" lang="en-CA" sz="2600" b="1" i="0" u="none" strike="noStrike" kern="1200" cap="none" spc="0" normalizeH="0" baseline="0" noProof="0" dirty="0">
              <a:ln>
                <a:noFill/>
              </a:ln>
              <a:solidFill>
                <a:prstClr val="white"/>
              </a:solidFill>
              <a:effectLst/>
              <a:uLnTx/>
              <a:uFillTx/>
              <a:latin typeface="Arial Narrow" panose="020B0606020202030204" pitchFamily="34" charset="0"/>
              <a:cs typeface="Candara"/>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srgbClr val="DCF4F8"/>
                </a:solidFill>
                <a:effectLst/>
                <a:uLnTx/>
                <a:uFillTx/>
                <a:latin typeface="Arial Narrow" panose="020B0606020202030204" pitchFamily="34" charset="0"/>
                <a:ea typeface="+mn-ea"/>
                <a:cs typeface="Candara"/>
              </a:rPr>
              <a:t>Rx: </a:t>
            </a:r>
            <a:r>
              <a:rPr kumimoji="0" lang="en-CA" b="1" i="0" u="none" strike="noStrike" kern="1200" cap="none" spc="0" normalizeH="0" baseline="0" noProof="0" dirty="0" err="1">
                <a:ln>
                  <a:noFill/>
                </a:ln>
                <a:solidFill>
                  <a:srgbClr val="DCF4F8"/>
                </a:solidFill>
                <a:effectLst/>
                <a:uLnTx/>
                <a:uFillTx/>
                <a:latin typeface="Arial Narrow" panose="020B0606020202030204" pitchFamily="34" charset="0"/>
                <a:ea typeface="+mn-ea"/>
                <a:cs typeface="Candara"/>
              </a:rPr>
              <a:t>Edoxaban</a:t>
            </a:r>
            <a:r>
              <a:rPr kumimoji="0" lang="en-CA" b="1" i="0" u="none" strike="noStrike" kern="1200" cap="none" spc="0" normalizeH="0" baseline="0" noProof="0" dirty="0">
                <a:ln>
                  <a:noFill/>
                </a:ln>
                <a:solidFill>
                  <a:srgbClr val="DCF4F8"/>
                </a:solidFill>
                <a:effectLst/>
                <a:uLnTx/>
                <a:uFillTx/>
                <a:latin typeface="Arial Narrow" panose="020B0606020202030204" pitchFamily="34" charset="0"/>
                <a:ea typeface="+mn-ea"/>
                <a:cs typeface="Candara"/>
              </a:rPr>
              <a:t> 60 mg OD</a:t>
            </a:r>
          </a:p>
        </p:txBody>
      </p:sp>
      <p:sp>
        <p:nvSpPr>
          <p:cNvPr id="33" name="Content Placeholder 2">
            <a:extLst>
              <a:ext uri="{FF2B5EF4-FFF2-40B4-BE49-F238E27FC236}">
                <a16:creationId xmlns:a16="http://schemas.microsoft.com/office/drawing/2014/main" id="{EA3DAF72-ADEB-4361-AC63-CDC19E0715BA}"/>
              </a:ext>
            </a:extLst>
          </p:cNvPr>
          <p:cNvSpPr txBox="1">
            <a:spLocks/>
          </p:cNvSpPr>
          <p:nvPr/>
        </p:nvSpPr>
        <p:spPr>
          <a:xfrm>
            <a:off x="171950" y="2567110"/>
            <a:ext cx="8910789" cy="38147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C0504D"/>
              </a:buClr>
              <a:buSzTx/>
              <a:buFont typeface="Arial" panose="020B0604020202020204" pitchFamily="34" charset="0"/>
              <a:buNone/>
              <a:tabLst/>
              <a:defRPr/>
            </a:pPr>
            <a:endParaRPr kumimoji="0" lang="en-CA" sz="1800" b="1" i="0" u="none" strike="noStrike" kern="1200" cap="none" spc="0" normalizeH="0" baseline="0" noProof="0" dirty="0">
              <a:ln>
                <a:noFill/>
              </a:ln>
              <a:solidFill>
                <a:srgbClr val="23334E"/>
              </a:solidFill>
              <a:effectLst/>
              <a:uLnTx/>
              <a:uFillTx/>
              <a:latin typeface="Arial Narrow" panose="020B0606020202030204" pitchFamily="34" charset="0"/>
              <a:ea typeface="+mn-ea"/>
              <a:cs typeface="Aharoni" panose="02010803020104030203" pitchFamily="2" charset="-79"/>
            </a:endParaRPr>
          </a:p>
          <a:p>
            <a:pPr lvl="0" algn="l">
              <a:lnSpc>
                <a:spcPct val="100000"/>
              </a:lnSpc>
              <a:spcBef>
                <a:spcPts val="0"/>
              </a:spcBef>
              <a:buClr>
                <a:srgbClr val="ED7D31"/>
              </a:buClr>
              <a:defRPr/>
            </a:pPr>
            <a:r>
              <a:rPr lang="fr-CA" sz="3600" b="1" i="1" dirty="0">
                <a:solidFill>
                  <a:srgbClr val="1B1A5A"/>
                </a:solidFill>
                <a:latin typeface="Arial Narrow" pitchFamily="34" charset="0"/>
                <a:cs typeface="Aharoni" panose="02010803020104030203" pitchFamily="2" charset="-79"/>
              </a:rPr>
              <a:t>Choisissez l’une des options suivantes</a:t>
            </a:r>
            <a:endParaRPr lang="fr-CA" sz="2000" b="1" i="1" dirty="0">
              <a:solidFill>
                <a:srgbClr val="1B1A5A"/>
              </a:solidFill>
              <a:latin typeface="Arial Narrow" pitchFamily="34" charset="0"/>
              <a:ea typeface="Lato" panose="020F0502020204030203" pitchFamily="34" charset="0"/>
              <a:cs typeface="Lato" panose="020F0502020204030203" pitchFamily="34" charset="0"/>
            </a:endParaRPr>
          </a:p>
          <a:p>
            <a:pPr marL="914400" lvl="1" indent="-457200" algn="l" defTabSz="914377">
              <a:lnSpc>
                <a:spcPct val="100000"/>
              </a:lnSpc>
              <a:spcBef>
                <a:spcPts val="600"/>
              </a:spcBef>
              <a:buFont typeface="+mj-lt"/>
              <a:buAutoNum type="arabicPeriod"/>
              <a:defRPr/>
            </a:pPr>
            <a:r>
              <a:rPr lang="fr-CA" sz="3600" b="1" dirty="0">
                <a:solidFill>
                  <a:prstClr val="black"/>
                </a:solidFill>
                <a:latin typeface="Arial Narrow" pitchFamily="34" charset="0"/>
                <a:ea typeface="Lato" panose="020F0502020204030203" pitchFamily="34" charset="0"/>
                <a:cs typeface="Lato" panose="020F0502020204030203" pitchFamily="34" charset="0"/>
              </a:rPr>
              <a:t>Faible risque</a:t>
            </a:r>
          </a:p>
          <a:p>
            <a:pPr marL="914400" lvl="1" indent="-457200" algn="l" defTabSz="914377">
              <a:lnSpc>
                <a:spcPct val="100000"/>
              </a:lnSpc>
              <a:spcBef>
                <a:spcPts val="600"/>
              </a:spcBef>
              <a:buFont typeface="+mj-lt"/>
              <a:buAutoNum type="arabicPeriod"/>
              <a:defRPr/>
            </a:pPr>
            <a:r>
              <a:rPr lang="fr-CA" sz="3600" b="1" dirty="0">
                <a:solidFill>
                  <a:prstClr val="black"/>
                </a:solidFill>
                <a:latin typeface="Arial Narrow" pitchFamily="34" charset="0"/>
                <a:ea typeface="Lato" panose="020F0502020204030203" pitchFamily="34" charset="0"/>
                <a:cs typeface="Lato" panose="020F0502020204030203" pitchFamily="34" charset="0"/>
              </a:rPr>
              <a:t>Risque modéré</a:t>
            </a:r>
          </a:p>
          <a:p>
            <a:pPr marL="914400" lvl="1" indent="-457200" algn="l" defTabSz="914377">
              <a:lnSpc>
                <a:spcPct val="100000"/>
              </a:lnSpc>
              <a:spcBef>
                <a:spcPts val="600"/>
              </a:spcBef>
              <a:buFont typeface="+mj-lt"/>
              <a:buAutoNum type="arabicPeriod"/>
              <a:defRPr/>
            </a:pPr>
            <a:r>
              <a:rPr lang="fr-CA" sz="3600" b="1" dirty="0">
                <a:solidFill>
                  <a:prstClr val="black"/>
                </a:solidFill>
                <a:latin typeface="Arial Narrow" pitchFamily="34" charset="0"/>
                <a:ea typeface="Lato" panose="020F0502020204030203" pitchFamily="34" charset="0"/>
                <a:cs typeface="Lato" panose="020F0502020204030203" pitchFamily="34" charset="0"/>
              </a:rPr>
              <a:t>Risque élevé</a:t>
            </a:r>
            <a:endParaRPr lang="en-CA" dirty="0">
              <a:solidFill>
                <a:prstClr val="black"/>
              </a:solidFill>
              <a:latin typeface="Arial Narrow" pitchFamily="34" charset="0"/>
              <a:cs typeface="Candara"/>
            </a:endParaRPr>
          </a:p>
        </p:txBody>
      </p:sp>
      <p:cxnSp>
        <p:nvCxnSpPr>
          <p:cNvPr id="34" name="Straight Connector 33">
            <a:extLst>
              <a:ext uri="{FF2B5EF4-FFF2-40B4-BE49-F238E27FC236}">
                <a16:creationId xmlns:a16="http://schemas.microsoft.com/office/drawing/2014/main" id="{1634C970-2BB3-4646-A5B7-B1C6D597D6E4}"/>
              </a:ext>
            </a:extLst>
          </p:cNvPr>
          <p:cNvCxnSpPr/>
          <p:nvPr/>
        </p:nvCxnSpPr>
        <p:spPr>
          <a:xfrm flipV="1">
            <a:off x="-1" y="2501483"/>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pic>
        <p:nvPicPr>
          <p:cNvPr id="13" name="Picture 12" descr="A close up of a sign&#10;&#10;Description automatically generated">
            <a:extLst>
              <a:ext uri="{FF2B5EF4-FFF2-40B4-BE49-F238E27FC236}">
                <a16:creationId xmlns:a16="http://schemas.microsoft.com/office/drawing/2014/main" id="{1D29CF85-AE9F-4A59-B038-8A8640C151A5}"/>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7200"/>
                    </a14:imgEffect>
                  </a14:imgLayer>
                </a14:imgProps>
              </a:ext>
              <a:ext uri="{28A0092B-C50C-407E-A947-70E740481C1C}">
                <a14:useLocalDpi xmlns:a14="http://schemas.microsoft.com/office/drawing/2010/main" val="0"/>
              </a:ext>
            </a:extLst>
          </a:blip>
          <a:stretch>
            <a:fillRect/>
          </a:stretch>
        </p:blipFill>
        <p:spPr>
          <a:xfrm>
            <a:off x="-23322" y="73152"/>
            <a:ext cx="1367490" cy="3079932"/>
          </a:xfrm>
          <a:prstGeom prst="rect">
            <a:avLst/>
          </a:prstGeom>
        </p:spPr>
      </p:pic>
    </p:spTree>
    <p:extLst>
      <p:ext uri="{BB962C8B-B14F-4D97-AF65-F5344CB8AC3E}">
        <p14:creationId xmlns:p14="http://schemas.microsoft.com/office/powerpoint/2010/main" val="3673251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3">
                                            <p:txEl>
                                              <p:pRg st="4" end="4"/>
                                            </p:txEl>
                                          </p:spTgt>
                                        </p:tgtEl>
                                        <p:attrNameLst>
                                          <p:attrName>style.color</p:attrName>
                                        </p:attrNameLst>
                                      </p:cBhvr>
                                      <p:to>
                                        <a:srgbClr val="30C1D7"/>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841E32A-EB6F-47A2-AF6B-AF79BF1E89C5}"/>
              </a:ext>
            </a:extLst>
          </p:cNvPr>
          <p:cNvSpPr/>
          <p:nvPr/>
        </p:nvSpPr>
        <p:spPr>
          <a:xfrm>
            <a:off x="0" y="6211671"/>
            <a:ext cx="9144000" cy="646330"/>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46" name="Picture 45" descr="CHRC-logo_blue.png">
            <a:extLst>
              <a:ext uri="{FF2B5EF4-FFF2-40B4-BE49-F238E27FC236}">
                <a16:creationId xmlns:a16="http://schemas.microsoft.com/office/drawing/2014/main" id="{095A59FD-9F52-4C72-A6A6-4B5DFA8DC5CA}"/>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380250" y="5889891"/>
            <a:ext cx="716292" cy="712746"/>
          </a:xfrm>
          <a:prstGeom prst="rect">
            <a:avLst/>
          </a:prstGeom>
        </p:spPr>
      </p:pic>
      <p:sp>
        <p:nvSpPr>
          <p:cNvPr id="9" name="Rectangle 8">
            <a:extLst>
              <a:ext uri="{FF2B5EF4-FFF2-40B4-BE49-F238E27FC236}">
                <a16:creationId xmlns:a16="http://schemas.microsoft.com/office/drawing/2014/main" id="{8545FEA6-91B3-4CEA-BDDB-78E11F2A9A3F}"/>
              </a:ext>
            </a:extLst>
          </p:cNvPr>
          <p:cNvSpPr/>
          <p:nvPr/>
        </p:nvSpPr>
        <p:spPr>
          <a:xfrm>
            <a:off x="146654" y="42700"/>
            <a:ext cx="6544628" cy="107721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CA" sz="3200" b="1" i="0" u="none" strike="noStrike" kern="1200" cap="none" spc="0" normalizeH="0" baseline="0" dirty="0">
                <a:ln>
                  <a:noFill/>
                </a:ln>
                <a:solidFill>
                  <a:srgbClr val="183059"/>
                </a:solidFill>
                <a:effectLst/>
                <a:uLnTx/>
                <a:uFillTx/>
                <a:latin typeface="Arial Narrow" panose="020B0606020202030204" pitchFamily="34" charset="0"/>
                <a:ea typeface="+mn-ea"/>
                <a:cs typeface="Aharoni" panose="02010803020104030203" pitchFamily="2" charset="-79"/>
              </a:rPr>
              <a:t>Risques hémorragiques pour des interventions invasives</a:t>
            </a:r>
            <a:r>
              <a:rPr kumimoji="0" lang="fr-CA" sz="3200" b="1" i="0" u="none" strike="noStrike" kern="1200" cap="none" spc="0" normalizeH="0" dirty="0">
                <a:ln>
                  <a:noFill/>
                </a:ln>
                <a:solidFill>
                  <a:srgbClr val="183059"/>
                </a:solidFill>
                <a:effectLst/>
                <a:uLnTx/>
                <a:uFillTx/>
                <a:latin typeface="Arial Narrow" panose="020B0606020202030204" pitchFamily="34" charset="0"/>
                <a:ea typeface="+mn-ea"/>
                <a:cs typeface="Aharoni" panose="02010803020104030203" pitchFamily="2" charset="-79"/>
              </a:rPr>
              <a:t> / chirurgicales</a:t>
            </a:r>
            <a:endParaRPr kumimoji="0" lang="fr-CA" sz="3200" b="1" i="0" u="none" strike="noStrike" kern="1200" cap="none" spc="0" normalizeH="0" baseline="0" dirty="0">
              <a:ln>
                <a:noFill/>
              </a:ln>
              <a:solidFill>
                <a:srgbClr val="183059"/>
              </a:solidFill>
              <a:effectLst/>
              <a:uLnTx/>
              <a:uFillTx/>
              <a:latin typeface="Arial Narrow" panose="020B0606020202030204" pitchFamily="34" charset="0"/>
              <a:ea typeface="+mn-ea"/>
              <a:cs typeface="Aharoni" panose="02010803020104030203" pitchFamily="2" charset="-79"/>
            </a:endParaRPr>
          </a:p>
        </p:txBody>
      </p:sp>
      <p:sp>
        <p:nvSpPr>
          <p:cNvPr id="462" name="TextBox 461">
            <a:extLst>
              <a:ext uri="{FF2B5EF4-FFF2-40B4-BE49-F238E27FC236}">
                <a16:creationId xmlns:a16="http://schemas.microsoft.com/office/drawing/2014/main" id="{06199D53-D677-4CF8-9E7F-83097EFEC7A1}"/>
              </a:ext>
            </a:extLst>
          </p:cNvPr>
          <p:cNvSpPr txBox="1"/>
          <p:nvPr/>
        </p:nvSpPr>
        <p:spPr>
          <a:xfrm>
            <a:off x="47458" y="6259939"/>
            <a:ext cx="8988258" cy="5078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CCS AF Guidelines. Can J </a:t>
            </a:r>
            <a:r>
              <a:rPr kumimoji="0" lang="en-CA" sz="9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mn-cs"/>
              </a:rPr>
              <a:t>Cardiol</a:t>
            </a: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 2016; 32: 1170-1185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Thrombosis Canada Clinical Guide. Warfarin: Peri-Operative Management. www.thrombosiscanada.ca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BRUISE-CONTROL 2 – Presented at the AHA Scientific Sessions, Anaheim CA -  Nov 2017</a:t>
            </a:r>
          </a:p>
        </p:txBody>
      </p:sp>
      <p:cxnSp>
        <p:nvCxnSpPr>
          <p:cNvPr id="60" name="Straight Connector 59">
            <a:extLst>
              <a:ext uri="{FF2B5EF4-FFF2-40B4-BE49-F238E27FC236}">
                <a16:creationId xmlns:a16="http://schemas.microsoft.com/office/drawing/2014/main" id="{0B876694-5D0E-454B-99EC-F54BD64A40AA}"/>
              </a:ext>
            </a:extLst>
          </p:cNvPr>
          <p:cNvCxnSpPr/>
          <p:nvPr/>
        </p:nvCxnSpPr>
        <p:spPr>
          <a:xfrm flipV="1">
            <a:off x="-6448" y="1170986"/>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C545AE99-C17D-4836-AF43-296475274384}"/>
              </a:ext>
            </a:extLst>
          </p:cNvPr>
          <p:cNvPicPr>
            <a:picLocks noChangeAspect="1"/>
          </p:cNvPicPr>
          <p:nvPr/>
        </p:nvPicPr>
        <p:blipFill>
          <a:blip r:embed="rId5"/>
          <a:stretch>
            <a:fillRect/>
          </a:stretch>
        </p:blipFill>
        <p:spPr>
          <a:xfrm>
            <a:off x="869963" y="1285499"/>
            <a:ext cx="7510287" cy="4835941"/>
          </a:xfrm>
          <a:prstGeom prst="rect">
            <a:avLst/>
          </a:prstGeom>
          <a:ln>
            <a:noFill/>
          </a:ln>
          <a:effectLst>
            <a:outerShdw blurRad="292100" dist="139700" dir="2700000" algn="tl" rotWithShape="0">
              <a:srgbClr val="333333">
                <a:alpha val="65000"/>
              </a:srgbClr>
            </a:outerShdw>
          </a:effectLst>
        </p:spPr>
      </p:pic>
      <p:pic>
        <p:nvPicPr>
          <p:cNvPr id="10" name="4E92DA43-5712-40E9-AFDC-2C1062C78C6F" descr="7646DFF2-B812-4635-AA57-5171E34E5A45@chrc">
            <a:extLst>
              <a:ext uri="{FF2B5EF4-FFF2-40B4-BE49-F238E27FC236}">
                <a16:creationId xmlns:a16="http://schemas.microsoft.com/office/drawing/2014/main" id="{7158D4B3-A847-45FB-85FA-9C6B095262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3235" y="140708"/>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77231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878E3E-03CE-44DE-91BF-54E76C1C3319}"/>
              </a:ext>
            </a:extLst>
          </p:cNvPr>
          <p:cNvSpPr/>
          <p:nvPr/>
        </p:nvSpPr>
        <p:spPr>
          <a:xfrm>
            <a:off x="0" y="6442058"/>
            <a:ext cx="9144000" cy="415942"/>
          </a:xfrm>
          <a:prstGeom prst="rect">
            <a:avLst/>
          </a:prstGeom>
          <a:solidFill>
            <a:srgbClr val="30C1D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7" name="Straight Connector 6">
            <a:extLst>
              <a:ext uri="{FF2B5EF4-FFF2-40B4-BE49-F238E27FC236}">
                <a16:creationId xmlns:a16="http://schemas.microsoft.com/office/drawing/2014/main" id="{4F0F2E5D-FE70-4771-AEC9-15CFDDC61F37}"/>
              </a:ext>
            </a:extLst>
          </p:cNvPr>
          <p:cNvCxnSpPr/>
          <p:nvPr/>
        </p:nvCxnSpPr>
        <p:spPr>
          <a:xfrm flipV="1">
            <a:off x="0" y="1149657"/>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B68A608-2AD4-4118-9576-9334CD35F3ED}"/>
              </a:ext>
            </a:extLst>
          </p:cNvPr>
          <p:cNvCxnSpPr/>
          <p:nvPr/>
        </p:nvCxnSpPr>
        <p:spPr>
          <a:xfrm flipV="1">
            <a:off x="0" y="6444164"/>
            <a:ext cx="9144000" cy="0"/>
          </a:xfrm>
          <a:prstGeom prst="line">
            <a:avLst/>
          </a:prstGeom>
          <a:ln w="19050">
            <a:solidFill>
              <a:schemeClr val="bg1"/>
            </a:solidFill>
          </a:ln>
          <a:effectLst/>
        </p:spPr>
        <p:style>
          <a:lnRef idx="1">
            <a:schemeClr val="accent1"/>
          </a:lnRef>
          <a:fillRef idx="0">
            <a:schemeClr val="accent1"/>
          </a:fillRef>
          <a:effectRef idx="0">
            <a:schemeClr val="accent1"/>
          </a:effectRef>
          <a:fontRef idx="minor">
            <a:schemeClr val="tx1"/>
          </a:fontRef>
        </p:style>
      </p:cxnSp>
      <p:pic>
        <p:nvPicPr>
          <p:cNvPr id="5" name="Picture 4" descr="CHRC-logo_light-blue.png">
            <a:extLst>
              <a:ext uri="{FF2B5EF4-FFF2-40B4-BE49-F238E27FC236}">
                <a16:creationId xmlns:a16="http://schemas.microsoft.com/office/drawing/2014/main" id="{ADEC60BF-4E5F-40CC-86DD-1D84B351C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5359" y="6075747"/>
            <a:ext cx="846691" cy="842500"/>
          </a:xfrm>
          <a:prstGeom prst="rect">
            <a:avLst/>
          </a:prstGeom>
        </p:spPr>
      </p:pic>
      <p:sp>
        <p:nvSpPr>
          <p:cNvPr id="10" name="TextBox 9">
            <a:extLst>
              <a:ext uri="{FF2B5EF4-FFF2-40B4-BE49-F238E27FC236}">
                <a16:creationId xmlns:a16="http://schemas.microsoft.com/office/drawing/2014/main" id="{0199A57B-5E3A-4432-B942-8C5BDCDD410F}"/>
              </a:ext>
            </a:extLst>
          </p:cNvPr>
          <p:cNvSpPr txBox="1"/>
          <p:nvPr/>
        </p:nvSpPr>
        <p:spPr>
          <a:xfrm>
            <a:off x="0" y="1169143"/>
            <a:ext cx="9144000" cy="1371600"/>
          </a:xfrm>
          <a:prstGeom prst="rect">
            <a:avLst/>
          </a:prstGeom>
          <a:solidFill>
            <a:srgbClr val="23334E">
              <a:alpha val="69804"/>
            </a:srgb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5" name="AutoShape 6" descr="Related image">
            <a:extLst>
              <a:ext uri="{FF2B5EF4-FFF2-40B4-BE49-F238E27FC236}">
                <a16:creationId xmlns:a16="http://schemas.microsoft.com/office/drawing/2014/main" id="{E49CAD29-5C27-4112-85AD-55CC4DF426EB}"/>
              </a:ext>
            </a:extLst>
          </p:cNvPr>
          <p:cNvSpPr>
            <a:spLocks noChangeAspect="1" noChangeArrowheads="1"/>
          </p:cNvSpPr>
          <p:nvPr/>
        </p:nvSpPr>
        <p:spPr bwMode="auto">
          <a:xfrm>
            <a:off x="2713634" y="1088144"/>
            <a:ext cx="1858366" cy="18583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Rectangle 29">
            <a:extLst>
              <a:ext uri="{FF2B5EF4-FFF2-40B4-BE49-F238E27FC236}">
                <a16:creationId xmlns:a16="http://schemas.microsoft.com/office/drawing/2014/main" id="{BA423CDB-40B0-4C6C-9B21-6071EB4E024D}"/>
              </a:ext>
            </a:extLst>
          </p:cNvPr>
          <p:cNvSpPr/>
          <p:nvPr/>
        </p:nvSpPr>
        <p:spPr>
          <a:xfrm>
            <a:off x="1638300" y="1169142"/>
            <a:ext cx="7139940" cy="1200329"/>
          </a:xfrm>
          <a:prstGeom prst="rect">
            <a:avLst/>
          </a:prstGeom>
        </p:spPr>
        <p:txBody>
          <a:bodyPr wrap="square">
            <a:spAutoFit/>
          </a:bodyPr>
          <a:lstStyle/>
          <a:p>
            <a:pPr algn="ctr">
              <a:defRPr/>
            </a:pPr>
            <a:r>
              <a:rPr lang="fr-CA" sz="2400" b="1" dirty="0">
                <a:solidFill>
                  <a:prstClr val="white"/>
                </a:solidFill>
                <a:latin typeface="Arial Narrow" pitchFamily="34" charset="0"/>
                <a:cs typeface="Candara"/>
              </a:rPr>
              <a:t>Que conseilleriez-vous à Norman de faire concernant l’</a:t>
            </a:r>
            <a:r>
              <a:rPr lang="fr-CA" sz="2400" b="1" dirty="0" err="1">
                <a:solidFill>
                  <a:prstClr val="white"/>
                </a:solidFill>
                <a:latin typeface="Arial Narrow" pitchFamily="34" charset="0"/>
                <a:cs typeface="Candara"/>
              </a:rPr>
              <a:t>edoxaban</a:t>
            </a:r>
            <a:r>
              <a:rPr lang="fr-CA" sz="2400" b="1" dirty="0">
                <a:solidFill>
                  <a:prstClr val="white"/>
                </a:solidFill>
                <a:latin typeface="Arial Narrow" pitchFamily="34" charset="0"/>
                <a:cs typeface="Candara"/>
              </a:rPr>
              <a:t>  dans le cas d’une prostatectomie radicale pour un cancer de la prostate</a:t>
            </a:r>
            <a:r>
              <a:rPr lang="en-CA" sz="2400" b="1" dirty="0">
                <a:solidFill>
                  <a:prstClr val="white">
                    <a:lumMod val="95000"/>
                  </a:prstClr>
                </a:solidFill>
                <a:latin typeface="Arial Narrow" panose="020B0606020202030204" pitchFamily="34" charset="0"/>
                <a:cs typeface="Candara"/>
              </a:rPr>
              <a:t>?</a:t>
            </a:r>
            <a:endParaRPr kumimoji="0" lang="en-CA" sz="2400" b="1" i="0" u="none" strike="noStrike" kern="1200" cap="none" spc="0" normalizeH="0" baseline="0" noProof="0" dirty="0">
              <a:ln>
                <a:noFill/>
              </a:ln>
              <a:solidFill>
                <a:prstClr val="white">
                  <a:lumMod val="95000"/>
                </a:prstClr>
              </a:solidFill>
              <a:effectLst/>
              <a:uLnTx/>
              <a:uFillTx/>
              <a:latin typeface="Arial Narrow" panose="020B0606020202030204" pitchFamily="34" charset="0"/>
              <a:cs typeface="Candara"/>
            </a:endParaRPr>
          </a:p>
        </p:txBody>
      </p:sp>
      <p:sp>
        <p:nvSpPr>
          <p:cNvPr id="33" name="Content Placeholder 2">
            <a:extLst>
              <a:ext uri="{FF2B5EF4-FFF2-40B4-BE49-F238E27FC236}">
                <a16:creationId xmlns:a16="http://schemas.microsoft.com/office/drawing/2014/main" id="{EA3DAF72-ADEB-4361-AC63-CDC19E0715BA}"/>
              </a:ext>
            </a:extLst>
          </p:cNvPr>
          <p:cNvSpPr txBox="1">
            <a:spLocks/>
          </p:cNvSpPr>
          <p:nvPr/>
        </p:nvSpPr>
        <p:spPr>
          <a:xfrm>
            <a:off x="171950" y="2567110"/>
            <a:ext cx="8910789" cy="38147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C0504D"/>
              </a:buClr>
              <a:buSzTx/>
              <a:buFont typeface="Arial" panose="020B0604020202020204" pitchFamily="34" charset="0"/>
              <a:buNone/>
              <a:tabLst/>
              <a:defRPr/>
            </a:pPr>
            <a:endParaRPr kumimoji="0" lang="en-CA" sz="1800" b="1" i="0" u="none" strike="noStrike" kern="1200" cap="none" spc="0" normalizeH="0" baseline="0" noProof="0" dirty="0">
              <a:ln>
                <a:noFill/>
              </a:ln>
              <a:solidFill>
                <a:srgbClr val="23334E"/>
              </a:solidFill>
              <a:effectLst/>
              <a:uLnTx/>
              <a:uFillTx/>
              <a:latin typeface="Arial Narrow" panose="020B0606020202030204" pitchFamily="34" charset="0"/>
              <a:ea typeface="+mn-ea"/>
              <a:cs typeface="Aharoni" panose="02010803020104030203" pitchFamily="2" charset="-79"/>
            </a:endParaRPr>
          </a:p>
          <a:p>
            <a:pPr algn="l">
              <a:lnSpc>
                <a:spcPct val="100000"/>
              </a:lnSpc>
              <a:spcBef>
                <a:spcPts val="0"/>
              </a:spcBef>
              <a:buClr>
                <a:schemeClr val="accent2"/>
              </a:buClr>
            </a:pPr>
            <a:r>
              <a:rPr lang="fr-CA" sz="3200" b="1" i="1" dirty="0">
                <a:solidFill>
                  <a:srgbClr val="242C49"/>
                </a:solidFill>
                <a:latin typeface="Arial Narrow" pitchFamily="34" charset="0"/>
                <a:cs typeface="Aharoni" panose="02010803020104030203" pitchFamily="2" charset="-79"/>
              </a:rPr>
              <a:t>Choisissez l’une des options suivantes :</a:t>
            </a:r>
          </a:p>
          <a:p>
            <a:pPr algn="l">
              <a:lnSpc>
                <a:spcPct val="100000"/>
              </a:lnSpc>
              <a:spcBef>
                <a:spcPts val="0"/>
              </a:spcBef>
              <a:buClr>
                <a:schemeClr val="accent2"/>
              </a:buClr>
            </a:pPr>
            <a:endParaRPr lang="en-CA" sz="1800" b="1" dirty="0">
              <a:latin typeface="Arial Narrow" pitchFamily="34" charset="0"/>
              <a:ea typeface="Lato" panose="020F0502020204030203" pitchFamily="34" charset="0"/>
              <a:cs typeface="Lato" panose="020F0502020204030203" pitchFamily="34" charset="0"/>
            </a:endParaRPr>
          </a:p>
          <a:p>
            <a:pPr marL="914400" lvl="1" indent="-457200" algn="l" defTabSz="914377">
              <a:lnSpc>
                <a:spcPct val="100000"/>
              </a:lnSpc>
              <a:spcBef>
                <a:spcPts val="600"/>
              </a:spcBef>
              <a:buFont typeface="+mj-lt"/>
              <a:buAutoNum type="arabicPeriod"/>
            </a:pPr>
            <a:r>
              <a:rPr lang="fr-CA" b="1" dirty="0">
                <a:latin typeface="Arial Narrow" pitchFamily="34" charset="0"/>
              </a:rPr>
              <a:t>Continuer l’</a:t>
            </a:r>
            <a:r>
              <a:rPr lang="fr-CA" b="1" dirty="0" err="1">
                <a:latin typeface="Arial Narrow" pitchFamily="34" charset="0"/>
              </a:rPr>
              <a:t>edoxaban</a:t>
            </a:r>
            <a:r>
              <a:rPr lang="fr-CA" b="1" dirty="0">
                <a:latin typeface="Arial Narrow" pitchFamily="34" charset="0"/>
              </a:rPr>
              <a:t> </a:t>
            </a:r>
          </a:p>
          <a:p>
            <a:pPr marL="914400" lvl="1" indent="-457200" algn="l" defTabSz="914377">
              <a:lnSpc>
                <a:spcPct val="100000"/>
              </a:lnSpc>
              <a:spcBef>
                <a:spcPts val="600"/>
              </a:spcBef>
              <a:buFont typeface="+mj-lt"/>
              <a:buAutoNum type="arabicPeriod"/>
            </a:pPr>
            <a:r>
              <a:rPr lang="fr-CA" b="1" dirty="0">
                <a:latin typeface="Arial Narrow" pitchFamily="34" charset="0"/>
              </a:rPr>
              <a:t>Sauter la dose le jour de l’intervention chirurgicale (la prendre après l’intervention) </a:t>
            </a:r>
          </a:p>
          <a:p>
            <a:pPr marL="914400" lvl="1" indent="-457200" algn="l" defTabSz="914377">
              <a:lnSpc>
                <a:spcPct val="100000"/>
              </a:lnSpc>
              <a:spcBef>
                <a:spcPts val="600"/>
              </a:spcBef>
              <a:buFont typeface="+mj-lt"/>
              <a:buAutoNum type="arabicPeriod"/>
            </a:pPr>
            <a:r>
              <a:rPr lang="fr-CA" b="1" dirty="0">
                <a:latin typeface="Arial Narrow" pitchFamily="34" charset="0"/>
              </a:rPr>
              <a:t>Sauter 1 dose d’</a:t>
            </a:r>
            <a:r>
              <a:rPr lang="fr-CA" b="1" dirty="0" err="1">
                <a:latin typeface="Arial Narrow" pitchFamily="34" charset="0"/>
              </a:rPr>
              <a:t>edoxaban</a:t>
            </a:r>
            <a:r>
              <a:rPr lang="fr-CA" b="1" dirty="0">
                <a:latin typeface="Arial Narrow" pitchFamily="34" charset="0"/>
              </a:rPr>
              <a:t> (i.e. dernière dose le jour -2)</a:t>
            </a:r>
          </a:p>
          <a:p>
            <a:pPr marL="914400" lvl="1" indent="-457200" algn="l" defTabSz="914377">
              <a:lnSpc>
                <a:spcPct val="100000"/>
              </a:lnSpc>
              <a:spcBef>
                <a:spcPts val="600"/>
              </a:spcBef>
              <a:buFont typeface="+mj-lt"/>
              <a:buAutoNum type="arabicPeriod"/>
            </a:pPr>
            <a:r>
              <a:rPr lang="fr-CA" b="1" dirty="0">
                <a:latin typeface="Arial Narrow" pitchFamily="34" charset="0"/>
              </a:rPr>
              <a:t>Sauter 2 doses d’</a:t>
            </a:r>
            <a:r>
              <a:rPr lang="fr-CA" b="1" dirty="0" err="1">
                <a:latin typeface="Arial Narrow" pitchFamily="34" charset="0"/>
              </a:rPr>
              <a:t>edoxaban</a:t>
            </a:r>
            <a:r>
              <a:rPr lang="fr-CA" b="1" dirty="0">
                <a:latin typeface="Arial Narrow" pitchFamily="34" charset="0"/>
              </a:rPr>
              <a:t> (i.e. dernière dose le jour -3)</a:t>
            </a:r>
          </a:p>
          <a:p>
            <a:pPr marL="914400" lvl="1" indent="-457200" algn="l" defTabSz="914377">
              <a:lnSpc>
                <a:spcPct val="100000"/>
              </a:lnSpc>
              <a:spcBef>
                <a:spcPts val="600"/>
              </a:spcBef>
              <a:buFont typeface="+mj-lt"/>
              <a:buAutoNum type="arabicPeriod"/>
            </a:pPr>
            <a:r>
              <a:rPr lang="fr-CA" b="1" dirty="0">
                <a:latin typeface="Arial Narrow" pitchFamily="34" charset="0"/>
              </a:rPr>
              <a:t>Arrêter l’</a:t>
            </a:r>
            <a:r>
              <a:rPr lang="fr-CA" b="1" dirty="0" err="1">
                <a:latin typeface="Arial Narrow" pitchFamily="34" charset="0"/>
              </a:rPr>
              <a:t>edoxaban</a:t>
            </a:r>
            <a:r>
              <a:rPr lang="fr-CA" b="1" dirty="0">
                <a:latin typeface="Arial Narrow" pitchFamily="34" charset="0"/>
              </a:rPr>
              <a:t> 5 jours avant l’intervention</a:t>
            </a:r>
            <a:endParaRPr lang="en-CA" sz="2400" b="1" dirty="0">
              <a:solidFill>
                <a:prstClr val="black"/>
              </a:solidFill>
              <a:latin typeface="Arial Narrow" panose="020B0606020202030204" pitchFamily="34" charset="0"/>
              <a:ea typeface="Lato" panose="020F0502020204030203" pitchFamily="34" charset="0"/>
              <a:cs typeface="Lato" panose="020F0502020204030203" pitchFamily="34" charset="0"/>
            </a:endParaRPr>
          </a:p>
        </p:txBody>
      </p:sp>
      <p:cxnSp>
        <p:nvCxnSpPr>
          <p:cNvPr id="34" name="Straight Connector 33">
            <a:extLst>
              <a:ext uri="{FF2B5EF4-FFF2-40B4-BE49-F238E27FC236}">
                <a16:creationId xmlns:a16="http://schemas.microsoft.com/office/drawing/2014/main" id="{1634C970-2BB3-4646-A5B7-B1C6D597D6E4}"/>
              </a:ext>
            </a:extLst>
          </p:cNvPr>
          <p:cNvCxnSpPr/>
          <p:nvPr/>
        </p:nvCxnSpPr>
        <p:spPr>
          <a:xfrm flipV="1">
            <a:off x="-1" y="2501483"/>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pic>
        <p:nvPicPr>
          <p:cNvPr id="13" name="Picture 12" descr="A close up of a sign&#10;&#10;Description automatically generated">
            <a:extLst>
              <a:ext uri="{FF2B5EF4-FFF2-40B4-BE49-F238E27FC236}">
                <a16:creationId xmlns:a16="http://schemas.microsoft.com/office/drawing/2014/main" id="{6096A1CC-5254-4010-AC58-65D13482C5AB}"/>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7200"/>
                    </a14:imgEffect>
                  </a14:imgLayer>
                </a14:imgProps>
              </a:ext>
              <a:ext uri="{28A0092B-C50C-407E-A947-70E740481C1C}">
                <a14:useLocalDpi xmlns:a14="http://schemas.microsoft.com/office/drawing/2010/main" val="0"/>
              </a:ext>
            </a:extLst>
          </a:blip>
          <a:stretch>
            <a:fillRect/>
          </a:stretch>
        </p:blipFill>
        <p:spPr>
          <a:xfrm>
            <a:off x="-23322" y="73152"/>
            <a:ext cx="1367490" cy="3079932"/>
          </a:xfrm>
          <a:prstGeom prst="rect">
            <a:avLst/>
          </a:prstGeom>
        </p:spPr>
      </p:pic>
      <p:pic>
        <p:nvPicPr>
          <p:cNvPr id="14" name="4E92DA43-5712-40E9-AFDC-2C1062C78C6F" descr="7646DFF2-B812-4635-AA57-5171E34E5A45@chrc">
            <a:extLst>
              <a:ext uri="{FF2B5EF4-FFF2-40B4-BE49-F238E27FC236}">
                <a16:creationId xmlns:a16="http://schemas.microsoft.com/office/drawing/2014/main" id="{41EA2860-F537-4E9C-974B-5CAB168E99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3235" y="140708"/>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644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33">
                                            <p:txEl>
                                              <p:pRg st="6" end="6"/>
                                            </p:txEl>
                                          </p:spTgt>
                                        </p:tgtEl>
                                        <p:attrNameLst>
                                          <p:attrName>style.color</p:attrName>
                                        </p:attrNameLst>
                                      </p:cBhvr>
                                      <p:to>
                                        <a:srgbClr val="30C1D7"/>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6448" y="1622097"/>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161926" y="159375"/>
            <a:ext cx="5911616" cy="2308324"/>
          </a:xfrm>
          <a:prstGeom prst="rect">
            <a:avLst/>
          </a:prstGeom>
          <a:noFill/>
        </p:spPr>
        <p:txBody>
          <a:bodyPr wrap="square">
            <a:spAutoFit/>
          </a:bodyPr>
          <a:lstStyle/>
          <a:p>
            <a:pPr>
              <a:defRPr/>
            </a:pPr>
            <a:r>
              <a:rPr lang="fr-BE" sz="3600" b="1" dirty="0">
                <a:solidFill>
                  <a:srgbClr val="1B1A5A"/>
                </a:solidFill>
                <a:latin typeface="Arial Narrow" pitchFamily="34" charset="0"/>
              </a:rPr>
              <a:t>Recommandations de pratique clinique de 2016 de la</a:t>
            </a:r>
            <a:r>
              <a:rPr lang="fr-BE" sz="3600" b="1" dirty="0">
                <a:latin typeface="Arial Narrow" pitchFamily="34" charset="0"/>
              </a:rPr>
              <a:t> </a:t>
            </a:r>
            <a:r>
              <a:rPr lang="fr-BE" sz="3600" b="1" dirty="0">
                <a:solidFill>
                  <a:srgbClr val="1B1A5A"/>
                </a:solidFill>
                <a:latin typeface="Arial Narrow" pitchFamily="34" charset="0"/>
              </a:rPr>
              <a:t>SCC</a:t>
            </a:r>
            <a:r>
              <a:rPr lang="fr-BE" sz="3600" b="1" dirty="0">
                <a:latin typeface="Arial Narrow" pitchFamily="34" charset="0"/>
              </a:rPr>
              <a:t> </a:t>
            </a:r>
            <a:endParaRPr lang="en-CA" sz="3600" b="1" dirty="0">
              <a:solidFill>
                <a:srgbClr val="1B1A5A"/>
              </a:solidFill>
              <a:latin typeface="Arial Narrow" panose="020B0606020202030204" pitchFamily="34" charset="0"/>
              <a:cs typeface="Aharoni" panose="02010803020104030203" pitchFamily="2" charset="-79"/>
            </a:endParaRPr>
          </a:p>
          <a:p>
            <a:pPr lvl="0">
              <a:defRPr/>
            </a:pPr>
            <a:endParaRPr lang="en-CA" sz="3600" b="1" dirty="0">
              <a:solidFill>
                <a:srgbClr val="1B1A5A"/>
              </a:solidFill>
              <a:latin typeface="Arial Narrow" panose="020B0606020202030204" pitchFamily="34" charset="0"/>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CA" sz="3600" b="1" i="0" u="none" strike="noStrike" kern="1200" cap="none" spc="0" normalizeH="0" baseline="0" noProof="0" dirty="0">
              <a:ln>
                <a:noFill/>
              </a:ln>
              <a:solidFill>
                <a:srgbClr val="1B1A5A"/>
              </a:solidFill>
              <a:effectLst/>
              <a:uLnTx/>
              <a:uFillTx/>
              <a:latin typeface="Arial Narrow" panose="020B0606020202030204" pitchFamily="34" charset="0"/>
              <a:ea typeface="+mn-ea"/>
              <a:cs typeface="Aharoni" panose="02010803020104030203" pitchFamily="2" charset="-79"/>
            </a:endParaRPr>
          </a:p>
        </p:txBody>
      </p:sp>
      <p:sp>
        <p:nvSpPr>
          <p:cNvPr id="34" name="Rectangle 33">
            <a:extLst>
              <a:ext uri="{FF2B5EF4-FFF2-40B4-BE49-F238E27FC236}">
                <a16:creationId xmlns:a16="http://schemas.microsoft.com/office/drawing/2014/main" id="{2A46632C-5180-4D30-8DAD-82619CA3B15A}"/>
              </a:ext>
            </a:extLst>
          </p:cNvPr>
          <p:cNvSpPr/>
          <p:nvPr/>
        </p:nvSpPr>
        <p:spPr>
          <a:xfrm>
            <a:off x="51950" y="6365954"/>
            <a:ext cx="6432669" cy="3834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l" defTabSz="457200" rtl="0" eaLnBrk="1" fontAlgn="auto" latinLnBrk="0" hangingPunct="1">
              <a:lnSpc>
                <a:spcPct val="90000"/>
              </a:lnSpc>
              <a:spcBef>
                <a:spcPts val="0"/>
              </a:spcBef>
              <a:spcAft>
                <a:spcPts val="0"/>
              </a:spcAft>
              <a:buClrTx/>
              <a:buSzTx/>
              <a:buFontTx/>
              <a:buNone/>
              <a:tabLst/>
              <a:defRPr/>
            </a:pP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Arial" pitchFamily="34" charset="0"/>
              </a:rPr>
              <a:t>2016 Focused Update of the Canadian Cardiovascular Society Guidelines for the Management of Atrial Fibrillation</a:t>
            </a:r>
          </a:p>
          <a:p>
            <a:pPr marL="0" marR="0" lvl="0" indent="0" algn="l" defTabSz="457200" rtl="0" eaLnBrk="1" fontAlgn="auto" latinLnBrk="0" hangingPunct="1">
              <a:lnSpc>
                <a:spcPct val="90000"/>
              </a:lnSpc>
              <a:spcBef>
                <a:spcPts val="0"/>
              </a:spcBef>
              <a:spcAft>
                <a:spcPts val="0"/>
              </a:spcAft>
              <a:buClrTx/>
              <a:buSzTx/>
              <a:buFontTx/>
              <a:buNone/>
              <a:tabLst/>
              <a:defRPr/>
            </a:pPr>
            <a:r>
              <a:rPr kumimoji="0" lang="en-CA" sz="9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Arial" pitchFamily="34" charset="0"/>
              </a:rPr>
              <a:t>Macle</a:t>
            </a: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Arial" pitchFamily="34" charset="0"/>
              </a:rPr>
              <a:t>, Laurent et al. Canadian Journal of Cardiology , Volume 32 , Issue 10 , 1170 - 1185</a:t>
            </a:r>
          </a:p>
        </p:txBody>
      </p:sp>
      <p:sp>
        <p:nvSpPr>
          <p:cNvPr id="18" name="Rectangle 17">
            <a:extLst>
              <a:ext uri="{FF2B5EF4-FFF2-40B4-BE49-F238E27FC236}">
                <a16:creationId xmlns:a16="http://schemas.microsoft.com/office/drawing/2014/main" id="{EFB4E5F0-48FA-45A3-9A50-6467FF363D5C}"/>
              </a:ext>
            </a:extLst>
          </p:cNvPr>
          <p:cNvSpPr/>
          <p:nvPr/>
        </p:nvSpPr>
        <p:spPr>
          <a:xfrm>
            <a:off x="194761" y="2112463"/>
            <a:ext cx="8787314" cy="3745415"/>
          </a:xfrm>
          <a:prstGeom prst="rect">
            <a:avLst/>
          </a:prstGeom>
          <a:solidFill>
            <a:sysClr val="window" lastClr="FFFFFF">
              <a:lumMod val="95000"/>
            </a:sys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id="{79CFDA59-FB60-44BF-847F-C9BF5AF7FA66}"/>
              </a:ext>
            </a:extLst>
          </p:cNvPr>
          <p:cNvSpPr/>
          <p:nvPr/>
        </p:nvSpPr>
        <p:spPr>
          <a:xfrm>
            <a:off x="-6448" y="2110468"/>
            <a:ext cx="182880" cy="3749040"/>
          </a:xfrm>
          <a:prstGeom prst="rect">
            <a:avLst/>
          </a:prstGeom>
          <a:solidFill>
            <a:srgbClr val="23334E"/>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 name="Rectangle 19">
            <a:extLst>
              <a:ext uri="{FF2B5EF4-FFF2-40B4-BE49-F238E27FC236}">
                <a16:creationId xmlns:a16="http://schemas.microsoft.com/office/drawing/2014/main" id="{2C36A6D5-CE90-4BCF-B0CD-6F70D4D2DF40}"/>
              </a:ext>
            </a:extLst>
          </p:cNvPr>
          <p:cNvSpPr/>
          <p:nvPr/>
        </p:nvSpPr>
        <p:spPr>
          <a:xfrm>
            <a:off x="8961118" y="2116707"/>
            <a:ext cx="182880" cy="3749040"/>
          </a:xfrm>
          <a:prstGeom prst="rect">
            <a:avLst/>
          </a:prstGeom>
          <a:solidFill>
            <a:srgbClr val="30C1D7"/>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4" name="TextBox 23">
            <a:extLst>
              <a:ext uri="{FF2B5EF4-FFF2-40B4-BE49-F238E27FC236}">
                <a16:creationId xmlns:a16="http://schemas.microsoft.com/office/drawing/2014/main" id="{4307342D-28B2-4B83-8529-A692AA9DAE46}"/>
              </a:ext>
            </a:extLst>
          </p:cNvPr>
          <p:cNvSpPr txBox="1"/>
          <p:nvPr/>
        </p:nvSpPr>
        <p:spPr>
          <a:xfrm>
            <a:off x="194761" y="3087341"/>
            <a:ext cx="8813997" cy="261610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2800" b="1" i="0" u="none" strike="noStrike" kern="1200" cap="none" spc="0" normalizeH="0" baseline="0" noProof="0" dirty="0">
                <a:ln>
                  <a:noFill/>
                </a:ln>
                <a:solidFill>
                  <a:srgbClr val="19325C"/>
                </a:solidFill>
                <a:effectLst/>
                <a:uLnTx/>
                <a:uFillTx/>
                <a:latin typeface="Arial Narrow" panose="020B0606020202030204" pitchFamily="34" charset="0"/>
                <a:ea typeface="+mn-ea"/>
                <a:cs typeface="Candara"/>
              </a:rPr>
              <a:t>RECOMMANDATION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Candara"/>
            </a:endParaRPr>
          </a:p>
          <a:p>
            <a:pPr marL="342900" indent="-342900" algn="ctr"/>
            <a:r>
              <a:rPr lang="fr-MC" sz="2400" dirty="0">
                <a:latin typeface="Arial Narrow" pitchFamily="34" charset="0"/>
              </a:rPr>
              <a:t>Nous recommandons  </a:t>
            </a:r>
            <a:r>
              <a:rPr lang="fr-MC" sz="2400" b="1" dirty="0">
                <a:solidFill>
                  <a:srgbClr val="30C1D7"/>
                </a:solidFill>
                <a:latin typeface="Arial Narrow" pitchFamily="34" charset="0"/>
              </a:rPr>
              <a:t>l’interruption du traitement anticoagulant </a:t>
            </a:r>
            <a:r>
              <a:rPr lang="fr-MC" sz="2400" dirty="0">
                <a:latin typeface="Arial Narrow" pitchFamily="34" charset="0"/>
              </a:rPr>
              <a:t>chez un patient atteints de FA/FLA </a:t>
            </a:r>
            <a:r>
              <a:rPr lang="fr-MC" sz="2400" b="1" dirty="0">
                <a:solidFill>
                  <a:srgbClr val="30C1D7"/>
                </a:solidFill>
                <a:latin typeface="Arial Narrow" pitchFamily="34" charset="0"/>
              </a:rPr>
              <a:t>pour la plupart des interventions associées à un risque intermédiaire ou élevé d’hémorragie majeure </a:t>
            </a:r>
          </a:p>
          <a:p>
            <a:pPr marL="342900" indent="-342900" algn="ctr"/>
            <a:r>
              <a:rPr lang="fr-MC" sz="2400" dirty="0">
                <a:latin typeface="Arial Narrow" pitchFamily="34" charset="0"/>
              </a:rPr>
              <a:t>(Forte recommandation, faible niveau de preuve</a:t>
            </a:r>
            <a:r>
              <a:rPr lang="fr-LU" sz="2400" dirty="0">
                <a:latin typeface="Arial Narrow" pitchFamily="34" charset="0"/>
              </a:rPr>
              <a:t>)</a:t>
            </a:r>
            <a:r>
              <a:rPr lang="en-CA" sz="2400" dirty="0">
                <a:solidFill>
                  <a:prstClr val="black">
                    <a:tint val="75000"/>
                  </a:prstClr>
                </a:solidFill>
                <a:latin typeface="Arial Narrow" pitchFamily="34"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2400" b="1" i="0" u="none" strike="noStrike" kern="1200" cap="none" spc="0" normalizeH="0" baseline="0" noProof="0" dirty="0">
              <a:ln>
                <a:noFill/>
              </a:ln>
              <a:solidFill>
                <a:srgbClr val="30C1D7"/>
              </a:solidFill>
              <a:effectLst/>
              <a:uLnTx/>
              <a:uFillTx/>
              <a:latin typeface="Arial Narrow" panose="020B0606020202030204" pitchFamily="34" charset="0"/>
              <a:ea typeface="+mn-ea"/>
              <a:cs typeface="Candara"/>
            </a:endParaRPr>
          </a:p>
        </p:txBody>
      </p:sp>
      <p:sp>
        <p:nvSpPr>
          <p:cNvPr id="13" name="TextBox 12">
            <a:extLst>
              <a:ext uri="{FF2B5EF4-FFF2-40B4-BE49-F238E27FC236}">
                <a16:creationId xmlns:a16="http://schemas.microsoft.com/office/drawing/2014/main" id="{3E788195-386F-4ED7-AF98-6310D0C4FC48}"/>
              </a:ext>
            </a:extLst>
          </p:cNvPr>
          <p:cNvSpPr txBox="1"/>
          <p:nvPr/>
        </p:nvSpPr>
        <p:spPr>
          <a:xfrm>
            <a:off x="212576" y="5411054"/>
            <a:ext cx="3024336" cy="41549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85000"/>
                    <a:lumOff val="15000"/>
                  </a:prstClr>
                </a:solidFill>
                <a:effectLst/>
                <a:uLnTx/>
                <a:uFillTx/>
                <a:latin typeface="Arial Narrow" panose="020B0606020202030204" pitchFamily="34" charset="0"/>
                <a:ea typeface="+mn-ea"/>
                <a:cs typeface="+mn-cs"/>
              </a:rPr>
              <a:t>FA = Fibrillation </a:t>
            </a:r>
            <a:r>
              <a:rPr kumimoji="0" lang="en-US" sz="1000" b="0" i="0" u="none" strike="noStrike" kern="1200" cap="none" spc="0" normalizeH="0" baseline="0" noProof="0" dirty="0" err="1">
                <a:ln>
                  <a:noFill/>
                </a:ln>
                <a:solidFill>
                  <a:prstClr val="black">
                    <a:lumMod val="85000"/>
                    <a:lumOff val="15000"/>
                  </a:prstClr>
                </a:solidFill>
                <a:effectLst/>
                <a:uLnTx/>
                <a:uFillTx/>
                <a:latin typeface="Arial Narrow" panose="020B0606020202030204" pitchFamily="34" charset="0"/>
                <a:ea typeface="+mn-ea"/>
                <a:cs typeface="+mn-cs"/>
              </a:rPr>
              <a:t>auriculaire</a:t>
            </a:r>
            <a:endParaRPr kumimoji="0" lang="en-US" sz="1000" b="0" i="0" u="none" strike="noStrike" kern="1200" cap="none" spc="0" normalizeH="0" baseline="0" noProof="0" dirty="0">
              <a:ln>
                <a:noFill/>
              </a:ln>
              <a:solidFill>
                <a:prstClr val="black">
                  <a:lumMod val="85000"/>
                  <a:lumOff val="15000"/>
                </a:prstClr>
              </a:solidFill>
              <a:effectLst/>
              <a:uLnTx/>
              <a:uFillTx/>
              <a:latin typeface="Arial Narrow" panose="020B060602020203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85000"/>
                    <a:lumOff val="15000"/>
                  </a:prstClr>
                </a:solidFill>
                <a:effectLst/>
                <a:uLnTx/>
                <a:uFillTx/>
                <a:latin typeface="Arial Narrow" panose="020B0606020202030204" pitchFamily="34" charset="0"/>
                <a:ea typeface="+mn-ea"/>
                <a:cs typeface="+mn-cs"/>
              </a:rPr>
              <a:t>FLA = Flutter </a:t>
            </a:r>
            <a:r>
              <a:rPr kumimoji="0" lang="en-US" sz="1000" b="0" i="0" u="none" strike="noStrike" kern="1200" cap="none" spc="0" normalizeH="0" baseline="0" noProof="0" dirty="0" err="1">
                <a:ln>
                  <a:noFill/>
                </a:ln>
                <a:solidFill>
                  <a:prstClr val="black">
                    <a:lumMod val="85000"/>
                    <a:lumOff val="15000"/>
                  </a:prstClr>
                </a:solidFill>
                <a:effectLst/>
                <a:uLnTx/>
                <a:uFillTx/>
                <a:latin typeface="Arial Narrow" panose="020B0606020202030204" pitchFamily="34" charset="0"/>
                <a:ea typeface="+mn-ea"/>
                <a:cs typeface="+mn-cs"/>
              </a:rPr>
              <a:t>auriculaire</a:t>
            </a:r>
            <a:endParaRPr kumimoji="0" lang="en-US" sz="1000" b="0" i="0" u="none" strike="noStrike" kern="1200" cap="none" spc="0" normalizeH="0" baseline="0" noProof="0" dirty="0">
              <a:ln>
                <a:noFill/>
              </a:ln>
              <a:solidFill>
                <a:prstClr val="black">
                  <a:lumMod val="85000"/>
                  <a:lumOff val="15000"/>
                </a:prstClr>
              </a:solidFill>
              <a:effectLst/>
              <a:uLnTx/>
              <a:uFillTx/>
              <a:latin typeface="Arial Narrow" panose="020B0606020202030204" pitchFamily="34" charset="0"/>
              <a:ea typeface="+mn-ea"/>
              <a:cs typeface="+mn-cs"/>
            </a:endParaRPr>
          </a:p>
        </p:txBody>
      </p:sp>
      <p:sp>
        <p:nvSpPr>
          <p:cNvPr id="2" name="Rectangle 1">
            <a:extLst>
              <a:ext uri="{FF2B5EF4-FFF2-40B4-BE49-F238E27FC236}">
                <a16:creationId xmlns:a16="http://schemas.microsoft.com/office/drawing/2014/main" id="{2F4A4725-E881-4559-818D-0764AAF1200F}"/>
              </a:ext>
            </a:extLst>
          </p:cNvPr>
          <p:cNvSpPr/>
          <p:nvPr/>
        </p:nvSpPr>
        <p:spPr>
          <a:xfrm>
            <a:off x="4641554" y="5041174"/>
            <a:ext cx="184731"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600" b="0" i="0" u="none" strike="noStrike" kern="1200" cap="none" spc="0" normalizeH="0" baseline="0" noProof="0" dirty="0">
              <a:ln>
                <a:noFill/>
              </a:ln>
              <a:solidFill>
                <a:prstClr val="black"/>
              </a:solidFill>
              <a:effectLst/>
              <a:uLnTx/>
              <a:uFillTx/>
              <a:latin typeface="Arial Narrow" panose="020B0606020202030204" pitchFamily="34" charset="0"/>
              <a:ea typeface="Lato" panose="020F0502020204030203" pitchFamily="34" charset="0"/>
              <a:cs typeface="Lato" panose="020F0502020204030203" pitchFamily="34" charset="0"/>
            </a:endParaRPr>
          </a:p>
        </p:txBody>
      </p:sp>
      <p:pic>
        <p:nvPicPr>
          <p:cNvPr id="16" name="Picture 2" descr="Image result for canadian cardiovascular society french logo">
            <a:extLst>
              <a:ext uri="{FF2B5EF4-FFF2-40B4-BE49-F238E27FC236}">
                <a16:creationId xmlns:a16="http://schemas.microsoft.com/office/drawing/2014/main" id="{CC86A75C-DD74-4BBB-8B42-5B14AAB022FD}"/>
              </a:ext>
            </a:extLst>
          </p:cNvPr>
          <p:cNvPicPr>
            <a:picLocks noChangeAspect="1" noChangeArrowheads="1"/>
          </p:cNvPicPr>
          <p:nvPr/>
        </p:nvPicPr>
        <p:blipFill>
          <a:blip r:embed="rId5">
            <a:clrChange>
              <a:clrFrom>
                <a:srgbClr val="FFFFFF"/>
              </a:clrFrom>
              <a:clrTo>
                <a:srgbClr val="FFFFFF">
                  <a:alpha val="0"/>
                </a:srgbClr>
              </a:clrTo>
            </a:clrChange>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54701" y="2329992"/>
            <a:ext cx="4234598" cy="557997"/>
          </a:xfrm>
          <a:prstGeom prst="rect">
            <a:avLst/>
          </a:prstGeom>
          <a:noFill/>
          <a:extLst>
            <a:ext uri="{909E8E84-426E-40DD-AFC4-6F175D3DCCD1}">
              <a14:hiddenFill xmlns:a14="http://schemas.microsoft.com/office/drawing/2010/main">
                <a:solidFill>
                  <a:srgbClr val="FFFFFF"/>
                </a:solidFill>
              </a14:hiddenFill>
            </a:ext>
          </a:extLst>
        </p:spPr>
      </p:pic>
      <p:pic>
        <p:nvPicPr>
          <p:cNvPr id="17" name="4E92DA43-5712-40E9-AFDC-2C1062C78C6F" descr="7646DFF2-B812-4635-AA57-5171E34E5A45@chrc">
            <a:extLst>
              <a:ext uri="{FF2B5EF4-FFF2-40B4-BE49-F238E27FC236}">
                <a16:creationId xmlns:a16="http://schemas.microsoft.com/office/drawing/2014/main" id="{C6F60DAC-A38A-4FDC-8CA9-F75C03D6C36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9299" y="140708"/>
            <a:ext cx="2176914" cy="1240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89910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6448" y="1132500"/>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161925" y="228825"/>
            <a:ext cx="6149975"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BE" sz="4000" b="1" i="0" u="none" strike="noStrike" kern="1200" cap="none" spc="0" normalizeH="0" baseline="0" noProof="0" dirty="0">
                <a:ln>
                  <a:noFill/>
                </a:ln>
                <a:solidFill>
                  <a:srgbClr val="1B1A5A"/>
                </a:solidFill>
                <a:effectLst/>
                <a:uLnTx/>
                <a:uFillTx/>
                <a:latin typeface="Arial Narrow" pitchFamily="34" charset="0"/>
                <a:ea typeface="+mn-ea"/>
                <a:cs typeface="+mn-cs"/>
              </a:rPr>
              <a:t>Guide </a:t>
            </a:r>
            <a:r>
              <a:rPr kumimoji="0" lang="fr-BE" sz="4000" b="1" i="0" u="none" strike="noStrike" kern="1200" cap="none" spc="0" normalizeH="0" baseline="0" noProof="0" dirty="0" err="1">
                <a:ln>
                  <a:noFill/>
                </a:ln>
                <a:solidFill>
                  <a:srgbClr val="1B1A5A"/>
                </a:solidFill>
                <a:effectLst/>
                <a:uLnTx/>
                <a:uFillTx/>
                <a:latin typeface="Arial Narrow" pitchFamily="34" charset="0"/>
                <a:ea typeface="+mn-ea"/>
                <a:cs typeface="+mn-cs"/>
              </a:rPr>
              <a:t>péri-opératoire</a:t>
            </a:r>
            <a:endParaRPr kumimoji="0" lang="fr-BE" sz="4000" b="1" i="0" u="none" strike="noStrike" kern="1200" cap="none" spc="0" normalizeH="0" baseline="0" noProof="0" dirty="0">
              <a:ln>
                <a:noFill/>
              </a:ln>
              <a:solidFill>
                <a:srgbClr val="1B1A5A"/>
              </a:solidFill>
              <a:effectLst/>
              <a:uLnTx/>
              <a:uFillTx/>
              <a:latin typeface="Arial Narrow" pitchFamily="34" charset="0"/>
              <a:ea typeface="+mn-ea"/>
              <a:cs typeface="+mn-cs"/>
            </a:endParaRPr>
          </a:p>
        </p:txBody>
      </p:sp>
      <p:sp>
        <p:nvSpPr>
          <p:cNvPr id="14" name="Text Box 3">
            <a:extLst>
              <a:ext uri="{FF2B5EF4-FFF2-40B4-BE49-F238E27FC236}">
                <a16:creationId xmlns:a16="http://schemas.microsoft.com/office/drawing/2014/main" id="{36471477-E236-465C-8902-DCFAC1DB3159}"/>
              </a:ext>
            </a:extLst>
          </p:cNvPr>
          <p:cNvSpPr txBox="1">
            <a:spLocks noChangeArrowheads="1"/>
          </p:cNvSpPr>
          <p:nvPr/>
        </p:nvSpPr>
        <p:spPr bwMode="auto">
          <a:xfrm>
            <a:off x="146654" y="6457109"/>
            <a:ext cx="5114115" cy="246221"/>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0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 2017 </a:t>
            </a:r>
            <a:r>
              <a:rPr kumimoji="0" lang="en-CA" sz="10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mn-cs"/>
              </a:rPr>
              <a:t>Thrombose</a:t>
            </a:r>
            <a:r>
              <a:rPr kumimoji="0" lang="en-CA" sz="10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 Canada</a:t>
            </a:r>
            <a:endParaRPr kumimoji="0" lang="en-CA" sz="10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sym typeface="Calibri" charset="0"/>
            </a:endParaRPr>
          </a:p>
        </p:txBody>
      </p:sp>
      <p:sp>
        <p:nvSpPr>
          <p:cNvPr id="16" name="TextBox 15">
            <a:extLst>
              <a:ext uri="{FF2B5EF4-FFF2-40B4-BE49-F238E27FC236}">
                <a16:creationId xmlns:a16="http://schemas.microsoft.com/office/drawing/2014/main" id="{8C19DC2F-9D17-4175-A7E5-723A535ADB32}"/>
              </a:ext>
            </a:extLst>
          </p:cNvPr>
          <p:cNvSpPr txBox="1"/>
          <p:nvPr/>
        </p:nvSpPr>
        <p:spPr>
          <a:xfrm>
            <a:off x="1578101" y="6413069"/>
            <a:ext cx="7565899"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prstClr val="white"/>
                </a:solidFill>
                <a:effectLst/>
                <a:uLnTx/>
                <a:uFillTx/>
                <a:latin typeface="Arial Narrow" pitchFamily="34" charset="0"/>
                <a:ea typeface="+mn-ea"/>
                <a:cs typeface="+mn-cs"/>
              </a:rPr>
              <a:t>*Ne prendre aucun anticoagulant le jour de la chirurgie/l’intervention.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prstClr val="white"/>
                </a:solidFill>
                <a:effectLst/>
                <a:uLnTx/>
                <a:uFillTx/>
                <a:latin typeface="Arial Narrow" pitchFamily="34" charset="0"/>
                <a:ea typeface="+mn-ea"/>
                <a:cs typeface="+mn-cs"/>
              </a:rPr>
              <a:t>† Les interventions </a:t>
            </a:r>
            <a:r>
              <a:rPr kumimoji="0" lang="fr-FR" sz="1000" b="1"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mn-cs"/>
              </a:rPr>
              <a:t>neuraxiales</a:t>
            </a:r>
            <a:r>
              <a:rPr kumimoji="0" lang="fr-FR" sz="1000" b="1" i="0" u="none" strike="noStrike" kern="1200" cap="none" spc="0" normalizeH="0" baseline="0" noProof="0" dirty="0">
                <a:ln>
                  <a:noFill/>
                </a:ln>
                <a:solidFill>
                  <a:prstClr val="white"/>
                </a:solidFill>
                <a:effectLst/>
                <a:uLnTx/>
                <a:uFillTx/>
                <a:latin typeface="Arial Narrow" pitchFamily="34" charset="0"/>
                <a:ea typeface="+mn-ea"/>
                <a:cs typeface="+mn-cs"/>
              </a:rPr>
              <a:t> incluent l’anesthésie péridurale, l’insertion d’un cathéter péridural et le retrait d’un cathéter péridural</a:t>
            </a:r>
            <a:endParaRPr kumimoji="0" lang="en-US" sz="1000" b="1"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endParaRPr>
          </a:p>
        </p:txBody>
      </p:sp>
      <p:pic>
        <p:nvPicPr>
          <p:cNvPr id="2" name="Picture 1">
            <a:extLst>
              <a:ext uri="{FF2B5EF4-FFF2-40B4-BE49-F238E27FC236}">
                <a16:creationId xmlns:a16="http://schemas.microsoft.com/office/drawing/2014/main" id="{A8455D12-F62F-4D1A-B447-2660ACDAB114}"/>
              </a:ext>
            </a:extLst>
          </p:cNvPr>
          <p:cNvPicPr>
            <a:picLocks noChangeAspect="1"/>
          </p:cNvPicPr>
          <p:nvPr/>
        </p:nvPicPr>
        <p:blipFill>
          <a:blip r:embed="rId5"/>
          <a:stretch>
            <a:fillRect/>
          </a:stretch>
        </p:blipFill>
        <p:spPr>
          <a:xfrm>
            <a:off x="109957" y="1449955"/>
            <a:ext cx="8980617" cy="3886630"/>
          </a:xfrm>
          <a:prstGeom prst="rect">
            <a:avLst/>
          </a:prstGeom>
        </p:spPr>
      </p:pic>
      <p:pic>
        <p:nvPicPr>
          <p:cNvPr id="10" name="4E92DA43-5712-40E9-AFDC-2C1062C78C6F" descr="7646DFF2-B812-4635-AA57-5171E34E5A45@chrc">
            <a:extLst>
              <a:ext uri="{FF2B5EF4-FFF2-40B4-BE49-F238E27FC236}">
                <a16:creationId xmlns:a16="http://schemas.microsoft.com/office/drawing/2014/main" id="{06859D88-118D-4976-B60E-BB9B5DB253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3235" y="140708"/>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08597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6448" y="1132500"/>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161925" y="228825"/>
            <a:ext cx="6149975"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BE" sz="4000" b="1" i="0" u="none" strike="noStrike" kern="1200" cap="none" spc="0" normalizeH="0" baseline="0" noProof="0" dirty="0">
                <a:ln>
                  <a:noFill/>
                </a:ln>
                <a:solidFill>
                  <a:srgbClr val="1B1A5A"/>
                </a:solidFill>
                <a:effectLst/>
                <a:uLnTx/>
                <a:uFillTx/>
                <a:latin typeface="Arial Narrow" pitchFamily="34" charset="0"/>
                <a:ea typeface="+mn-ea"/>
                <a:cs typeface="+mn-cs"/>
              </a:rPr>
              <a:t>Guide post-opératoire</a:t>
            </a:r>
          </a:p>
        </p:txBody>
      </p:sp>
      <p:sp>
        <p:nvSpPr>
          <p:cNvPr id="14" name="Text Box 3">
            <a:extLst>
              <a:ext uri="{FF2B5EF4-FFF2-40B4-BE49-F238E27FC236}">
                <a16:creationId xmlns:a16="http://schemas.microsoft.com/office/drawing/2014/main" id="{36471477-E236-465C-8902-DCFAC1DB3159}"/>
              </a:ext>
            </a:extLst>
          </p:cNvPr>
          <p:cNvSpPr txBox="1">
            <a:spLocks noChangeArrowheads="1"/>
          </p:cNvSpPr>
          <p:nvPr/>
        </p:nvSpPr>
        <p:spPr bwMode="auto">
          <a:xfrm>
            <a:off x="146654" y="6457109"/>
            <a:ext cx="5114115" cy="246221"/>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0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 2017 </a:t>
            </a:r>
            <a:r>
              <a:rPr kumimoji="0" lang="en-CA" sz="10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mn-cs"/>
              </a:rPr>
              <a:t>Thrombose</a:t>
            </a:r>
            <a:r>
              <a:rPr kumimoji="0" lang="en-CA" sz="10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 Canada</a:t>
            </a:r>
            <a:endParaRPr kumimoji="0" lang="en-CA" sz="10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sym typeface="Calibri" charset="0"/>
            </a:endParaRPr>
          </a:p>
        </p:txBody>
      </p:sp>
      <p:pic>
        <p:nvPicPr>
          <p:cNvPr id="10" name="Graphic 9" descr="Share">
            <a:hlinkClick r:id="rId5" action="ppaction://hlinksldjump"/>
            <a:extLst>
              <a:ext uri="{FF2B5EF4-FFF2-40B4-BE49-F238E27FC236}">
                <a16:creationId xmlns:a16="http://schemas.microsoft.com/office/drawing/2014/main" id="{8D104A46-4A66-4995-93BA-0BFE2909F5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70065" y="6393401"/>
            <a:ext cx="388126" cy="388126"/>
          </a:xfrm>
          <a:prstGeom prst="rect">
            <a:avLst/>
          </a:prstGeom>
        </p:spPr>
      </p:pic>
      <p:pic>
        <p:nvPicPr>
          <p:cNvPr id="6" name="Picture 5">
            <a:extLst>
              <a:ext uri="{FF2B5EF4-FFF2-40B4-BE49-F238E27FC236}">
                <a16:creationId xmlns:a16="http://schemas.microsoft.com/office/drawing/2014/main" id="{8FF64278-9C2D-438B-8502-4601F17448DA}"/>
              </a:ext>
            </a:extLst>
          </p:cNvPr>
          <p:cNvPicPr>
            <a:picLocks noChangeAspect="1"/>
          </p:cNvPicPr>
          <p:nvPr/>
        </p:nvPicPr>
        <p:blipFill>
          <a:blip r:embed="rId8"/>
          <a:stretch>
            <a:fillRect/>
          </a:stretch>
        </p:blipFill>
        <p:spPr>
          <a:xfrm>
            <a:off x="46175" y="1449954"/>
            <a:ext cx="9144000" cy="4169027"/>
          </a:xfrm>
          <a:prstGeom prst="rect">
            <a:avLst/>
          </a:prstGeom>
        </p:spPr>
      </p:pic>
      <p:pic>
        <p:nvPicPr>
          <p:cNvPr id="11" name="4E92DA43-5712-40E9-AFDC-2C1062C78C6F" descr="7646DFF2-B812-4635-AA57-5171E34E5A45@chrc">
            <a:extLst>
              <a:ext uri="{FF2B5EF4-FFF2-40B4-BE49-F238E27FC236}">
                <a16:creationId xmlns:a16="http://schemas.microsoft.com/office/drawing/2014/main" id="{5A9F7BCC-6BE3-47B1-BAB9-69E7846A632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83235" y="140708"/>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23955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sp>
        <p:nvSpPr>
          <p:cNvPr id="2" name="Rectangle 1">
            <a:extLst>
              <a:ext uri="{FF2B5EF4-FFF2-40B4-BE49-F238E27FC236}">
                <a16:creationId xmlns:a16="http://schemas.microsoft.com/office/drawing/2014/main" id="{8F38F57C-F2CC-41DA-8963-9F69B92ACCE8}"/>
              </a:ext>
            </a:extLst>
          </p:cNvPr>
          <p:cNvSpPr/>
          <p:nvPr/>
        </p:nvSpPr>
        <p:spPr>
          <a:xfrm>
            <a:off x="0" y="0"/>
            <a:ext cx="3195263" cy="6858000"/>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TextBox 14">
            <a:extLst>
              <a:ext uri="{FF2B5EF4-FFF2-40B4-BE49-F238E27FC236}">
                <a16:creationId xmlns:a16="http://schemas.microsoft.com/office/drawing/2014/main" id="{132B2AC5-0C79-4D8A-90FC-8FF74B0ADFFC}"/>
              </a:ext>
            </a:extLst>
          </p:cNvPr>
          <p:cNvSpPr txBox="1"/>
          <p:nvPr/>
        </p:nvSpPr>
        <p:spPr>
          <a:xfrm>
            <a:off x="3325187" y="1283869"/>
            <a:ext cx="5657390" cy="415498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
                <a:srgbClr val="00B0F0"/>
              </a:buClr>
              <a:buSzTx/>
              <a:buFontTx/>
              <a:buNone/>
              <a:tabLst/>
              <a:defRPr/>
            </a:pPr>
            <a:endParaRPr kumimoji="0" lang="en-CA" sz="2400" b="1" i="0" u="none" strike="noStrike" kern="1200" cap="none" spc="0" normalizeH="0" baseline="0" noProof="0" dirty="0">
              <a:ln>
                <a:noFill/>
              </a:ln>
              <a:solidFill>
                <a:prstClr val="black"/>
              </a:solidFill>
              <a:effectLst/>
              <a:uLnTx/>
              <a:uFillTx/>
              <a:latin typeface="Arial Narrow" panose="020B0606020202030204" pitchFamily="34" charset="0"/>
            </a:endParaRPr>
          </a:p>
          <a:p>
            <a:pPr marL="342900" marR="0" lvl="0" indent="-342900" algn="l" defTabSz="457200" rtl="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fr-CA" sz="2400" b="1" i="0" u="none" strike="noStrike" kern="1200" cap="none" spc="0" normalizeH="0" baseline="0" noProof="0" dirty="0">
                <a:ln>
                  <a:noFill/>
                </a:ln>
                <a:solidFill>
                  <a:prstClr val="black"/>
                </a:solidFill>
                <a:effectLst/>
                <a:uLnTx/>
                <a:uFillTx/>
                <a:latin typeface="Arial Narrow" panose="020B0606020202030204" pitchFamily="34" charset="0"/>
              </a:rPr>
              <a:t>Norman est âgé de 81 ans et reçoit</a:t>
            </a:r>
            <a:r>
              <a:rPr kumimoji="0" lang="fr-CA" sz="2400" b="1" i="0" u="none" strike="noStrike" kern="1200" cap="none" spc="0" normalizeH="0" noProof="0" dirty="0">
                <a:ln>
                  <a:noFill/>
                </a:ln>
                <a:solidFill>
                  <a:prstClr val="black"/>
                </a:solidFill>
                <a:effectLst/>
                <a:uLnTx/>
                <a:uFillTx/>
                <a:latin typeface="Arial Narrow" panose="020B0606020202030204" pitchFamily="34" charset="0"/>
              </a:rPr>
              <a:t> une dose réduite d’apixaban</a:t>
            </a:r>
            <a:endParaRPr kumimoji="0" lang="fr-CA" sz="2400" b="1" i="0" u="none" strike="noStrike" kern="1200" cap="none" spc="0" normalizeH="0" baseline="0" noProof="0" dirty="0">
              <a:ln>
                <a:noFill/>
              </a:ln>
              <a:solidFill>
                <a:prstClr val="black"/>
              </a:solidFill>
              <a:effectLst/>
              <a:uLnTx/>
              <a:uFillTx/>
              <a:latin typeface="Arial Narrow" panose="020B0606020202030204" pitchFamily="34" charset="0"/>
            </a:endParaRPr>
          </a:p>
          <a:p>
            <a:pPr marL="0" marR="0" lvl="0" indent="0" algn="l" defTabSz="457200" rtl="0" eaLnBrk="1" fontAlgn="auto" latinLnBrk="0" hangingPunct="1">
              <a:lnSpc>
                <a:spcPct val="100000"/>
              </a:lnSpc>
              <a:spcBef>
                <a:spcPts val="0"/>
              </a:spcBef>
              <a:spcAft>
                <a:spcPts val="0"/>
              </a:spcAft>
              <a:buClr>
                <a:srgbClr val="00B0F0"/>
              </a:buClr>
              <a:buSzTx/>
              <a:buFontTx/>
              <a:buNone/>
              <a:tabLst/>
              <a:defRPr/>
            </a:pPr>
            <a:endParaRPr kumimoji="0" lang="fr-CA" sz="2400" b="1" i="0" u="none" strike="noStrike" kern="1200" cap="none" spc="0" normalizeH="0" baseline="0" noProof="0" dirty="0">
              <a:ln>
                <a:noFill/>
              </a:ln>
              <a:solidFill>
                <a:prstClr val="black"/>
              </a:solidFill>
              <a:effectLst/>
              <a:uLnTx/>
              <a:uFillTx/>
              <a:latin typeface="Arial Narrow" panose="020B0606020202030204" pitchFamily="34" charset="0"/>
            </a:endParaRPr>
          </a:p>
          <a:p>
            <a:pPr marL="342900" lvl="0" indent="-342900">
              <a:buClr>
                <a:srgbClr val="00B0F0"/>
              </a:buClr>
              <a:buFont typeface="Wingdings" panose="05000000000000000000" pitchFamily="2" charset="2"/>
              <a:buChar char="§"/>
            </a:pPr>
            <a:r>
              <a:rPr lang="fr-CA" sz="2400" b="1" dirty="0">
                <a:solidFill>
                  <a:prstClr val="black"/>
                </a:solidFill>
                <a:latin typeface="Arial Narrow" panose="020B0606020202030204" pitchFamily="34" charset="0"/>
              </a:rPr>
              <a:t>Il doit subir la </a:t>
            </a:r>
            <a:r>
              <a:rPr lang="fr-CA" sz="2400" b="1" dirty="0">
                <a:solidFill>
                  <a:srgbClr val="30C1D7"/>
                </a:solidFill>
                <a:latin typeface="Arial Narrow" panose="020B0606020202030204" pitchFamily="34" charset="0"/>
              </a:rPr>
              <a:t>réparation d’un</a:t>
            </a:r>
            <a:r>
              <a:rPr kumimoji="0" lang="fr-CA" sz="2400" b="1" i="0" u="none" strike="noStrike" kern="1200" cap="none" spc="0" normalizeH="0" baseline="0" noProof="0" dirty="0">
                <a:ln>
                  <a:noFill/>
                </a:ln>
                <a:solidFill>
                  <a:srgbClr val="30C1D7"/>
                </a:solidFill>
                <a:effectLst/>
                <a:uLnTx/>
                <a:uFillTx/>
                <a:latin typeface="Arial Narrow" panose="020B0606020202030204" pitchFamily="34" charset="0"/>
              </a:rPr>
              <a:t> </a:t>
            </a:r>
            <a:r>
              <a:rPr lang="fr-CA" sz="2400" b="1" dirty="0">
                <a:solidFill>
                  <a:srgbClr val="30C1D7"/>
                </a:solidFill>
                <a:latin typeface="Arial Narrow" panose="020B0606020202030204" pitchFamily="34" charset="0"/>
              </a:rPr>
              <a:t>AAA.</a:t>
            </a:r>
          </a:p>
          <a:p>
            <a:pPr marL="342900" lvl="0" indent="-342900">
              <a:buClr>
                <a:srgbClr val="00B0F0"/>
              </a:buClr>
              <a:buFont typeface="Wingdings" panose="05000000000000000000" pitchFamily="2" charset="2"/>
              <a:buChar char="§"/>
            </a:pPr>
            <a:endParaRPr kumimoji="0" lang="fr-CA" sz="2400" b="1" i="0" u="none" strike="noStrike" kern="1200" cap="none" spc="0" normalizeH="0" baseline="0" noProof="0" dirty="0">
              <a:ln>
                <a:noFill/>
              </a:ln>
              <a:solidFill>
                <a:srgbClr val="30C1D7"/>
              </a:solidFill>
              <a:effectLst/>
              <a:uLnTx/>
              <a:uFillTx/>
              <a:latin typeface="Arial Narrow" panose="020B0606020202030204" pitchFamily="34" charset="0"/>
            </a:endParaRPr>
          </a:p>
          <a:p>
            <a:pPr marL="342900" lvl="0" indent="-342900">
              <a:buClr>
                <a:srgbClr val="00B0F0"/>
              </a:buClr>
              <a:buFont typeface="Wingdings" panose="05000000000000000000" pitchFamily="2" charset="2"/>
              <a:buChar char="§"/>
            </a:pPr>
            <a:r>
              <a:rPr lang="fr-CA" sz="2400" b="1" dirty="0">
                <a:solidFill>
                  <a:srgbClr val="30C1D7"/>
                </a:solidFill>
                <a:latin typeface="Arial Narrow" panose="020B0606020202030204" pitchFamily="34" charset="0"/>
              </a:rPr>
              <a:t>Le </a:t>
            </a:r>
            <a:r>
              <a:rPr lang="fr-CA" sz="2400" b="1" dirty="0" err="1">
                <a:solidFill>
                  <a:srgbClr val="30C1D7"/>
                </a:solidFill>
                <a:latin typeface="Arial Narrow" panose="020B0606020202030204" pitchFamily="34" charset="0"/>
              </a:rPr>
              <a:t>TFGe</a:t>
            </a:r>
            <a:r>
              <a:rPr lang="fr-CA" sz="2400" b="1" dirty="0">
                <a:solidFill>
                  <a:srgbClr val="30C1D7"/>
                </a:solidFill>
                <a:latin typeface="Arial Narrow" panose="020B0606020202030204" pitchFamily="34" charset="0"/>
              </a:rPr>
              <a:t> </a:t>
            </a:r>
            <a:r>
              <a:rPr lang="fr-CA" sz="2400" b="1" dirty="0">
                <a:solidFill>
                  <a:prstClr val="black"/>
                </a:solidFill>
                <a:latin typeface="Arial Narrow" panose="020B0606020202030204" pitchFamily="34" charset="0"/>
              </a:rPr>
              <a:t>de Norman est </a:t>
            </a:r>
            <a:r>
              <a:rPr lang="fr-CA" sz="2400" b="1" dirty="0">
                <a:solidFill>
                  <a:srgbClr val="30C1D7"/>
                </a:solidFill>
                <a:latin typeface="Arial Narrow" panose="020B0606020202030204" pitchFamily="34" charset="0"/>
              </a:rPr>
              <a:t>de 44 </a:t>
            </a:r>
            <a:r>
              <a:rPr lang="fr-CA" sz="2400" b="1" dirty="0">
                <a:solidFill>
                  <a:prstClr val="black"/>
                </a:solidFill>
                <a:latin typeface="Arial Narrow" panose="020B0606020202030204" pitchFamily="34" charset="0"/>
              </a:rPr>
              <a:t>et son taux de </a:t>
            </a:r>
            <a:r>
              <a:rPr lang="fr-CA" sz="2400" b="1" dirty="0">
                <a:solidFill>
                  <a:srgbClr val="30C1D7"/>
                </a:solidFill>
                <a:latin typeface="Arial Narrow" panose="020B0606020202030204" pitchFamily="34" charset="0"/>
              </a:rPr>
              <a:t>créatinine est de 140</a:t>
            </a:r>
            <a:r>
              <a:rPr lang="fr-CA" sz="2400" b="1" dirty="0">
                <a:solidFill>
                  <a:prstClr val="black"/>
                </a:solidFill>
                <a:latin typeface="Arial Narrow" panose="020B0606020202030204" pitchFamily="34" charset="0"/>
              </a:rPr>
              <a:t>. Il désire savoir ce qu’il est sensé faire à propos de l’anticoagulant </a:t>
            </a:r>
            <a:r>
              <a:rPr kumimoji="0" lang="fr-CA" sz="2400" b="1" i="0" u="none" strike="noStrike" kern="1200" cap="none" spc="0" normalizeH="0" baseline="0" noProof="0" dirty="0">
                <a:ln>
                  <a:noFill/>
                </a:ln>
                <a:solidFill>
                  <a:srgbClr val="30C1D7"/>
                </a:solidFill>
                <a:effectLst/>
                <a:uLnTx/>
                <a:uFillTx/>
                <a:latin typeface="Arial Narrow" panose="020B0606020202030204" pitchFamily="34" charset="0"/>
              </a:rPr>
              <a:t>apixaban 2,5 mg BID</a:t>
            </a:r>
          </a:p>
          <a:p>
            <a:pPr marL="0" marR="0" lvl="0" indent="0" algn="l" defTabSz="457200" rtl="0" eaLnBrk="1" fontAlgn="auto" latinLnBrk="0" hangingPunct="1">
              <a:lnSpc>
                <a:spcPct val="100000"/>
              </a:lnSpc>
              <a:spcBef>
                <a:spcPts val="0"/>
              </a:spcBef>
              <a:spcAft>
                <a:spcPts val="0"/>
              </a:spcAft>
              <a:buClr>
                <a:srgbClr val="102642"/>
              </a:buClr>
              <a:buSzTx/>
              <a:buFontTx/>
              <a:buNone/>
              <a:tabLst/>
              <a:defRPr/>
            </a:pPr>
            <a:endParaRPr kumimoji="0" lang="fr-CA" sz="2400" b="1" i="0" u="none" strike="noStrike" kern="1200" cap="none" spc="0" normalizeH="0" baseline="0" noProof="0" dirty="0">
              <a:ln>
                <a:noFill/>
              </a:ln>
              <a:solidFill>
                <a:prstClr val="black"/>
              </a:solidFill>
              <a:effectLst/>
              <a:uLnTx/>
              <a:uFillTx/>
              <a:latin typeface="Arial Narrow" panose="020B0606020202030204" pitchFamily="34" charset="0"/>
            </a:endParaRPr>
          </a:p>
        </p:txBody>
      </p:sp>
      <p:sp>
        <p:nvSpPr>
          <p:cNvPr id="17" name="Rectangle 16">
            <a:extLst>
              <a:ext uri="{FF2B5EF4-FFF2-40B4-BE49-F238E27FC236}">
                <a16:creationId xmlns:a16="http://schemas.microsoft.com/office/drawing/2014/main" id="{583F703E-5F2E-45D6-B071-D3FB233EB843}"/>
              </a:ext>
            </a:extLst>
          </p:cNvPr>
          <p:cNvSpPr/>
          <p:nvPr/>
        </p:nvSpPr>
        <p:spPr>
          <a:xfrm>
            <a:off x="737580" y="43086"/>
            <a:ext cx="6062067" cy="923330"/>
          </a:xfrm>
          <a:prstGeom prst="rect">
            <a:avLst/>
          </a:prstGeom>
          <a:noFill/>
        </p:spPr>
        <p:txBody>
          <a:bodyPr wrap="square">
            <a:spAutoFit/>
          </a:bodyPr>
          <a:lstStyle/>
          <a:p>
            <a:pPr lvl="0">
              <a:defRPr/>
            </a:pPr>
            <a:r>
              <a:rPr kumimoji="0" lang="en-CA" sz="5400" b="1"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Aharoni" panose="02010803020104030203" pitchFamily="2" charset="-79"/>
              </a:rPr>
              <a:t>Cas</a:t>
            </a:r>
            <a:r>
              <a:rPr lang="en-CA" sz="5400" b="1" dirty="0">
                <a:solidFill>
                  <a:schemeClr val="bg1"/>
                </a:solidFill>
                <a:latin typeface="Arial Narrow" pitchFamily="34" charset="0"/>
                <a:cs typeface="Aharoni" panose="02010803020104030203" pitchFamily="2" charset="-79"/>
              </a:rPr>
              <a:t> n</a:t>
            </a:r>
            <a:r>
              <a:rPr lang="fr-FR" sz="5400" b="1" baseline="30000" dirty="0">
                <a:solidFill>
                  <a:schemeClr val="bg1"/>
                </a:solidFill>
                <a:latin typeface="Arial Narrow" pitchFamily="34" charset="0"/>
              </a:rPr>
              <a:t>o</a:t>
            </a:r>
            <a:r>
              <a:rPr kumimoji="0" lang="en-CA" sz="5400" b="1" i="0" u="none" strike="noStrike" kern="1200" cap="none" spc="0" normalizeH="0" baseline="0" noProof="0" dirty="0">
                <a:ln>
                  <a:noFill/>
                </a:ln>
                <a:solidFill>
                  <a:prstClr val="white"/>
                </a:solidFill>
                <a:effectLst/>
                <a:uLnTx/>
                <a:uFillTx/>
                <a:latin typeface="Arial Narrow" panose="020B0606020202030204" pitchFamily="34" charset="0"/>
                <a:ea typeface="+mn-ea"/>
                <a:cs typeface="Aharoni" panose="02010803020104030203" pitchFamily="2" charset="-79"/>
              </a:rPr>
              <a:t> 1    </a:t>
            </a:r>
            <a:r>
              <a:rPr kumimoji="0" lang="en-CA" sz="4000" b="1" i="0" u="none" strike="noStrike" kern="1200" cap="none" spc="0" normalizeH="0" baseline="0" noProof="0" dirty="0">
                <a:ln>
                  <a:noFill/>
                </a:ln>
                <a:solidFill>
                  <a:srgbClr val="19325C"/>
                </a:solidFill>
                <a:effectLst/>
                <a:uLnTx/>
                <a:uFillTx/>
                <a:latin typeface="Arial Narrow" panose="020B0606020202030204" pitchFamily="34" charset="0"/>
                <a:ea typeface="+mn-ea"/>
                <a:cs typeface="Aharoni" panose="02010803020104030203" pitchFamily="2" charset="-79"/>
              </a:rPr>
              <a:t> </a:t>
            </a:r>
            <a:r>
              <a:rPr lang="fr-CA" sz="4000" b="1" dirty="0">
                <a:solidFill>
                  <a:srgbClr val="19325C"/>
                </a:solidFill>
                <a:latin typeface="Arial Narrow" panose="020B0606020202030204" pitchFamily="34" charset="0"/>
                <a:cs typeface="Aharoni" panose="02010803020104030203" pitchFamily="2" charset="-79"/>
              </a:rPr>
              <a:t>Que faire si</a:t>
            </a:r>
            <a:r>
              <a:rPr kumimoji="0" lang="fr-CA" sz="4000" b="1" i="0" u="none" strike="noStrike" kern="1200" cap="none" spc="0" normalizeH="0" baseline="0" noProof="0" dirty="0">
                <a:ln>
                  <a:noFill/>
                </a:ln>
                <a:solidFill>
                  <a:srgbClr val="19325C"/>
                </a:solidFill>
                <a:effectLst/>
                <a:uLnTx/>
                <a:uFillTx/>
                <a:latin typeface="Arial Narrow" panose="020B0606020202030204" pitchFamily="34" charset="0"/>
                <a:cs typeface="Aharoni" panose="02010803020104030203" pitchFamily="2" charset="-79"/>
              </a:rPr>
              <a:t>….</a:t>
            </a:r>
          </a:p>
        </p:txBody>
      </p:sp>
      <p:sp>
        <p:nvSpPr>
          <p:cNvPr id="20" name="Freeform 5">
            <a:extLst>
              <a:ext uri="{FF2B5EF4-FFF2-40B4-BE49-F238E27FC236}">
                <a16:creationId xmlns:a16="http://schemas.microsoft.com/office/drawing/2014/main" id="{82B2875E-EB10-45D2-B300-A93177E73873}"/>
              </a:ext>
            </a:extLst>
          </p:cNvPr>
          <p:cNvSpPr>
            <a:spLocks/>
          </p:cNvSpPr>
          <p:nvPr/>
        </p:nvSpPr>
        <p:spPr bwMode="auto">
          <a:xfrm>
            <a:off x="75578" y="744448"/>
            <a:ext cx="3108960" cy="458607"/>
          </a:xfrm>
          <a:custGeom>
            <a:avLst/>
            <a:gdLst>
              <a:gd name="T0" fmla="*/ 0 w 5024"/>
              <a:gd name="T1" fmla="*/ 1164 h 1842"/>
              <a:gd name="T2" fmla="*/ 782 w 5024"/>
              <a:gd name="T3" fmla="*/ 1164 h 1842"/>
              <a:gd name="T4" fmla="*/ 1024 w 5024"/>
              <a:gd name="T5" fmla="*/ 522 h 1842"/>
              <a:gd name="T6" fmla="*/ 1265 w 5024"/>
              <a:gd name="T7" fmla="*/ 1842 h 1842"/>
              <a:gd name="T8" fmla="*/ 1507 w 5024"/>
              <a:gd name="T9" fmla="*/ 0 h 1842"/>
              <a:gd name="T10" fmla="*/ 1747 w 5024"/>
              <a:gd name="T11" fmla="*/ 1842 h 1842"/>
              <a:gd name="T12" fmla="*/ 1989 w 5024"/>
              <a:gd name="T13" fmla="*/ 1188 h 1842"/>
              <a:gd name="T14" fmla="*/ 5024 w 5024"/>
              <a:gd name="T15" fmla="*/ 1188 h 1842"/>
              <a:gd name="connsiteX0" fmla="*/ 0 w 34412"/>
              <a:gd name="connsiteY0" fmla="*/ 6319 h 10000"/>
              <a:gd name="connsiteX1" fmla="*/ 1557 w 34412"/>
              <a:gd name="connsiteY1" fmla="*/ 6319 h 10000"/>
              <a:gd name="connsiteX2" fmla="*/ 2038 w 34412"/>
              <a:gd name="connsiteY2" fmla="*/ 2834 h 10000"/>
              <a:gd name="connsiteX3" fmla="*/ 2518 w 34412"/>
              <a:gd name="connsiteY3" fmla="*/ 10000 h 10000"/>
              <a:gd name="connsiteX4" fmla="*/ 3000 w 34412"/>
              <a:gd name="connsiteY4" fmla="*/ 0 h 10000"/>
              <a:gd name="connsiteX5" fmla="*/ 3477 w 34412"/>
              <a:gd name="connsiteY5" fmla="*/ 10000 h 10000"/>
              <a:gd name="connsiteX6" fmla="*/ 3959 w 34412"/>
              <a:gd name="connsiteY6" fmla="*/ 6450 h 10000"/>
              <a:gd name="connsiteX7" fmla="*/ 34412 w 34412"/>
              <a:gd name="connsiteY7" fmla="*/ 6246 h 10000"/>
              <a:gd name="connsiteX0" fmla="*/ 0 w 36059"/>
              <a:gd name="connsiteY0" fmla="*/ 6115 h 10000"/>
              <a:gd name="connsiteX1" fmla="*/ 3204 w 36059"/>
              <a:gd name="connsiteY1" fmla="*/ 6319 h 10000"/>
              <a:gd name="connsiteX2" fmla="*/ 3685 w 36059"/>
              <a:gd name="connsiteY2" fmla="*/ 2834 h 10000"/>
              <a:gd name="connsiteX3" fmla="*/ 4165 w 36059"/>
              <a:gd name="connsiteY3" fmla="*/ 10000 h 10000"/>
              <a:gd name="connsiteX4" fmla="*/ 4647 w 36059"/>
              <a:gd name="connsiteY4" fmla="*/ 0 h 10000"/>
              <a:gd name="connsiteX5" fmla="*/ 5124 w 36059"/>
              <a:gd name="connsiteY5" fmla="*/ 10000 h 10000"/>
              <a:gd name="connsiteX6" fmla="*/ 5606 w 36059"/>
              <a:gd name="connsiteY6" fmla="*/ 6450 h 10000"/>
              <a:gd name="connsiteX7" fmla="*/ 36059 w 36059"/>
              <a:gd name="connsiteY7" fmla="*/ 6246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059" h="10000">
                <a:moveTo>
                  <a:pt x="0" y="6115"/>
                </a:moveTo>
                <a:lnTo>
                  <a:pt x="3204" y="6319"/>
                </a:lnTo>
                <a:cubicBezTo>
                  <a:pt x="3364" y="5157"/>
                  <a:pt x="3525" y="3996"/>
                  <a:pt x="3685" y="2834"/>
                </a:cubicBezTo>
                <a:lnTo>
                  <a:pt x="4165" y="10000"/>
                </a:lnTo>
                <a:cubicBezTo>
                  <a:pt x="4326" y="6667"/>
                  <a:pt x="4486" y="3333"/>
                  <a:pt x="4647" y="0"/>
                </a:cubicBezTo>
                <a:lnTo>
                  <a:pt x="5124" y="10000"/>
                </a:lnTo>
                <a:cubicBezTo>
                  <a:pt x="5285" y="8817"/>
                  <a:pt x="5445" y="7633"/>
                  <a:pt x="5606" y="6450"/>
                </a:cubicBezTo>
                <a:lnTo>
                  <a:pt x="36059" y="6246"/>
                </a:lnTo>
              </a:path>
            </a:pathLst>
          </a:custGeom>
          <a:noFill/>
          <a:ln w="38100" cap="rnd">
            <a:solidFill>
              <a:srgbClr val="30C1D7"/>
            </a:solidFill>
            <a:prstDash val="solid"/>
            <a:round/>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BBB59"/>
              </a:solidFill>
              <a:effectLst/>
              <a:uLnTx/>
              <a:uFillTx/>
              <a:latin typeface="Calibri"/>
              <a:ea typeface="+mn-ea"/>
              <a:cs typeface="+mn-cs"/>
            </a:endParaRPr>
          </a:p>
        </p:txBody>
      </p:sp>
      <p:sp>
        <p:nvSpPr>
          <p:cNvPr id="22" name="TextBox 21">
            <a:extLst>
              <a:ext uri="{FF2B5EF4-FFF2-40B4-BE49-F238E27FC236}">
                <a16:creationId xmlns:a16="http://schemas.microsoft.com/office/drawing/2014/main" id="{1E059C5D-5BED-4472-BB67-E7265705239A}"/>
              </a:ext>
            </a:extLst>
          </p:cNvPr>
          <p:cNvSpPr txBox="1"/>
          <p:nvPr/>
        </p:nvSpPr>
        <p:spPr>
          <a:xfrm>
            <a:off x="-642985" y="1188733"/>
            <a:ext cx="2761130"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Arial Narrow" panose="020B0606020202030204" pitchFamily="34" charset="0"/>
                <a:ea typeface="+mn-ea"/>
                <a:cs typeface="+mn-cs"/>
              </a:rPr>
              <a:t>Norman</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Arial Narrow" panose="020B0606020202030204" pitchFamily="34" charset="0"/>
                <a:ea typeface="+mn-ea"/>
                <a:cs typeface="+mn-cs"/>
              </a:rPr>
              <a:t>81 </a:t>
            </a:r>
            <a:r>
              <a:rPr kumimoji="0" lang="en-US" sz="1800" b="0" i="0" u="none" strike="noStrike" kern="1200" cap="none" spc="0" normalizeH="0" baseline="0" noProof="0" dirty="0" err="1">
                <a:ln w="0"/>
                <a:solidFill>
                  <a:prstClr val="white"/>
                </a:solidFill>
                <a:effectLst>
                  <a:outerShdw blurRad="38100" dist="19050" dir="2700000" algn="tl" rotWithShape="0">
                    <a:prstClr val="black">
                      <a:alpha val="40000"/>
                    </a:prstClr>
                  </a:outerShdw>
                </a:effectLst>
                <a:uLnTx/>
                <a:uFillTx/>
                <a:latin typeface="Arial Narrow" panose="020B0606020202030204" pitchFamily="34" charset="0"/>
                <a:ea typeface="+mn-ea"/>
                <a:cs typeface="+mn-cs"/>
              </a:rPr>
              <a:t>ans</a:t>
            </a:r>
            <a:endParaRPr kumimoji="0" lang="en-CA" sz="18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Arial Narrow" panose="020B0606020202030204" pitchFamily="34" charset="0"/>
              <a:ea typeface="+mn-ea"/>
              <a:cs typeface="+mn-cs"/>
            </a:endParaRPr>
          </a:p>
        </p:txBody>
      </p:sp>
      <p:pic>
        <p:nvPicPr>
          <p:cNvPr id="23" name="Picture 22">
            <a:extLst>
              <a:ext uri="{FF2B5EF4-FFF2-40B4-BE49-F238E27FC236}">
                <a16:creationId xmlns:a16="http://schemas.microsoft.com/office/drawing/2014/main" id="{95EA07E4-15FD-4C7E-ACB4-379699954A63}"/>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880476">
            <a:off x="2956403" y="5280547"/>
            <a:ext cx="1257348" cy="1433728"/>
          </a:xfrm>
          <a:prstGeom prst="rect">
            <a:avLst/>
          </a:prstGeom>
        </p:spPr>
      </p:pic>
      <p:pic>
        <p:nvPicPr>
          <p:cNvPr id="13" name="Picture 12" descr="A person wearing a black shirt&#10;&#10;Description automatically generated">
            <a:extLst>
              <a:ext uri="{FF2B5EF4-FFF2-40B4-BE49-F238E27FC236}">
                <a16:creationId xmlns:a16="http://schemas.microsoft.com/office/drawing/2014/main" id="{34EDFCAE-DB46-4DC5-BC90-942CECF98166}"/>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697" y="1870220"/>
            <a:ext cx="3325187" cy="4987780"/>
          </a:xfrm>
          <a:prstGeom prst="rect">
            <a:avLst/>
          </a:prstGeom>
        </p:spPr>
      </p:pic>
      <p:pic>
        <p:nvPicPr>
          <p:cNvPr id="16" name="4E92DA43-5712-40E9-AFDC-2C1062C78C6F" descr="7646DFF2-B812-4635-AA57-5171E34E5A45@chrc">
            <a:extLst>
              <a:ext uri="{FF2B5EF4-FFF2-40B4-BE49-F238E27FC236}">
                <a16:creationId xmlns:a16="http://schemas.microsoft.com/office/drawing/2014/main" id="{A04D9C05-0626-4FF7-9CA9-588D5640FC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6937" y="140708"/>
            <a:ext cx="1979276" cy="1127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451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841E32A-EB6F-47A2-AF6B-AF79BF1E89C5}"/>
              </a:ext>
            </a:extLst>
          </p:cNvPr>
          <p:cNvSpPr/>
          <p:nvPr/>
        </p:nvSpPr>
        <p:spPr>
          <a:xfrm>
            <a:off x="0" y="6211671"/>
            <a:ext cx="9144000" cy="646330"/>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46" name="Picture 45" descr="CHRC-logo_blue.png">
            <a:extLst>
              <a:ext uri="{FF2B5EF4-FFF2-40B4-BE49-F238E27FC236}">
                <a16:creationId xmlns:a16="http://schemas.microsoft.com/office/drawing/2014/main" id="{095A59FD-9F52-4C72-A6A6-4B5DFA8DC5CA}"/>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380250" y="5889891"/>
            <a:ext cx="716292" cy="712746"/>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6448" y="1278295"/>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146653" y="75537"/>
            <a:ext cx="6173123" cy="1077218"/>
          </a:xfrm>
          <a:prstGeom prst="rect">
            <a:avLst/>
          </a:prstGeom>
          <a:noFill/>
        </p:spPr>
        <p:txBody>
          <a:bodyPr wrap="square">
            <a:spAutoFit/>
          </a:bodyPr>
          <a:lstStyle/>
          <a:p>
            <a:pPr lvl="0">
              <a:defRPr/>
            </a:pPr>
            <a:r>
              <a:rPr lang="fr-FR" sz="3200" b="1" dirty="0">
                <a:solidFill>
                  <a:srgbClr val="183059"/>
                </a:solidFill>
                <a:latin typeface="Arial Narrow" panose="020B0606020202030204" pitchFamily="34" charset="0"/>
                <a:cs typeface="Aharoni" panose="02010803020104030203" pitchFamily="2" charset="-79"/>
              </a:rPr>
              <a:t>Facteurs à prendre en considération pour  ajuster la posologie des AOD</a:t>
            </a:r>
          </a:p>
        </p:txBody>
      </p:sp>
      <p:sp>
        <p:nvSpPr>
          <p:cNvPr id="11" name="Text Box 3">
            <a:extLst>
              <a:ext uri="{FF2B5EF4-FFF2-40B4-BE49-F238E27FC236}">
                <a16:creationId xmlns:a16="http://schemas.microsoft.com/office/drawing/2014/main" id="{463F200F-D9DC-4E02-8310-89E6728C91E8}"/>
              </a:ext>
            </a:extLst>
          </p:cNvPr>
          <p:cNvSpPr txBox="1">
            <a:spLocks noChangeArrowheads="1"/>
          </p:cNvSpPr>
          <p:nvPr/>
        </p:nvSpPr>
        <p:spPr bwMode="auto">
          <a:xfrm>
            <a:off x="146654" y="6202050"/>
            <a:ext cx="4341263" cy="646331"/>
          </a:xfrm>
          <a:prstGeom prst="rect">
            <a:avLst/>
          </a:prstGeom>
          <a:noFill/>
          <a:ln w="9525">
            <a:noFill/>
            <a:miter lim="800000"/>
            <a:headEnd/>
            <a:tailEnd/>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900" b="0" i="0" u="none" strike="noStrike" kern="0" cap="none" spc="0" normalizeH="0" baseline="0" noProof="0" dirty="0">
                <a:ln>
                  <a:noFill/>
                </a:ln>
                <a:solidFill>
                  <a:prstClr val="white"/>
                </a:solidFill>
                <a:effectLst/>
                <a:uLnTx/>
                <a:uFillTx/>
                <a:latin typeface="Agency FB" pitchFamily="34" charset="0"/>
                <a:ea typeface="Lato" panose="020F0502020204030203" pitchFamily="34" charset="0"/>
                <a:cs typeface="Lato" panose="020F0502020204030203" pitchFamily="34" charset="0"/>
              </a:rPr>
              <a:t>Pfizer Canada Inc./BMS Canada.  Monographie d’</a:t>
            </a:r>
            <a:r>
              <a:rPr kumimoji="0" lang="fr-FR" sz="900" b="0" i="0" u="none" strike="noStrike" kern="0" cap="none" spc="0" normalizeH="0" baseline="0" noProof="0" dirty="0" err="1">
                <a:ln>
                  <a:noFill/>
                </a:ln>
                <a:solidFill>
                  <a:prstClr val="white"/>
                </a:solidFill>
                <a:effectLst/>
                <a:uLnTx/>
                <a:uFillTx/>
                <a:latin typeface="Agency FB" pitchFamily="34" charset="0"/>
                <a:ea typeface="Lato" panose="020F0502020204030203" pitchFamily="34" charset="0"/>
                <a:cs typeface="Lato" panose="020F0502020204030203" pitchFamily="34" charset="0"/>
              </a:rPr>
              <a:t>Eliquis</a:t>
            </a:r>
            <a:r>
              <a:rPr kumimoji="0" lang="fr-FR" sz="900" b="0" i="0" u="none" strike="noStrike" kern="0" cap="none" spc="0" normalizeH="0" baseline="0" noProof="0" dirty="0">
                <a:ln>
                  <a:noFill/>
                </a:ln>
                <a:solidFill>
                  <a:prstClr val="white"/>
                </a:solidFill>
                <a:effectLst/>
                <a:uLnTx/>
                <a:uFillTx/>
                <a:latin typeface="Agency FB" pitchFamily="34" charset="0"/>
                <a:ea typeface="Lato" panose="020F0502020204030203" pitchFamily="34" charset="0"/>
                <a:cs typeface="Lato" panose="020F0502020204030203" pitchFamily="34" charset="0"/>
              </a:rPr>
              <a:t> (apixaban),, 2018.</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900" b="0" i="0" u="none" strike="noStrike" kern="0" cap="none" spc="0" normalizeH="0" baseline="0" noProof="0" dirty="0" err="1">
                <a:ln>
                  <a:noFill/>
                </a:ln>
                <a:solidFill>
                  <a:prstClr val="white"/>
                </a:solidFill>
                <a:effectLst/>
                <a:uLnTx/>
                <a:uFillTx/>
                <a:latin typeface="Agency FB" pitchFamily="34" charset="0"/>
                <a:ea typeface="Lato" panose="020F0502020204030203" pitchFamily="34" charset="0"/>
                <a:cs typeface="Lato" panose="020F0502020204030203" pitchFamily="34" charset="0"/>
              </a:rPr>
              <a:t>Boehringer</a:t>
            </a:r>
            <a:r>
              <a:rPr kumimoji="0" lang="fr-FR" sz="900" b="0" i="0" u="none" strike="noStrike" kern="0" cap="none" spc="0" normalizeH="0" baseline="0" noProof="0" dirty="0">
                <a:ln>
                  <a:noFill/>
                </a:ln>
                <a:solidFill>
                  <a:prstClr val="white"/>
                </a:solidFill>
                <a:effectLst/>
                <a:uLnTx/>
                <a:uFillTx/>
                <a:latin typeface="Agency FB" pitchFamily="34" charset="0"/>
                <a:ea typeface="Lato" panose="020F0502020204030203" pitchFamily="34" charset="0"/>
                <a:cs typeface="Lato" panose="020F0502020204030203" pitchFamily="34" charset="0"/>
              </a:rPr>
              <a:t> </a:t>
            </a:r>
            <a:r>
              <a:rPr kumimoji="0" lang="fr-FR" sz="900" b="0" i="0" u="none" strike="noStrike" kern="0" cap="none" spc="0" normalizeH="0" baseline="0" noProof="0" dirty="0" err="1">
                <a:ln>
                  <a:noFill/>
                </a:ln>
                <a:solidFill>
                  <a:prstClr val="white"/>
                </a:solidFill>
                <a:effectLst/>
                <a:uLnTx/>
                <a:uFillTx/>
                <a:latin typeface="Agency FB" pitchFamily="34" charset="0"/>
                <a:ea typeface="Lato" panose="020F0502020204030203" pitchFamily="34" charset="0"/>
                <a:cs typeface="Lato" panose="020F0502020204030203" pitchFamily="34" charset="0"/>
              </a:rPr>
              <a:t>Ingelheim</a:t>
            </a:r>
            <a:r>
              <a:rPr kumimoji="0" lang="fr-FR" sz="900" b="0" i="0" u="none" strike="noStrike" kern="0" cap="none" spc="0" normalizeH="0" baseline="0" noProof="0" dirty="0">
                <a:ln>
                  <a:noFill/>
                </a:ln>
                <a:solidFill>
                  <a:prstClr val="white"/>
                </a:solidFill>
                <a:effectLst/>
                <a:uLnTx/>
                <a:uFillTx/>
                <a:latin typeface="Agency FB" pitchFamily="34" charset="0"/>
                <a:ea typeface="Lato" panose="020F0502020204030203" pitchFamily="34" charset="0"/>
                <a:cs typeface="Lato" panose="020F0502020204030203" pitchFamily="34" charset="0"/>
              </a:rPr>
              <a:t> Canada Ltd. Monographie de </a:t>
            </a:r>
            <a:r>
              <a:rPr kumimoji="0" lang="fr-FR" sz="900" b="0" i="0" u="none" strike="noStrike" kern="0" cap="none" spc="0" normalizeH="0" baseline="0" noProof="0" dirty="0" err="1">
                <a:ln>
                  <a:noFill/>
                </a:ln>
                <a:solidFill>
                  <a:prstClr val="white"/>
                </a:solidFill>
                <a:effectLst/>
                <a:uLnTx/>
                <a:uFillTx/>
                <a:latin typeface="Agency FB" pitchFamily="34" charset="0"/>
                <a:ea typeface="Lato" panose="020F0502020204030203" pitchFamily="34" charset="0"/>
                <a:cs typeface="Lato" panose="020F0502020204030203" pitchFamily="34" charset="0"/>
              </a:rPr>
              <a:t>Pradaxa</a:t>
            </a:r>
            <a:r>
              <a:rPr kumimoji="0" lang="fr-FR" sz="900" b="0" i="0" u="none" strike="noStrike" kern="0" cap="none" spc="0" normalizeH="0" baseline="0" noProof="0" dirty="0">
                <a:ln>
                  <a:noFill/>
                </a:ln>
                <a:solidFill>
                  <a:prstClr val="white"/>
                </a:solidFill>
                <a:effectLst/>
                <a:uLnTx/>
                <a:uFillTx/>
                <a:latin typeface="Agency FB" pitchFamily="34" charset="0"/>
                <a:ea typeface="Lato" panose="020F0502020204030203" pitchFamily="34" charset="0"/>
                <a:cs typeface="Lato" panose="020F0502020204030203" pitchFamily="34" charset="0"/>
              </a:rPr>
              <a:t> (</a:t>
            </a:r>
            <a:r>
              <a:rPr kumimoji="0" lang="fr-FR" sz="900" b="0" i="0" u="none" strike="noStrike" kern="0" cap="none" spc="0" normalizeH="0" baseline="0" noProof="0" dirty="0" err="1">
                <a:ln>
                  <a:noFill/>
                </a:ln>
                <a:solidFill>
                  <a:prstClr val="white"/>
                </a:solidFill>
                <a:effectLst/>
                <a:uLnTx/>
                <a:uFillTx/>
                <a:latin typeface="Agency FB" pitchFamily="34" charset="0"/>
                <a:ea typeface="Lato" panose="020F0502020204030203" pitchFamily="34" charset="0"/>
                <a:cs typeface="Lato" panose="020F0502020204030203" pitchFamily="34" charset="0"/>
              </a:rPr>
              <a:t>dagbatran</a:t>
            </a:r>
            <a:r>
              <a:rPr kumimoji="0" lang="fr-FR" sz="900" b="0" i="0" u="none" strike="noStrike" kern="0" cap="none" spc="0" normalizeH="0" baseline="0" noProof="0" dirty="0">
                <a:ln>
                  <a:noFill/>
                </a:ln>
                <a:solidFill>
                  <a:prstClr val="white"/>
                </a:solidFill>
                <a:effectLst/>
                <a:uLnTx/>
                <a:uFillTx/>
                <a:latin typeface="Agency FB" pitchFamily="34" charset="0"/>
                <a:ea typeface="Lato" panose="020F0502020204030203" pitchFamily="34" charset="0"/>
                <a:cs typeface="Lato" panose="020F0502020204030203" pitchFamily="34" charset="0"/>
              </a:rPr>
              <a:t>) . 11 août 2016.</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900" b="0" i="0" u="none" strike="noStrike" kern="0" cap="none" spc="0" normalizeH="0" baseline="0" noProof="0" dirty="0">
                <a:ln>
                  <a:noFill/>
                </a:ln>
                <a:solidFill>
                  <a:prstClr val="white"/>
                </a:solidFill>
                <a:effectLst/>
                <a:uLnTx/>
                <a:uFillTx/>
                <a:latin typeface="Agency FB" pitchFamily="34" charset="0"/>
                <a:ea typeface="Lato" panose="020F0502020204030203" pitchFamily="34" charset="0"/>
                <a:cs typeface="Lato" panose="020F0502020204030203" pitchFamily="34" charset="0"/>
              </a:rPr>
              <a:t>Bayer Inc. Monographie de </a:t>
            </a:r>
            <a:r>
              <a:rPr kumimoji="0" lang="fr-FR" sz="900" b="0" i="0" u="none" strike="noStrike" kern="0" cap="none" spc="0" normalizeH="0" baseline="0" noProof="0" dirty="0" err="1">
                <a:ln>
                  <a:noFill/>
                </a:ln>
                <a:solidFill>
                  <a:prstClr val="white"/>
                </a:solidFill>
                <a:effectLst/>
                <a:uLnTx/>
                <a:uFillTx/>
                <a:latin typeface="Agency FB" pitchFamily="34" charset="0"/>
                <a:ea typeface="Lato" panose="020F0502020204030203" pitchFamily="34" charset="0"/>
                <a:cs typeface="Lato" panose="020F0502020204030203" pitchFamily="34" charset="0"/>
              </a:rPr>
              <a:t>Xarelto</a:t>
            </a:r>
            <a:r>
              <a:rPr kumimoji="0" lang="fr-FR" sz="900" b="0" i="0" u="none" strike="noStrike" kern="0" cap="none" spc="0" normalizeH="0" baseline="0" noProof="0" dirty="0">
                <a:ln>
                  <a:noFill/>
                </a:ln>
                <a:solidFill>
                  <a:prstClr val="white"/>
                </a:solidFill>
                <a:effectLst/>
                <a:uLnTx/>
                <a:uFillTx/>
                <a:latin typeface="Agency FB" pitchFamily="34" charset="0"/>
                <a:ea typeface="Lato" panose="020F0502020204030203" pitchFamily="34" charset="0"/>
                <a:cs typeface="Lato" panose="020F0502020204030203" pitchFamily="34" charset="0"/>
              </a:rPr>
              <a:t> (rivaroxaban). 2018.</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900" b="0" i="0" u="none" strike="noStrike" kern="0" cap="none" spc="0" normalizeH="0" baseline="0" noProof="0" dirty="0" err="1">
                <a:ln>
                  <a:noFill/>
                </a:ln>
                <a:solidFill>
                  <a:prstClr val="white"/>
                </a:solidFill>
                <a:effectLst/>
                <a:uLnTx/>
                <a:uFillTx/>
                <a:latin typeface="Agency FB" pitchFamily="34" charset="0"/>
                <a:ea typeface="Lato" panose="020F0502020204030203" pitchFamily="34" charset="0"/>
                <a:cs typeface="Lato" panose="020F0502020204030203" pitchFamily="34" charset="0"/>
              </a:rPr>
              <a:t>Daiichi</a:t>
            </a:r>
            <a:r>
              <a:rPr kumimoji="0" lang="fr-FR" sz="900" b="0" i="0" u="none" strike="noStrike" kern="0" cap="none" spc="0" normalizeH="0" baseline="0" noProof="0" dirty="0">
                <a:ln>
                  <a:noFill/>
                </a:ln>
                <a:solidFill>
                  <a:prstClr val="white"/>
                </a:solidFill>
                <a:effectLst/>
                <a:uLnTx/>
                <a:uFillTx/>
                <a:latin typeface="Agency FB" pitchFamily="34" charset="0"/>
                <a:ea typeface="Lato" panose="020F0502020204030203" pitchFamily="34" charset="0"/>
                <a:cs typeface="Lato" panose="020F0502020204030203" pitchFamily="34" charset="0"/>
              </a:rPr>
              <a:t> </a:t>
            </a:r>
            <a:r>
              <a:rPr kumimoji="0" lang="fr-FR" sz="900" b="0" i="0" u="none" strike="noStrike" kern="0" cap="none" spc="0" normalizeH="0" baseline="0" noProof="0" dirty="0" err="1">
                <a:ln>
                  <a:noFill/>
                </a:ln>
                <a:solidFill>
                  <a:prstClr val="white"/>
                </a:solidFill>
                <a:effectLst/>
                <a:uLnTx/>
                <a:uFillTx/>
                <a:latin typeface="Agency FB" pitchFamily="34" charset="0"/>
                <a:ea typeface="Lato" panose="020F0502020204030203" pitchFamily="34" charset="0"/>
                <a:cs typeface="Lato" panose="020F0502020204030203" pitchFamily="34" charset="0"/>
              </a:rPr>
              <a:t>Sankyp</a:t>
            </a:r>
            <a:r>
              <a:rPr kumimoji="0" lang="fr-FR" sz="900" b="0" i="0" u="none" strike="noStrike" kern="0" cap="none" spc="0" normalizeH="0" baseline="0" noProof="0" dirty="0">
                <a:ln>
                  <a:noFill/>
                </a:ln>
                <a:solidFill>
                  <a:prstClr val="white"/>
                </a:solidFill>
                <a:effectLst/>
                <a:uLnTx/>
                <a:uFillTx/>
                <a:latin typeface="Agency FB" pitchFamily="34" charset="0"/>
                <a:ea typeface="Lato" panose="020F0502020204030203" pitchFamily="34" charset="0"/>
                <a:cs typeface="Lato" panose="020F0502020204030203" pitchFamily="34" charset="0"/>
              </a:rPr>
              <a:t> Inc. Monographie de </a:t>
            </a:r>
            <a:r>
              <a:rPr kumimoji="0" lang="fr-FR" sz="900" b="0" i="0" u="none" strike="noStrike" kern="0" cap="none" spc="0" normalizeH="0" baseline="0" noProof="0" dirty="0" err="1">
                <a:ln>
                  <a:noFill/>
                </a:ln>
                <a:solidFill>
                  <a:prstClr val="white"/>
                </a:solidFill>
                <a:effectLst/>
                <a:uLnTx/>
                <a:uFillTx/>
                <a:latin typeface="Agency FB" pitchFamily="34" charset="0"/>
                <a:ea typeface="Lato" panose="020F0502020204030203" pitchFamily="34" charset="0"/>
                <a:cs typeface="Lato" panose="020F0502020204030203" pitchFamily="34" charset="0"/>
              </a:rPr>
              <a:t>Lixiana</a:t>
            </a:r>
            <a:r>
              <a:rPr kumimoji="0" lang="fr-FR" sz="900" b="0" i="0" u="none" strike="noStrike" kern="0" cap="none" spc="0" normalizeH="0" baseline="0" noProof="0" dirty="0">
                <a:ln>
                  <a:noFill/>
                </a:ln>
                <a:solidFill>
                  <a:prstClr val="white"/>
                </a:solidFill>
                <a:effectLst/>
                <a:uLnTx/>
                <a:uFillTx/>
                <a:latin typeface="Agency FB" pitchFamily="34" charset="0"/>
                <a:ea typeface="Lato" panose="020F0502020204030203" pitchFamily="34" charset="0"/>
                <a:cs typeface="Lato" panose="020F0502020204030203" pitchFamily="34" charset="0"/>
              </a:rPr>
              <a:t> (</a:t>
            </a:r>
            <a:r>
              <a:rPr kumimoji="0" lang="fr-FR" sz="900" b="0" i="0" u="none" strike="noStrike" kern="0" cap="none" spc="0" normalizeH="0" baseline="0" noProof="0" dirty="0" err="1">
                <a:ln>
                  <a:noFill/>
                </a:ln>
                <a:solidFill>
                  <a:prstClr val="white"/>
                </a:solidFill>
                <a:effectLst/>
                <a:uLnTx/>
                <a:uFillTx/>
                <a:latin typeface="Agency FB" pitchFamily="34" charset="0"/>
                <a:ea typeface="Lato" panose="020F0502020204030203" pitchFamily="34" charset="0"/>
                <a:cs typeface="Lato" panose="020F0502020204030203" pitchFamily="34" charset="0"/>
              </a:rPr>
              <a:t>edoxaban</a:t>
            </a:r>
            <a:r>
              <a:rPr kumimoji="0" lang="fr-FR" sz="900" b="0" i="0" u="none" strike="noStrike" kern="0" cap="none" spc="0" normalizeH="0" baseline="0" noProof="0" dirty="0">
                <a:ln>
                  <a:noFill/>
                </a:ln>
                <a:solidFill>
                  <a:prstClr val="white"/>
                </a:solidFill>
                <a:effectLst/>
                <a:uLnTx/>
                <a:uFillTx/>
                <a:latin typeface="Agency FB" pitchFamily="34" charset="0"/>
                <a:ea typeface="Lato" panose="020F0502020204030203" pitchFamily="34" charset="0"/>
                <a:cs typeface="Lato" panose="020F0502020204030203" pitchFamily="34" charset="0"/>
              </a:rPr>
              <a:t>). 2017</a:t>
            </a:r>
            <a:endParaRPr kumimoji="0" lang="fr-FR" altLang="en-US"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endParaRPr>
          </a:p>
        </p:txBody>
      </p:sp>
      <p:pic>
        <p:nvPicPr>
          <p:cNvPr id="2" name="Picture 1">
            <a:extLst>
              <a:ext uri="{FF2B5EF4-FFF2-40B4-BE49-F238E27FC236}">
                <a16:creationId xmlns:a16="http://schemas.microsoft.com/office/drawing/2014/main" id="{6DCBB727-3C48-4053-BF7E-2CE0DBA2C9B7}"/>
              </a:ext>
            </a:extLst>
          </p:cNvPr>
          <p:cNvPicPr>
            <a:picLocks noChangeAspect="1"/>
          </p:cNvPicPr>
          <p:nvPr/>
        </p:nvPicPr>
        <p:blipFill>
          <a:blip r:embed="rId5"/>
          <a:stretch>
            <a:fillRect/>
          </a:stretch>
        </p:blipFill>
        <p:spPr>
          <a:xfrm>
            <a:off x="570846" y="1351990"/>
            <a:ext cx="7989412" cy="4723200"/>
          </a:xfrm>
          <a:prstGeom prst="rect">
            <a:avLst/>
          </a:prstGeom>
        </p:spPr>
      </p:pic>
      <p:pic>
        <p:nvPicPr>
          <p:cNvPr id="10" name="4E92DA43-5712-40E9-AFDC-2C1062C78C6F" descr="7646DFF2-B812-4635-AA57-5171E34E5A45@chrc">
            <a:extLst>
              <a:ext uri="{FF2B5EF4-FFF2-40B4-BE49-F238E27FC236}">
                <a16:creationId xmlns:a16="http://schemas.microsoft.com/office/drawing/2014/main" id="{0E65D511-2089-4254-8CE8-6E10DB9B60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7959" y="140707"/>
            <a:ext cx="1898254" cy="1081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1675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878E3E-03CE-44DE-91BF-54E76C1C3319}"/>
              </a:ext>
            </a:extLst>
          </p:cNvPr>
          <p:cNvSpPr/>
          <p:nvPr/>
        </p:nvSpPr>
        <p:spPr>
          <a:xfrm>
            <a:off x="0" y="6442058"/>
            <a:ext cx="9144000" cy="415942"/>
          </a:xfrm>
          <a:prstGeom prst="rect">
            <a:avLst/>
          </a:prstGeom>
          <a:solidFill>
            <a:srgbClr val="30C1D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7" name="Straight Connector 6">
            <a:extLst>
              <a:ext uri="{FF2B5EF4-FFF2-40B4-BE49-F238E27FC236}">
                <a16:creationId xmlns:a16="http://schemas.microsoft.com/office/drawing/2014/main" id="{4F0F2E5D-FE70-4771-AEC9-15CFDDC61F37}"/>
              </a:ext>
            </a:extLst>
          </p:cNvPr>
          <p:cNvCxnSpPr/>
          <p:nvPr/>
        </p:nvCxnSpPr>
        <p:spPr>
          <a:xfrm flipV="1">
            <a:off x="0" y="1149657"/>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B68A608-2AD4-4118-9576-9334CD35F3ED}"/>
              </a:ext>
            </a:extLst>
          </p:cNvPr>
          <p:cNvCxnSpPr/>
          <p:nvPr/>
        </p:nvCxnSpPr>
        <p:spPr>
          <a:xfrm flipV="1">
            <a:off x="0" y="6444164"/>
            <a:ext cx="9144000" cy="0"/>
          </a:xfrm>
          <a:prstGeom prst="line">
            <a:avLst/>
          </a:prstGeom>
          <a:ln w="19050">
            <a:solidFill>
              <a:schemeClr val="bg1"/>
            </a:solidFill>
          </a:ln>
          <a:effectLst/>
        </p:spPr>
        <p:style>
          <a:lnRef idx="1">
            <a:schemeClr val="accent1"/>
          </a:lnRef>
          <a:fillRef idx="0">
            <a:schemeClr val="accent1"/>
          </a:fillRef>
          <a:effectRef idx="0">
            <a:schemeClr val="accent1"/>
          </a:effectRef>
          <a:fontRef idx="minor">
            <a:schemeClr val="tx1"/>
          </a:fontRef>
        </p:style>
      </p:cxnSp>
      <p:pic>
        <p:nvPicPr>
          <p:cNvPr id="5" name="Picture 4" descr="CHRC-logo_light-blue.png">
            <a:extLst>
              <a:ext uri="{FF2B5EF4-FFF2-40B4-BE49-F238E27FC236}">
                <a16:creationId xmlns:a16="http://schemas.microsoft.com/office/drawing/2014/main" id="{ADEC60BF-4E5F-40CC-86DD-1D84B351C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5359" y="6075747"/>
            <a:ext cx="846691" cy="842500"/>
          </a:xfrm>
          <a:prstGeom prst="rect">
            <a:avLst/>
          </a:prstGeom>
        </p:spPr>
      </p:pic>
      <p:sp>
        <p:nvSpPr>
          <p:cNvPr id="10" name="TextBox 9">
            <a:extLst>
              <a:ext uri="{FF2B5EF4-FFF2-40B4-BE49-F238E27FC236}">
                <a16:creationId xmlns:a16="http://schemas.microsoft.com/office/drawing/2014/main" id="{0199A57B-5E3A-4432-B942-8C5BDCDD410F}"/>
              </a:ext>
            </a:extLst>
          </p:cNvPr>
          <p:cNvSpPr txBox="1"/>
          <p:nvPr/>
        </p:nvSpPr>
        <p:spPr>
          <a:xfrm>
            <a:off x="0" y="1169143"/>
            <a:ext cx="9144000" cy="1371600"/>
          </a:xfrm>
          <a:prstGeom prst="rect">
            <a:avLst/>
          </a:prstGeom>
          <a:solidFill>
            <a:srgbClr val="23334E">
              <a:alpha val="69804"/>
            </a:srgb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5" name="AutoShape 6" descr="Related image">
            <a:extLst>
              <a:ext uri="{FF2B5EF4-FFF2-40B4-BE49-F238E27FC236}">
                <a16:creationId xmlns:a16="http://schemas.microsoft.com/office/drawing/2014/main" id="{E49CAD29-5C27-4112-85AD-55CC4DF426EB}"/>
              </a:ext>
            </a:extLst>
          </p:cNvPr>
          <p:cNvSpPr>
            <a:spLocks noChangeAspect="1" noChangeArrowheads="1"/>
          </p:cNvSpPr>
          <p:nvPr/>
        </p:nvSpPr>
        <p:spPr bwMode="auto">
          <a:xfrm>
            <a:off x="2713634" y="1088144"/>
            <a:ext cx="1858366" cy="18583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Rectangle 29">
            <a:extLst>
              <a:ext uri="{FF2B5EF4-FFF2-40B4-BE49-F238E27FC236}">
                <a16:creationId xmlns:a16="http://schemas.microsoft.com/office/drawing/2014/main" id="{BA423CDB-40B0-4C6C-9B21-6071EB4E024D}"/>
              </a:ext>
            </a:extLst>
          </p:cNvPr>
          <p:cNvSpPr/>
          <p:nvPr/>
        </p:nvSpPr>
        <p:spPr>
          <a:xfrm>
            <a:off x="1120775" y="1169143"/>
            <a:ext cx="7851275" cy="1261884"/>
          </a:xfrm>
          <a:prstGeom prst="rect">
            <a:avLst/>
          </a:prstGeom>
        </p:spPr>
        <p:txBody>
          <a:bodyPr wrap="square">
            <a:spAutoFit/>
          </a:bodyPr>
          <a:lstStyle/>
          <a:p>
            <a:pPr lvl="0" algn="ctr">
              <a:defRPr/>
            </a:pPr>
            <a:r>
              <a:rPr lang="fr-CA" sz="2800" b="1" dirty="0">
                <a:solidFill>
                  <a:prstClr val="white"/>
                </a:solidFill>
                <a:latin typeface="Arial Narrow" pitchFamily="34" charset="0"/>
                <a:cs typeface="Candara"/>
              </a:rPr>
              <a:t>Quel est le risque hémorragique de Norman qui doit subir la réparation d’un AAA</a:t>
            </a:r>
            <a:r>
              <a:rPr kumimoji="0" lang="en-CA" sz="2800" b="1" i="0" u="none" strike="noStrike" kern="1200" cap="none" spc="0" normalizeH="0" baseline="0" noProof="0" dirty="0">
                <a:ln>
                  <a:noFill/>
                </a:ln>
                <a:solidFill>
                  <a:prstClr val="white"/>
                </a:solidFill>
                <a:effectLst/>
                <a:uLnTx/>
                <a:uFillTx/>
                <a:latin typeface="Arial Narrow" panose="020B0606020202030204" pitchFamily="34" charset="0"/>
                <a:ea typeface="+mn-ea"/>
                <a:cs typeface="Candara"/>
              </a:rPr>
              <a: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2000" b="1" i="0" u="none" strike="noStrike" kern="1200" cap="none" spc="0" normalizeH="0" baseline="0" noProof="0" dirty="0">
                <a:ln>
                  <a:noFill/>
                </a:ln>
                <a:solidFill>
                  <a:srgbClr val="DCF4F8"/>
                </a:solidFill>
                <a:effectLst/>
                <a:uLnTx/>
                <a:uFillTx/>
                <a:latin typeface="Arial Narrow" panose="020B0606020202030204" pitchFamily="34" charset="0"/>
                <a:ea typeface="+mn-ea"/>
                <a:cs typeface="Candara"/>
              </a:rPr>
              <a:t>Rx : Apixaban 2,5 mg BID</a:t>
            </a:r>
          </a:p>
        </p:txBody>
      </p:sp>
      <p:sp>
        <p:nvSpPr>
          <p:cNvPr id="33" name="Content Placeholder 2">
            <a:extLst>
              <a:ext uri="{FF2B5EF4-FFF2-40B4-BE49-F238E27FC236}">
                <a16:creationId xmlns:a16="http://schemas.microsoft.com/office/drawing/2014/main" id="{EA3DAF72-ADEB-4361-AC63-CDC19E0715BA}"/>
              </a:ext>
            </a:extLst>
          </p:cNvPr>
          <p:cNvSpPr txBox="1">
            <a:spLocks/>
          </p:cNvSpPr>
          <p:nvPr/>
        </p:nvSpPr>
        <p:spPr>
          <a:xfrm>
            <a:off x="171950" y="2567110"/>
            <a:ext cx="8910789" cy="38147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C0504D"/>
              </a:buClr>
              <a:buSzTx/>
              <a:buFont typeface="Arial" panose="020B0604020202020204" pitchFamily="34" charset="0"/>
              <a:buNone/>
              <a:tabLst/>
              <a:defRPr/>
            </a:pPr>
            <a:endParaRPr kumimoji="0" lang="en-CA" sz="1800" b="1" i="0" u="none" strike="noStrike" kern="1200" cap="none" spc="0" normalizeH="0" baseline="0" noProof="0" dirty="0">
              <a:ln>
                <a:noFill/>
              </a:ln>
              <a:solidFill>
                <a:srgbClr val="23334E"/>
              </a:solidFill>
              <a:effectLst/>
              <a:uLnTx/>
              <a:uFillTx/>
              <a:latin typeface="Arial Narrow" panose="020B0606020202030204" pitchFamily="34" charset="0"/>
              <a:ea typeface="+mn-ea"/>
              <a:cs typeface="Aharoni" panose="02010803020104030203" pitchFamily="2" charset="-79"/>
            </a:endParaRPr>
          </a:p>
          <a:p>
            <a:pPr lvl="0" algn="l">
              <a:lnSpc>
                <a:spcPct val="100000"/>
              </a:lnSpc>
              <a:spcBef>
                <a:spcPts val="0"/>
              </a:spcBef>
              <a:buClr>
                <a:srgbClr val="ED7D31"/>
              </a:buClr>
              <a:defRPr/>
            </a:pPr>
            <a:r>
              <a:rPr lang="fr-CA" sz="3600" b="1" i="1" dirty="0">
                <a:solidFill>
                  <a:srgbClr val="1B1A5A"/>
                </a:solidFill>
                <a:latin typeface="Arial Narrow" pitchFamily="34" charset="0"/>
                <a:cs typeface="Aharoni" panose="02010803020104030203" pitchFamily="2" charset="-79"/>
              </a:rPr>
              <a:t>Choisissez l’une des options suivantes</a:t>
            </a:r>
            <a:endParaRPr lang="fr-CA" sz="2000" b="1" i="1" dirty="0">
              <a:solidFill>
                <a:srgbClr val="1B1A5A"/>
              </a:solidFill>
              <a:latin typeface="Arial Narrow" pitchFamily="34" charset="0"/>
              <a:ea typeface="Lato" panose="020F0502020204030203" pitchFamily="34" charset="0"/>
              <a:cs typeface="Lato" panose="020F0502020204030203" pitchFamily="34" charset="0"/>
            </a:endParaRPr>
          </a:p>
          <a:p>
            <a:pPr marL="914400" lvl="1" indent="-457200" algn="l" defTabSz="914377">
              <a:lnSpc>
                <a:spcPct val="100000"/>
              </a:lnSpc>
              <a:spcBef>
                <a:spcPts val="600"/>
              </a:spcBef>
              <a:buFont typeface="+mj-lt"/>
              <a:buAutoNum type="arabicPeriod"/>
              <a:defRPr/>
            </a:pPr>
            <a:r>
              <a:rPr lang="fr-CA" sz="3600" b="1" dirty="0">
                <a:solidFill>
                  <a:prstClr val="black"/>
                </a:solidFill>
                <a:latin typeface="Arial Narrow" pitchFamily="34" charset="0"/>
                <a:ea typeface="Lato" panose="020F0502020204030203" pitchFamily="34" charset="0"/>
                <a:cs typeface="Lato" panose="020F0502020204030203" pitchFamily="34" charset="0"/>
              </a:rPr>
              <a:t>Faible risque</a:t>
            </a:r>
          </a:p>
          <a:p>
            <a:pPr marL="914400" lvl="1" indent="-457200" algn="l" defTabSz="914377">
              <a:lnSpc>
                <a:spcPct val="100000"/>
              </a:lnSpc>
              <a:spcBef>
                <a:spcPts val="600"/>
              </a:spcBef>
              <a:buFont typeface="+mj-lt"/>
              <a:buAutoNum type="arabicPeriod"/>
              <a:defRPr/>
            </a:pPr>
            <a:r>
              <a:rPr lang="fr-CA" sz="3600" b="1" dirty="0">
                <a:solidFill>
                  <a:prstClr val="black"/>
                </a:solidFill>
                <a:latin typeface="Arial Narrow" pitchFamily="34" charset="0"/>
                <a:ea typeface="Lato" panose="020F0502020204030203" pitchFamily="34" charset="0"/>
                <a:cs typeface="Lato" panose="020F0502020204030203" pitchFamily="34" charset="0"/>
              </a:rPr>
              <a:t>Risque modéré</a:t>
            </a:r>
          </a:p>
          <a:p>
            <a:pPr marL="914400" lvl="1" indent="-457200" algn="l" defTabSz="914377">
              <a:lnSpc>
                <a:spcPct val="100000"/>
              </a:lnSpc>
              <a:spcBef>
                <a:spcPts val="600"/>
              </a:spcBef>
              <a:buFont typeface="+mj-lt"/>
              <a:buAutoNum type="arabicPeriod"/>
              <a:defRPr/>
            </a:pPr>
            <a:r>
              <a:rPr lang="fr-CA" sz="3600" b="1" dirty="0">
                <a:solidFill>
                  <a:prstClr val="black"/>
                </a:solidFill>
                <a:latin typeface="Arial Narrow" pitchFamily="34" charset="0"/>
                <a:ea typeface="Lato" panose="020F0502020204030203" pitchFamily="34" charset="0"/>
                <a:cs typeface="Lato" panose="020F0502020204030203" pitchFamily="34" charset="0"/>
              </a:rPr>
              <a:t>Risque élevé</a:t>
            </a:r>
            <a:endParaRPr lang="en-CA" dirty="0">
              <a:solidFill>
                <a:prstClr val="black"/>
              </a:solidFill>
              <a:latin typeface="Arial Narrow" pitchFamily="34" charset="0"/>
              <a:cs typeface="Candara"/>
            </a:endParaRPr>
          </a:p>
          <a:p>
            <a:pPr marR="0" lvl="1" algn="l" defTabSz="914377" rtl="0" eaLnBrk="1" fontAlgn="auto" latinLnBrk="0" hangingPunct="1">
              <a:lnSpc>
                <a:spcPct val="100000"/>
              </a:lnSpc>
              <a:spcBef>
                <a:spcPts val="600"/>
              </a:spcBef>
              <a:spcAft>
                <a:spcPts val="0"/>
              </a:spcAft>
              <a:buClrTx/>
              <a:buSzTx/>
              <a:tabLst/>
              <a:defRPr/>
            </a:pPr>
            <a:endParaRPr kumimoji="0" lang="en-CA" sz="3600" b="1" i="0" u="none" strike="noStrike" kern="1200" cap="none" spc="0" normalizeH="0" baseline="0" noProof="0" dirty="0">
              <a:ln>
                <a:noFill/>
              </a:ln>
              <a:solidFill>
                <a:prstClr val="black"/>
              </a:solidFill>
              <a:effectLst/>
              <a:uLnTx/>
              <a:uFillTx/>
              <a:latin typeface="Arial Narrow" panose="020B0606020202030204" pitchFamily="34" charset="0"/>
              <a:ea typeface="Lato" panose="020F0502020204030203" pitchFamily="34" charset="0"/>
              <a:cs typeface="Lato" panose="020F0502020204030203" pitchFamily="34" charset="0"/>
            </a:endParaRPr>
          </a:p>
        </p:txBody>
      </p:sp>
      <p:cxnSp>
        <p:nvCxnSpPr>
          <p:cNvPr id="34" name="Straight Connector 33">
            <a:extLst>
              <a:ext uri="{FF2B5EF4-FFF2-40B4-BE49-F238E27FC236}">
                <a16:creationId xmlns:a16="http://schemas.microsoft.com/office/drawing/2014/main" id="{1634C970-2BB3-4646-A5B7-B1C6D597D6E4}"/>
              </a:ext>
            </a:extLst>
          </p:cNvPr>
          <p:cNvCxnSpPr/>
          <p:nvPr/>
        </p:nvCxnSpPr>
        <p:spPr>
          <a:xfrm flipV="1">
            <a:off x="-1" y="2501483"/>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pic>
        <p:nvPicPr>
          <p:cNvPr id="13" name="Picture 12" descr="A close up of a sign&#10;&#10;Description automatically generated">
            <a:extLst>
              <a:ext uri="{FF2B5EF4-FFF2-40B4-BE49-F238E27FC236}">
                <a16:creationId xmlns:a16="http://schemas.microsoft.com/office/drawing/2014/main" id="{30C47F79-EBE7-486F-9871-BFFCE435A708}"/>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7200"/>
                    </a14:imgEffect>
                  </a14:imgLayer>
                </a14:imgProps>
              </a:ext>
              <a:ext uri="{28A0092B-C50C-407E-A947-70E740481C1C}">
                <a14:useLocalDpi xmlns:a14="http://schemas.microsoft.com/office/drawing/2010/main" val="0"/>
              </a:ext>
            </a:extLst>
          </a:blip>
          <a:stretch>
            <a:fillRect/>
          </a:stretch>
        </p:blipFill>
        <p:spPr>
          <a:xfrm>
            <a:off x="-23322" y="73152"/>
            <a:ext cx="1367490" cy="3079932"/>
          </a:xfrm>
          <a:prstGeom prst="rect">
            <a:avLst/>
          </a:prstGeom>
        </p:spPr>
      </p:pic>
      <p:pic>
        <p:nvPicPr>
          <p:cNvPr id="14" name="4E92DA43-5712-40E9-AFDC-2C1062C78C6F" descr="7646DFF2-B812-4635-AA57-5171E34E5A45@chrc">
            <a:extLst>
              <a:ext uri="{FF2B5EF4-FFF2-40B4-BE49-F238E27FC236}">
                <a16:creationId xmlns:a16="http://schemas.microsoft.com/office/drawing/2014/main" id="{E7B10B83-D818-454C-B046-7D047587A2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3235" y="140708"/>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1828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33">
                                            <p:txEl>
                                              <p:pRg st="4" end="4"/>
                                            </p:txEl>
                                          </p:spTgt>
                                        </p:tgtEl>
                                        <p:attrNameLst>
                                          <p:attrName>style.color</p:attrName>
                                        </p:attrNameLst>
                                      </p:cBhvr>
                                      <p:to>
                                        <a:srgbClr val="30C1D7"/>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0" y="1073457"/>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161925" y="161141"/>
            <a:ext cx="8068238" cy="646331"/>
          </a:xfrm>
          <a:prstGeom prst="rect">
            <a:avLst/>
          </a:prstGeom>
          <a:noFill/>
        </p:spPr>
        <p:txBody>
          <a:bodyPr wrap="square">
            <a:spAutoFit/>
          </a:bodyPr>
          <a:lstStyle/>
          <a:p>
            <a:pPr>
              <a:defRPr/>
            </a:pPr>
            <a:r>
              <a:rPr lang="fr-FR" sz="3600" b="1" dirty="0">
                <a:solidFill>
                  <a:srgbClr val="002060"/>
                </a:solidFill>
                <a:latin typeface="Arial Narrow" panose="020B0606020202030204" pitchFamily="34" charset="0"/>
              </a:rPr>
              <a:t>Atténuation des biais potentiels</a:t>
            </a:r>
          </a:p>
        </p:txBody>
      </p:sp>
      <p:sp>
        <p:nvSpPr>
          <p:cNvPr id="10" name="Content Placeholder 2">
            <a:extLst>
              <a:ext uri="{FF2B5EF4-FFF2-40B4-BE49-F238E27FC236}">
                <a16:creationId xmlns:a16="http://schemas.microsoft.com/office/drawing/2014/main" id="{87D96954-40B5-450B-BD0F-F6B82C464126}"/>
              </a:ext>
            </a:extLst>
          </p:cNvPr>
          <p:cNvSpPr txBox="1">
            <a:spLocks/>
          </p:cNvSpPr>
          <p:nvPr/>
        </p:nvSpPr>
        <p:spPr>
          <a:xfrm>
            <a:off x="152400" y="994625"/>
            <a:ext cx="8991600" cy="5571460"/>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20000"/>
              </a:lnSpc>
              <a:spcBef>
                <a:spcPct val="0"/>
              </a:spcBef>
              <a:buFont typeface="Arial" pitchFamily="34" charset="0"/>
              <a:buChar char="•"/>
              <a:defRPr/>
            </a:pPr>
            <a:endParaRPr lang="fr-CA" sz="1800" dirty="0">
              <a:latin typeface="Calibri"/>
              <a:cs typeface="Calibri"/>
            </a:endParaRPr>
          </a:p>
          <a:p>
            <a:pPr marL="342900" indent="-342900" algn="l">
              <a:lnSpc>
                <a:spcPct val="120000"/>
              </a:lnSpc>
              <a:spcBef>
                <a:spcPct val="0"/>
              </a:spcBef>
              <a:buFont typeface="Arial" pitchFamily="34" charset="0"/>
              <a:buChar char="•"/>
              <a:defRPr/>
            </a:pPr>
            <a:r>
              <a:rPr lang="fr-CA" sz="1800" dirty="0">
                <a:latin typeface="Arial Narrow" pitchFamily="34" charset="0"/>
              </a:rPr>
              <a:t>Le Centre canadien de recherche en cardiologie (CCRC) évalue les conflits d'intérêts auprès de ses instructeurs, planificateurs et gestionnaires et de toute autre personne qui pourrait avoir un contrôle sur le contenu des activités de FMC. Tous les conflits d'intérêts pertinents sont minutieusement examinés par le CCRC en ce qui a trait au juste équilibre, à l'objectivité scientifique des études présentées dans le cadre du programme ainsi qu'aux recommandations sur les soins aux patients. Le CCRC s'est engagé à offrir à ses apprenants des activités de FMC et des documents connexes de grande qualité qui font la promotion des améliorations ou de la qualité dans le milieu des soins de santé, et non d'un produit exclusif présentant un intérêt commercial précis.</a:t>
            </a:r>
          </a:p>
          <a:p>
            <a:pPr algn="l">
              <a:lnSpc>
                <a:spcPct val="120000"/>
              </a:lnSpc>
              <a:spcBef>
                <a:spcPct val="0"/>
              </a:spcBef>
              <a:defRPr/>
            </a:pPr>
            <a:endParaRPr lang="fr-CA" sz="1800" dirty="0">
              <a:latin typeface="Arial Narrow" pitchFamily="34" charset="0"/>
              <a:ea typeface="ＭＳ Ｐゴシック" pitchFamily="34" charset="-128"/>
            </a:endParaRPr>
          </a:p>
          <a:p>
            <a:pPr marL="342900" indent="-342900" algn="l">
              <a:lnSpc>
                <a:spcPct val="120000"/>
              </a:lnSpc>
              <a:spcBef>
                <a:spcPct val="0"/>
              </a:spcBef>
              <a:buFont typeface="Arial" pitchFamily="34" charset="0"/>
              <a:buChar char="•"/>
              <a:defRPr/>
            </a:pPr>
            <a:r>
              <a:rPr lang="fr-CA" sz="1800" dirty="0">
                <a:latin typeface="Arial Narrow" pitchFamily="34" charset="0"/>
              </a:rPr>
              <a:t>Le conférencier a divulgué l'ensemble de ses conflits d'intérêts potentiels avant la mise en œuvre du programme. Le contenu scientifique présenté dans le cadre du présent programme est fondé sur des données probantes, et tout le contenu relatif à la pharmacothérapie est conforme à l'étiquette du produit. Le programme a été examiné par des pairs et est agréé à l'échelle nationale par le Collège des médecins de famille du Canada.</a:t>
            </a:r>
          </a:p>
          <a:p>
            <a:pPr algn="l">
              <a:lnSpc>
                <a:spcPct val="120000"/>
              </a:lnSpc>
              <a:spcBef>
                <a:spcPct val="0"/>
              </a:spcBef>
              <a:defRPr/>
            </a:pPr>
            <a:endParaRPr lang="fr-CA" sz="1800" dirty="0">
              <a:latin typeface="Arial Narrow" pitchFamily="34" charset="0"/>
              <a:ea typeface="ＭＳ Ｐゴシック" pitchFamily="34" charset="-128"/>
            </a:endParaRPr>
          </a:p>
          <a:p>
            <a:pPr marL="342900" indent="-342900" algn="l">
              <a:lnSpc>
                <a:spcPct val="120000"/>
              </a:lnSpc>
              <a:spcBef>
                <a:spcPct val="0"/>
              </a:spcBef>
              <a:buFont typeface="Arial" pitchFamily="34" charset="0"/>
              <a:buChar char="•"/>
              <a:defRPr/>
            </a:pPr>
            <a:r>
              <a:rPr lang="fr-CA" sz="1800" b="1" dirty="0">
                <a:latin typeface="Arial Narrow" pitchFamily="34" charset="0"/>
              </a:rPr>
              <a:t>[Nom du conférencier] </a:t>
            </a:r>
            <a:r>
              <a:rPr lang="fr-CA" sz="1800" dirty="0">
                <a:latin typeface="Arial Narrow" pitchFamily="34" charset="0"/>
              </a:rPr>
              <a:t>a divulgué les renseignements sur ses conflits d'intérêts potentiels au début de la présentation.</a:t>
            </a:r>
            <a:endParaRPr lang="fr-CA" sz="1800" dirty="0">
              <a:latin typeface="Arial Narrow" pitchFamily="34" charset="0"/>
              <a:ea typeface="ＭＳ Ｐゴシック" pitchFamily="34" charset="-128"/>
            </a:endParaRPr>
          </a:p>
        </p:txBody>
      </p:sp>
      <p:pic>
        <p:nvPicPr>
          <p:cNvPr id="11" name="4E92DA43-5712-40E9-AFDC-2C1062C78C6F" descr="7646DFF2-B812-4635-AA57-5171E34E5A45@chrc">
            <a:extLst>
              <a:ext uri="{FF2B5EF4-FFF2-40B4-BE49-F238E27FC236}">
                <a16:creationId xmlns:a16="http://schemas.microsoft.com/office/drawing/2014/main" id="{2297412B-260B-443D-9EC4-15F9E86970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5497" y="154913"/>
            <a:ext cx="1494821" cy="85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71599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841E32A-EB6F-47A2-AF6B-AF79BF1E89C5}"/>
              </a:ext>
            </a:extLst>
          </p:cNvPr>
          <p:cNvSpPr/>
          <p:nvPr/>
        </p:nvSpPr>
        <p:spPr>
          <a:xfrm>
            <a:off x="0" y="6211671"/>
            <a:ext cx="9144000" cy="646330"/>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46" name="Picture 45" descr="CHRC-logo_blue.png">
            <a:extLst>
              <a:ext uri="{FF2B5EF4-FFF2-40B4-BE49-F238E27FC236}">
                <a16:creationId xmlns:a16="http://schemas.microsoft.com/office/drawing/2014/main" id="{095A59FD-9F52-4C72-A6A6-4B5DFA8DC5CA}"/>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380250" y="5889891"/>
            <a:ext cx="716292" cy="712746"/>
          </a:xfrm>
          <a:prstGeom prst="rect">
            <a:avLst/>
          </a:prstGeom>
        </p:spPr>
      </p:pic>
      <p:sp>
        <p:nvSpPr>
          <p:cNvPr id="9" name="Rectangle 8">
            <a:extLst>
              <a:ext uri="{FF2B5EF4-FFF2-40B4-BE49-F238E27FC236}">
                <a16:creationId xmlns:a16="http://schemas.microsoft.com/office/drawing/2014/main" id="{8545FEA6-91B3-4CEA-BDDB-78E11F2A9A3F}"/>
              </a:ext>
            </a:extLst>
          </p:cNvPr>
          <p:cNvSpPr/>
          <p:nvPr/>
        </p:nvSpPr>
        <p:spPr>
          <a:xfrm>
            <a:off x="146654" y="42700"/>
            <a:ext cx="6544628" cy="107721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CA" sz="3200" b="1" dirty="0">
                <a:solidFill>
                  <a:srgbClr val="183059"/>
                </a:solidFill>
                <a:latin typeface="Arial Narrow" panose="020B0606020202030204" pitchFamily="34" charset="0"/>
                <a:cs typeface="Aharoni" panose="02010803020104030203" pitchFamily="2" charset="-79"/>
              </a:rPr>
              <a:t>Risques hémorragiques pour des interventions</a:t>
            </a:r>
            <a:r>
              <a:rPr kumimoji="0" lang="fr-CA" sz="3200" b="1" i="0" u="none" strike="noStrike" kern="1200" cap="none" spc="0" normalizeH="0" baseline="0" noProof="0" dirty="0">
                <a:ln>
                  <a:noFill/>
                </a:ln>
                <a:solidFill>
                  <a:srgbClr val="183059"/>
                </a:solidFill>
                <a:effectLst/>
                <a:uLnTx/>
                <a:uFillTx/>
                <a:latin typeface="Arial Narrow" panose="020B0606020202030204" pitchFamily="34" charset="0"/>
                <a:cs typeface="Aharoni" panose="02010803020104030203" pitchFamily="2" charset="-79"/>
              </a:rPr>
              <a:t> invasives / chirurgicales</a:t>
            </a:r>
          </a:p>
        </p:txBody>
      </p:sp>
      <p:sp>
        <p:nvSpPr>
          <p:cNvPr id="462" name="TextBox 461">
            <a:extLst>
              <a:ext uri="{FF2B5EF4-FFF2-40B4-BE49-F238E27FC236}">
                <a16:creationId xmlns:a16="http://schemas.microsoft.com/office/drawing/2014/main" id="{06199D53-D677-4CF8-9E7F-83097EFEC7A1}"/>
              </a:ext>
            </a:extLst>
          </p:cNvPr>
          <p:cNvSpPr txBox="1"/>
          <p:nvPr/>
        </p:nvSpPr>
        <p:spPr>
          <a:xfrm>
            <a:off x="47458" y="6259939"/>
            <a:ext cx="8988258" cy="5078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CCS AF Guidelines. Can J </a:t>
            </a:r>
            <a:r>
              <a:rPr kumimoji="0" lang="en-CA" sz="9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mn-cs"/>
              </a:rPr>
              <a:t>Cardiol</a:t>
            </a: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 2016; 32: 1170-1185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Thrombosis Canada Clinical Guide. Warfarin: Peri-Operative Management. www.thrombosiscanada.ca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BRUISE-CONTROL 2 – Presented at the AHA Scientific Sessions, Anaheim CA -  Nov 2017</a:t>
            </a:r>
          </a:p>
        </p:txBody>
      </p:sp>
      <p:cxnSp>
        <p:nvCxnSpPr>
          <p:cNvPr id="60" name="Straight Connector 59">
            <a:extLst>
              <a:ext uri="{FF2B5EF4-FFF2-40B4-BE49-F238E27FC236}">
                <a16:creationId xmlns:a16="http://schemas.microsoft.com/office/drawing/2014/main" id="{0B876694-5D0E-454B-99EC-F54BD64A40AA}"/>
              </a:ext>
            </a:extLst>
          </p:cNvPr>
          <p:cNvCxnSpPr/>
          <p:nvPr/>
        </p:nvCxnSpPr>
        <p:spPr>
          <a:xfrm flipV="1">
            <a:off x="-6448" y="1170986"/>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FEA224A0-D0EC-411C-B852-283E3933009B}"/>
              </a:ext>
            </a:extLst>
          </p:cNvPr>
          <p:cNvPicPr>
            <a:picLocks noChangeAspect="1"/>
          </p:cNvPicPr>
          <p:nvPr/>
        </p:nvPicPr>
        <p:blipFill>
          <a:blip r:embed="rId5"/>
          <a:stretch>
            <a:fillRect/>
          </a:stretch>
        </p:blipFill>
        <p:spPr>
          <a:xfrm>
            <a:off x="734543" y="1245038"/>
            <a:ext cx="7598249" cy="4892581"/>
          </a:xfrm>
          <a:prstGeom prst="rect">
            <a:avLst/>
          </a:prstGeom>
          <a:ln>
            <a:noFill/>
          </a:ln>
          <a:effectLst>
            <a:outerShdw blurRad="292100" dist="139700" dir="2700000" algn="tl" rotWithShape="0">
              <a:srgbClr val="333333">
                <a:alpha val="65000"/>
              </a:srgbClr>
            </a:outerShdw>
          </a:effectLst>
        </p:spPr>
      </p:pic>
      <p:pic>
        <p:nvPicPr>
          <p:cNvPr id="10" name="4E92DA43-5712-40E9-AFDC-2C1062C78C6F" descr="7646DFF2-B812-4635-AA57-5171E34E5A45@chrc">
            <a:extLst>
              <a:ext uri="{FF2B5EF4-FFF2-40B4-BE49-F238E27FC236}">
                <a16:creationId xmlns:a16="http://schemas.microsoft.com/office/drawing/2014/main" id="{7D9D252F-6A77-4F65-8B4F-5217129A7F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7327" y="140708"/>
            <a:ext cx="1608886" cy="916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1437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878E3E-03CE-44DE-91BF-54E76C1C3319}"/>
              </a:ext>
            </a:extLst>
          </p:cNvPr>
          <p:cNvSpPr/>
          <p:nvPr/>
        </p:nvSpPr>
        <p:spPr>
          <a:xfrm>
            <a:off x="0" y="6442058"/>
            <a:ext cx="9144000" cy="415942"/>
          </a:xfrm>
          <a:prstGeom prst="rect">
            <a:avLst/>
          </a:prstGeom>
          <a:solidFill>
            <a:srgbClr val="30C1D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7" name="Straight Connector 6">
            <a:extLst>
              <a:ext uri="{FF2B5EF4-FFF2-40B4-BE49-F238E27FC236}">
                <a16:creationId xmlns:a16="http://schemas.microsoft.com/office/drawing/2014/main" id="{4F0F2E5D-FE70-4771-AEC9-15CFDDC61F37}"/>
              </a:ext>
            </a:extLst>
          </p:cNvPr>
          <p:cNvCxnSpPr/>
          <p:nvPr/>
        </p:nvCxnSpPr>
        <p:spPr>
          <a:xfrm flipV="1">
            <a:off x="0" y="1149657"/>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B68A608-2AD4-4118-9576-9334CD35F3ED}"/>
              </a:ext>
            </a:extLst>
          </p:cNvPr>
          <p:cNvCxnSpPr/>
          <p:nvPr/>
        </p:nvCxnSpPr>
        <p:spPr>
          <a:xfrm flipV="1">
            <a:off x="0" y="6444164"/>
            <a:ext cx="9144000" cy="0"/>
          </a:xfrm>
          <a:prstGeom prst="line">
            <a:avLst/>
          </a:prstGeom>
          <a:ln w="19050">
            <a:solidFill>
              <a:schemeClr val="bg1"/>
            </a:solidFill>
          </a:ln>
          <a:effectLst/>
        </p:spPr>
        <p:style>
          <a:lnRef idx="1">
            <a:schemeClr val="accent1"/>
          </a:lnRef>
          <a:fillRef idx="0">
            <a:schemeClr val="accent1"/>
          </a:fillRef>
          <a:effectRef idx="0">
            <a:schemeClr val="accent1"/>
          </a:effectRef>
          <a:fontRef idx="minor">
            <a:schemeClr val="tx1"/>
          </a:fontRef>
        </p:style>
      </p:cxnSp>
      <p:pic>
        <p:nvPicPr>
          <p:cNvPr id="5" name="Picture 4" descr="CHRC-logo_light-blue.png">
            <a:extLst>
              <a:ext uri="{FF2B5EF4-FFF2-40B4-BE49-F238E27FC236}">
                <a16:creationId xmlns:a16="http://schemas.microsoft.com/office/drawing/2014/main" id="{ADEC60BF-4E5F-40CC-86DD-1D84B351C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5359" y="6075747"/>
            <a:ext cx="846691" cy="842500"/>
          </a:xfrm>
          <a:prstGeom prst="rect">
            <a:avLst/>
          </a:prstGeom>
        </p:spPr>
      </p:pic>
      <p:sp>
        <p:nvSpPr>
          <p:cNvPr id="10" name="TextBox 9">
            <a:extLst>
              <a:ext uri="{FF2B5EF4-FFF2-40B4-BE49-F238E27FC236}">
                <a16:creationId xmlns:a16="http://schemas.microsoft.com/office/drawing/2014/main" id="{0199A57B-5E3A-4432-B942-8C5BDCDD410F}"/>
              </a:ext>
            </a:extLst>
          </p:cNvPr>
          <p:cNvSpPr txBox="1"/>
          <p:nvPr/>
        </p:nvSpPr>
        <p:spPr>
          <a:xfrm>
            <a:off x="0" y="1169143"/>
            <a:ext cx="9144000" cy="1371600"/>
          </a:xfrm>
          <a:prstGeom prst="rect">
            <a:avLst/>
          </a:prstGeom>
          <a:solidFill>
            <a:srgbClr val="23334E">
              <a:alpha val="69804"/>
            </a:srgb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5" name="AutoShape 6" descr="Related image">
            <a:extLst>
              <a:ext uri="{FF2B5EF4-FFF2-40B4-BE49-F238E27FC236}">
                <a16:creationId xmlns:a16="http://schemas.microsoft.com/office/drawing/2014/main" id="{E49CAD29-5C27-4112-85AD-55CC4DF426EB}"/>
              </a:ext>
            </a:extLst>
          </p:cNvPr>
          <p:cNvSpPr>
            <a:spLocks noChangeAspect="1" noChangeArrowheads="1"/>
          </p:cNvSpPr>
          <p:nvPr/>
        </p:nvSpPr>
        <p:spPr bwMode="auto">
          <a:xfrm>
            <a:off x="2713634" y="1088144"/>
            <a:ext cx="1858366" cy="18583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Rectangle 29">
            <a:extLst>
              <a:ext uri="{FF2B5EF4-FFF2-40B4-BE49-F238E27FC236}">
                <a16:creationId xmlns:a16="http://schemas.microsoft.com/office/drawing/2014/main" id="{BA423CDB-40B0-4C6C-9B21-6071EB4E024D}"/>
              </a:ext>
            </a:extLst>
          </p:cNvPr>
          <p:cNvSpPr/>
          <p:nvPr/>
        </p:nvSpPr>
        <p:spPr>
          <a:xfrm>
            <a:off x="885524" y="1308910"/>
            <a:ext cx="8086526" cy="954107"/>
          </a:xfrm>
          <a:prstGeom prst="rect">
            <a:avLst/>
          </a:prstGeom>
        </p:spPr>
        <p:txBody>
          <a:bodyPr wrap="square">
            <a:spAutoFit/>
          </a:bodyPr>
          <a:lstStyle/>
          <a:p>
            <a:pPr algn="ctr">
              <a:defRPr/>
            </a:pPr>
            <a:r>
              <a:rPr lang="fr-CA" sz="2800" b="1" dirty="0">
                <a:solidFill>
                  <a:prstClr val="white"/>
                </a:solidFill>
                <a:latin typeface="Arial Narrow" pitchFamily="34" charset="0"/>
                <a:cs typeface="Candara"/>
              </a:rPr>
              <a:t>Que conseilleriez-vous à Norman de faire concernant l’apixaban dans le cas de la</a:t>
            </a:r>
            <a:r>
              <a:rPr kumimoji="0" lang="en-CA" sz="2800" b="1" i="0" u="none" strike="noStrike" kern="1200" cap="none" spc="0" normalizeH="0" baseline="0" noProof="0" dirty="0">
                <a:ln>
                  <a:noFill/>
                </a:ln>
                <a:solidFill>
                  <a:prstClr val="white">
                    <a:lumMod val="95000"/>
                  </a:prstClr>
                </a:solidFill>
                <a:effectLst/>
                <a:uLnTx/>
                <a:uFillTx/>
                <a:latin typeface="Arial Narrow" panose="020B0606020202030204" pitchFamily="34" charset="0"/>
                <a:ea typeface="+mn-ea"/>
                <a:cs typeface="Candara"/>
              </a:rPr>
              <a:t> </a:t>
            </a:r>
            <a:r>
              <a:rPr kumimoji="0" lang="en-CA" sz="2800" b="1" i="0" u="none" strike="noStrike" kern="1200" cap="none" spc="0" normalizeH="0" baseline="0" noProof="0" dirty="0" err="1">
                <a:ln>
                  <a:noFill/>
                </a:ln>
                <a:solidFill>
                  <a:prstClr val="white">
                    <a:lumMod val="95000"/>
                  </a:prstClr>
                </a:solidFill>
                <a:effectLst/>
                <a:uLnTx/>
                <a:uFillTx/>
                <a:latin typeface="Arial Narrow" panose="020B0606020202030204" pitchFamily="34" charset="0"/>
                <a:ea typeface="+mn-ea"/>
                <a:cs typeface="Candara"/>
              </a:rPr>
              <a:t>réparation</a:t>
            </a:r>
            <a:r>
              <a:rPr kumimoji="0" lang="en-CA" sz="2800" b="1" i="0" u="none" strike="noStrike" kern="1200" cap="none" spc="0" normalizeH="0" baseline="0" noProof="0" dirty="0">
                <a:ln>
                  <a:noFill/>
                </a:ln>
                <a:solidFill>
                  <a:prstClr val="white">
                    <a:lumMod val="95000"/>
                  </a:prstClr>
                </a:solidFill>
                <a:effectLst/>
                <a:uLnTx/>
                <a:uFillTx/>
                <a:latin typeface="Arial Narrow" panose="020B0606020202030204" pitchFamily="34" charset="0"/>
                <a:ea typeface="+mn-ea"/>
                <a:cs typeface="Candara"/>
              </a:rPr>
              <a:t> d’un AAA</a:t>
            </a:r>
            <a:r>
              <a:rPr lang="en-CA" sz="2800" b="1" dirty="0">
                <a:solidFill>
                  <a:prstClr val="white">
                    <a:lumMod val="95000"/>
                  </a:prstClr>
                </a:solidFill>
                <a:latin typeface="Arial Narrow" panose="020B0606020202030204" pitchFamily="34" charset="0"/>
                <a:cs typeface="Candara"/>
              </a:rPr>
              <a:t>?</a:t>
            </a:r>
            <a:endParaRPr kumimoji="0" lang="en-CA" sz="2800" b="1" i="0" u="none" strike="noStrike" kern="1200" cap="none" spc="0" normalizeH="0" baseline="0" noProof="0" dirty="0">
              <a:ln>
                <a:noFill/>
              </a:ln>
              <a:solidFill>
                <a:prstClr val="white">
                  <a:lumMod val="95000"/>
                </a:prstClr>
              </a:solidFill>
              <a:effectLst/>
              <a:uLnTx/>
              <a:uFillTx/>
              <a:latin typeface="Arial Narrow" panose="020B0606020202030204" pitchFamily="34" charset="0"/>
              <a:ea typeface="+mn-ea"/>
              <a:cs typeface="Candara"/>
            </a:endParaRPr>
          </a:p>
        </p:txBody>
      </p:sp>
      <p:sp>
        <p:nvSpPr>
          <p:cNvPr id="33" name="Content Placeholder 2">
            <a:extLst>
              <a:ext uri="{FF2B5EF4-FFF2-40B4-BE49-F238E27FC236}">
                <a16:creationId xmlns:a16="http://schemas.microsoft.com/office/drawing/2014/main" id="{EA3DAF72-ADEB-4361-AC63-CDC19E0715BA}"/>
              </a:ext>
            </a:extLst>
          </p:cNvPr>
          <p:cNvSpPr txBox="1">
            <a:spLocks/>
          </p:cNvSpPr>
          <p:nvPr/>
        </p:nvSpPr>
        <p:spPr>
          <a:xfrm>
            <a:off x="171950" y="2567110"/>
            <a:ext cx="8910789" cy="38147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C0504D"/>
              </a:buClr>
              <a:buSzTx/>
              <a:buFont typeface="Arial" panose="020B0604020202020204" pitchFamily="34" charset="0"/>
              <a:buNone/>
              <a:tabLst/>
              <a:defRPr/>
            </a:pPr>
            <a:endParaRPr kumimoji="0" lang="en-CA" sz="1800" b="1" i="0" u="none" strike="noStrike" kern="1200" cap="none" spc="0" normalizeH="0" baseline="0" noProof="0" dirty="0">
              <a:ln>
                <a:noFill/>
              </a:ln>
              <a:solidFill>
                <a:srgbClr val="23334E"/>
              </a:solidFill>
              <a:effectLst/>
              <a:uLnTx/>
              <a:uFillTx/>
              <a:latin typeface="Arial Narrow" panose="020B0606020202030204" pitchFamily="34" charset="0"/>
              <a:ea typeface="+mn-ea"/>
              <a:cs typeface="Aharoni" panose="02010803020104030203" pitchFamily="2" charset="-79"/>
            </a:endParaRPr>
          </a:p>
          <a:p>
            <a:pPr algn="l">
              <a:lnSpc>
                <a:spcPct val="100000"/>
              </a:lnSpc>
              <a:spcBef>
                <a:spcPts val="0"/>
              </a:spcBef>
              <a:buClr>
                <a:schemeClr val="accent2"/>
              </a:buClr>
            </a:pPr>
            <a:r>
              <a:rPr lang="fr-CA" sz="3200" b="1" i="1" dirty="0">
                <a:solidFill>
                  <a:srgbClr val="242C49"/>
                </a:solidFill>
                <a:latin typeface="Arial Narrow" pitchFamily="34" charset="0"/>
                <a:cs typeface="Aharoni" panose="02010803020104030203" pitchFamily="2" charset="-79"/>
              </a:rPr>
              <a:t>Choisissez l’une des options suivantes :</a:t>
            </a:r>
          </a:p>
          <a:p>
            <a:pPr algn="l">
              <a:lnSpc>
                <a:spcPct val="100000"/>
              </a:lnSpc>
              <a:spcBef>
                <a:spcPts val="0"/>
              </a:spcBef>
              <a:buClr>
                <a:schemeClr val="accent2"/>
              </a:buClr>
            </a:pPr>
            <a:endParaRPr lang="en-CA" sz="1800" b="1" dirty="0">
              <a:latin typeface="Arial Narrow" pitchFamily="34" charset="0"/>
              <a:ea typeface="Lato" panose="020F0502020204030203" pitchFamily="34" charset="0"/>
              <a:cs typeface="Lato" panose="020F0502020204030203" pitchFamily="34" charset="0"/>
            </a:endParaRPr>
          </a:p>
          <a:p>
            <a:pPr marL="914400" lvl="1" indent="-457200" algn="l" defTabSz="914377">
              <a:lnSpc>
                <a:spcPct val="100000"/>
              </a:lnSpc>
              <a:spcBef>
                <a:spcPts val="600"/>
              </a:spcBef>
              <a:buFont typeface="+mj-lt"/>
              <a:buAutoNum type="arabicPeriod"/>
            </a:pPr>
            <a:r>
              <a:rPr lang="fr-CA" b="1" dirty="0">
                <a:latin typeface="Arial Narrow" pitchFamily="34" charset="0"/>
              </a:rPr>
              <a:t>Continuer l’apixaban </a:t>
            </a:r>
          </a:p>
          <a:p>
            <a:pPr marL="914400" lvl="1" indent="-457200" algn="l" defTabSz="914377">
              <a:lnSpc>
                <a:spcPct val="100000"/>
              </a:lnSpc>
              <a:spcBef>
                <a:spcPts val="600"/>
              </a:spcBef>
              <a:buFont typeface="+mj-lt"/>
              <a:buAutoNum type="arabicPeriod"/>
            </a:pPr>
            <a:r>
              <a:rPr lang="fr-CA" b="1" dirty="0">
                <a:latin typeface="Arial Narrow" pitchFamily="34" charset="0"/>
              </a:rPr>
              <a:t>Sauter la dose le jour de l’intervention chirurgicale (la prendre après l’intervention) </a:t>
            </a:r>
          </a:p>
          <a:p>
            <a:pPr marL="914400" lvl="1" indent="-457200" algn="l" defTabSz="914377">
              <a:lnSpc>
                <a:spcPct val="100000"/>
              </a:lnSpc>
              <a:spcBef>
                <a:spcPts val="600"/>
              </a:spcBef>
              <a:buFont typeface="+mj-lt"/>
              <a:buAutoNum type="arabicPeriod"/>
            </a:pPr>
            <a:r>
              <a:rPr lang="fr-CA" b="1" dirty="0">
                <a:latin typeface="Arial Narrow" pitchFamily="34" charset="0"/>
              </a:rPr>
              <a:t>Sauter 2 doses d’apixaban (i.e. dernière dose le jour -2)</a:t>
            </a:r>
          </a:p>
          <a:p>
            <a:pPr marL="914400" lvl="1" indent="-457200" algn="l" defTabSz="914377">
              <a:lnSpc>
                <a:spcPct val="100000"/>
              </a:lnSpc>
              <a:spcBef>
                <a:spcPts val="600"/>
              </a:spcBef>
              <a:buFont typeface="+mj-lt"/>
              <a:buAutoNum type="arabicPeriod"/>
            </a:pPr>
            <a:r>
              <a:rPr lang="fr-CA" b="1" dirty="0">
                <a:latin typeface="Arial Narrow" pitchFamily="34" charset="0"/>
              </a:rPr>
              <a:t>Sauter 4 doses d’apixaban (i.e. dernière dose le jour -3)</a:t>
            </a:r>
          </a:p>
          <a:p>
            <a:pPr marL="914400" lvl="1" indent="-457200" algn="l" defTabSz="914377">
              <a:lnSpc>
                <a:spcPct val="100000"/>
              </a:lnSpc>
              <a:spcBef>
                <a:spcPts val="600"/>
              </a:spcBef>
              <a:buFont typeface="+mj-lt"/>
              <a:buAutoNum type="arabicPeriod"/>
            </a:pPr>
            <a:r>
              <a:rPr lang="fr-CA" b="1" dirty="0">
                <a:latin typeface="Arial Narrow" pitchFamily="34" charset="0"/>
              </a:rPr>
              <a:t>Arrêter l’apixaban 5 jours avant l’intervention</a:t>
            </a:r>
            <a:endParaRPr lang="en-CA" sz="2400" b="1" dirty="0">
              <a:solidFill>
                <a:prstClr val="black"/>
              </a:solidFill>
              <a:latin typeface="Arial Narrow" panose="020B0606020202030204" pitchFamily="34" charset="0"/>
              <a:ea typeface="Lato" panose="020F0502020204030203" pitchFamily="34" charset="0"/>
              <a:cs typeface="Lato" panose="020F0502020204030203" pitchFamily="34" charset="0"/>
            </a:endParaRPr>
          </a:p>
        </p:txBody>
      </p:sp>
      <p:cxnSp>
        <p:nvCxnSpPr>
          <p:cNvPr id="34" name="Straight Connector 33">
            <a:extLst>
              <a:ext uri="{FF2B5EF4-FFF2-40B4-BE49-F238E27FC236}">
                <a16:creationId xmlns:a16="http://schemas.microsoft.com/office/drawing/2014/main" id="{1634C970-2BB3-4646-A5B7-B1C6D597D6E4}"/>
              </a:ext>
            </a:extLst>
          </p:cNvPr>
          <p:cNvCxnSpPr/>
          <p:nvPr/>
        </p:nvCxnSpPr>
        <p:spPr>
          <a:xfrm flipV="1">
            <a:off x="-1" y="2501483"/>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pic>
        <p:nvPicPr>
          <p:cNvPr id="13" name="Picture 12" descr="A close up of a sign&#10;&#10;Description automatically generated">
            <a:extLst>
              <a:ext uri="{FF2B5EF4-FFF2-40B4-BE49-F238E27FC236}">
                <a16:creationId xmlns:a16="http://schemas.microsoft.com/office/drawing/2014/main" id="{611DCE83-C7AC-4947-BCC6-02569709323F}"/>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7200"/>
                    </a14:imgEffect>
                  </a14:imgLayer>
                </a14:imgProps>
              </a:ext>
              <a:ext uri="{28A0092B-C50C-407E-A947-70E740481C1C}">
                <a14:useLocalDpi xmlns:a14="http://schemas.microsoft.com/office/drawing/2010/main" val="0"/>
              </a:ext>
            </a:extLst>
          </a:blip>
          <a:stretch>
            <a:fillRect/>
          </a:stretch>
        </p:blipFill>
        <p:spPr>
          <a:xfrm>
            <a:off x="-23322" y="73152"/>
            <a:ext cx="1367490" cy="3079932"/>
          </a:xfrm>
          <a:prstGeom prst="rect">
            <a:avLst/>
          </a:prstGeom>
        </p:spPr>
      </p:pic>
      <p:pic>
        <p:nvPicPr>
          <p:cNvPr id="14" name="4E92DA43-5712-40E9-AFDC-2C1062C78C6F" descr="7646DFF2-B812-4635-AA57-5171E34E5A45@chrc">
            <a:extLst>
              <a:ext uri="{FF2B5EF4-FFF2-40B4-BE49-F238E27FC236}">
                <a16:creationId xmlns:a16="http://schemas.microsoft.com/office/drawing/2014/main" id="{DD0D9661-BD80-4B77-8CE2-A51122C08B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3235" y="140708"/>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634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33">
                                            <p:txEl>
                                              <p:pRg st="6" end="6"/>
                                            </p:txEl>
                                          </p:spTgt>
                                        </p:tgtEl>
                                        <p:attrNameLst>
                                          <p:attrName>style.color</p:attrName>
                                        </p:attrNameLst>
                                      </p:cBhvr>
                                      <p:to>
                                        <a:srgbClr val="30C1D7"/>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6448" y="1622097"/>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161925" y="159375"/>
            <a:ext cx="6149975" cy="1754326"/>
          </a:xfrm>
          <a:prstGeom prst="rect">
            <a:avLst/>
          </a:prstGeom>
          <a:noFill/>
        </p:spPr>
        <p:txBody>
          <a:bodyPr wrap="square">
            <a:spAutoFit/>
          </a:bodyPr>
          <a:lstStyle/>
          <a:p>
            <a:pPr>
              <a:defRPr/>
            </a:pPr>
            <a:r>
              <a:rPr lang="fr-BE" sz="3600" b="1" dirty="0">
                <a:solidFill>
                  <a:srgbClr val="1B1A5A"/>
                </a:solidFill>
                <a:latin typeface="Arial Narrow" pitchFamily="34" charset="0"/>
              </a:rPr>
              <a:t>Recommandations de pratique clinique de 2016 de la</a:t>
            </a:r>
            <a:r>
              <a:rPr lang="fr-BE" sz="3600" b="1" dirty="0">
                <a:latin typeface="Arial Narrow" pitchFamily="34" charset="0"/>
              </a:rPr>
              <a:t> </a:t>
            </a:r>
            <a:r>
              <a:rPr lang="fr-BE" sz="3600" b="1" dirty="0">
                <a:solidFill>
                  <a:srgbClr val="1B1A5A"/>
                </a:solidFill>
                <a:latin typeface="Arial Narrow" pitchFamily="34" charset="0"/>
              </a:rPr>
              <a:t>SCC</a:t>
            </a:r>
            <a:r>
              <a:rPr lang="fr-BE" sz="3600" b="1" dirty="0">
                <a:latin typeface="Arial Narrow" pitchFamily="34" charset="0"/>
              </a:rPr>
              <a:t> </a:t>
            </a:r>
            <a:endParaRPr lang="en-CA" sz="3600" b="1" dirty="0">
              <a:solidFill>
                <a:srgbClr val="1B1A5A"/>
              </a:solidFill>
              <a:latin typeface="Arial Narrow" panose="020B0606020202030204" pitchFamily="34" charset="0"/>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CA" sz="3600" b="1" i="0" u="none" strike="noStrike" kern="1200" cap="none" spc="0" normalizeH="0" baseline="0" noProof="0" dirty="0">
              <a:ln>
                <a:noFill/>
              </a:ln>
              <a:solidFill>
                <a:srgbClr val="1B1A5A"/>
              </a:solidFill>
              <a:effectLst/>
              <a:uLnTx/>
              <a:uFillTx/>
              <a:latin typeface="Arial Narrow" panose="020B0606020202030204" pitchFamily="34" charset="0"/>
              <a:ea typeface="+mn-ea"/>
              <a:cs typeface="Aharoni" panose="02010803020104030203" pitchFamily="2" charset="-79"/>
            </a:endParaRPr>
          </a:p>
        </p:txBody>
      </p:sp>
      <p:sp>
        <p:nvSpPr>
          <p:cNvPr id="34" name="Rectangle 33">
            <a:extLst>
              <a:ext uri="{FF2B5EF4-FFF2-40B4-BE49-F238E27FC236}">
                <a16:creationId xmlns:a16="http://schemas.microsoft.com/office/drawing/2014/main" id="{2A46632C-5180-4D30-8DAD-82619CA3B15A}"/>
              </a:ext>
            </a:extLst>
          </p:cNvPr>
          <p:cNvSpPr/>
          <p:nvPr/>
        </p:nvSpPr>
        <p:spPr>
          <a:xfrm>
            <a:off x="51950" y="6365954"/>
            <a:ext cx="6432669" cy="3834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l" defTabSz="457200" rtl="0" eaLnBrk="1" fontAlgn="auto" latinLnBrk="0" hangingPunct="1">
              <a:lnSpc>
                <a:spcPct val="90000"/>
              </a:lnSpc>
              <a:spcBef>
                <a:spcPts val="0"/>
              </a:spcBef>
              <a:spcAft>
                <a:spcPts val="0"/>
              </a:spcAft>
              <a:buClrTx/>
              <a:buSzTx/>
              <a:buFontTx/>
              <a:buNone/>
              <a:tabLst/>
              <a:defRPr/>
            </a:pP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Arial" pitchFamily="34" charset="0"/>
              </a:rPr>
              <a:t>2016 Focused Update of the Canadian Cardiovascular Society Guidelines for the Management of Atrial Fibrillation</a:t>
            </a:r>
          </a:p>
          <a:p>
            <a:pPr marL="0" marR="0" lvl="0" indent="0" algn="l" defTabSz="457200" rtl="0" eaLnBrk="1" fontAlgn="auto" latinLnBrk="0" hangingPunct="1">
              <a:lnSpc>
                <a:spcPct val="90000"/>
              </a:lnSpc>
              <a:spcBef>
                <a:spcPts val="0"/>
              </a:spcBef>
              <a:spcAft>
                <a:spcPts val="0"/>
              </a:spcAft>
              <a:buClrTx/>
              <a:buSzTx/>
              <a:buFontTx/>
              <a:buNone/>
              <a:tabLst/>
              <a:defRPr/>
            </a:pPr>
            <a:r>
              <a:rPr kumimoji="0" lang="en-CA" sz="9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Arial" pitchFamily="34" charset="0"/>
              </a:rPr>
              <a:t>Macle</a:t>
            </a: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Arial" pitchFamily="34" charset="0"/>
              </a:rPr>
              <a:t>, Laurent et al. Canadian Journal of Cardiology , Volume 32 , Issue 10 , 1170 - 1185</a:t>
            </a:r>
          </a:p>
        </p:txBody>
      </p:sp>
      <p:sp>
        <p:nvSpPr>
          <p:cNvPr id="18" name="Rectangle 17">
            <a:extLst>
              <a:ext uri="{FF2B5EF4-FFF2-40B4-BE49-F238E27FC236}">
                <a16:creationId xmlns:a16="http://schemas.microsoft.com/office/drawing/2014/main" id="{EFB4E5F0-48FA-45A3-9A50-6467FF363D5C}"/>
              </a:ext>
            </a:extLst>
          </p:cNvPr>
          <p:cNvSpPr/>
          <p:nvPr/>
        </p:nvSpPr>
        <p:spPr>
          <a:xfrm>
            <a:off x="194761" y="2112463"/>
            <a:ext cx="8787314" cy="3745415"/>
          </a:xfrm>
          <a:prstGeom prst="rect">
            <a:avLst/>
          </a:prstGeom>
          <a:solidFill>
            <a:sysClr val="window" lastClr="FFFFFF">
              <a:lumMod val="95000"/>
            </a:sys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id="{79CFDA59-FB60-44BF-847F-C9BF5AF7FA66}"/>
              </a:ext>
            </a:extLst>
          </p:cNvPr>
          <p:cNvSpPr/>
          <p:nvPr/>
        </p:nvSpPr>
        <p:spPr>
          <a:xfrm>
            <a:off x="-6448" y="2110468"/>
            <a:ext cx="182880" cy="3749040"/>
          </a:xfrm>
          <a:prstGeom prst="rect">
            <a:avLst/>
          </a:prstGeom>
          <a:solidFill>
            <a:srgbClr val="23334E"/>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 name="Rectangle 19">
            <a:extLst>
              <a:ext uri="{FF2B5EF4-FFF2-40B4-BE49-F238E27FC236}">
                <a16:creationId xmlns:a16="http://schemas.microsoft.com/office/drawing/2014/main" id="{2C36A6D5-CE90-4BCF-B0CD-6F70D4D2DF40}"/>
              </a:ext>
            </a:extLst>
          </p:cNvPr>
          <p:cNvSpPr/>
          <p:nvPr/>
        </p:nvSpPr>
        <p:spPr>
          <a:xfrm>
            <a:off x="8961118" y="2116707"/>
            <a:ext cx="182880" cy="3749040"/>
          </a:xfrm>
          <a:prstGeom prst="rect">
            <a:avLst/>
          </a:prstGeom>
          <a:solidFill>
            <a:srgbClr val="30C1D7"/>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4" name="TextBox 23">
            <a:extLst>
              <a:ext uri="{FF2B5EF4-FFF2-40B4-BE49-F238E27FC236}">
                <a16:creationId xmlns:a16="http://schemas.microsoft.com/office/drawing/2014/main" id="{4307342D-28B2-4B83-8529-A692AA9DAE46}"/>
              </a:ext>
            </a:extLst>
          </p:cNvPr>
          <p:cNvSpPr txBox="1"/>
          <p:nvPr/>
        </p:nvSpPr>
        <p:spPr>
          <a:xfrm>
            <a:off x="194761" y="3087341"/>
            <a:ext cx="8813997" cy="2862322"/>
          </a:xfrm>
          <a:prstGeom prst="rect">
            <a:avLst/>
          </a:prstGeom>
          <a:noFill/>
        </p:spPr>
        <p:txBody>
          <a:bodyPr wrap="square" rtlCol="0">
            <a:spAutoFit/>
          </a:bodyPr>
          <a:lstStyle/>
          <a:p>
            <a:pPr lvl="0" algn="ctr" defTabSz="914400">
              <a:defRPr/>
            </a:pPr>
            <a:r>
              <a:rPr lang="en-CA" sz="3200" b="1" dirty="0">
                <a:solidFill>
                  <a:srgbClr val="19325C"/>
                </a:solidFill>
                <a:latin typeface="Arial Narrow" panose="020B0606020202030204" pitchFamily="34" charset="0"/>
                <a:cs typeface="Candara"/>
              </a:rPr>
              <a:t>RECOMMANDATION</a:t>
            </a:r>
          </a:p>
          <a:p>
            <a:pPr lvl="0" algn="ctr" defTabSz="914400">
              <a:defRPr/>
            </a:pPr>
            <a:endParaRPr lang="en-CA" sz="2800" b="1" dirty="0">
              <a:solidFill>
                <a:prstClr val="black"/>
              </a:solidFill>
              <a:latin typeface="Arial Narrow" panose="020B0606020202030204" pitchFamily="34" charset="0"/>
              <a:cs typeface="Candara"/>
            </a:endParaRPr>
          </a:p>
          <a:p>
            <a:pPr marL="342900" indent="-342900" algn="ctr"/>
            <a:r>
              <a:rPr lang="fr-MC" sz="2400" dirty="0">
                <a:latin typeface="Arial Narrow" pitchFamily="34" charset="0"/>
              </a:rPr>
              <a:t>Nous recommandons  </a:t>
            </a:r>
            <a:r>
              <a:rPr lang="fr-MC" sz="2400" b="1" dirty="0">
                <a:solidFill>
                  <a:srgbClr val="30C1D7"/>
                </a:solidFill>
                <a:latin typeface="Arial Narrow" pitchFamily="34" charset="0"/>
              </a:rPr>
              <a:t>l’interruption du traitement anticoagulant </a:t>
            </a:r>
            <a:r>
              <a:rPr lang="fr-MC" sz="2400" dirty="0">
                <a:latin typeface="Arial Narrow" pitchFamily="34" charset="0"/>
              </a:rPr>
              <a:t>chez un patient atteints de FA/FLA </a:t>
            </a:r>
            <a:r>
              <a:rPr lang="fr-MC" sz="2400" b="1" dirty="0">
                <a:solidFill>
                  <a:srgbClr val="30C1D7"/>
                </a:solidFill>
                <a:latin typeface="Arial Narrow" pitchFamily="34" charset="0"/>
              </a:rPr>
              <a:t>pour la plupart des interventions associées à un risque intermédiaire ou élevé d’hémorragie majeure </a:t>
            </a:r>
          </a:p>
          <a:p>
            <a:pPr marL="342900" indent="-342900" algn="ctr"/>
            <a:r>
              <a:rPr lang="fr-MC" sz="2400" dirty="0">
                <a:latin typeface="Arial Narrow" pitchFamily="34" charset="0"/>
              </a:rPr>
              <a:t>(Forte recommandation, faible niveau de preuve</a:t>
            </a:r>
            <a:r>
              <a:rPr lang="fr-LU" sz="2400" dirty="0">
                <a:latin typeface="Arial Narrow" pitchFamily="34" charset="0"/>
              </a:rPr>
              <a:t>)</a:t>
            </a:r>
            <a:r>
              <a:rPr lang="en-CA" sz="2400" dirty="0">
                <a:solidFill>
                  <a:prstClr val="black">
                    <a:tint val="75000"/>
                  </a:prstClr>
                </a:solidFill>
                <a:latin typeface="Arial Narrow" pitchFamily="34" charset="0"/>
              </a:rPr>
              <a:t>       </a:t>
            </a:r>
          </a:p>
          <a:p>
            <a:pPr lvl="0" algn="ctr" defTabSz="914400">
              <a:defRPr/>
            </a:pPr>
            <a:endParaRPr lang="en-CA" sz="2400" b="1" dirty="0">
              <a:solidFill>
                <a:srgbClr val="30C1D7"/>
              </a:solidFill>
              <a:latin typeface="Arial Narrow" panose="020B0606020202030204" pitchFamily="34" charset="0"/>
              <a:cs typeface="Candara"/>
            </a:endParaRPr>
          </a:p>
        </p:txBody>
      </p:sp>
      <p:sp>
        <p:nvSpPr>
          <p:cNvPr id="13" name="TextBox 12">
            <a:extLst>
              <a:ext uri="{FF2B5EF4-FFF2-40B4-BE49-F238E27FC236}">
                <a16:creationId xmlns:a16="http://schemas.microsoft.com/office/drawing/2014/main" id="{3E788195-386F-4ED7-AF98-6310D0C4FC48}"/>
              </a:ext>
            </a:extLst>
          </p:cNvPr>
          <p:cNvSpPr txBox="1"/>
          <p:nvPr/>
        </p:nvSpPr>
        <p:spPr>
          <a:xfrm>
            <a:off x="212576" y="5411054"/>
            <a:ext cx="3024336" cy="41549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85000"/>
                    <a:lumOff val="15000"/>
                  </a:prstClr>
                </a:solidFill>
                <a:effectLst/>
                <a:uLnTx/>
                <a:uFillTx/>
                <a:latin typeface="Arial Narrow" panose="020B0606020202030204" pitchFamily="34" charset="0"/>
                <a:ea typeface="+mn-ea"/>
                <a:cs typeface="+mn-cs"/>
              </a:rPr>
              <a:t>FA = </a:t>
            </a:r>
            <a:r>
              <a:rPr lang="en-US" sz="1000" dirty="0">
                <a:solidFill>
                  <a:prstClr val="black">
                    <a:lumMod val="85000"/>
                    <a:lumOff val="15000"/>
                  </a:prstClr>
                </a:solidFill>
                <a:latin typeface="Arial Narrow" panose="020B0606020202030204" pitchFamily="34" charset="0"/>
              </a:rPr>
              <a:t>Fibrillation </a:t>
            </a:r>
            <a:r>
              <a:rPr lang="en-US" sz="1000" dirty="0" err="1">
                <a:solidFill>
                  <a:prstClr val="black">
                    <a:lumMod val="85000"/>
                    <a:lumOff val="15000"/>
                  </a:prstClr>
                </a:solidFill>
                <a:latin typeface="Arial Narrow" panose="020B0606020202030204" pitchFamily="34" charset="0"/>
              </a:rPr>
              <a:t>auriculaire</a:t>
            </a:r>
            <a:endParaRPr kumimoji="0" lang="en-US" sz="1000" b="0" i="0" u="none" strike="noStrike" kern="1200" cap="none" spc="0" normalizeH="0" baseline="0" noProof="0" dirty="0">
              <a:ln>
                <a:noFill/>
              </a:ln>
              <a:solidFill>
                <a:prstClr val="black">
                  <a:lumMod val="85000"/>
                  <a:lumOff val="15000"/>
                </a:prstClr>
              </a:solidFill>
              <a:effectLst/>
              <a:uLnTx/>
              <a:uFillTx/>
              <a:latin typeface="Arial Narrow" panose="020B060602020203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85000"/>
                    <a:lumOff val="15000"/>
                  </a:prstClr>
                </a:solidFill>
                <a:effectLst/>
                <a:uLnTx/>
                <a:uFillTx/>
                <a:latin typeface="Arial Narrow" panose="020B0606020202030204" pitchFamily="34" charset="0"/>
                <a:ea typeface="+mn-ea"/>
                <a:cs typeface="+mn-cs"/>
              </a:rPr>
              <a:t>FLA = </a:t>
            </a:r>
            <a:r>
              <a:rPr lang="en-US" sz="1000" dirty="0">
                <a:solidFill>
                  <a:prstClr val="black">
                    <a:lumMod val="85000"/>
                    <a:lumOff val="15000"/>
                  </a:prstClr>
                </a:solidFill>
                <a:latin typeface="Arial Narrow" panose="020B0606020202030204" pitchFamily="34" charset="0"/>
              </a:rPr>
              <a:t>Flutter </a:t>
            </a:r>
            <a:r>
              <a:rPr lang="en-US" sz="1000" dirty="0" err="1">
                <a:solidFill>
                  <a:prstClr val="black">
                    <a:lumMod val="85000"/>
                    <a:lumOff val="15000"/>
                  </a:prstClr>
                </a:solidFill>
                <a:latin typeface="Arial Narrow" panose="020B0606020202030204" pitchFamily="34" charset="0"/>
              </a:rPr>
              <a:t>auriculaire</a:t>
            </a:r>
            <a:endParaRPr kumimoji="0" lang="en-US" sz="1000" b="0" i="0" u="none" strike="noStrike" kern="1200" cap="none" spc="0" normalizeH="0" baseline="0" noProof="0" dirty="0">
              <a:ln>
                <a:noFill/>
              </a:ln>
              <a:solidFill>
                <a:prstClr val="black">
                  <a:lumMod val="85000"/>
                  <a:lumOff val="15000"/>
                </a:prstClr>
              </a:solidFill>
              <a:effectLst/>
              <a:uLnTx/>
              <a:uFillTx/>
              <a:latin typeface="Arial Narrow" panose="020B0606020202030204" pitchFamily="34" charset="0"/>
              <a:ea typeface="+mn-ea"/>
              <a:cs typeface="+mn-cs"/>
            </a:endParaRPr>
          </a:p>
        </p:txBody>
      </p:sp>
      <p:pic>
        <p:nvPicPr>
          <p:cNvPr id="15" name="Picture 2" descr="Image result for canadian cardiovascular society french logo">
            <a:extLst>
              <a:ext uri="{FF2B5EF4-FFF2-40B4-BE49-F238E27FC236}">
                <a16:creationId xmlns:a16="http://schemas.microsoft.com/office/drawing/2014/main" id="{38015CCC-9961-42E7-AF3F-37D3A3F64BF9}"/>
              </a:ext>
            </a:extLst>
          </p:cNvPr>
          <p:cNvPicPr>
            <a:picLocks noChangeAspect="1" noChangeArrowheads="1"/>
          </p:cNvPicPr>
          <p:nvPr/>
        </p:nvPicPr>
        <p:blipFill>
          <a:blip r:embed="rId5">
            <a:clrChange>
              <a:clrFrom>
                <a:srgbClr val="FFFFFF"/>
              </a:clrFrom>
              <a:clrTo>
                <a:srgbClr val="FFFFFF">
                  <a:alpha val="0"/>
                </a:srgbClr>
              </a:clrTo>
            </a:clrChange>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54701" y="2329992"/>
            <a:ext cx="4234598" cy="557997"/>
          </a:xfrm>
          <a:prstGeom prst="rect">
            <a:avLst/>
          </a:prstGeom>
          <a:noFill/>
          <a:extLst>
            <a:ext uri="{909E8E84-426E-40DD-AFC4-6F175D3DCCD1}">
              <a14:hiddenFill xmlns:a14="http://schemas.microsoft.com/office/drawing/2010/main">
                <a:solidFill>
                  <a:srgbClr val="FFFFFF"/>
                </a:solidFill>
              </a14:hiddenFill>
            </a:ext>
          </a:extLst>
        </p:spPr>
      </p:pic>
      <p:pic>
        <p:nvPicPr>
          <p:cNvPr id="16" name="4E92DA43-5712-40E9-AFDC-2C1062C78C6F" descr="7646DFF2-B812-4635-AA57-5171E34E5A45@chrc">
            <a:extLst>
              <a:ext uri="{FF2B5EF4-FFF2-40B4-BE49-F238E27FC236}">
                <a16:creationId xmlns:a16="http://schemas.microsoft.com/office/drawing/2014/main" id="{27C24557-2531-447B-A13F-01F9390F297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15876" y="140707"/>
            <a:ext cx="2250337" cy="1282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32092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6448" y="1132500"/>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161925" y="228825"/>
            <a:ext cx="6149975"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BE" sz="4000" b="1" i="0" u="none" strike="noStrike" kern="1200" cap="none" spc="0" normalizeH="0" baseline="0" noProof="0" dirty="0">
                <a:ln>
                  <a:noFill/>
                </a:ln>
                <a:solidFill>
                  <a:srgbClr val="1B1A5A"/>
                </a:solidFill>
                <a:effectLst/>
                <a:uLnTx/>
                <a:uFillTx/>
                <a:latin typeface="Arial Narrow" pitchFamily="34" charset="0"/>
                <a:ea typeface="+mn-ea"/>
                <a:cs typeface="+mn-cs"/>
              </a:rPr>
              <a:t>Guide </a:t>
            </a:r>
            <a:r>
              <a:rPr kumimoji="0" lang="fr-BE" sz="4000" b="1" i="0" u="none" strike="noStrike" kern="1200" cap="none" spc="0" normalizeH="0" baseline="0" noProof="0" dirty="0" err="1">
                <a:ln>
                  <a:noFill/>
                </a:ln>
                <a:solidFill>
                  <a:srgbClr val="1B1A5A"/>
                </a:solidFill>
                <a:effectLst/>
                <a:uLnTx/>
                <a:uFillTx/>
                <a:latin typeface="Arial Narrow" pitchFamily="34" charset="0"/>
                <a:ea typeface="+mn-ea"/>
                <a:cs typeface="+mn-cs"/>
              </a:rPr>
              <a:t>péri-opératoire</a:t>
            </a:r>
            <a:endParaRPr kumimoji="0" lang="fr-BE" sz="4000" b="1" i="0" u="none" strike="noStrike" kern="1200" cap="none" spc="0" normalizeH="0" baseline="0" noProof="0" dirty="0">
              <a:ln>
                <a:noFill/>
              </a:ln>
              <a:solidFill>
                <a:srgbClr val="1B1A5A"/>
              </a:solidFill>
              <a:effectLst/>
              <a:uLnTx/>
              <a:uFillTx/>
              <a:latin typeface="Arial Narrow" pitchFamily="34" charset="0"/>
              <a:ea typeface="+mn-ea"/>
              <a:cs typeface="+mn-cs"/>
            </a:endParaRPr>
          </a:p>
        </p:txBody>
      </p:sp>
      <p:sp>
        <p:nvSpPr>
          <p:cNvPr id="14" name="Text Box 3">
            <a:extLst>
              <a:ext uri="{FF2B5EF4-FFF2-40B4-BE49-F238E27FC236}">
                <a16:creationId xmlns:a16="http://schemas.microsoft.com/office/drawing/2014/main" id="{36471477-E236-465C-8902-DCFAC1DB3159}"/>
              </a:ext>
            </a:extLst>
          </p:cNvPr>
          <p:cNvSpPr txBox="1">
            <a:spLocks noChangeArrowheads="1"/>
          </p:cNvSpPr>
          <p:nvPr/>
        </p:nvSpPr>
        <p:spPr bwMode="auto">
          <a:xfrm>
            <a:off x="146654" y="6457109"/>
            <a:ext cx="5114115" cy="246221"/>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0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 2017 </a:t>
            </a:r>
            <a:r>
              <a:rPr kumimoji="0" lang="en-CA" sz="10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mn-cs"/>
              </a:rPr>
              <a:t>Thrombose</a:t>
            </a:r>
            <a:r>
              <a:rPr kumimoji="0" lang="en-CA" sz="10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 Canada</a:t>
            </a:r>
            <a:endParaRPr kumimoji="0" lang="en-CA" sz="10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sym typeface="Calibri" charset="0"/>
            </a:endParaRPr>
          </a:p>
        </p:txBody>
      </p:sp>
      <p:sp>
        <p:nvSpPr>
          <p:cNvPr id="16" name="TextBox 15">
            <a:extLst>
              <a:ext uri="{FF2B5EF4-FFF2-40B4-BE49-F238E27FC236}">
                <a16:creationId xmlns:a16="http://schemas.microsoft.com/office/drawing/2014/main" id="{8C19DC2F-9D17-4175-A7E5-723A535ADB32}"/>
              </a:ext>
            </a:extLst>
          </p:cNvPr>
          <p:cNvSpPr txBox="1"/>
          <p:nvPr/>
        </p:nvSpPr>
        <p:spPr>
          <a:xfrm>
            <a:off x="1578101" y="6413069"/>
            <a:ext cx="7565899"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prstClr val="white"/>
                </a:solidFill>
                <a:effectLst/>
                <a:uLnTx/>
                <a:uFillTx/>
                <a:latin typeface="Arial Narrow" pitchFamily="34" charset="0"/>
                <a:ea typeface="+mn-ea"/>
                <a:cs typeface="+mn-cs"/>
              </a:rPr>
              <a:t>*Ne prendre aucun anticoagulant le jour de la chirurgie/l’intervention.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prstClr val="white"/>
                </a:solidFill>
                <a:effectLst/>
                <a:uLnTx/>
                <a:uFillTx/>
                <a:latin typeface="Arial Narrow" pitchFamily="34" charset="0"/>
                <a:ea typeface="+mn-ea"/>
                <a:cs typeface="+mn-cs"/>
              </a:rPr>
              <a:t>† Les interventions </a:t>
            </a:r>
            <a:r>
              <a:rPr kumimoji="0" lang="fr-FR" sz="1000" b="1"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mn-cs"/>
              </a:rPr>
              <a:t>neuraxiales</a:t>
            </a:r>
            <a:r>
              <a:rPr kumimoji="0" lang="fr-FR" sz="1000" b="1" i="0" u="none" strike="noStrike" kern="1200" cap="none" spc="0" normalizeH="0" baseline="0" noProof="0" dirty="0">
                <a:ln>
                  <a:noFill/>
                </a:ln>
                <a:solidFill>
                  <a:prstClr val="white"/>
                </a:solidFill>
                <a:effectLst/>
                <a:uLnTx/>
                <a:uFillTx/>
                <a:latin typeface="Arial Narrow" pitchFamily="34" charset="0"/>
                <a:ea typeface="+mn-ea"/>
                <a:cs typeface="+mn-cs"/>
              </a:rPr>
              <a:t> incluent l’anesthésie péridurale, l’insertion d’un cathéter péridural et le retrait d’un cathéter péridural</a:t>
            </a:r>
            <a:endParaRPr kumimoji="0" lang="en-US" sz="1000" b="1"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endParaRPr>
          </a:p>
        </p:txBody>
      </p:sp>
      <p:pic>
        <p:nvPicPr>
          <p:cNvPr id="2" name="Picture 1">
            <a:extLst>
              <a:ext uri="{FF2B5EF4-FFF2-40B4-BE49-F238E27FC236}">
                <a16:creationId xmlns:a16="http://schemas.microsoft.com/office/drawing/2014/main" id="{A8455D12-F62F-4D1A-B447-2660ACDAB114}"/>
              </a:ext>
            </a:extLst>
          </p:cNvPr>
          <p:cNvPicPr>
            <a:picLocks noChangeAspect="1"/>
          </p:cNvPicPr>
          <p:nvPr/>
        </p:nvPicPr>
        <p:blipFill>
          <a:blip r:embed="rId5"/>
          <a:stretch>
            <a:fillRect/>
          </a:stretch>
        </p:blipFill>
        <p:spPr>
          <a:xfrm>
            <a:off x="109957" y="1449955"/>
            <a:ext cx="8980617" cy="3886630"/>
          </a:xfrm>
          <a:prstGeom prst="rect">
            <a:avLst/>
          </a:prstGeom>
        </p:spPr>
      </p:pic>
      <p:pic>
        <p:nvPicPr>
          <p:cNvPr id="10" name="4E92DA43-5712-40E9-AFDC-2C1062C78C6F" descr="7646DFF2-B812-4635-AA57-5171E34E5A45@chrc">
            <a:extLst>
              <a:ext uri="{FF2B5EF4-FFF2-40B4-BE49-F238E27FC236}">
                <a16:creationId xmlns:a16="http://schemas.microsoft.com/office/drawing/2014/main" id="{42118119-6BC2-4FB7-8608-CAB298DB2C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3235" y="140708"/>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65787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6448" y="1132500"/>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161925" y="228825"/>
            <a:ext cx="6149975"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BE" sz="4000" b="1" i="0" u="none" strike="noStrike" kern="1200" cap="none" spc="0" normalizeH="0" baseline="0" noProof="0" dirty="0">
                <a:ln>
                  <a:noFill/>
                </a:ln>
                <a:solidFill>
                  <a:srgbClr val="1B1A5A"/>
                </a:solidFill>
                <a:effectLst/>
                <a:uLnTx/>
                <a:uFillTx/>
                <a:latin typeface="Arial Narrow" pitchFamily="34" charset="0"/>
                <a:ea typeface="+mn-ea"/>
                <a:cs typeface="+mn-cs"/>
              </a:rPr>
              <a:t>Guide post-opératoire</a:t>
            </a:r>
          </a:p>
        </p:txBody>
      </p:sp>
      <p:sp>
        <p:nvSpPr>
          <p:cNvPr id="14" name="Text Box 3">
            <a:extLst>
              <a:ext uri="{FF2B5EF4-FFF2-40B4-BE49-F238E27FC236}">
                <a16:creationId xmlns:a16="http://schemas.microsoft.com/office/drawing/2014/main" id="{36471477-E236-465C-8902-DCFAC1DB3159}"/>
              </a:ext>
            </a:extLst>
          </p:cNvPr>
          <p:cNvSpPr txBox="1">
            <a:spLocks noChangeArrowheads="1"/>
          </p:cNvSpPr>
          <p:nvPr/>
        </p:nvSpPr>
        <p:spPr bwMode="auto">
          <a:xfrm>
            <a:off x="146654" y="6457109"/>
            <a:ext cx="5114115" cy="246221"/>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0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 2017 </a:t>
            </a:r>
            <a:r>
              <a:rPr kumimoji="0" lang="en-CA" sz="10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mn-cs"/>
              </a:rPr>
              <a:t>Thrombose</a:t>
            </a:r>
            <a:r>
              <a:rPr kumimoji="0" lang="en-CA" sz="10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 Canada</a:t>
            </a:r>
            <a:endParaRPr kumimoji="0" lang="en-CA" sz="10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sym typeface="Calibri" charset="0"/>
            </a:endParaRPr>
          </a:p>
        </p:txBody>
      </p:sp>
      <p:pic>
        <p:nvPicPr>
          <p:cNvPr id="10" name="Graphic 9" descr="Share">
            <a:hlinkClick r:id="rId5" action="ppaction://hlinksldjump"/>
            <a:extLst>
              <a:ext uri="{FF2B5EF4-FFF2-40B4-BE49-F238E27FC236}">
                <a16:creationId xmlns:a16="http://schemas.microsoft.com/office/drawing/2014/main" id="{8D104A46-4A66-4995-93BA-0BFE2909F5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70065" y="6393401"/>
            <a:ext cx="388126" cy="388126"/>
          </a:xfrm>
          <a:prstGeom prst="rect">
            <a:avLst/>
          </a:prstGeom>
        </p:spPr>
      </p:pic>
      <p:pic>
        <p:nvPicPr>
          <p:cNvPr id="6" name="Picture 5">
            <a:extLst>
              <a:ext uri="{FF2B5EF4-FFF2-40B4-BE49-F238E27FC236}">
                <a16:creationId xmlns:a16="http://schemas.microsoft.com/office/drawing/2014/main" id="{8FF64278-9C2D-438B-8502-4601F17448DA}"/>
              </a:ext>
            </a:extLst>
          </p:cNvPr>
          <p:cNvPicPr>
            <a:picLocks noChangeAspect="1"/>
          </p:cNvPicPr>
          <p:nvPr/>
        </p:nvPicPr>
        <p:blipFill>
          <a:blip r:embed="rId8"/>
          <a:stretch>
            <a:fillRect/>
          </a:stretch>
        </p:blipFill>
        <p:spPr>
          <a:xfrm>
            <a:off x="46175" y="1449954"/>
            <a:ext cx="9144000" cy="4169027"/>
          </a:xfrm>
          <a:prstGeom prst="rect">
            <a:avLst/>
          </a:prstGeom>
        </p:spPr>
      </p:pic>
      <p:pic>
        <p:nvPicPr>
          <p:cNvPr id="11" name="4E92DA43-5712-40E9-AFDC-2C1062C78C6F" descr="7646DFF2-B812-4635-AA57-5171E34E5A45@chrc">
            <a:extLst>
              <a:ext uri="{FF2B5EF4-FFF2-40B4-BE49-F238E27FC236}">
                <a16:creationId xmlns:a16="http://schemas.microsoft.com/office/drawing/2014/main" id="{01E95C5F-5B3D-4CA4-AE3E-8986CA5D97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83235" y="140708"/>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49321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57CAB20-A5B4-472B-A801-1A04747ACE45}"/>
              </a:ext>
            </a:extLst>
          </p:cNvPr>
          <p:cNvSpPr/>
          <p:nvPr/>
        </p:nvSpPr>
        <p:spPr>
          <a:xfrm>
            <a:off x="0" y="6401169"/>
            <a:ext cx="9144000" cy="456831"/>
          </a:xfrm>
          <a:prstGeom prst="rect">
            <a:avLst/>
          </a:prstGeom>
          <a:gradFill flip="none" rotWithShape="1">
            <a:gsLst>
              <a:gs pos="0">
                <a:srgbClr val="23334E">
                  <a:shade val="30000"/>
                  <a:satMod val="115000"/>
                </a:srgbClr>
              </a:gs>
              <a:gs pos="50000">
                <a:srgbClr val="23334E">
                  <a:shade val="67500"/>
                  <a:satMod val="115000"/>
                </a:srgbClr>
              </a:gs>
              <a:gs pos="100000">
                <a:srgbClr val="23334E">
                  <a:shade val="100000"/>
                  <a:satMod val="115000"/>
                </a:srgb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6" name="Straight Connector 25">
            <a:extLst>
              <a:ext uri="{FF2B5EF4-FFF2-40B4-BE49-F238E27FC236}">
                <a16:creationId xmlns:a16="http://schemas.microsoft.com/office/drawing/2014/main" id="{711D3BF9-EFE3-40EB-85E0-1977BB6C15DB}"/>
              </a:ext>
            </a:extLst>
          </p:cNvPr>
          <p:cNvCxnSpPr/>
          <p:nvPr/>
        </p:nvCxnSpPr>
        <p:spPr>
          <a:xfrm flipV="1">
            <a:off x="-6448" y="1342697"/>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F99654F-9454-4A32-B596-82B6E0B0B3EC}"/>
              </a:ext>
            </a:extLst>
          </p:cNvPr>
          <p:cNvSpPr/>
          <p:nvPr/>
        </p:nvSpPr>
        <p:spPr>
          <a:xfrm>
            <a:off x="-19559" y="-4720"/>
            <a:ext cx="1314960" cy="6862720"/>
          </a:xfrm>
          <a:prstGeom prst="rect">
            <a:avLst/>
          </a:prstGeom>
          <a:solidFill>
            <a:srgbClr val="19325C"/>
          </a:solidFill>
          <a:ln>
            <a:noFill/>
          </a:ln>
          <a:effectLst>
            <a:innerShdw blurRad="304800" dist="482600" dir="2880000">
              <a:prstClr val="black">
                <a:alpha val="3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logo&#10;&#10;Description automatically generated">
            <a:extLst>
              <a:ext uri="{FF2B5EF4-FFF2-40B4-BE49-F238E27FC236}">
                <a16:creationId xmlns:a16="http://schemas.microsoft.com/office/drawing/2014/main" id="{6AA8DDB7-5AC1-4D9C-B192-5791922397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52" y="120507"/>
            <a:ext cx="1174848" cy="1340765"/>
          </a:xfrm>
          <a:prstGeom prst="rect">
            <a:avLst/>
          </a:prstGeom>
        </p:spPr>
      </p:pic>
      <p:sp>
        <p:nvSpPr>
          <p:cNvPr id="28" name="Rectangle 27">
            <a:extLst>
              <a:ext uri="{FF2B5EF4-FFF2-40B4-BE49-F238E27FC236}">
                <a16:creationId xmlns:a16="http://schemas.microsoft.com/office/drawing/2014/main" id="{11756174-14AF-4A28-8C5D-6FF6C0E172B1}"/>
              </a:ext>
            </a:extLst>
          </p:cNvPr>
          <p:cNvSpPr/>
          <p:nvPr/>
        </p:nvSpPr>
        <p:spPr>
          <a:xfrm>
            <a:off x="1320801" y="238754"/>
            <a:ext cx="7472741" cy="830997"/>
          </a:xfrm>
          <a:prstGeom prst="rect">
            <a:avLst/>
          </a:prstGeom>
          <a:noFill/>
        </p:spPr>
        <p:txBody>
          <a:bodyPr wrap="square">
            <a:spAutoFit/>
          </a:bodyPr>
          <a:lstStyle/>
          <a:p>
            <a:pPr>
              <a:defRPr/>
            </a:pPr>
            <a:r>
              <a:rPr lang="fr-CA" sz="4800" b="1" dirty="0">
                <a:solidFill>
                  <a:srgbClr val="1B1A5A"/>
                </a:solidFill>
                <a:latin typeface="Arial Narrow" panose="020B0606020202030204" pitchFamily="34" charset="0"/>
                <a:cs typeface="Aharoni" panose="02010803020104030203" pitchFamily="2" charset="-79"/>
              </a:rPr>
              <a:t>Messages clés</a:t>
            </a:r>
          </a:p>
        </p:txBody>
      </p:sp>
      <p:sp>
        <p:nvSpPr>
          <p:cNvPr id="29" name="TextBox 28">
            <a:extLst>
              <a:ext uri="{FF2B5EF4-FFF2-40B4-BE49-F238E27FC236}">
                <a16:creationId xmlns:a16="http://schemas.microsoft.com/office/drawing/2014/main" id="{667D58FC-898D-48CD-B444-6272D9CFC076}"/>
              </a:ext>
            </a:extLst>
          </p:cNvPr>
          <p:cNvSpPr txBox="1"/>
          <p:nvPr/>
        </p:nvSpPr>
        <p:spPr>
          <a:xfrm>
            <a:off x="1327249" y="1476786"/>
            <a:ext cx="7816751" cy="4131900"/>
          </a:xfrm>
          <a:prstGeom prst="rect">
            <a:avLst/>
          </a:prstGeom>
          <a:noFill/>
        </p:spPr>
        <p:txBody>
          <a:bodyPr wrap="square" rtlCol="0">
            <a:spAutoFit/>
          </a:bodyPr>
          <a:lstStyle/>
          <a:p>
            <a:pPr marL="285750" indent="-285750" defTabSz="914400">
              <a:buFont typeface="Wingdings" panose="05000000000000000000" pitchFamily="2" charset="2"/>
              <a:buChar char="§"/>
              <a:defRPr/>
            </a:pPr>
            <a:r>
              <a:rPr lang="fr-CA" sz="1750" b="1" dirty="0">
                <a:solidFill>
                  <a:schemeClr val="tx1">
                    <a:lumMod val="85000"/>
                    <a:lumOff val="15000"/>
                  </a:schemeClr>
                </a:solidFill>
                <a:latin typeface="Arial Narrow" panose="020B0606020202030204" pitchFamily="34" charset="0"/>
                <a:cs typeface="Candara"/>
              </a:rPr>
              <a:t>La prévention de l’AVC - FA est de la plus grande importance et doit être envisagée lors de l’optimisation du risque hémorragique pendant la période péri-opératoire</a:t>
            </a:r>
          </a:p>
          <a:p>
            <a:pPr defTabSz="914400">
              <a:defRPr/>
            </a:pPr>
            <a:endParaRPr lang="fr-CA" sz="1750" b="1" dirty="0">
              <a:latin typeface="Arial Narrow" panose="020B0606020202030204" pitchFamily="34" charset="0"/>
              <a:cs typeface="Candara"/>
            </a:endParaRPr>
          </a:p>
          <a:p>
            <a:pPr marL="285750" indent="-285750" defTabSz="914400">
              <a:buFont typeface="Wingdings" panose="05000000000000000000" pitchFamily="2" charset="2"/>
              <a:buChar char="§"/>
              <a:defRPr/>
            </a:pPr>
            <a:r>
              <a:rPr lang="fr-CA" sz="1750" b="1" dirty="0">
                <a:solidFill>
                  <a:schemeClr val="tx1">
                    <a:lumMod val="85000"/>
                    <a:lumOff val="15000"/>
                  </a:schemeClr>
                </a:solidFill>
                <a:latin typeface="Arial Narrow" panose="020B0606020202030204" pitchFamily="34" charset="0"/>
                <a:cs typeface="Candara"/>
              </a:rPr>
              <a:t>Les patients sous anticoagulants nécessitent souvent des interventions invasives et chirurgicales</a:t>
            </a:r>
          </a:p>
          <a:p>
            <a:pPr defTabSz="914400">
              <a:defRPr/>
            </a:pPr>
            <a:endParaRPr lang="fr-CA" sz="1750" b="1" dirty="0">
              <a:latin typeface="Arial Narrow" panose="020B0606020202030204" pitchFamily="34" charset="0"/>
              <a:cs typeface="Candara"/>
            </a:endParaRPr>
          </a:p>
          <a:p>
            <a:pPr marL="285750" indent="-285750" defTabSz="914400">
              <a:buFont typeface="Wingdings" panose="05000000000000000000" pitchFamily="2" charset="2"/>
              <a:buChar char="§"/>
              <a:defRPr/>
            </a:pPr>
            <a:r>
              <a:rPr lang="fr-CA" sz="1750" b="1" dirty="0">
                <a:solidFill>
                  <a:schemeClr val="tx1">
                    <a:lumMod val="85000"/>
                    <a:lumOff val="15000"/>
                  </a:schemeClr>
                </a:solidFill>
                <a:latin typeface="Arial Narrow" panose="020B0606020202030204" pitchFamily="34" charset="0"/>
                <a:cs typeface="Candara"/>
              </a:rPr>
              <a:t>La décision de la conduite à tenir n’est pas nécessairement complexe et dépend des facteurs suivants :</a:t>
            </a:r>
          </a:p>
          <a:p>
            <a:pPr marL="914400" lvl="1" indent="-457200" defTabSz="914400">
              <a:buFont typeface="+mj-lt"/>
              <a:buAutoNum type="arabicPeriod"/>
              <a:defRPr/>
            </a:pPr>
            <a:r>
              <a:rPr lang="fr-CA" sz="1750" b="1" dirty="0">
                <a:solidFill>
                  <a:srgbClr val="30C1D7"/>
                </a:solidFill>
                <a:latin typeface="Arial Narrow" panose="020B0606020202030204" pitchFamily="34" charset="0"/>
                <a:cs typeface="Candara"/>
              </a:rPr>
              <a:t>Le type d’intervention prévue et le risque hémorragique associé</a:t>
            </a:r>
          </a:p>
          <a:p>
            <a:pPr marL="914400" lvl="1" indent="-457200" defTabSz="914400">
              <a:buFont typeface="+mj-lt"/>
              <a:buAutoNum type="arabicPeriod"/>
              <a:defRPr/>
            </a:pPr>
            <a:r>
              <a:rPr lang="fr-CA" sz="1750" b="1" dirty="0">
                <a:solidFill>
                  <a:srgbClr val="30C1D7"/>
                </a:solidFill>
                <a:latin typeface="Arial Narrow" panose="020B0606020202030204" pitchFamily="34" charset="0"/>
                <a:cs typeface="Candara"/>
              </a:rPr>
              <a:t>La prise en considération de l’anticoagulant spécifique utilisé par le patient</a:t>
            </a:r>
          </a:p>
          <a:p>
            <a:pPr marL="914400" lvl="1" indent="-457200" defTabSz="914400">
              <a:buFont typeface="+mj-lt"/>
              <a:buAutoNum type="arabicPeriod"/>
              <a:defRPr/>
            </a:pPr>
            <a:r>
              <a:rPr lang="fr-CA" sz="1750" b="1" dirty="0">
                <a:solidFill>
                  <a:srgbClr val="30C1D7"/>
                </a:solidFill>
                <a:latin typeface="Arial Narrow" panose="020B0606020202030204" pitchFamily="34" charset="0"/>
                <a:cs typeface="Candara"/>
              </a:rPr>
              <a:t>La connaissance de l’état de la fonction rénale du patient </a:t>
            </a:r>
          </a:p>
          <a:p>
            <a:pPr lvl="1" defTabSz="914400">
              <a:defRPr/>
            </a:pPr>
            <a:endParaRPr lang="fr-CA" sz="1750" b="1" dirty="0">
              <a:latin typeface="Arial Narrow" panose="020B0606020202030204" pitchFamily="34" charset="0"/>
              <a:cs typeface="Candara"/>
            </a:endParaRPr>
          </a:p>
          <a:p>
            <a:pPr marL="285750" indent="-285750" defTabSz="914400">
              <a:buFont typeface="Wingdings" panose="05000000000000000000" pitchFamily="2" charset="2"/>
              <a:buChar char="§"/>
              <a:defRPr/>
            </a:pPr>
            <a:r>
              <a:rPr lang="fr-CA" sz="1750" b="1" dirty="0">
                <a:solidFill>
                  <a:schemeClr val="tx1">
                    <a:lumMod val="85000"/>
                    <a:lumOff val="15000"/>
                  </a:schemeClr>
                </a:solidFill>
                <a:latin typeface="Arial Narrow" panose="020B0606020202030204" pitchFamily="34" charset="0"/>
                <a:cs typeface="Candara"/>
              </a:rPr>
              <a:t>Les algorithmes de calcul de dose pré- et post-opératoire élaborés par Thrombose Canada et les lignes directrices de la SCC ainsi que la monographie des produits sont des ressources utiles pour la gestion péri-opératoire des AOD.</a:t>
            </a:r>
            <a:endParaRPr lang="fr-CA" sz="1750" b="1" dirty="0">
              <a:solidFill>
                <a:prstClr val="black"/>
              </a:solidFill>
              <a:latin typeface="Arial Narrow" panose="020B0606020202030204" pitchFamily="34" charset="0"/>
              <a:cs typeface="Candara"/>
            </a:endParaRPr>
          </a:p>
        </p:txBody>
      </p:sp>
      <p:pic>
        <p:nvPicPr>
          <p:cNvPr id="31" name="Picture 30" descr="CHRC-logo_blue.png">
            <a:extLst>
              <a:ext uri="{FF2B5EF4-FFF2-40B4-BE49-F238E27FC236}">
                <a16:creationId xmlns:a16="http://schemas.microsoft.com/office/drawing/2014/main" id="{408F17EA-0BB3-4139-ABC8-A54E34A509DE}"/>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8206029" y="6085781"/>
            <a:ext cx="716292" cy="712746"/>
          </a:xfrm>
          <a:prstGeom prst="rect">
            <a:avLst/>
          </a:prstGeom>
        </p:spPr>
      </p:pic>
      <p:sp>
        <p:nvSpPr>
          <p:cNvPr id="10" name="Text Box 3">
            <a:extLst>
              <a:ext uri="{FF2B5EF4-FFF2-40B4-BE49-F238E27FC236}">
                <a16:creationId xmlns:a16="http://schemas.microsoft.com/office/drawing/2014/main" id="{5E53884D-EF45-4B1A-BF78-FF0E4DD53B86}"/>
              </a:ext>
            </a:extLst>
          </p:cNvPr>
          <p:cNvSpPr txBox="1">
            <a:spLocks noChangeArrowheads="1"/>
          </p:cNvSpPr>
          <p:nvPr/>
        </p:nvSpPr>
        <p:spPr bwMode="auto">
          <a:xfrm>
            <a:off x="146654" y="6510899"/>
            <a:ext cx="5114115" cy="246221"/>
          </a:xfrm>
          <a:prstGeom prst="rect">
            <a:avLst/>
          </a:prstGeom>
          <a:noFill/>
          <a:ln w="9525">
            <a:noFill/>
            <a:miter lim="800000"/>
            <a:headEnd/>
            <a:tailEnd/>
          </a:ln>
        </p:spPr>
        <p:txBody>
          <a:bodyPr wrap="square">
            <a:spAutoFit/>
          </a:bodyPr>
          <a:lstStyle/>
          <a:p>
            <a:pPr lvl="0" defTabSz="914400"/>
            <a:r>
              <a:rPr lang="fr-CA" sz="1000" dirty="0">
                <a:solidFill>
                  <a:prstClr val="white"/>
                </a:solidFill>
                <a:latin typeface="Arial Narrow" panose="020B0606020202030204" pitchFamily="34" charset="0"/>
              </a:rPr>
              <a:t>Prévention de l’AVC – FA  = La prévention de l’AVC dans la </a:t>
            </a:r>
            <a:r>
              <a:rPr lang="fr-CA" sz="1000" dirty="0" err="1">
                <a:solidFill>
                  <a:prstClr val="white"/>
                </a:solidFill>
                <a:latin typeface="Arial Narrow" panose="020B0606020202030204" pitchFamily="34" charset="0"/>
              </a:rPr>
              <a:t>fiibrillation</a:t>
            </a:r>
            <a:r>
              <a:rPr lang="fr-CA" sz="1000" dirty="0">
                <a:solidFill>
                  <a:prstClr val="white"/>
                </a:solidFill>
                <a:latin typeface="Arial Narrow" panose="020B0606020202030204" pitchFamily="34" charset="0"/>
              </a:rPr>
              <a:t> auriculaire</a:t>
            </a:r>
          </a:p>
        </p:txBody>
      </p:sp>
      <p:pic>
        <p:nvPicPr>
          <p:cNvPr id="11" name="4E92DA43-5712-40E9-AFDC-2C1062C78C6F" descr="7646DFF2-B812-4635-AA57-5171E34E5A45@chrc">
            <a:extLst>
              <a:ext uri="{FF2B5EF4-FFF2-40B4-BE49-F238E27FC236}">
                <a16:creationId xmlns:a16="http://schemas.microsoft.com/office/drawing/2014/main" id="{A1CA8CA5-B9A5-4B8B-8459-464C841E25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20291" y="140708"/>
            <a:ext cx="1945922" cy="1108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18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xEl>
                                              <p:pRg st="4" end="4"/>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250"/>
                                  </p:stCondLst>
                                  <p:childTnLst>
                                    <p:set>
                                      <p:cBhvr>
                                        <p:cTn id="17" dur="1" fill="hold">
                                          <p:stCondLst>
                                            <p:cond delay="0"/>
                                          </p:stCondLst>
                                        </p:cTn>
                                        <p:tgtEl>
                                          <p:spTgt spid="29">
                                            <p:txEl>
                                              <p:pRg st="5" end="5"/>
                                            </p:txEl>
                                          </p:spTgt>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nodeType="afterEffect">
                                  <p:stCondLst>
                                    <p:cond delay="500"/>
                                  </p:stCondLst>
                                  <p:childTnLst>
                                    <p:set>
                                      <p:cBhvr>
                                        <p:cTn id="20" dur="1" fill="hold">
                                          <p:stCondLst>
                                            <p:cond delay="0"/>
                                          </p:stCondLst>
                                        </p:cTn>
                                        <p:tgtEl>
                                          <p:spTgt spid="29">
                                            <p:txEl>
                                              <p:pRg st="6" end="6"/>
                                            </p:txEl>
                                          </p:spTgt>
                                        </p:tgtEl>
                                        <p:attrNameLst>
                                          <p:attrName>style.visibility</p:attrName>
                                        </p:attrNameLst>
                                      </p:cBhvr>
                                      <p:to>
                                        <p:strVal val="visible"/>
                                      </p:to>
                                    </p:set>
                                  </p:childTnLst>
                                </p:cTn>
                              </p:par>
                            </p:childTnLst>
                          </p:cTn>
                        </p:par>
                        <p:par>
                          <p:cTn id="21" fill="hold">
                            <p:stCondLst>
                              <p:cond delay="750"/>
                            </p:stCondLst>
                            <p:childTnLst>
                              <p:par>
                                <p:cTn id="22" presetID="1" presetClass="entr" presetSubtype="0" fill="hold" nodeType="afterEffect">
                                  <p:stCondLst>
                                    <p:cond delay="750"/>
                                  </p:stCondLst>
                                  <p:childTnLst>
                                    <p:set>
                                      <p:cBhvr>
                                        <p:cTn id="23" dur="1" fill="hold">
                                          <p:stCondLst>
                                            <p:cond delay="0"/>
                                          </p:stCondLst>
                                        </p:cTn>
                                        <p:tgtEl>
                                          <p:spTgt spid="29">
                                            <p:txEl>
                                              <p:pRg st="7" end="7"/>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0" y="1073457"/>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161925" y="161141"/>
            <a:ext cx="8068238" cy="1200329"/>
          </a:xfrm>
          <a:prstGeom prst="rect">
            <a:avLst/>
          </a:prstGeom>
          <a:noFill/>
        </p:spPr>
        <p:txBody>
          <a:bodyPr wrap="square">
            <a:spAutoFit/>
          </a:bodyPr>
          <a:lstStyle/>
          <a:p>
            <a:pPr>
              <a:defRPr/>
            </a:pPr>
            <a:r>
              <a:rPr lang="fr-BE" sz="3600" b="1" dirty="0">
                <a:solidFill>
                  <a:srgbClr val="002060"/>
                </a:solidFill>
                <a:latin typeface="Arial Narrow" panose="020B0606020202030204" pitchFamily="34" charset="0"/>
              </a:rPr>
              <a:t>Développement du programme</a:t>
            </a:r>
            <a:br>
              <a:rPr lang="fr-BE" sz="3600" b="1" dirty="0">
                <a:solidFill>
                  <a:srgbClr val="002060"/>
                </a:solidFill>
                <a:latin typeface="Arial Narrow" panose="020B0606020202030204" pitchFamily="34" charset="0"/>
              </a:rPr>
            </a:br>
            <a:endParaRPr lang="en-CA" sz="3600" b="1" dirty="0">
              <a:solidFill>
                <a:srgbClr val="1B1A5A"/>
              </a:solidFill>
              <a:latin typeface="Arial Narrow" panose="020B0606020202030204" pitchFamily="34" charset="0"/>
              <a:cs typeface="Aharoni" panose="02010803020104030203" pitchFamily="2" charset="-79"/>
            </a:endParaRPr>
          </a:p>
        </p:txBody>
      </p:sp>
      <p:sp>
        <p:nvSpPr>
          <p:cNvPr id="12" name="Content Placeholder 2">
            <a:extLst>
              <a:ext uri="{FF2B5EF4-FFF2-40B4-BE49-F238E27FC236}">
                <a16:creationId xmlns:a16="http://schemas.microsoft.com/office/drawing/2014/main" id="{BA3D864B-4606-4FCC-BD8E-A58C35A5AB22}"/>
              </a:ext>
            </a:extLst>
          </p:cNvPr>
          <p:cNvSpPr txBox="1">
            <a:spLocks/>
          </p:cNvSpPr>
          <p:nvPr/>
        </p:nvSpPr>
        <p:spPr>
          <a:xfrm>
            <a:off x="0" y="1440297"/>
            <a:ext cx="9118636" cy="1411547"/>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nSpc>
                <a:spcPct val="100000"/>
              </a:lnSpc>
            </a:pPr>
            <a:r>
              <a:rPr lang="fr-CA" altLang="en-US" sz="2800" b="1" kern="0" dirty="0">
                <a:latin typeface="Arial Narrow" pitchFamily="34" charset="0"/>
                <a:sym typeface="Arial Narrow Bold" charset="0"/>
              </a:rPr>
              <a:t>Ce programme a été planifié par le Centre canadien de recherche  en cardiologie , un organisme  universitaire sans but lucratif, afin d’assurer l’intégrité scientifique, l’objectivité et la modération.</a:t>
            </a:r>
            <a:endParaRPr lang="fr-CA" sz="2800" dirty="0">
              <a:latin typeface="Arial Narrow" pitchFamily="34" charset="0"/>
            </a:endParaRPr>
          </a:p>
          <a:p>
            <a:pPr marL="228600" lvl="0" indent="-228600">
              <a:lnSpc>
                <a:spcPct val="100000"/>
              </a:lnSpc>
            </a:pPr>
            <a:endParaRPr lang="en-CA" sz="2800" b="1" dirty="0">
              <a:solidFill>
                <a:schemeClr val="tx1">
                  <a:lumMod val="85000"/>
                  <a:lumOff val="15000"/>
                </a:schemeClr>
              </a:solidFill>
              <a:latin typeface="Arial Narrow" panose="020B0606020202030204" pitchFamily="34" charset="0"/>
              <a:ea typeface="Calibri"/>
              <a:cs typeface="Lato"/>
            </a:endParaRPr>
          </a:p>
        </p:txBody>
      </p:sp>
      <p:sp>
        <p:nvSpPr>
          <p:cNvPr id="13" name="Rectangle 12">
            <a:extLst>
              <a:ext uri="{FF2B5EF4-FFF2-40B4-BE49-F238E27FC236}">
                <a16:creationId xmlns:a16="http://schemas.microsoft.com/office/drawing/2014/main" id="{B0DB2E30-C0BB-43B5-B292-12F38FC4E22C}"/>
              </a:ext>
            </a:extLst>
          </p:cNvPr>
          <p:cNvSpPr/>
          <p:nvPr/>
        </p:nvSpPr>
        <p:spPr>
          <a:xfrm>
            <a:off x="0" y="5072972"/>
            <a:ext cx="9144000" cy="584775"/>
          </a:xfrm>
          <a:prstGeom prst="rect">
            <a:avLst/>
          </a:prstGeom>
        </p:spPr>
        <p:txBody>
          <a:bodyPr wrap="square">
            <a:spAutoFit/>
          </a:bodyPr>
          <a:lstStyle/>
          <a:p>
            <a:pPr algn="ctr"/>
            <a:r>
              <a:rPr lang="fr-BE" sz="1600" b="1" dirty="0">
                <a:solidFill>
                  <a:srgbClr val="002060"/>
                </a:solidFill>
                <a:latin typeface="Arial Narrow" pitchFamily="34" charset="0"/>
              </a:rPr>
              <a:t>Ce programme a bénéficié d’une subvention à l’éducation et d’un soutien non financier </a:t>
            </a:r>
          </a:p>
          <a:p>
            <a:pPr algn="ctr"/>
            <a:r>
              <a:rPr lang="fr-BE" sz="1600" b="1" dirty="0">
                <a:solidFill>
                  <a:srgbClr val="002060"/>
                </a:solidFill>
                <a:latin typeface="Arial Narrow" pitchFamily="34" charset="0"/>
              </a:rPr>
              <a:t>de </a:t>
            </a:r>
            <a:r>
              <a:rPr lang="en-CA" sz="1600" b="1" dirty="0">
                <a:solidFill>
                  <a:srgbClr val="183059"/>
                </a:solidFill>
                <a:latin typeface="Arial Narrow" panose="020B0606020202030204" pitchFamily="34" charset="0"/>
                <a:cs typeface="Lato"/>
              </a:rPr>
              <a:t>BMS et de Pfizer Alliance Canada</a:t>
            </a:r>
          </a:p>
        </p:txBody>
      </p:sp>
      <p:pic>
        <p:nvPicPr>
          <p:cNvPr id="14" name="Picture 13" descr="CHRC logo_with text.psd">
            <a:extLst>
              <a:ext uri="{FF2B5EF4-FFF2-40B4-BE49-F238E27FC236}">
                <a16:creationId xmlns:a16="http://schemas.microsoft.com/office/drawing/2014/main" id="{5EB97257-5161-4738-943F-9A1403500FC2}"/>
              </a:ext>
            </a:extLst>
          </p:cNvPr>
          <p:cNvPicPr>
            <a:picLocks noChangeAspect="1"/>
          </p:cNvPicPr>
          <p:nvPr/>
        </p:nvPicPr>
        <p:blipFill>
          <a:blip r:embed="rId5" cstate="print">
            <a:extLst>
              <a:ext uri="{BEBA8EAE-BF5A-486C-A8C5-ECC9F3942E4B}">
                <a14:imgProps xmlns:a14="http://schemas.microsoft.com/office/drawing/2010/main">
                  <a14:imgLayer r:embed="rId6">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3391262" y="3117835"/>
            <a:ext cx="2336112" cy="1492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4E92DA43-5712-40E9-AFDC-2C1062C78C6F" descr="7646DFF2-B812-4635-AA57-5171E34E5A45@chrc">
            <a:extLst>
              <a:ext uri="{FF2B5EF4-FFF2-40B4-BE49-F238E27FC236}">
                <a16:creationId xmlns:a16="http://schemas.microsoft.com/office/drawing/2014/main" id="{D2467289-E482-45A9-A3B2-9CA7FD7F56A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75497" y="126338"/>
            <a:ext cx="1494821" cy="85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4549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0" y="1073457"/>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161925" y="161141"/>
            <a:ext cx="8068238" cy="646331"/>
          </a:xfrm>
          <a:prstGeom prst="rect">
            <a:avLst/>
          </a:prstGeom>
          <a:noFill/>
        </p:spPr>
        <p:txBody>
          <a:bodyPr wrap="square">
            <a:spAutoFit/>
          </a:bodyPr>
          <a:lstStyle/>
          <a:p>
            <a:pPr lvl="0">
              <a:defRPr/>
            </a:pPr>
            <a:r>
              <a:rPr lang="fr-CA" sz="3600" b="1" dirty="0">
                <a:solidFill>
                  <a:srgbClr val="1B1A5A"/>
                </a:solidFill>
                <a:latin typeface="Arial Narrow" panose="020B0606020202030204" pitchFamily="34" charset="0"/>
                <a:cs typeface="Aharoni" panose="02010803020104030203" pitchFamily="2" charset="-79"/>
              </a:rPr>
              <a:t>Comité directeur</a:t>
            </a:r>
          </a:p>
        </p:txBody>
      </p:sp>
      <p:sp>
        <p:nvSpPr>
          <p:cNvPr id="10" name="Subtitle 2">
            <a:extLst>
              <a:ext uri="{FF2B5EF4-FFF2-40B4-BE49-F238E27FC236}">
                <a16:creationId xmlns:a16="http://schemas.microsoft.com/office/drawing/2014/main" id="{C11AAC30-43C8-4028-B912-5DF5570398DF}"/>
              </a:ext>
            </a:extLst>
          </p:cNvPr>
          <p:cNvSpPr txBox="1">
            <a:spLocks/>
          </p:cNvSpPr>
          <p:nvPr/>
        </p:nvSpPr>
        <p:spPr>
          <a:xfrm>
            <a:off x="4851400" y="1327609"/>
            <a:ext cx="2332613" cy="5555791"/>
          </a:xfrm>
          <a:prstGeom prst="rect">
            <a:avLst/>
          </a:prstGeom>
        </p:spPr>
        <p:txBody>
          <a:bodyPr vert="horz" lIns="91440" tIns="45720" rIns="91440" bIns="45720" rtlCol="0">
            <a:noAutofit/>
          </a:bodyPr>
          <a:lstStyle/>
          <a:p>
            <a:r>
              <a:rPr lang="fr-CA" sz="1200" b="1" dirty="0">
                <a:solidFill>
                  <a:srgbClr val="1B1A5A"/>
                </a:solidFill>
                <a:latin typeface="Arial Narrow" pitchFamily="34" charset="0"/>
              </a:rPr>
              <a:t>Sylvain </a:t>
            </a:r>
            <a:r>
              <a:rPr lang="fr-CA" sz="1200" b="1" dirty="0" err="1">
                <a:solidFill>
                  <a:srgbClr val="1B1A5A"/>
                </a:solidFill>
                <a:latin typeface="Arial Narrow" pitchFamily="34" charset="0"/>
              </a:rPr>
              <a:t>Lanthier</a:t>
            </a:r>
            <a:r>
              <a:rPr lang="fr-CA" sz="1200" b="1" dirty="0">
                <a:solidFill>
                  <a:srgbClr val="1B1A5A"/>
                </a:solidFill>
                <a:latin typeface="Arial Narrow" pitchFamily="34" charset="0"/>
              </a:rPr>
              <a:t>, M.D.</a:t>
            </a:r>
            <a:br>
              <a:rPr lang="fr-CA" sz="1200" b="1" dirty="0">
                <a:latin typeface="Arial Narrow" pitchFamily="34" charset="0"/>
              </a:rPr>
            </a:br>
            <a:r>
              <a:rPr lang="fr-CA" sz="1200" dirty="0">
                <a:latin typeface="Arial Narrow" pitchFamily="34" charset="0"/>
              </a:rPr>
              <a:t>Neurologue</a:t>
            </a:r>
          </a:p>
          <a:p>
            <a:r>
              <a:rPr lang="fr-CA" sz="1200" dirty="0">
                <a:latin typeface="Arial Narrow" pitchFamily="34" charset="0"/>
              </a:rPr>
              <a:t>Programme neuro-vasculaire, CHUM</a:t>
            </a:r>
          </a:p>
          <a:p>
            <a:r>
              <a:rPr lang="fr-CA" sz="1200" dirty="0">
                <a:latin typeface="Arial Narrow" pitchFamily="34" charset="0"/>
              </a:rPr>
              <a:t>Professeur agrégé, Université de Montréal</a:t>
            </a:r>
          </a:p>
          <a:p>
            <a:r>
              <a:rPr lang="fr-CA" sz="1200" dirty="0">
                <a:latin typeface="Arial Narrow" pitchFamily="34" charset="0"/>
              </a:rPr>
              <a:t>Montréal, Québec</a:t>
            </a:r>
          </a:p>
          <a:p>
            <a:endParaRPr lang="fr-CA" sz="1200" dirty="0">
              <a:latin typeface="Arial Narrow" panose="020B0606020202030204" pitchFamily="34" charset="0"/>
              <a:cs typeface="Lato"/>
            </a:endParaRPr>
          </a:p>
          <a:p>
            <a:r>
              <a:rPr lang="fr-CA" sz="1200" b="1" dirty="0">
                <a:solidFill>
                  <a:srgbClr val="1B1A5A"/>
                </a:solidFill>
                <a:latin typeface="Arial Narrow" panose="020B0606020202030204" pitchFamily="34" charset="0"/>
                <a:cs typeface="Lato"/>
              </a:rPr>
              <a:t>John K. Marshall, M.D. </a:t>
            </a:r>
          </a:p>
          <a:p>
            <a:r>
              <a:rPr lang="fr-CA" sz="1200" dirty="0">
                <a:latin typeface="Arial Narrow" panose="020B0606020202030204" pitchFamily="34" charset="0"/>
                <a:cs typeface="Lato"/>
              </a:rPr>
              <a:t>Professeur de médecine et Directeur de la Division de gastro-entérologie</a:t>
            </a:r>
          </a:p>
          <a:p>
            <a:r>
              <a:rPr lang="fr-CA" sz="1200" dirty="0">
                <a:latin typeface="Arial Narrow" panose="020B0606020202030204" pitchFamily="34" charset="0"/>
                <a:cs typeface="Lato"/>
              </a:rPr>
              <a:t>Université McMaster </a:t>
            </a:r>
          </a:p>
          <a:p>
            <a:r>
              <a:rPr lang="fr-CA" sz="1200" dirty="0">
                <a:latin typeface="Arial Narrow" panose="020B0606020202030204" pitchFamily="34" charset="0"/>
                <a:cs typeface="Lato"/>
              </a:rPr>
              <a:t>Hamilton, Ontario</a:t>
            </a:r>
          </a:p>
          <a:p>
            <a:endParaRPr lang="fr-CA" sz="1200" dirty="0">
              <a:latin typeface="Arial Narrow" panose="020B0606020202030204" pitchFamily="34" charset="0"/>
              <a:cs typeface="Lato"/>
            </a:endParaRPr>
          </a:p>
          <a:p>
            <a:r>
              <a:rPr lang="fr-CA" sz="1200" b="1" dirty="0">
                <a:solidFill>
                  <a:srgbClr val="1B1A5A"/>
                </a:solidFill>
                <a:latin typeface="Arial Narrow" pitchFamily="34" charset="0"/>
              </a:rPr>
              <a:t>L. Brent Mitchell, M.D.</a:t>
            </a:r>
            <a:br>
              <a:rPr lang="fr-CA" sz="1200" b="1" dirty="0">
                <a:latin typeface="Arial Narrow" pitchFamily="34" charset="0"/>
              </a:rPr>
            </a:br>
            <a:r>
              <a:rPr lang="fr-CA" sz="1200" dirty="0">
                <a:latin typeface="Arial Narrow" pitchFamily="34" charset="0"/>
              </a:rPr>
              <a:t>Cardiologue - </a:t>
            </a:r>
            <a:r>
              <a:rPr lang="fr-CA" sz="1200" dirty="0" err="1">
                <a:latin typeface="Arial Narrow" pitchFamily="34" charset="0"/>
              </a:rPr>
              <a:t>Électrophysiologiste</a:t>
            </a:r>
            <a:br>
              <a:rPr lang="fr-CA" sz="1200" dirty="0">
                <a:latin typeface="Arial Narrow" pitchFamily="34" charset="0"/>
              </a:rPr>
            </a:br>
            <a:r>
              <a:rPr lang="fr-CA" sz="1200" dirty="0">
                <a:latin typeface="Arial Narrow" pitchFamily="34" charset="0"/>
              </a:rPr>
              <a:t>Professeur, Département des sciences cardiaques</a:t>
            </a:r>
          </a:p>
          <a:p>
            <a:r>
              <a:rPr lang="fr-CA" sz="1200" dirty="0" err="1">
                <a:latin typeface="Arial Narrow" pitchFamily="34" charset="0"/>
              </a:rPr>
              <a:t>Libin</a:t>
            </a:r>
            <a:r>
              <a:rPr lang="fr-CA" sz="1200" dirty="0">
                <a:latin typeface="Arial Narrow" pitchFamily="34" charset="0"/>
              </a:rPr>
              <a:t> </a:t>
            </a:r>
            <a:r>
              <a:rPr lang="fr-CA" sz="1200" dirty="0" err="1">
                <a:latin typeface="Arial Narrow" pitchFamily="34" charset="0"/>
              </a:rPr>
              <a:t>Cardiovascular</a:t>
            </a:r>
            <a:r>
              <a:rPr lang="fr-CA" sz="1200" dirty="0">
                <a:latin typeface="Arial Narrow" pitchFamily="34" charset="0"/>
              </a:rPr>
              <a:t> Institute of Alberta</a:t>
            </a:r>
          </a:p>
          <a:p>
            <a:r>
              <a:rPr lang="fr-CA" sz="1200" dirty="0">
                <a:latin typeface="Arial Narrow" pitchFamily="34" charset="0"/>
              </a:rPr>
              <a:t>Université de Calgary</a:t>
            </a:r>
            <a:br>
              <a:rPr lang="fr-CA" sz="1200" dirty="0">
                <a:latin typeface="Arial Narrow" pitchFamily="34" charset="0"/>
              </a:rPr>
            </a:br>
            <a:r>
              <a:rPr lang="fr-CA" sz="1200" dirty="0" err="1">
                <a:latin typeface="Arial Narrow" pitchFamily="34" charset="0"/>
              </a:rPr>
              <a:t>Calgary</a:t>
            </a:r>
            <a:r>
              <a:rPr lang="fr-CA" sz="1200" dirty="0">
                <a:latin typeface="Arial Narrow" pitchFamily="34" charset="0"/>
              </a:rPr>
              <a:t>, Alberta</a:t>
            </a:r>
          </a:p>
        </p:txBody>
      </p:sp>
      <p:sp>
        <p:nvSpPr>
          <p:cNvPr id="11" name="Subtitle 2">
            <a:extLst>
              <a:ext uri="{FF2B5EF4-FFF2-40B4-BE49-F238E27FC236}">
                <a16:creationId xmlns:a16="http://schemas.microsoft.com/office/drawing/2014/main" id="{650E037E-21CA-4CD7-8A84-CC2A5F36B838}"/>
              </a:ext>
            </a:extLst>
          </p:cNvPr>
          <p:cNvSpPr txBox="1">
            <a:spLocks/>
          </p:cNvSpPr>
          <p:nvPr/>
        </p:nvSpPr>
        <p:spPr>
          <a:xfrm>
            <a:off x="7072864" y="1293591"/>
            <a:ext cx="1824638" cy="4455267"/>
          </a:xfrm>
          <a:prstGeom prst="rect">
            <a:avLst/>
          </a:prstGeom>
        </p:spPr>
        <p:txBody>
          <a:bodyPr vert="horz" lIns="91440" tIns="45720" rIns="91440" bIns="45720" rtlCol="0">
            <a:noAutofit/>
          </a:bodyPr>
          <a:lstStyle/>
          <a:p>
            <a:pPr defTabSz="914400"/>
            <a:r>
              <a:rPr lang="fr-CA" sz="1200" b="1" dirty="0">
                <a:solidFill>
                  <a:srgbClr val="002060"/>
                </a:solidFill>
                <a:latin typeface="Arial Narrow" panose="020B0606020202030204" pitchFamily="34" charset="0"/>
                <a:cs typeface="Lato"/>
              </a:rPr>
              <a:t>Daniel </a:t>
            </a:r>
            <a:r>
              <a:rPr lang="fr-CA" sz="1200" b="1" dirty="0" err="1">
                <a:solidFill>
                  <a:srgbClr val="002060"/>
                </a:solidFill>
                <a:latin typeface="Arial Narrow" panose="020B0606020202030204" pitchFamily="34" charset="0"/>
                <a:cs typeface="Lato"/>
              </a:rPr>
              <a:t>Ngui</a:t>
            </a:r>
            <a:r>
              <a:rPr lang="fr-CA" sz="1200" b="1" dirty="0">
                <a:solidFill>
                  <a:srgbClr val="002060"/>
                </a:solidFill>
                <a:latin typeface="Arial Narrow" panose="020B0606020202030204" pitchFamily="34" charset="0"/>
                <a:cs typeface="Lato"/>
              </a:rPr>
              <a:t>, M.D.</a:t>
            </a:r>
            <a:endParaRPr lang="fr-CA" sz="1200" dirty="0">
              <a:solidFill>
                <a:srgbClr val="002060"/>
              </a:solidFill>
              <a:latin typeface="Arial Narrow" panose="020B0606020202030204" pitchFamily="34" charset="0"/>
              <a:cs typeface="Lato"/>
            </a:endParaRPr>
          </a:p>
          <a:p>
            <a:pPr defTabSz="914400"/>
            <a:r>
              <a:rPr lang="fr-CA" sz="1200" dirty="0">
                <a:solidFill>
                  <a:prstClr val="black"/>
                </a:solidFill>
                <a:latin typeface="Arial Narrow" panose="020B0606020202030204" pitchFamily="34" charset="0"/>
                <a:cs typeface="Lato"/>
              </a:rPr>
              <a:t>Médecin de famille</a:t>
            </a:r>
            <a:br>
              <a:rPr lang="fr-CA" sz="1200" dirty="0">
                <a:solidFill>
                  <a:prstClr val="black"/>
                </a:solidFill>
                <a:latin typeface="Arial Narrow" panose="020B0606020202030204" pitchFamily="34" charset="0"/>
                <a:cs typeface="Lato"/>
              </a:rPr>
            </a:br>
            <a:r>
              <a:rPr lang="fr-CA" sz="1200" dirty="0">
                <a:solidFill>
                  <a:prstClr val="black"/>
                </a:solidFill>
                <a:latin typeface="Arial Narrow" panose="020B0606020202030204" pitchFamily="34" charset="0"/>
                <a:cs typeface="Lato"/>
              </a:rPr>
              <a:t>Chef clinique, Fraser Street </a:t>
            </a:r>
            <a:r>
              <a:rPr lang="fr-CA" sz="1200" dirty="0" err="1">
                <a:solidFill>
                  <a:prstClr val="black"/>
                </a:solidFill>
                <a:latin typeface="Arial Narrow" panose="020B0606020202030204" pitchFamily="34" charset="0"/>
                <a:cs typeface="Lato"/>
              </a:rPr>
              <a:t>Medical</a:t>
            </a:r>
            <a:r>
              <a:rPr lang="fr-CA" sz="1200" dirty="0">
                <a:solidFill>
                  <a:prstClr val="black"/>
                </a:solidFill>
                <a:latin typeface="Arial Narrow" panose="020B0606020202030204" pitchFamily="34" charset="0"/>
                <a:cs typeface="Lato"/>
              </a:rPr>
              <a:t> </a:t>
            </a:r>
          </a:p>
          <a:p>
            <a:pPr defTabSz="914400"/>
            <a:r>
              <a:rPr lang="fr-CA" sz="1200" dirty="0">
                <a:solidFill>
                  <a:prstClr val="black"/>
                </a:solidFill>
                <a:latin typeface="Arial Narrow" panose="020B0606020202030204" pitchFamily="34" charset="0"/>
                <a:cs typeface="Lato"/>
              </a:rPr>
              <a:t>Professeur agrégé de clinique</a:t>
            </a:r>
          </a:p>
          <a:p>
            <a:pPr defTabSz="914400"/>
            <a:r>
              <a:rPr lang="fr-CA" sz="1200" dirty="0">
                <a:solidFill>
                  <a:prstClr val="black"/>
                </a:solidFill>
                <a:latin typeface="Arial Narrow" panose="020B0606020202030204" pitchFamily="34" charset="0"/>
                <a:cs typeface="Lato"/>
              </a:rPr>
              <a:t>Département de médecine familiale de l’Université de C.-B.</a:t>
            </a:r>
            <a:br>
              <a:rPr lang="fr-CA" sz="1200" dirty="0">
                <a:solidFill>
                  <a:prstClr val="black"/>
                </a:solidFill>
                <a:latin typeface="Arial Narrow" panose="020B0606020202030204" pitchFamily="34" charset="0"/>
                <a:cs typeface="Lato"/>
              </a:rPr>
            </a:br>
            <a:r>
              <a:rPr lang="fr-CA" sz="1200" dirty="0">
                <a:solidFill>
                  <a:prstClr val="black"/>
                </a:solidFill>
                <a:latin typeface="Arial Narrow" panose="020B0606020202030204" pitchFamily="34" charset="0"/>
                <a:cs typeface="Lato"/>
              </a:rPr>
              <a:t>Vancouver, Colombie-Britannique</a:t>
            </a:r>
          </a:p>
          <a:p>
            <a:r>
              <a:rPr lang="fr-CA" sz="1200" dirty="0">
                <a:latin typeface="Arial Narrow" panose="020B0606020202030204" pitchFamily="34" charset="0"/>
                <a:cs typeface="Lato"/>
              </a:rPr>
              <a:t> </a:t>
            </a:r>
          </a:p>
          <a:p>
            <a:r>
              <a:rPr lang="fr-CA" sz="1200" b="1" dirty="0">
                <a:solidFill>
                  <a:srgbClr val="1B1A5A"/>
                </a:solidFill>
                <a:latin typeface="Arial Narrow" panose="020B0606020202030204" pitchFamily="34" charset="0"/>
                <a:cs typeface="Lato"/>
              </a:rPr>
              <a:t>Isabelle </a:t>
            </a:r>
            <a:r>
              <a:rPr lang="fr-CA" sz="1200" b="1" dirty="0" err="1">
                <a:solidFill>
                  <a:srgbClr val="1B1A5A"/>
                </a:solidFill>
                <a:latin typeface="Arial Narrow" panose="020B0606020202030204" pitchFamily="34" charset="0"/>
                <a:cs typeface="Lato"/>
              </a:rPr>
              <a:t>Noiseux</a:t>
            </a:r>
            <a:r>
              <a:rPr lang="fr-CA" sz="1200" b="1" dirty="0">
                <a:solidFill>
                  <a:srgbClr val="1B1A5A"/>
                </a:solidFill>
                <a:latin typeface="Arial Narrow" panose="020B0606020202030204" pitchFamily="34" charset="0"/>
                <a:cs typeface="Lato"/>
              </a:rPr>
              <a:t>, M.D.</a:t>
            </a:r>
          </a:p>
          <a:p>
            <a:r>
              <a:rPr lang="fr-CA" sz="1200" dirty="0">
                <a:latin typeface="Arial Narrow" panose="020B0606020202030204" pitchFamily="34" charset="0"/>
                <a:cs typeface="Lato"/>
              </a:rPr>
              <a:t>Directrice adjointe à la direction de la formation professionnelle</a:t>
            </a:r>
          </a:p>
          <a:p>
            <a:r>
              <a:rPr lang="fr-CA" sz="1200" dirty="0">
                <a:latin typeface="Arial Narrow" panose="020B0606020202030204" pitchFamily="34" charset="0"/>
                <a:cs typeface="Lato"/>
              </a:rPr>
              <a:t>FMOQ</a:t>
            </a:r>
          </a:p>
          <a:p>
            <a:endParaRPr lang="fr-CA" sz="1200" dirty="0">
              <a:latin typeface="Arial Narrow" panose="020B0606020202030204" pitchFamily="34" charset="0"/>
              <a:cs typeface="Lato"/>
            </a:endParaRPr>
          </a:p>
          <a:p>
            <a:r>
              <a:rPr lang="fr-CA" sz="1200" b="1" dirty="0" err="1">
                <a:solidFill>
                  <a:srgbClr val="1B1A5A"/>
                </a:solidFill>
                <a:latin typeface="Arial Narrow" panose="020B0606020202030204" pitchFamily="34" charset="0"/>
                <a:cs typeface="Lato"/>
              </a:rPr>
              <a:t>Faisal</a:t>
            </a:r>
            <a:r>
              <a:rPr lang="fr-CA" sz="1200" b="1" dirty="0">
                <a:solidFill>
                  <a:srgbClr val="1B1A5A"/>
                </a:solidFill>
                <a:latin typeface="Arial Narrow" panose="020B0606020202030204" pitchFamily="34" charset="0"/>
                <a:cs typeface="Lato"/>
              </a:rPr>
              <a:t> </a:t>
            </a:r>
            <a:r>
              <a:rPr lang="fr-CA" sz="1200" b="1" dirty="0" err="1">
                <a:solidFill>
                  <a:srgbClr val="1B1A5A"/>
                </a:solidFill>
                <a:latin typeface="Arial Narrow" panose="020B0606020202030204" pitchFamily="34" charset="0"/>
                <a:cs typeface="Lato"/>
              </a:rPr>
              <a:t>Rehman</a:t>
            </a:r>
            <a:r>
              <a:rPr lang="fr-CA" sz="1200" b="1" dirty="0">
                <a:solidFill>
                  <a:srgbClr val="1B1A5A"/>
                </a:solidFill>
                <a:latin typeface="Arial Narrow" panose="020B0606020202030204" pitchFamily="34" charset="0"/>
                <a:cs typeface="Lato"/>
              </a:rPr>
              <a:t>, M.D.</a:t>
            </a:r>
            <a:endParaRPr lang="fr-CA" sz="1200" dirty="0">
              <a:latin typeface="Arial Narrow" panose="020B0606020202030204" pitchFamily="34" charset="0"/>
              <a:cs typeface="Lato"/>
            </a:endParaRPr>
          </a:p>
          <a:p>
            <a:r>
              <a:rPr lang="fr-CA" sz="1200" dirty="0">
                <a:latin typeface="Arial Narrow" panose="020B0606020202030204" pitchFamily="34" charset="0"/>
                <a:cs typeface="Lato"/>
              </a:rPr>
              <a:t>Professeur de médecine</a:t>
            </a:r>
          </a:p>
          <a:p>
            <a:r>
              <a:rPr lang="fr-CA" sz="1200" dirty="0">
                <a:latin typeface="Arial Narrow" panose="020B0606020202030204" pitchFamily="34" charset="0"/>
                <a:cs typeface="Lato"/>
              </a:rPr>
              <a:t>École de médecine et de dentisterie </a:t>
            </a:r>
            <a:r>
              <a:rPr lang="fr-CA" sz="1200" dirty="0" err="1">
                <a:latin typeface="Arial Narrow" panose="020B0606020202030204" pitchFamily="34" charset="0"/>
                <a:cs typeface="Lato"/>
              </a:rPr>
              <a:t>Schulich</a:t>
            </a:r>
            <a:endParaRPr lang="fr-CA" sz="1200" dirty="0">
              <a:latin typeface="Arial Narrow" panose="020B0606020202030204" pitchFamily="34" charset="0"/>
              <a:cs typeface="Lato"/>
            </a:endParaRPr>
          </a:p>
          <a:p>
            <a:r>
              <a:rPr lang="fr-CA" sz="1200" dirty="0">
                <a:latin typeface="Arial Narrow" panose="020B0606020202030204" pitchFamily="34" charset="0"/>
                <a:cs typeface="Lato"/>
              </a:rPr>
              <a:t>Université de Western Ontario, Ontario</a:t>
            </a:r>
            <a:r>
              <a:rPr lang="fr-BE" sz="1200" dirty="0">
                <a:latin typeface="Arial Narrow" panose="020B0606020202030204" pitchFamily="34" charset="0"/>
                <a:cs typeface="Lato"/>
              </a:rPr>
              <a:t> </a:t>
            </a: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fr-BE" sz="1200" b="0" i="0" u="none" strike="noStrike" kern="1200" cap="none" spc="0" normalizeH="0" baseline="0" dirty="0">
              <a:ln>
                <a:noFill/>
              </a:ln>
              <a:solidFill>
                <a:schemeClr val="tx1">
                  <a:tint val="75000"/>
                </a:schemeClr>
              </a:solidFill>
              <a:effectLst/>
              <a:uLnTx/>
              <a:uFillTx/>
              <a:latin typeface="Arial Narrow" panose="020B0606020202030204" pitchFamily="34" charset="0"/>
              <a:cs typeface="Lato"/>
            </a:endParaRPr>
          </a:p>
        </p:txBody>
      </p:sp>
      <p:sp>
        <p:nvSpPr>
          <p:cNvPr id="15" name="TextBox 14">
            <a:extLst>
              <a:ext uri="{FF2B5EF4-FFF2-40B4-BE49-F238E27FC236}">
                <a16:creationId xmlns:a16="http://schemas.microsoft.com/office/drawing/2014/main" id="{1823A46D-38B4-4F76-9D77-6EE1BC90EAB4}"/>
              </a:ext>
            </a:extLst>
          </p:cNvPr>
          <p:cNvSpPr txBox="1"/>
          <p:nvPr/>
        </p:nvSpPr>
        <p:spPr>
          <a:xfrm>
            <a:off x="79848" y="1373072"/>
            <a:ext cx="2221464" cy="4893647"/>
          </a:xfrm>
          <a:prstGeom prst="rect">
            <a:avLst/>
          </a:prstGeom>
          <a:noFill/>
        </p:spPr>
        <p:txBody>
          <a:bodyPr wrap="square" rtlCol="0">
            <a:spAutoFit/>
          </a:bodyPr>
          <a:lstStyle/>
          <a:p>
            <a:r>
              <a:rPr lang="fr-CA" sz="1200" b="1" dirty="0">
                <a:solidFill>
                  <a:srgbClr val="1B1A5A"/>
                </a:solidFill>
                <a:latin typeface="Arial Narrow" pitchFamily="34" charset="0"/>
              </a:rPr>
              <a:t>George Honos, M.D.</a:t>
            </a:r>
            <a:br>
              <a:rPr lang="fr-CA" sz="1200" b="1" dirty="0">
                <a:solidFill>
                  <a:srgbClr val="1B1A5A"/>
                </a:solidFill>
                <a:latin typeface="Arial Narrow" pitchFamily="34" charset="0"/>
              </a:rPr>
            </a:br>
            <a:r>
              <a:rPr lang="fr-CA" sz="1200" b="1" dirty="0">
                <a:solidFill>
                  <a:srgbClr val="1B1A5A"/>
                </a:solidFill>
                <a:latin typeface="Arial Narrow" pitchFamily="34" charset="0"/>
              </a:rPr>
              <a:t>Président du programme Enjeux Cliniques</a:t>
            </a:r>
            <a:br>
              <a:rPr lang="fr-CA" sz="1200" b="1" dirty="0">
                <a:solidFill>
                  <a:srgbClr val="C00000"/>
                </a:solidFill>
                <a:latin typeface="Arial Narrow" pitchFamily="34" charset="0"/>
              </a:rPr>
            </a:br>
            <a:r>
              <a:rPr lang="fr-CA" sz="1200" dirty="0">
                <a:latin typeface="Arial Narrow" pitchFamily="34" charset="0"/>
              </a:rPr>
              <a:t>Cardiologue</a:t>
            </a:r>
            <a:br>
              <a:rPr lang="fr-CA" sz="1200" dirty="0">
                <a:latin typeface="Arial Narrow" pitchFamily="34" charset="0"/>
              </a:rPr>
            </a:br>
            <a:r>
              <a:rPr lang="fr-CA" sz="1200" dirty="0">
                <a:latin typeface="Arial Narrow" pitchFamily="34" charset="0"/>
              </a:rPr>
              <a:t>Directeur médical du regroupement</a:t>
            </a:r>
            <a:br>
              <a:rPr lang="fr-CA" sz="1200" dirty="0">
                <a:latin typeface="Arial Narrow" pitchFamily="34" charset="0"/>
              </a:rPr>
            </a:br>
            <a:r>
              <a:rPr lang="fr-CA" sz="1200" dirty="0">
                <a:latin typeface="Arial Narrow" pitchFamily="34" charset="0"/>
              </a:rPr>
              <a:t>clientèle cardiovasculaire, CHUM</a:t>
            </a:r>
            <a:br>
              <a:rPr lang="fr-CA" sz="1200" dirty="0">
                <a:latin typeface="Arial Narrow" pitchFamily="34" charset="0"/>
              </a:rPr>
            </a:br>
            <a:r>
              <a:rPr lang="fr-CA" sz="1200" dirty="0">
                <a:latin typeface="Arial Narrow" pitchFamily="34" charset="0"/>
              </a:rPr>
              <a:t>Professeur agrégé de médecine</a:t>
            </a:r>
            <a:br>
              <a:rPr lang="fr-CA" sz="1200" dirty="0">
                <a:latin typeface="Arial Narrow" pitchFamily="34" charset="0"/>
              </a:rPr>
            </a:br>
            <a:r>
              <a:rPr lang="fr-CA" sz="1200" dirty="0">
                <a:latin typeface="Arial Narrow" pitchFamily="34" charset="0"/>
              </a:rPr>
              <a:t>Université de Montréal</a:t>
            </a:r>
            <a:br>
              <a:rPr lang="fr-CA" sz="1200" dirty="0">
                <a:latin typeface="Arial Narrow" pitchFamily="34" charset="0"/>
              </a:rPr>
            </a:br>
            <a:r>
              <a:rPr lang="fr-CA" sz="1200" dirty="0">
                <a:latin typeface="Arial Narrow" pitchFamily="34" charset="0"/>
              </a:rPr>
              <a:t>Montréal, Québec</a:t>
            </a:r>
          </a:p>
          <a:p>
            <a:r>
              <a:rPr lang="fr-CA" sz="1200" b="1" dirty="0">
                <a:latin typeface="Arial Narrow" pitchFamily="34" charset="0"/>
              </a:rPr>
              <a:t> </a:t>
            </a:r>
            <a:endParaRPr lang="fr-CA" sz="1200" dirty="0">
              <a:latin typeface="Arial Narrow" pitchFamily="34" charset="0"/>
            </a:endParaRPr>
          </a:p>
          <a:p>
            <a:endParaRPr lang="fr-CA" sz="1200" dirty="0">
              <a:latin typeface="Arial Narrow" panose="020B0606020202030204" pitchFamily="34" charset="0"/>
              <a:cs typeface="Lato"/>
            </a:endParaRPr>
          </a:p>
          <a:p>
            <a:r>
              <a:rPr lang="fr-CA" sz="1200" b="1" dirty="0">
                <a:solidFill>
                  <a:srgbClr val="1B1A5A"/>
                </a:solidFill>
                <a:latin typeface="Arial Narrow" panose="020B0606020202030204" pitchFamily="34" charset="0"/>
                <a:cs typeface="Lato"/>
              </a:rPr>
              <a:t>Jacques Bouchard M.D. </a:t>
            </a:r>
          </a:p>
          <a:p>
            <a:r>
              <a:rPr lang="fr-CA" sz="1200" dirty="0">
                <a:latin typeface="Arial Narrow" panose="020B0606020202030204" pitchFamily="34" charset="0"/>
                <a:cs typeface="Lato"/>
              </a:rPr>
              <a:t>Professeur agrégé de médecine clinique </a:t>
            </a:r>
          </a:p>
          <a:p>
            <a:r>
              <a:rPr lang="fr-CA" sz="1200" dirty="0">
                <a:latin typeface="Arial Narrow" panose="020B0606020202030204" pitchFamily="34" charset="0"/>
                <a:cs typeface="Lato"/>
              </a:rPr>
              <a:t>Université Laval , Québec </a:t>
            </a:r>
          </a:p>
          <a:p>
            <a:r>
              <a:rPr lang="fr-CA" sz="1200" dirty="0">
                <a:latin typeface="Arial Narrow" panose="020B0606020202030204" pitchFamily="34" charset="0"/>
                <a:cs typeface="Lato"/>
              </a:rPr>
              <a:t>Chef, département de médecine </a:t>
            </a:r>
          </a:p>
          <a:p>
            <a:r>
              <a:rPr lang="fr-CA" sz="1200" dirty="0">
                <a:latin typeface="Arial Narrow" panose="020B0606020202030204" pitchFamily="34" charset="0"/>
                <a:cs typeface="Lato"/>
              </a:rPr>
              <a:t>Hôpital de la Malbaie . Québec</a:t>
            </a:r>
          </a:p>
          <a:p>
            <a:endParaRPr lang="fr-CA" sz="1200" dirty="0">
              <a:latin typeface="Arial Narrow" panose="020B0606020202030204" pitchFamily="34" charset="0"/>
              <a:cs typeface="Lato"/>
            </a:endParaRPr>
          </a:p>
          <a:p>
            <a:r>
              <a:rPr lang="fr-CA" sz="1200" b="1" dirty="0">
                <a:solidFill>
                  <a:srgbClr val="1B1A5A"/>
                </a:solidFill>
                <a:latin typeface="Arial Narrow" pitchFamily="34" charset="0"/>
              </a:rPr>
              <a:t>Paul Dorian, M.D.</a:t>
            </a:r>
            <a:br>
              <a:rPr lang="fr-CA" sz="1200" dirty="0">
                <a:latin typeface="Arial Narrow" pitchFamily="34" charset="0"/>
              </a:rPr>
            </a:br>
            <a:r>
              <a:rPr lang="fr-CA" sz="1200" dirty="0">
                <a:latin typeface="Arial Narrow" pitchFamily="34" charset="0"/>
              </a:rPr>
              <a:t>Cardiologue</a:t>
            </a:r>
            <a:br>
              <a:rPr lang="fr-CA" sz="1200" dirty="0">
                <a:latin typeface="Arial Narrow" pitchFamily="34" charset="0"/>
              </a:rPr>
            </a:br>
            <a:r>
              <a:rPr lang="fr-CA" sz="1200" dirty="0">
                <a:latin typeface="Arial Narrow" pitchFamily="34" charset="0"/>
              </a:rPr>
              <a:t>Directeur, Division de cardiologie</a:t>
            </a:r>
            <a:br>
              <a:rPr lang="fr-CA" sz="1200" dirty="0">
                <a:latin typeface="Arial Narrow" pitchFamily="34" charset="0"/>
              </a:rPr>
            </a:br>
            <a:r>
              <a:rPr lang="fr-CA" sz="1200" dirty="0">
                <a:latin typeface="Arial Narrow" pitchFamily="34" charset="0"/>
              </a:rPr>
              <a:t>Professeur de médecine</a:t>
            </a:r>
            <a:br>
              <a:rPr lang="fr-CA" sz="1200" dirty="0">
                <a:latin typeface="Arial Narrow" pitchFamily="34" charset="0"/>
              </a:rPr>
            </a:br>
            <a:r>
              <a:rPr lang="fr-CA" sz="1200" dirty="0">
                <a:latin typeface="Arial Narrow" pitchFamily="34" charset="0"/>
              </a:rPr>
              <a:t>Hôpital St. Michael</a:t>
            </a:r>
            <a:br>
              <a:rPr lang="fr-CA" sz="1200" dirty="0">
                <a:latin typeface="Arial Narrow" pitchFamily="34" charset="0"/>
              </a:rPr>
            </a:br>
            <a:r>
              <a:rPr lang="fr-CA" sz="1200" dirty="0">
                <a:latin typeface="Arial Narrow" pitchFamily="34" charset="0"/>
              </a:rPr>
              <a:t>Université de Toronto</a:t>
            </a:r>
            <a:br>
              <a:rPr lang="fr-CA" sz="1200" dirty="0">
                <a:latin typeface="Arial Narrow" pitchFamily="34" charset="0"/>
              </a:rPr>
            </a:br>
            <a:r>
              <a:rPr lang="fr-CA" sz="1200" dirty="0" err="1">
                <a:latin typeface="Arial Narrow" pitchFamily="34" charset="0"/>
              </a:rPr>
              <a:t>Toronto</a:t>
            </a:r>
            <a:r>
              <a:rPr lang="fr-CA" sz="1200" dirty="0">
                <a:latin typeface="Arial Narrow" pitchFamily="34" charset="0"/>
              </a:rPr>
              <a:t>, Ontario</a:t>
            </a:r>
            <a:endParaRPr lang="fr-CA" sz="1200" dirty="0">
              <a:latin typeface="Arial Narrow" panose="020B0606020202030204" pitchFamily="34" charset="0"/>
              <a:cs typeface="Lato"/>
            </a:endParaRPr>
          </a:p>
        </p:txBody>
      </p:sp>
      <p:sp>
        <p:nvSpPr>
          <p:cNvPr id="2" name="Rectangle 1">
            <a:extLst>
              <a:ext uri="{FF2B5EF4-FFF2-40B4-BE49-F238E27FC236}">
                <a16:creationId xmlns:a16="http://schemas.microsoft.com/office/drawing/2014/main" id="{C5ED892F-A270-4C19-812A-112CE7D0941F}"/>
              </a:ext>
            </a:extLst>
          </p:cNvPr>
          <p:cNvSpPr/>
          <p:nvPr/>
        </p:nvSpPr>
        <p:spPr>
          <a:xfrm>
            <a:off x="2301312" y="1361392"/>
            <a:ext cx="2550088" cy="5660011"/>
          </a:xfrm>
          <a:prstGeom prst="rect">
            <a:avLst/>
          </a:prstGeom>
        </p:spPr>
        <p:txBody>
          <a:bodyPr wrap="square">
            <a:spAutoFit/>
          </a:bodyPr>
          <a:lstStyle/>
          <a:p>
            <a:r>
              <a:rPr lang="fr-BE" sz="1200" b="1" dirty="0">
                <a:solidFill>
                  <a:srgbClr val="1B1A5A"/>
                </a:solidFill>
                <a:latin typeface="Arial Narrow" panose="020B0606020202030204" pitchFamily="34" charset="0"/>
                <a:cs typeface="Lato"/>
              </a:rPr>
              <a:t>Indy (</a:t>
            </a:r>
            <a:r>
              <a:rPr lang="fr-BE" sz="1200" b="1" dirty="0" err="1">
                <a:solidFill>
                  <a:srgbClr val="1B1A5A"/>
                </a:solidFill>
                <a:latin typeface="Arial Narrow" panose="020B0606020202030204" pitchFamily="34" charset="0"/>
                <a:cs typeface="Lato"/>
              </a:rPr>
              <a:t>Indraneel</a:t>
            </a:r>
            <a:r>
              <a:rPr lang="fr-BE" sz="1200" b="1" dirty="0">
                <a:solidFill>
                  <a:srgbClr val="1B1A5A"/>
                </a:solidFill>
                <a:latin typeface="Arial Narrow" panose="020B0606020202030204" pitchFamily="34" charset="0"/>
                <a:cs typeface="Lato"/>
              </a:rPr>
              <a:t>) </a:t>
            </a:r>
            <a:r>
              <a:rPr lang="fr-BE" sz="1200" b="1" dirty="0" err="1">
                <a:solidFill>
                  <a:srgbClr val="1B1A5A"/>
                </a:solidFill>
                <a:latin typeface="Arial Narrow" panose="020B0606020202030204" pitchFamily="34" charset="0"/>
                <a:cs typeface="Lato"/>
              </a:rPr>
              <a:t>Ghosh</a:t>
            </a:r>
            <a:r>
              <a:rPr lang="fr-BE" sz="1200" b="1" dirty="0">
                <a:solidFill>
                  <a:srgbClr val="1B1A5A"/>
                </a:solidFill>
                <a:latin typeface="Arial Narrow" panose="020B0606020202030204" pitchFamily="34" charset="0"/>
                <a:cs typeface="Lato"/>
              </a:rPr>
              <a:t>, M.D.</a:t>
            </a:r>
          </a:p>
          <a:p>
            <a:r>
              <a:rPr lang="fr-BE" sz="1200" dirty="0">
                <a:latin typeface="Arial Narrow" panose="020B0606020202030204" pitchFamily="34" charset="0"/>
                <a:cs typeface="Lato"/>
              </a:rPr>
              <a:t>Professeur de clinique adjoint, Université McMaster </a:t>
            </a:r>
          </a:p>
          <a:p>
            <a:r>
              <a:rPr lang="fr-BE" sz="1200" dirty="0">
                <a:latin typeface="Arial Narrow" panose="020B0606020202030204" pitchFamily="34" charset="0"/>
                <a:cs typeface="Lato"/>
              </a:rPr>
              <a:t>Urgentiste au sein de </a:t>
            </a:r>
            <a:r>
              <a:rPr lang="fr-BE" sz="1200" dirty="0" err="1">
                <a:latin typeface="Arial Narrow" panose="020B0606020202030204" pitchFamily="34" charset="0"/>
                <a:cs typeface="Lato"/>
              </a:rPr>
              <a:t>Trillium</a:t>
            </a:r>
            <a:r>
              <a:rPr lang="fr-BE" sz="1200" dirty="0">
                <a:latin typeface="Arial Narrow" panose="020B0606020202030204" pitchFamily="34" charset="0"/>
                <a:cs typeface="Lato"/>
              </a:rPr>
              <a:t> </a:t>
            </a:r>
            <a:r>
              <a:rPr lang="fr-BE" sz="1200" dirty="0" err="1">
                <a:latin typeface="Arial Narrow" panose="020B0606020202030204" pitchFamily="34" charset="0"/>
                <a:cs typeface="Lato"/>
              </a:rPr>
              <a:t>Health</a:t>
            </a:r>
            <a:r>
              <a:rPr lang="fr-BE" sz="1200" dirty="0">
                <a:latin typeface="Arial Narrow" panose="020B0606020202030204" pitchFamily="34" charset="0"/>
                <a:cs typeface="Lato"/>
              </a:rPr>
              <a:t> </a:t>
            </a:r>
            <a:r>
              <a:rPr lang="fr-BE" sz="1200" dirty="0" err="1">
                <a:latin typeface="Arial Narrow" panose="020B0606020202030204" pitchFamily="34" charset="0"/>
                <a:cs typeface="Lato"/>
              </a:rPr>
              <a:t>Partners</a:t>
            </a:r>
            <a:endParaRPr lang="fr-BE" sz="1200" dirty="0">
              <a:latin typeface="Arial Narrow" panose="020B0606020202030204" pitchFamily="34" charset="0"/>
              <a:cs typeface="Lato"/>
            </a:endParaRPr>
          </a:p>
          <a:p>
            <a:endParaRPr lang="fr-BE" sz="1200" dirty="0">
              <a:latin typeface="Arial Narrow" panose="020B0606020202030204" pitchFamily="34" charset="0"/>
              <a:cs typeface="Lato"/>
            </a:endParaRPr>
          </a:p>
          <a:p>
            <a:pPr defTabSz="914400"/>
            <a:r>
              <a:rPr lang="fr-BE" sz="1200" b="1" dirty="0" err="1">
                <a:solidFill>
                  <a:srgbClr val="002060"/>
                </a:solidFill>
                <a:latin typeface="Arial Narrow" panose="020B0606020202030204" pitchFamily="34" charset="0"/>
                <a:cs typeface="Lato"/>
              </a:rPr>
              <a:t>Shaun</a:t>
            </a:r>
            <a:r>
              <a:rPr lang="fr-BE" sz="1200" b="1" dirty="0">
                <a:solidFill>
                  <a:srgbClr val="002060"/>
                </a:solidFill>
                <a:latin typeface="Arial Narrow" panose="020B0606020202030204" pitchFamily="34" charset="0"/>
                <a:cs typeface="Lato"/>
              </a:rPr>
              <a:t> Goodman, M.D.</a:t>
            </a:r>
          </a:p>
          <a:p>
            <a:pPr defTabSz="914400"/>
            <a:r>
              <a:rPr lang="fr-BE" sz="1200" dirty="0">
                <a:solidFill>
                  <a:prstClr val="black"/>
                </a:solidFill>
                <a:latin typeface="Arial Narrow" panose="020B0606020202030204" pitchFamily="34" charset="0"/>
                <a:cs typeface="Lato"/>
              </a:rPr>
              <a:t>Chef adjoint, Division de cardiologie, Hôpital St. Michael</a:t>
            </a:r>
          </a:p>
          <a:p>
            <a:pPr defTabSz="914400"/>
            <a:r>
              <a:rPr lang="fr-BE" sz="1200" dirty="0">
                <a:solidFill>
                  <a:prstClr val="black"/>
                </a:solidFill>
                <a:latin typeface="Arial Narrow" panose="020B0606020202030204" pitchFamily="34" charset="0"/>
                <a:cs typeface="Lato"/>
              </a:rPr>
              <a:t>Professeur et président, Fondation des maladies du cœur et de l’AVC de l’Ontario (Polo), Département de médecine, Université de Toronto</a:t>
            </a:r>
          </a:p>
          <a:p>
            <a:pPr defTabSz="914400"/>
            <a:r>
              <a:rPr lang="fr-BE" sz="1200" dirty="0">
                <a:solidFill>
                  <a:prstClr val="black"/>
                </a:solidFill>
                <a:latin typeface="Arial Narrow" panose="020B0606020202030204" pitchFamily="34" charset="0"/>
                <a:cs typeface="Lato"/>
              </a:rPr>
              <a:t>Professeur adjoint, Département de médecine, Université d’Alberta</a:t>
            </a:r>
          </a:p>
          <a:p>
            <a:pPr defTabSz="914400"/>
            <a:endParaRPr lang="fr-BE" sz="1200" dirty="0">
              <a:solidFill>
                <a:prstClr val="black"/>
              </a:solidFill>
              <a:latin typeface="Arial Narrow" panose="020B0606020202030204" pitchFamily="34" charset="0"/>
              <a:cs typeface="Lato"/>
            </a:endParaRPr>
          </a:p>
          <a:p>
            <a:r>
              <a:rPr lang="fr-BE" sz="1200" b="1" dirty="0">
                <a:solidFill>
                  <a:srgbClr val="1B1A5A"/>
                </a:solidFill>
                <a:latin typeface="Arial Narrow" pitchFamily="34" charset="0"/>
              </a:rPr>
              <a:t>Jeffrey Habert, M.D. </a:t>
            </a:r>
          </a:p>
          <a:p>
            <a:r>
              <a:rPr lang="fr-BE" sz="1200" dirty="0">
                <a:latin typeface="Arial Narrow" pitchFamily="34" charset="0"/>
              </a:rPr>
              <a:t>Médecin de famille</a:t>
            </a:r>
          </a:p>
          <a:p>
            <a:r>
              <a:rPr lang="fr-BE" sz="1200" dirty="0">
                <a:latin typeface="Arial Narrow" pitchFamily="34" charset="0"/>
              </a:rPr>
              <a:t>Professeur adjoint</a:t>
            </a:r>
          </a:p>
          <a:p>
            <a:r>
              <a:rPr lang="fr-BE" sz="1200" dirty="0">
                <a:latin typeface="Arial Narrow" pitchFamily="34" charset="0"/>
              </a:rPr>
              <a:t>Université de Toronto</a:t>
            </a:r>
          </a:p>
          <a:p>
            <a:r>
              <a:rPr lang="fr-BE" sz="1200" dirty="0">
                <a:latin typeface="Arial Narrow" pitchFamily="34" charset="0"/>
              </a:rPr>
              <a:t>Département de médecine familiale et communautaire </a:t>
            </a:r>
            <a:br>
              <a:rPr lang="fr-BE" sz="1200" dirty="0">
                <a:latin typeface="Arial Narrow" pitchFamily="34" charset="0"/>
              </a:rPr>
            </a:br>
            <a:r>
              <a:rPr lang="fr-BE" sz="1200" dirty="0">
                <a:latin typeface="Arial Narrow" pitchFamily="34" charset="0"/>
              </a:rPr>
              <a:t>Toronto, Ontario</a:t>
            </a:r>
          </a:p>
          <a:p>
            <a:endParaRPr lang="fr-BE" sz="1200" dirty="0">
              <a:latin typeface="Agency FB" pitchFamily="34" charset="0"/>
            </a:endParaRPr>
          </a:p>
          <a:p>
            <a:endParaRPr lang="en-CA" dirty="0">
              <a:latin typeface="Arial Narrow" panose="020B0606020202030204" pitchFamily="34" charset="0"/>
              <a:cs typeface="Lato"/>
            </a:endParaRPr>
          </a:p>
          <a:p>
            <a:pPr>
              <a:lnSpc>
                <a:spcPct val="110000"/>
              </a:lnSpc>
            </a:pPr>
            <a:endParaRPr lang="en-CA" dirty="0">
              <a:latin typeface="Arial Narrow" panose="020B0606020202030204" pitchFamily="34" charset="0"/>
              <a:cs typeface="Lato"/>
            </a:endParaRPr>
          </a:p>
          <a:p>
            <a:pPr>
              <a:lnSpc>
                <a:spcPct val="50000"/>
              </a:lnSpc>
            </a:pPr>
            <a:endParaRPr lang="en-US" dirty="0">
              <a:solidFill>
                <a:srgbClr val="C00000"/>
              </a:solidFill>
              <a:latin typeface="Arial Narrow" panose="020B0606020202030204" pitchFamily="34" charset="0"/>
              <a:cs typeface="Lato"/>
            </a:endParaRPr>
          </a:p>
          <a:p>
            <a:pPr>
              <a:lnSpc>
                <a:spcPct val="50000"/>
              </a:lnSpc>
            </a:pPr>
            <a:endParaRPr lang="en-CA" dirty="0">
              <a:solidFill>
                <a:srgbClr val="C00000"/>
              </a:solidFill>
              <a:latin typeface="Arial Narrow" panose="020B0606020202030204" pitchFamily="34" charset="0"/>
              <a:cs typeface="Lato"/>
            </a:endParaRPr>
          </a:p>
          <a:p>
            <a:endParaRPr lang="en-CA" dirty="0">
              <a:latin typeface="Arial Narrow" panose="020B0606020202030204" pitchFamily="34" charset="0"/>
              <a:cs typeface="Lato"/>
            </a:endParaRPr>
          </a:p>
        </p:txBody>
      </p:sp>
      <p:pic>
        <p:nvPicPr>
          <p:cNvPr id="12" name="4E92DA43-5712-40E9-AFDC-2C1062C78C6F" descr="7646DFF2-B812-4635-AA57-5171E34E5A45@chrc">
            <a:extLst>
              <a:ext uri="{FF2B5EF4-FFF2-40B4-BE49-F238E27FC236}">
                <a16:creationId xmlns:a16="http://schemas.microsoft.com/office/drawing/2014/main" id="{4AAF291B-3BDC-4F9B-9378-DA388B5ADF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5498" y="126338"/>
            <a:ext cx="1377978" cy="785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1492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92A3152-967D-4FF9-BC35-DD3F26C4AAE9}"/>
              </a:ext>
            </a:extLst>
          </p:cNvPr>
          <p:cNvSpPr txBox="1"/>
          <p:nvPr/>
        </p:nvSpPr>
        <p:spPr>
          <a:xfrm>
            <a:off x="0" y="1151083"/>
            <a:ext cx="9144000" cy="5212080"/>
          </a:xfrm>
          <a:prstGeom prst="rect">
            <a:avLst/>
          </a:prstGeom>
          <a:solidFill>
            <a:srgbClr val="19325C"/>
          </a:solidFill>
        </p:spPr>
        <p:txBody>
          <a:bodyPr wrap="square" rtlCol="0">
            <a:spAutoFit/>
          </a:bodyPr>
          <a:lstStyle/>
          <a:p>
            <a:endParaRPr lang="en-US" dirty="0"/>
          </a:p>
        </p:txBody>
      </p:sp>
      <p:sp>
        <p:nvSpPr>
          <p:cNvPr id="4" name="Rectangle 3">
            <a:extLst>
              <a:ext uri="{FF2B5EF4-FFF2-40B4-BE49-F238E27FC236}">
                <a16:creationId xmlns:a16="http://schemas.microsoft.com/office/drawing/2014/main" id="{9B878E3E-03CE-44DE-91BF-54E76C1C3319}"/>
              </a:ext>
            </a:extLst>
          </p:cNvPr>
          <p:cNvSpPr/>
          <p:nvPr/>
        </p:nvSpPr>
        <p:spPr>
          <a:xfrm>
            <a:off x="0" y="6359866"/>
            <a:ext cx="9144000" cy="496736"/>
          </a:xfrm>
          <a:prstGeom prst="rect">
            <a:avLst/>
          </a:prstGeom>
          <a:solidFill>
            <a:srgbClr val="30C1D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4F0F2E5D-FE70-4771-AEC9-15CFDDC61F37}"/>
              </a:ext>
            </a:extLst>
          </p:cNvPr>
          <p:cNvCxnSpPr/>
          <p:nvPr/>
        </p:nvCxnSpPr>
        <p:spPr>
          <a:xfrm flipV="1">
            <a:off x="0" y="1149657"/>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B68A608-2AD4-4118-9576-9334CD35F3ED}"/>
              </a:ext>
            </a:extLst>
          </p:cNvPr>
          <p:cNvCxnSpPr/>
          <p:nvPr/>
        </p:nvCxnSpPr>
        <p:spPr>
          <a:xfrm flipV="1">
            <a:off x="0" y="6358439"/>
            <a:ext cx="9144000" cy="0"/>
          </a:xfrm>
          <a:prstGeom prst="line">
            <a:avLst/>
          </a:prstGeom>
          <a:ln w="19050">
            <a:solidFill>
              <a:schemeClr val="bg1"/>
            </a:solidFill>
          </a:ln>
          <a:effectLst/>
        </p:spPr>
        <p:style>
          <a:lnRef idx="1">
            <a:schemeClr val="accent1"/>
          </a:lnRef>
          <a:fillRef idx="0">
            <a:schemeClr val="accent1"/>
          </a:fillRef>
          <a:effectRef idx="0">
            <a:schemeClr val="accent1"/>
          </a:effectRef>
          <a:fontRef idx="minor">
            <a:schemeClr val="tx1"/>
          </a:fontRef>
        </p:style>
      </p:cxnSp>
      <p:pic>
        <p:nvPicPr>
          <p:cNvPr id="5" name="Picture 4" descr="CHRC-logo_light-blue.png">
            <a:extLst>
              <a:ext uri="{FF2B5EF4-FFF2-40B4-BE49-F238E27FC236}">
                <a16:creationId xmlns:a16="http://schemas.microsoft.com/office/drawing/2014/main" id="{ADEC60BF-4E5F-40CC-86DD-1D84B351C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5359" y="6014103"/>
            <a:ext cx="846691" cy="842500"/>
          </a:xfrm>
          <a:prstGeom prst="rect">
            <a:avLst/>
          </a:prstGeom>
        </p:spPr>
      </p:pic>
      <p:sp>
        <p:nvSpPr>
          <p:cNvPr id="10" name="TextBox 9">
            <a:extLst>
              <a:ext uri="{FF2B5EF4-FFF2-40B4-BE49-F238E27FC236}">
                <a16:creationId xmlns:a16="http://schemas.microsoft.com/office/drawing/2014/main" id="{0199A57B-5E3A-4432-B942-8C5BDCDD410F}"/>
              </a:ext>
            </a:extLst>
          </p:cNvPr>
          <p:cNvSpPr txBox="1"/>
          <p:nvPr/>
        </p:nvSpPr>
        <p:spPr>
          <a:xfrm>
            <a:off x="0" y="1787219"/>
            <a:ext cx="9144000" cy="1188720"/>
          </a:xfrm>
          <a:prstGeom prst="rect">
            <a:avLst/>
          </a:prstGeom>
          <a:solidFill>
            <a:srgbClr val="254A87"/>
          </a:solidFill>
        </p:spPr>
        <p:txBody>
          <a:bodyPr wrap="square" rtlCol="0">
            <a:spAutoFit/>
          </a:bodyPr>
          <a:lstStyle/>
          <a:p>
            <a:endParaRPr lang="en-US" dirty="0"/>
          </a:p>
        </p:txBody>
      </p:sp>
      <p:sp>
        <p:nvSpPr>
          <p:cNvPr id="11" name="Flowchart: Connector 10">
            <a:extLst>
              <a:ext uri="{FF2B5EF4-FFF2-40B4-BE49-F238E27FC236}">
                <a16:creationId xmlns:a16="http://schemas.microsoft.com/office/drawing/2014/main" id="{F190DD1E-C165-412A-AF16-708C586AF018}"/>
              </a:ext>
            </a:extLst>
          </p:cNvPr>
          <p:cNvSpPr/>
          <p:nvPr/>
        </p:nvSpPr>
        <p:spPr>
          <a:xfrm>
            <a:off x="266854" y="1907191"/>
            <a:ext cx="914400" cy="914400"/>
          </a:xfrm>
          <a:prstGeom prst="flowChartConnector">
            <a:avLst/>
          </a:prstGeom>
          <a:solidFill>
            <a:srgbClr val="30C1D7"/>
          </a:solidFill>
          <a:ln w="5715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4400" b="1" dirty="0">
                <a:latin typeface="Arial Narrow" panose="020B0606020202030204" pitchFamily="34" charset="0"/>
              </a:rPr>
              <a:t>I</a:t>
            </a:r>
            <a:endParaRPr lang="en-US" sz="4400" b="1" dirty="0">
              <a:latin typeface="Arial Narrow" panose="020B0606020202030204" pitchFamily="34" charset="0"/>
            </a:endParaRPr>
          </a:p>
        </p:txBody>
      </p:sp>
      <p:sp>
        <p:nvSpPr>
          <p:cNvPr id="12" name="TextBox 11">
            <a:extLst>
              <a:ext uri="{FF2B5EF4-FFF2-40B4-BE49-F238E27FC236}">
                <a16:creationId xmlns:a16="http://schemas.microsoft.com/office/drawing/2014/main" id="{A5D6CDB6-72D0-4357-8DD8-44672AC991E3}"/>
              </a:ext>
            </a:extLst>
          </p:cNvPr>
          <p:cNvSpPr txBox="1"/>
          <p:nvPr/>
        </p:nvSpPr>
        <p:spPr>
          <a:xfrm>
            <a:off x="1645918" y="1834261"/>
            <a:ext cx="7231228" cy="1107996"/>
          </a:xfrm>
          <a:prstGeom prst="rect">
            <a:avLst/>
          </a:prstGeom>
          <a:noFill/>
        </p:spPr>
        <p:txBody>
          <a:bodyPr wrap="square" rtlCol="0">
            <a:spAutoFit/>
          </a:bodyPr>
          <a:lstStyle/>
          <a:p>
            <a:r>
              <a:rPr lang="fr-CA" sz="2200" b="1" dirty="0">
                <a:solidFill>
                  <a:schemeClr val="bg1"/>
                </a:solidFill>
                <a:latin typeface="Arial Narrow" panose="020B0606020202030204" pitchFamily="34" charset="0"/>
              </a:rPr>
              <a:t>Évaluer et stratifier le risque hémorragique chez les patients atteints de FA subissant différentes interventions pour guider le traitement </a:t>
            </a:r>
          </a:p>
        </p:txBody>
      </p:sp>
      <p:sp>
        <p:nvSpPr>
          <p:cNvPr id="13" name="TextBox 12">
            <a:extLst>
              <a:ext uri="{FF2B5EF4-FFF2-40B4-BE49-F238E27FC236}">
                <a16:creationId xmlns:a16="http://schemas.microsoft.com/office/drawing/2014/main" id="{B3E2E79C-6F84-4E28-8017-986AD1C3AEF8}"/>
              </a:ext>
            </a:extLst>
          </p:cNvPr>
          <p:cNvSpPr txBox="1"/>
          <p:nvPr/>
        </p:nvSpPr>
        <p:spPr>
          <a:xfrm>
            <a:off x="0" y="3256275"/>
            <a:ext cx="9144000" cy="1188720"/>
          </a:xfrm>
          <a:prstGeom prst="rect">
            <a:avLst/>
          </a:prstGeom>
          <a:solidFill>
            <a:srgbClr val="254A87"/>
          </a:solidFill>
        </p:spPr>
        <p:txBody>
          <a:bodyPr wrap="square" rtlCol="0">
            <a:spAutoFit/>
          </a:bodyPr>
          <a:lstStyle/>
          <a:p>
            <a:endParaRPr lang="en-US" dirty="0"/>
          </a:p>
        </p:txBody>
      </p:sp>
      <p:sp>
        <p:nvSpPr>
          <p:cNvPr id="14" name="Flowchart: Connector 13">
            <a:extLst>
              <a:ext uri="{FF2B5EF4-FFF2-40B4-BE49-F238E27FC236}">
                <a16:creationId xmlns:a16="http://schemas.microsoft.com/office/drawing/2014/main" id="{5DEBD901-B2F7-4756-9A7B-C81C990C7BF4}"/>
              </a:ext>
            </a:extLst>
          </p:cNvPr>
          <p:cNvSpPr/>
          <p:nvPr/>
        </p:nvSpPr>
        <p:spPr>
          <a:xfrm>
            <a:off x="266854" y="3383429"/>
            <a:ext cx="914400" cy="914400"/>
          </a:xfrm>
          <a:prstGeom prst="flowChartConnector">
            <a:avLst/>
          </a:prstGeom>
          <a:solidFill>
            <a:srgbClr val="30C1D7"/>
          </a:solidFill>
          <a:ln w="5715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4400" b="1" dirty="0">
                <a:latin typeface="Arial Narrow" panose="020B0606020202030204" pitchFamily="34" charset="0"/>
              </a:rPr>
              <a:t>II</a:t>
            </a:r>
            <a:endParaRPr lang="en-US" sz="4400" b="1" dirty="0">
              <a:latin typeface="Arial Narrow" panose="020B0606020202030204" pitchFamily="34" charset="0"/>
            </a:endParaRPr>
          </a:p>
        </p:txBody>
      </p:sp>
      <p:sp>
        <p:nvSpPr>
          <p:cNvPr id="16" name="TextBox 15">
            <a:extLst>
              <a:ext uri="{FF2B5EF4-FFF2-40B4-BE49-F238E27FC236}">
                <a16:creationId xmlns:a16="http://schemas.microsoft.com/office/drawing/2014/main" id="{BF0CAC9A-DC9D-447A-BAEA-DE6EF6920E15}"/>
              </a:ext>
            </a:extLst>
          </p:cNvPr>
          <p:cNvSpPr txBox="1"/>
          <p:nvPr/>
        </p:nvSpPr>
        <p:spPr>
          <a:xfrm>
            <a:off x="1645918" y="3320570"/>
            <a:ext cx="6993522" cy="1107996"/>
          </a:xfrm>
          <a:prstGeom prst="rect">
            <a:avLst/>
          </a:prstGeom>
          <a:noFill/>
        </p:spPr>
        <p:txBody>
          <a:bodyPr wrap="square" rtlCol="0">
            <a:spAutoFit/>
          </a:bodyPr>
          <a:lstStyle/>
          <a:p>
            <a:r>
              <a:rPr lang="fr-CA" sz="2200" b="1" dirty="0">
                <a:solidFill>
                  <a:schemeClr val="bg1"/>
                </a:solidFill>
                <a:latin typeface="Arial Narrow" pitchFamily="34" charset="0"/>
              </a:rPr>
              <a:t>Examiner les défis que posent la gestion de l’hémorragie et l’arrêt/la réinstauration des AOD pour une intervention et bien connaître les recommandations actuelles</a:t>
            </a:r>
          </a:p>
        </p:txBody>
      </p:sp>
      <p:sp>
        <p:nvSpPr>
          <p:cNvPr id="17" name="TextBox 16">
            <a:extLst>
              <a:ext uri="{FF2B5EF4-FFF2-40B4-BE49-F238E27FC236}">
                <a16:creationId xmlns:a16="http://schemas.microsoft.com/office/drawing/2014/main" id="{4BBC86C0-712B-4C83-9A03-958BB38AE88F}"/>
              </a:ext>
            </a:extLst>
          </p:cNvPr>
          <p:cNvSpPr txBox="1"/>
          <p:nvPr/>
        </p:nvSpPr>
        <p:spPr>
          <a:xfrm>
            <a:off x="0" y="4752976"/>
            <a:ext cx="9144000" cy="1188720"/>
          </a:xfrm>
          <a:prstGeom prst="rect">
            <a:avLst/>
          </a:prstGeom>
          <a:solidFill>
            <a:srgbClr val="254A87"/>
          </a:solidFill>
        </p:spPr>
        <p:txBody>
          <a:bodyPr wrap="square" rtlCol="0">
            <a:spAutoFit/>
          </a:bodyPr>
          <a:lstStyle/>
          <a:p>
            <a:endParaRPr lang="en-US" dirty="0"/>
          </a:p>
        </p:txBody>
      </p:sp>
      <p:sp>
        <p:nvSpPr>
          <p:cNvPr id="18" name="Flowchart: Connector 17">
            <a:extLst>
              <a:ext uri="{FF2B5EF4-FFF2-40B4-BE49-F238E27FC236}">
                <a16:creationId xmlns:a16="http://schemas.microsoft.com/office/drawing/2014/main" id="{270C6EDC-9A9B-4AFC-B831-3BDC810AFB50}"/>
              </a:ext>
            </a:extLst>
          </p:cNvPr>
          <p:cNvSpPr/>
          <p:nvPr/>
        </p:nvSpPr>
        <p:spPr>
          <a:xfrm>
            <a:off x="266854" y="4891998"/>
            <a:ext cx="914400" cy="914400"/>
          </a:xfrm>
          <a:prstGeom prst="flowChartConnector">
            <a:avLst/>
          </a:prstGeom>
          <a:solidFill>
            <a:srgbClr val="30C1D7"/>
          </a:solidFill>
          <a:ln w="5715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4400" b="1" dirty="0">
                <a:latin typeface="Arial Narrow" panose="020B0606020202030204" pitchFamily="34" charset="0"/>
              </a:rPr>
              <a:t>III</a:t>
            </a:r>
            <a:endParaRPr lang="en-US" sz="4400" b="1" dirty="0">
              <a:latin typeface="Arial Narrow" panose="020B0606020202030204" pitchFamily="34" charset="0"/>
            </a:endParaRPr>
          </a:p>
        </p:txBody>
      </p:sp>
      <p:sp>
        <p:nvSpPr>
          <p:cNvPr id="19" name="TextBox 18">
            <a:extLst>
              <a:ext uri="{FF2B5EF4-FFF2-40B4-BE49-F238E27FC236}">
                <a16:creationId xmlns:a16="http://schemas.microsoft.com/office/drawing/2014/main" id="{A87FB2AC-7EB1-40F9-92BE-9C8AFAB2ECE5}"/>
              </a:ext>
            </a:extLst>
          </p:cNvPr>
          <p:cNvSpPr txBox="1"/>
          <p:nvPr/>
        </p:nvSpPr>
        <p:spPr>
          <a:xfrm>
            <a:off x="1645918" y="4788998"/>
            <a:ext cx="7231228" cy="1107996"/>
          </a:xfrm>
          <a:prstGeom prst="rect">
            <a:avLst/>
          </a:prstGeom>
          <a:noFill/>
        </p:spPr>
        <p:txBody>
          <a:bodyPr wrap="square" rtlCol="0">
            <a:spAutoFit/>
          </a:bodyPr>
          <a:lstStyle/>
          <a:p>
            <a:r>
              <a:rPr lang="fr-CA" sz="2200" b="1" dirty="0">
                <a:solidFill>
                  <a:schemeClr val="bg1"/>
                </a:solidFill>
                <a:latin typeface="Arial Narrow" pitchFamily="34" charset="0"/>
              </a:rPr>
              <a:t>Appliquer les meilleures données probantes et lignes directrices pour la gestion des AOD en période préopératoire, péri-opératoire et postopératoire</a:t>
            </a:r>
            <a:endParaRPr lang="en-CA" sz="2200" b="1" dirty="0">
              <a:solidFill>
                <a:schemeClr val="bg1"/>
              </a:solidFill>
              <a:latin typeface="Arial Narrow" panose="020B0606020202030204" pitchFamily="34" charset="0"/>
            </a:endParaRPr>
          </a:p>
        </p:txBody>
      </p:sp>
      <p:sp>
        <p:nvSpPr>
          <p:cNvPr id="20" name="Rectangle 19">
            <a:extLst>
              <a:ext uri="{FF2B5EF4-FFF2-40B4-BE49-F238E27FC236}">
                <a16:creationId xmlns:a16="http://schemas.microsoft.com/office/drawing/2014/main" id="{50619B98-8AED-45DA-BE0A-EEA07D586EA7}"/>
              </a:ext>
            </a:extLst>
          </p:cNvPr>
          <p:cNvSpPr/>
          <p:nvPr/>
        </p:nvSpPr>
        <p:spPr>
          <a:xfrm>
            <a:off x="143997" y="86704"/>
            <a:ext cx="8068238" cy="1569660"/>
          </a:xfrm>
          <a:prstGeom prst="rect">
            <a:avLst/>
          </a:prstGeom>
          <a:noFill/>
        </p:spPr>
        <p:txBody>
          <a:bodyPr wrap="square">
            <a:spAutoFit/>
          </a:bodyPr>
          <a:lstStyle/>
          <a:p>
            <a:pPr>
              <a:defRPr/>
            </a:pPr>
            <a:r>
              <a:rPr lang="fr-CA" sz="4800" b="1" dirty="0">
                <a:solidFill>
                  <a:srgbClr val="1B1A5A"/>
                </a:solidFill>
                <a:latin typeface="Arial Narrow" panose="020B0606020202030204" pitchFamily="34" charset="0"/>
                <a:cs typeface="Candara"/>
              </a:rPr>
              <a:t>Objectifs d’apprentissage</a:t>
            </a:r>
            <a:endParaRPr lang="en-US" sz="4800" b="1" dirty="0">
              <a:solidFill>
                <a:srgbClr val="1B1A5A"/>
              </a:solidFill>
              <a:latin typeface="Arial Narrow" panose="020B0606020202030204" pitchFamily="34" charset="0"/>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4800" b="1" i="0" u="none" strike="noStrike" kern="1200" cap="none" spc="0" normalizeH="0" baseline="0" noProof="0" dirty="0">
              <a:ln>
                <a:noFill/>
              </a:ln>
              <a:solidFill>
                <a:srgbClr val="1B1A5A"/>
              </a:solidFill>
              <a:effectLst/>
              <a:uLnTx/>
              <a:uFillTx/>
              <a:latin typeface="Arial Narrow" panose="020B0606020202030204" pitchFamily="34" charset="0"/>
              <a:cs typeface="Aharoni" panose="02010803020104030203" pitchFamily="2" charset="-79"/>
            </a:endParaRPr>
          </a:p>
        </p:txBody>
      </p:sp>
      <p:sp>
        <p:nvSpPr>
          <p:cNvPr id="21" name="Content Placeholder 2">
            <a:extLst>
              <a:ext uri="{FF2B5EF4-FFF2-40B4-BE49-F238E27FC236}">
                <a16:creationId xmlns:a16="http://schemas.microsoft.com/office/drawing/2014/main" id="{DA3585F1-97F7-4CD0-B289-5F443D94B287}"/>
              </a:ext>
            </a:extLst>
          </p:cNvPr>
          <p:cNvSpPr txBox="1">
            <a:spLocks/>
          </p:cNvSpPr>
          <p:nvPr/>
        </p:nvSpPr>
        <p:spPr>
          <a:xfrm>
            <a:off x="143997" y="1227839"/>
            <a:ext cx="8676991" cy="549680"/>
          </a:xfrm>
          <a:prstGeom prst="rect">
            <a:avLst/>
          </a:prstGeom>
        </p:spPr>
        <p:txBody>
          <a:bodyPr vert="horz" lIns="91440" tIns="45720" rIns="91440" bIns="45720" rtlCol="0">
            <a:noAutofit/>
          </a:bodyPr>
          <a:lstStyle/>
          <a:p>
            <a:pPr>
              <a:spcBef>
                <a:spcPct val="20000"/>
              </a:spcBef>
              <a:defRPr/>
            </a:pPr>
            <a:r>
              <a:rPr lang="fr-CA" sz="2800" b="1" dirty="0">
                <a:solidFill>
                  <a:srgbClr val="99DFEB"/>
                </a:solidFill>
                <a:latin typeface="Arial Narrow" pitchFamily="34" charset="0"/>
              </a:rPr>
              <a:t>À la fin de cette activité, le participant sera en mesure de :</a:t>
            </a:r>
            <a:endParaRPr kumimoji="0" lang="en-CA" sz="2800" b="1" i="0" u="none" strike="noStrike" kern="1200" cap="none" spc="0" normalizeH="0" baseline="0" noProof="0" dirty="0">
              <a:ln>
                <a:noFill/>
              </a:ln>
              <a:solidFill>
                <a:srgbClr val="99DFEB"/>
              </a:solidFill>
              <a:effectLst/>
              <a:uLnTx/>
              <a:uFillTx/>
              <a:latin typeface="Arial Narrow" panose="020B0606020202030204" pitchFamily="34" charset="0"/>
              <a:cs typeface="Lato"/>
            </a:endParaRPr>
          </a:p>
          <a:p>
            <a:pPr marL="0" marR="0" lvl="0" indent="0" algn="ctr" defTabSz="457200" rtl="0" eaLnBrk="1" fontAlgn="auto" latinLnBrk="0" hangingPunct="1">
              <a:lnSpc>
                <a:spcPct val="100000"/>
              </a:lnSpc>
              <a:spcBef>
                <a:spcPct val="20000"/>
              </a:spcBef>
              <a:spcAft>
                <a:spcPts val="0"/>
              </a:spcAft>
              <a:buClrTx/>
              <a:buSzTx/>
              <a:buFontTx/>
              <a:buNone/>
              <a:tabLst/>
              <a:defRPr/>
            </a:pPr>
            <a:endParaRPr kumimoji="0" lang="en-CA" sz="2400" b="0" i="0" u="none" strike="noStrike" kern="1200" cap="none" spc="0" normalizeH="0" baseline="0" noProof="0" dirty="0">
              <a:ln>
                <a:noFill/>
              </a:ln>
              <a:solidFill>
                <a:srgbClr val="99DFEB"/>
              </a:solidFill>
              <a:effectLst/>
              <a:uLnTx/>
              <a:uFillTx/>
              <a:latin typeface="Arial Narrow" panose="020B0606020202030204" pitchFamily="34" charset="0"/>
              <a:cs typeface="Lato"/>
            </a:endParaRPr>
          </a:p>
          <a:p>
            <a:pPr marL="0" marR="0" lvl="0" indent="0" algn="ctr" defTabSz="457200" rtl="0" eaLnBrk="1" fontAlgn="auto" latinLnBrk="0" hangingPunct="1">
              <a:lnSpc>
                <a:spcPct val="100000"/>
              </a:lnSpc>
              <a:spcBef>
                <a:spcPct val="20000"/>
              </a:spcBef>
              <a:spcAft>
                <a:spcPts val="0"/>
              </a:spcAft>
              <a:buClrTx/>
              <a:buSzTx/>
              <a:buFont typeface="Arial"/>
              <a:buNone/>
              <a:tabLst/>
              <a:defRPr/>
            </a:pPr>
            <a:endParaRPr kumimoji="0" lang="en-CA" sz="2000" b="0" i="0" u="none" strike="noStrike" kern="1200" cap="none" spc="0" normalizeH="0" baseline="0" noProof="0" dirty="0">
              <a:ln>
                <a:noFill/>
              </a:ln>
              <a:solidFill>
                <a:srgbClr val="99DFEB"/>
              </a:solidFill>
              <a:effectLst/>
              <a:uLnTx/>
              <a:uFillTx/>
              <a:latin typeface="Arial Narrow" panose="020B0606020202030204" pitchFamily="34" charset="0"/>
              <a:cs typeface="Lato"/>
            </a:endParaRPr>
          </a:p>
        </p:txBody>
      </p:sp>
      <p:pic>
        <p:nvPicPr>
          <p:cNvPr id="22" name="4E92DA43-5712-40E9-AFDC-2C1062C78C6F" descr="7646DFF2-B812-4635-AA57-5171E34E5A45@chrc">
            <a:extLst>
              <a:ext uri="{FF2B5EF4-FFF2-40B4-BE49-F238E27FC236}">
                <a16:creationId xmlns:a16="http://schemas.microsoft.com/office/drawing/2014/main" id="{E1753DEB-22C9-4C25-9790-8D50BFD495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5813" y="150353"/>
            <a:ext cx="1541405" cy="878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3105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pic>
        <p:nvPicPr>
          <p:cNvPr id="11" name="Picture 10">
            <a:extLst>
              <a:ext uri="{FF2B5EF4-FFF2-40B4-BE49-F238E27FC236}">
                <a16:creationId xmlns:a16="http://schemas.microsoft.com/office/drawing/2014/main" id="{E872C65B-5638-434F-A60A-F784C072A015}"/>
              </a:ext>
            </a:extLst>
          </p:cNvPr>
          <p:cNvPicPr>
            <a:picLocks noChangeAspect="1"/>
          </p:cNvPicPr>
          <p:nvPr/>
        </p:nvPicPr>
        <p:blipFill>
          <a:blip r:embed="rId5"/>
          <a:stretch>
            <a:fillRect/>
          </a:stretch>
        </p:blipFill>
        <p:spPr>
          <a:xfrm>
            <a:off x="3498982" y="4838720"/>
            <a:ext cx="5670317" cy="1969505"/>
          </a:xfrm>
          <a:prstGeom prst="rect">
            <a:avLst/>
          </a:prstGeom>
        </p:spPr>
      </p:pic>
      <p:pic>
        <p:nvPicPr>
          <p:cNvPr id="10" name="Picture 9">
            <a:extLst>
              <a:ext uri="{FF2B5EF4-FFF2-40B4-BE49-F238E27FC236}">
                <a16:creationId xmlns:a16="http://schemas.microsoft.com/office/drawing/2014/main" id="{1706ADE0-44C5-4CC3-9558-FAF5DE8D2229}"/>
              </a:ext>
            </a:extLst>
          </p:cNvPr>
          <p:cNvPicPr>
            <a:picLocks noChangeAspect="1"/>
          </p:cNvPicPr>
          <p:nvPr/>
        </p:nvPicPr>
        <p:blipFill>
          <a:blip r:embed="rId6"/>
          <a:stretch>
            <a:fillRect/>
          </a:stretch>
        </p:blipFill>
        <p:spPr>
          <a:xfrm>
            <a:off x="3542097" y="2854525"/>
            <a:ext cx="5601903" cy="1842429"/>
          </a:xfrm>
          <a:prstGeom prst="rect">
            <a:avLst/>
          </a:prstGeom>
        </p:spPr>
      </p:pic>
      <p:pic>
        <p:nvPicPr>
          <p:cNvPr id="9" name="Picture 8">
            <a:extLst>
              <a:ext uri="{FF2B5EF4-FFF2-40B4-BE49-F238E27FC236}">
                <a16:creationId xmlns:a16="http://schemas.microsoft.com/office/drawing/2014/main" id="{107A70F1-1CB8-4995-AA88-89A410558912}"/>
              </a:ext>
            </a:extLst>
          </p:cNvPr>
          <p:cNvPicPr>
            <a:picLocks noChangeAspect="1"/>
          </p:cNvPicPr>
          <p:nvPr/>
        </p:nvPicPr>
        <p:blipFill>
          <a:blip r:embed="rId7"/>
          <a:stretch>
            <a:fillRect/>
          </a:stretch>
        </p:blipFill>
        <p:spPr>
          <a:xfrm>
            <a:off x="3478313" y="1051879"/>
            <a:ext cx="5670317" cy="1661589"/>
          </a:xfrm>
          <a:prstGeom prst="rect">
            <a:avLst/>
          </a:prstGeom>
        </p:spPr>
      </p:pic>
      <p:sp>
        <p:nvSpPr>
          <p:cNvPr id="2" name="Rectangle 1">
            <a:extLst>
              <a:ext uri="{FF2B5EF4-FFF2-40B4-BE49-F238E27FC236}">
                <a16:creationId xmlns:a16="http://schemas.microsoft.com/office/drawing/2014/main" id="{8F38F57C-F2CC-41DA-8963-9F69B92ACCE8}"/>
              </a:ext>
            </a:extLst>
          </p:cNvPr>
          <p:cNvSpPr/>
          <p:nvPr/>
        </p:nvSpPr>
        <p:spPr>
          <a:xfrm>
            <a:off x="0" y="0"/>
            <a:ext cx="3542097" cy="6858000"/>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83F703E-5F2E-45D6-B071-D3FB233EB843}"/>
              </a:ext>
            </a:extLst>
          </p:cNvPr>
          <p:cNvSpPr/>
          <p:nvPr/>
        </p:nvSpPr>
        <p:spPr>
          <a:xfrm>
            <a:off x="790059" y="26577"/>
            <a:ext cx="2688254" cy="923330"/>
          </a:xfrm>
          <a:prstGeom prst="rect">
            <a:avLst/>
          </a:prstGeom>
          <a:noFill/>
        </p:spPr>
        <p:txBody>
          <a:bodyPr wrap="square">
            <a:spAutoFit/>
          </a:bodyPr>
          <a:lstStyle/>
          <a:p>
            <a:pPr lvl="0">
              <a:defRPr/>
            </a:pPr>
            <a:r>
              <a:rPr kumimoji="0" lang="en-CA" sz="5400" b="1" i="0" u="none" strike="noStrike" kern="1200" cap="none" spc="0" normalizeH="0" baseline="0" noProof="0" dirty="0" err="1">
                <a:ln>
                  <a:noFill/>
                </a:ln>
                <a:solidFill>
                  <a:schemeClr val="bg1"/>
                </a:solidFill>
                <a:effectLst/>
                <a:uLnTx/>
                <a:uFillTx/>
                <a:latin typeface="Arial Narrow" panose="020B0606020202030204" pitchFamily="34" charset="0"/>
                <a:cs typeface="Aharoni" panose="02010803020104030203" pitchFamily="2" charset="-79"/>
              </a:rPr>
              <a:t>Cas</a:t>
            </a:r>
            <a:r>
              <a:rPr kumimoji="0" lang="en-CA" sz="5400" b="1" i="0" u="none" strike="noStrike" kern="1200" cap="none" spc="0" normalizeH="0" baseline="0" noProof="0" dirty="0">
                <a:ln>
                  <a:noFill/>
                </a:ln>
                <a:solidFill>
                  <a:schemeClr val="bg1"/>
                </a:solidFill>
                <a:effectLst/>
                <a:uLnTx/>
                <a:uFillTx/>
                <a:latin typeface="Arial Narrow" panose="020B0606020202030204" pitchFamily="34" charset="0"/>
                <a:cs typeface="Aharoni" panose="02010803020104030203" pitchFamily="2" charset="-79"/>
              </a:rPr>
              <a:t> </a:t>
            </a:r>
            <a:r>
              <a:rPr lang="en-CA" sz="5400" b="1" dirty="0">
                <a:solidFill>
                  <a:schemeClr val="bg1"/>
                </a:solidFill>
                <a:latin typeface="Arial Narrow" pitchFamily="34" charset="0"/>
                <a:cs typeface="Aharoni" panose="02010803020104030203" pitchFamily="2" charset="-79"/>
              </a:rPr>
              <a:t>n</a:t>
            </a:r>
            <a:r>
              <a:rPr lang="fr-FR" sz="5400" b="1" baseline="30000" dirty="0">
                <a:solidFill>
                  <a:schemeClr val="bg1"/>
                </a:solidFill>
                <a:latin typeface="Arial Narrow" pitchFamily="34" charset="0"/>
              </a:rPr>
              <a:t>o</a:t>
            </a:r>
            <a:r>
              <a:rPr lang="fr-FR" sz="5400" b="1" baseline="30000" dirty="0">
                <a:solidFill>
                  <a:schemeClr val="bg1"/>
                </a:solidFill>
                <a:latin typeface="Agency FB" pitchFamily="34" charset="0"/>
              </a:rPr>
              <a:t> </a:t>
            </a:r>
            <a:r>
              <a:rPr kumimoji="0" lang="en-CA" sz="5400" b="1" i="0" u="none" strike="noStrike" kern="1200" cap="none" spc="0" normalizeH="0" baseline="0" noProof="0" dirty="0">
                <a:ln>
                  <a:noFill/>
                </a:ln>
                <a:solidFill>
                  <a:schemeClr val="bg1"/>
                </a:solidFill>
                <a:effectLst/>
                <a:uLnTx/>
                <a:uFillTx/>
                <a:latin typeface="Arial Narrow" panose="020B0606020202030204" pitchFamily="34" charset="0"/>
                <a:cs typeface="Aharoni" panose="02010803020104030203" pitchFamily="2" charset="-79"/>
              </a:rPr>
              <a:t>1</a:t>
            </a:r>
            <a:endParaRPr kumimoji="0" lang="en-US" sz="5400" b="1" i="0" u="none" strike="noStrike" kern="1200" cap="none" spc="0" normalizeH="0" baseline="0" noProof="0" dirty="0">
              <a:ln>
                <a:noFill/>
              </a:ln>
              <a:solidFill>
                <a:schemeClr val="bg1"/>
              </a:solidFill>
              <a:effectLst/>
              <a:uLnTx/>
              <a:uFillTx/>
              <a:latin typeface="Arial Narrow" panose="020B0606020202030204" pitchFamily="34" charset="0"/>
              <a:cs typeface="Aharoni" panose="02010803020104030203" pitchFamily="2" charset="-79"/>
            </a:endParaRPr>
          </a:p>
        </p:txBody>
      </p:sp>
      <p:sp>
        <p:nvSpPr>
          <p:cNvPr id="20" name="Freeform 5">
            <a:extLst>
              <a:ext uri="{FF2B5EF4-FFF2-40B4-BE49-F238E27FC236}">
                <a16:creationId xmlns:a16="http://schemas.microsoft.com/office/drawing/2014/main" id="{82B2875E-EB10-45D2-B300-A93177E73873}"/>
              </a:ext>
            </a:extLst>
          </p:cNvPr>
          <p:cNvSpPr>
            <a:spLocks/>
          </p:cNvSpPr>
          <p:nvPr/>
        </p:nvSpPr>
        <p:spPr bwMode="auto">
          <a:xfrm>
            <a:off x="29278" y="732873"/>
            <a:ext cx="3496496" cy="515773"/>
          </a:xfrm>
          <a:custGeom>
            <a:avLst/>
            <a:gdLst>
              <a:gd name="T0" fmla="*/ 0 w 5024"/>
              <a:gd name="T1" fmla="*/ 1164 h 1842"/>
              <a:gd name="T2" fmla="*/ 782 w 5024"/>
              <a:gd name="T3" fmla="*/ 1164 h 1842"/>
              <a:gd name="T4" fmla="*/ 1024 w 5024"/>
              <a:gd name="T5" fmla="*/ 522 h 1842"/>
              <a:gd name="T6" fmla="*/ 1265 w 5024"/>
              <a:gd name="T7" fmla="*/ 1842 h 1842"/>
              <a:gd name="T8" fmla="*/ 1507 w 5024"/>
              <a:gd name="T9" fmla="*/ 0 h 1842"/>
              <a:gd name="T10" fmla="*/ 1747 w 5024"/>
              <a:gd name="T11" fmla="*/ 1842 h 1842"/>
              <a:gd name="T12" fmla="*/ 1989 w 5024"/>
              <a:gd name="T13" fmla="*/ 1188 h 1842"/>
              <a:gd name="T14" fmla="*/ 5024 w 5024"/>
              <a:gd name="T15" fmla="*/ 1188 h 1842"/>
              <a:gd name="connsiteX0" fmla="*/ 0 w 34412"/>
              <a:gd name="connsiteY0" fmla="*/ 6319 h 10000"/>
              <a:gd name="connsiteX1" fmla="*/ 1557 w 34412"/>
              <a:gd name="connsiteY1" fmla="*/ 6319 h 10000"/>
              <a:gd name="connsiteX2" fmla="*/ 2038 w 34412"/>
              <a:gd name="connsiteY2" fmla="*/ 2834 h 10000"/>
              <a:gd name="connsiteX3" fmla="*/ 2518 w 34412"/>
              <a:gd name="connsiteY3" fmla="*/ 10000 h 10000"/>
              <a:gd name="connsiteX4" fmla="*/ 3000 w 34412"/>
              <a:gd name="connsiteY4" fmla="*/ 0 h 10000"/>
              <a:gd name="connsiteX5" fmla="*/ 3477 w 34412"/>
              <a:gd name="connsiteY5" fmla="*/ 10000 h 10000"/>
              <a:gd name="connsiteX6" fmla="*/ 3959 w 34412"/>
              <a:gd name="connsiteY6" fmla="*/ 6450 h 10000"/>
              <a:gd name="connsiteX7" fmla="*/ 34412 w 34412"/>
              <a:gd name="connsiteY7" fmla="*/ 6246 h 10000"/>
              <a:gd name="connsiteX0" fmla="*/ 0 w 36059"/>
              <a:gd name="connsiteY0" fmla="*/ 6115 h 10000"/>
              <a:gd name="connsiteX1" fmla="*/ 3204 w 36059"/>
              <a:gd name="connsiteY1" fmla="*/ 6319 h 10000"/>
              <a:gd name="connsiteX2" fmla="*/ 3685 w 36059"/>
              <a:gd name="connsiteY2" fmla="*/ 2834 h 10000"/>
              <a:gd name="connsiteX3" fmla="*/ 4165 w 36059"/>
              <a:gd name="connsiteY3" fmla="*/ 10000 h 10000"/>
              <a:gd name="connsiteX4" fmla="*/ 4647 w 36059"/>
              <a:gd name="connsiteY4" fmla="*/ 0 h 10000"/>
              <a:gd name="connsiteX5" fmla="*/ 5124 w 36059"/>
              <a:gd name="connsiteY5" fmla="*/ 10000 h 10000"/>
              <a:gd name="connsiteX6" fmla="*/ 5606 w 36059"/>
              <a:gd name="connsiteY6" fmla="*/ 6450 h 10000"/>
              <a:gd name="connsiteX7" fmla="*/ 36059 w 36059"/>
              <a:gd name="connsiteY7" fmla="*/ 6246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059" h="10000">
                <a:moveTo>
                  <a:pt x="0" y="6115"/>
                </a:moveTo>
                <a:lnTo>
                  <a:pt x="3204" y="6319"/>
                </a:lnTo>
                <a:cubicBezTo>
                  <a:pt x="3364" y="5157"/>
                  <a:pt x="3525" y="3996"/>
                  <a:pt x="3685" y="2834"/>
                </a:cubicBezTo>
                <a:lnTo>
                  <a:pt x="4165" y="10000"/>
                </a:lnTo>
                <a:cubicBezTo>
                  <a:pt x="4326" y="6667"/>
                  <a:pt x="4486" y="3333"/>
                  <a:pt x="4647" y="0"/>
                </a:cubicBezTo>
                <a:lnTo>
                  <a:pt x="5124" y="10000"/>
                </a:lnTo>
                <a:cubicBezTo>
                  <a:pt x="5285" y="8817"/>
                  <a:pt x="5445" y="7633"/>
                  <a:pt x="5606" y="6450"/>
                </a:cubicBezTo>
                <a:lnTo>
                  <a:pt x="36059" y="6246"/>
                </a:lnTo>
              </a:path>
            </a:pathLst>
          </a:custGeom>
          <a:noFill/>
          <a:ln w="38100" cap="rnd">
            <a:solidFill>
              <a:srgbClr val="30C1D7"/>
            </a:solidFill>
            <a:prstDash val="solid"/>
            <a:round/>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22" name="TextBox 21">
            <a:extLst>
              <a:ext uri="{FF2B5EF4-FFF2-40B4-BE49-F238E27FC236}">
                <a16:creationId xmlns:a16="http://schemas.microsoft.com/office/drawing/2014/main" id="{1E059C5D-5BED-4472-BB67-E7265705239A}"/>
              </a:ext>
            </a:extLst>
          </p:cNvPr>
          <p:cNvSpPr txBox="1"/>
          <p:nvPr/>
        </p:nvSpPr>
        <p:spPr>
          <a:xfrm>
            <a:off x="-425692" y="1401987"/>
            <a:ext cx="2761130" cy="830997"/>
          </a:xfrm>
          <a:prstGeom prst="rect">
            <a:avLst/>
          </a:prstGeom>
          <a:noFill/>
        </p:spPr>
        <p:txBody>
          <a:bodyPr wrap="square" rtlCol="0">
            <a:spAutoFit/>
          </a:bodyPr>
          <a:lstStyle/>
          <a:p>
            <a:pPr marR="0" lvl="0" indent="0" algn="ctr" fontAlgn="auto">
              <a:lnSpc>
                <a:spcPct val="100000"/>
              </a:lnSpc>
              <a:spcBef>
                <a:spcPts val="0"/>
              </a:spcBef>
              <a:spcAft>
                <a:spcPts val="0"/>
              </a:spcAft>
              <a:buClrTx/>
              <a:buSzTx/>
              <a:buFontTx/>
              <a:buNone/>
              <a:tabLst/>
              <a:defRPr/>
            </a:pPr>
            <a:r>
              <a:rPr lang="en-US" sz="2800" dirty="0">
                <a:ln w="0"/>
                <a:solidFill>
                  <a:schemeClr val="bg1"/>
                </a:solidFill>
                <a:effectLst>
                  <a:outerShdw blurRad="38100" dist="19050" dir="2700000" algn="tl" rotWithShape="0">
                    <a:schemeClr val="dk1">
                      <a:alpha val="40000"/>
                    </a:schemeClr>
                  </a:outerShdw>
                </a:effectLst>
                <a:latin typeface="Arial Narrow" panose="020B0606020202030204" pitchFamily="34" charset="0"/>
              </a:rPr>
              <a:t>Norman</a:t>
            </a:r>
          </a:p>
          <a:p>
            <a:pPr marR="0" lvl="0" indent="0" algn="ctr" fontAlgn="auto">
              <a:lnSpc>
                <a:spcPct val="100000"/>
              </a:lnSpc>
              <a:spcBef>
                <a:spcPts val="0"/>
              </a:spcBef>
              <a:spcAft>
                <a:spcPts val="0"/>
              </a:spcAft>
              <a:buClrTx/>
              <a:buSzTx/>
              <a:buFontTx/>
              <a:buNone/>
              <a:tabLst/>
              <a:defRPr/>
            </a:pPr>
            <a:r>
              <a:rPr lang="en-CA" dirty="0">
                <a:ln w="0"/>
                <a:solidFill>
                  <a:schemeClr val="bg1"/>
                </a:solidFill>
                <a:effectLst>
                  <a:outerShdw blurRad="38100" dist="19050" dir="2700000" algn="tl" rotWithShape="0">
                    <a:schemeClr val="dk1">
                      <a:alpha val="40000"/>
                    </a:schemeClr>
                  </a:outerShdw>
                </a:effectLst>
                <a:latin typeface="Arial Narrow" panose="020B0606020202030204" pitchFamily="34" charset="0"/>
              </a:rPr>
              <a:t>74 </a:t>
            </a:r>
            <a:r>
              <a:rPr lang="en-CA" dirty="0" err="1">
                <a:ln w="0"/>
                <a:solidFill>
                  <a:schemeClr val="bg1"/>
                </a:solidFill>
                <a:effectLst>
                  <a:outerShdw blurRad="38100" dist="19050" dir="2700000" algn="tl" rotWithShape="0">
                    <a:schemeClr val="dk1">
                      <a:alpha val="40000"/>
                    </a:schemeClr>
                  </a:outerShdw>
                </a:effectLst>
                <a:latin typeface="Arial Narrow" panose="020B0606020202030204" pitchFamily="34" charset="0"/>
              </a:rPr>
              <a:t>ans</a:t>
            </a:r>
            <a:endParaRPr lang="en-CA" dirty="0">
              <a:ln w="0"/>
              <a:solidFill>
                <a:schemeClr val="bg1"/>
              </a:solidFill>
              <a:effectLst>
                <a:outerShdw blurRad="38100" dist="19050" dir="2700000" algn="tl" rotWithShape="0">
                  <a:schemeClr val="dk1">
                    <a:alpha val="40000"/>
                  </a:schemeClr>
                </a:outerShdw>
              </a:effectLst>
              <a:latin typeface="Arial Narrow" panose="020B0606020202030204" pitchFamily="34" charset="0"/>
            </a:endParaRPr>
          </a:p>
        </p:txBody>
      </p:sp>
      <p:pic>
        <p:nvPicPr>
          <p:cNvPr id="15" name="Picture 14" descr="A person standing posing for the camera&#10;&#10;Description automatically generated">
            <a:extLst>
              <a:ext uri="{FF2B5EF4-FFF2-40B4-BE49-F238E27FC236}">
                <a16:creationId xmlns:a16="http://schemas.microsoft.com/office/drawing/2014/main" id="{07CCA058-5224-4CC7-962A-2510E9C3AF7F}"/>
              </a:ext>
            </a:extLst>
          </p:cNvPr>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1401987"/>
            <a:ext cx="3637343" cy="5456014"/>
          </a:xfrm>
          <a:prstGeom prst="rect">
            <a:avLst/>
          </a:prstGeom>
        </p:spPr>
      </p:pic>
      <p:pic>
        <p:nvPicPr>
          <p:cNvPr id="18" name="4E92DA43-5712-40E9-AFDC-2C1062C78C6F" descr="7646DFF2-B812-4635-AA57-5171E34E5A45@chrc">
            <a:extLst>
              <a:ext uri="{FF2B5EF4-FFF2-40B4-BE49-F238E27FC236}">
                <a16:creationId xmlns:a16="http://schemas.microsoft.com/office/drawing/2014/main" id="{295C01A7-5F73-407B-A4A7-BC04BFCB93C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75209" y="113786"/>
            <a:ext cx="1397783" cy="79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758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sp>
        <p:nvSpPr>
          <p:cNvPr id="2" name="Rectangle 1">
            <a:extLst>
              <a:ext uri="{FF2B5EF4-FFF2-40B4-BE49-F238E27FC236}">
                <a16:creationId xmlns:a16="http://schemas.microsoft.com/office/drawing/2014/main" id="{8F38F57C-F2CC-41DA-8963-9F69B92ACCE8}"/>
              </a:ext>
            </a:extLst>
          </p:cNvPr>
          <p:cNvSpPr/>
          <p:nvPr/>
        </p:nvSpPr>
        <p:spPr>
          <a:xfrm>
            <a:off x="0" y="0"/>
            <a:ext cx="3195263" cy="6858000"/>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32B2AC5-0C79-4D8A-90FC-8FF74B0ADFFC}"/>
              </a:ext>
            </a:extLst>
          </p:cNvPr>
          <p:cNvSpPr txBox="1"/>
          <p:nvPr/>
        </p:nvSpPr>
        <p:spPr>
          <a:xfrm>
            <a:off x="3324685" y="1240048"/>
            <a:ext cx="5657390" cy="4524315"/>
          </a:xfrm>
          <a:prstGeom prst="rect">
            <a:avLst/>
          </a:prstGeom>
          <a:noFill/>
        </p:spPr>
        <p:txBody>
          <a:bodyPr wrap="square" rtlCol="0">
            <a:spAutoFit/>
          </a:bodyPr>
          <a:lstStyle/>
          <a:p>
            <a:pPr marL="342900" indent="-342900">
              <a:buClr>
                <a:srgbClr val="00B0F0"/>
              </a:buClr>
              <a:buFont typeface="Wingdings" panose="05000000000000000000" pitchFamily="2" charset="2"/>
              <a:buChar char="§"/>
            </a:pPr>
            <a:r>
              <a:rPr lang="fr-CA" sz="2400" b="1" dirty="0">
                <a:latin typeface="Arial Narrow" panose="020B0606020202030204" pitchFamily="34" charset="0"/>
              </a:rPr>
              <a:t>Norman se présente dans votre cabinet pour sa visite habituelle concernant son diabète </a:t>
            </a:r>
          </a:p>
          <a:p>
            <a:pPr marL="342900" indent="-342900">
              <a:buClr>
                <a:srgbClr val="00B0F0"/>
              </a:buClr>
              <a:buFont typeface="Wingdings" panose="05000000000000000000" pitchFamily="2" charset="2"/>
              <a:buChar char="§"/>
            </a:pPr>
            <a:endParaRPr lang="fr-CA" sz="2400" b="1" dirty="0">
              <a:latin typeface="Arial Narrow" panose="020B0606020202030204" pitchFamily="34" charset="0"/>
            </a:endParaRPr>
          </a:p>
          <a:p>
            <a:pPr marL="342900" indent="-342900">
              <a:buClr>
                <a:srgbClr val="00B0F0"/>
              </a:buClr>
              <a:buFont typeface="Wingdings" panose="05000000000000000000" pitchFamily="2" charset="2"/>
              <a:buChar char="§"/>
            </a:pPr>
            <a:r>
              <a:rPr lang="fr-CA" sz="2400" b="1" dirty="0">
                <a:latin typeface="Arial Narrow" panose="020B0606020202030204" pitchFamily="34" charset="0"/>
              </a:rPr>
              <a:t>Il vous présente un formulaire préopératoire pour une </a:t>
            </a:r>
            <a:r>
              <a:rPr lang="fr-CA" sz="2400" b="1" dirty="0">
                <a:solidFill>
                  <a:srgbClr val="30C1D7"/>
                </a:solidFill>
                <a:latin typeface="Arial Narrow" pitchFamily="34" charset="0"/>
              </a:rPr>
              <a:t>chirurgie de la cataracte </a:t>
            </a:r>
            <a:r>
              <a:rPr lang="fr-CA" sz="2400" b="1" dirty="0">
                <a:latin typeface="Arial Narrow" pitchFamily="34" charset="0"/>
              </a:rPr>
              <a:t>imminente et désire savoir ce qu’il doit faire concernant l’anticoagulant </a:t>
            </a:r>
            <a:r>
              <a:rPr lang="fr-CA" sz="2400" b="1" dirty="0">
                <a:solidFill>
                  <a:srgbClr val="30C1D7"/>
                </a:solidFill>
                <a:latin typeface="Arial Narrow" pitchFamily="34" charset="0"/>
              </a:rPr>
              <a:t>apixaban 5 mg BID </a:t>
            </a:r>
            <a:r>
              <a:rPr lang="fr-CA" sz="2400" b="1" dirty="0">
                <a:latin typeface="Arial Narrow" pitchFamily="34" charset="0"/>
              </a:rPr>
              <a:t>qu’il prend pour une FA depuis l’année passée. Il était antérieurement  sous warfarine depuis 3 ans.</a:t>
            </a:r>
          </a:p>
        </p:txBody>
      </p:sp>
      <p:sp>
        <p:nvSpPr>
          <p:cNvPr id="17" name="Rectangle 16">
            <a:extLst>
              <a:ext uri="{FF2B5EF4-FFF2-40B4-BE49-F238E27FC236}">
                <a16:creationId xmlns:a16="http://schemas.microsoft.com/office/drawing/2014/main" id="{583F703E-5F2E-45D6-B071-D3FB233EB843}"/>
              </a:ext>
            </a:extLst>
          </p:cNvPr>
          <p:cNvSpPr/>
          <p:nvPr/>
        </p:nvSpPr>
        <p:spPr>
          <a:xfrm>
            <a:off x="433137" y="43086"/>
            <a:ext cx="2582376" cy="923330"/>
          </a:xfrm>
          <a:prstGeom prst="rect">
            <a:avLst/>
          </a:prstGeom>
          <a:noFill/>
        </p:spPr>
        <p:txBody>
          <a:bodyPr wrap="square">
            <a:spAutoFit/>
          </a:bodyPr>
          <a:lstStyle/>
          <a:p>
            <a:pPr lvl="0">
              <a:defRPr/>
            </a:pPr>
            <a:r>
              <a:rPr kumimoji="0" lang="en-CA" sz="5400" b="1" i="0" u="none" strike="noStrike" kern="1200" cap="none" spc="0" normalizeH="0" baseline="0" noProof="0" dirty="0" err="1">
                <a:ln>
                  <a:noFill/>
                </a:ln>
                <a:solidFill>
                  <a:schemeClr val="bg1"/>
                </a:solidFill>
                <a:effectLst/>
                <a:uLnTx/>
                <a:uFillTx/>
                <a:latin typeface="Arial Narrow" panose="020B0606020202030204" pitchFamily="34" charset="0"/>
                <a:cs typeface="Aharoni" panose="02010803020104030203" pitchFamily="2" charset="-79"/>
              </a:rPr>
              <a:t>Cas</a:t>
            </a:r>
            <a:r>
              <a:rPr kumimoji="0" lang="en-CA" sz="5400" b="1" i="0" u="none" strike="noStrike" kern="1200" cap="none" spc="0" normalizeH="0" baseline="0" noProof="0" dirty="0">
                <a:ln>
                  <a:noFill/>
                </a:ln>
                <a:solidFill>
                  <a:schemeClr val="bg1"/>
                </a:solidFill>
                <a:effectLst/>
                <a:uLnTx/>
                <a:uFillTx/>
                <a:latin typeface="Arial Narrow" panose="020B0606020202030204" pitchFamily="34" charset="0"/>
                <a:cs typeface="Aharoni" panose="02010803020104030203" pitchFamily="2" charset="-79"/>
              </a:rPr>
              <a:t> </a:t>
            </a:r>
            <a:r>
              <a:rPr lang="en-CA" sz="5400" b="1" dirty="0">
                <a:solidFill>
                  <a:schemeClr val="bg1"/>
                </a:solidFill>
                <a:latin typeface="Arial Narrow" pitchFamily="34" charset="0"/>
                <a:cs typeface="Aharoni" panose="02010803020104030203" pitchFamily="2" charset="-79"/>
              </a:rPr>
              <a:t>n</a:t>
            </a:r>
            <a:r>
              <a:rPr lang="fr-FR" sz="5400" b="1" baseline="30000" dirty="0">
                <a:solidFill>
                  <a:schemeClr val="bg1"/>
                </a:solidFill>
                <a:latin typeface="Arial Narrow" pitchFamily="34" charset="0"/>
              </a:rPr>
              <a:t>o</a:t>
            </a:r>
            <a:r>
              <a:rPr lang="fr-FR" sz="5400" b="1" baseline="30000" dirty="0">
                <a:solidFill>
                  <a:schemeClr val="bg1"/>
                </a:solidFill>
                <a:latin typeface="Agency FB" pitchFamily="34" charset="0"/>
              </a:rPr>
              <a:t> </a:t>
            </a:r>
            <a:r>
              <a:rPr kumimoji="0" lang="en-CA" sz="5400" b="1" i="0" u="none" strike="noStrike" kern="1200" cap="none" spc="0" normalizeH="0" baseline="0" noProof="0" dirty="0">
                <a:ln>
                  <a:noFill/>
                </a:ln>
                <a:solidFill>
                  <a:schemeClr val="bg1"/>
                </a:solidFill>
                <a:effectLst/>
                <a:uLnTx/>
                <a:uFillTx/>
                <a:latin typeface="Arial Narrow" panose="020B0606020202030204" pitchFamily="34" charset="0"/>
                <a:cs typeface="Aharoni" panose="02010803020104030203" pitchFamily="2" charset="-79"/>
              </a:rPr>
              <a:t>1</a:t>
            </a:r>
            <a:endParaRPr kumimoji="0" lang="en-US" sz="5400" b="1" i="0" u="none" strike="noStrike" kern="1200" cap="none" spc="0" normalizeH="0" baseline="0" noProof="0" dirty="0">
              <a:ln>
                <a:noFill/>
              </a:ln>
              <a:solidFill>
                <a:schemeClr val="bg1"/>
              </a:solidFill>
              <a:effectLst/>
              <a:uLnTx/>
              <a:uFillTx/>
              <a:latin typeface="Arial Narrow" panose="020B0606020202030204" pitchFamily="34" charset="0"/>
              <a:cs typeface="Aharoni" panose="02010803020104030203" pitchFamily="2" charset="-79"/>
            </a:endParaRPr>
          </a:p>
        </p:txBody>
      </p:sp>
      <p:sp>
        <p:nvSpPr>
          <p:cNvPr id="20" name="Freeform 5">
            <a:extLst>
              <a:ext uri="{FF2B5EF4-FFF2-40B4-BE49-F238E27FC236}">
                <a16:creationId xmlns:a16="http://schemas.microsoft.com/office/drawing/2014/main" id="{82B2875E-EB10-45D2-B300-A93177E73873}"/>
              </a:ext>
            </a:extLst>
          </p:cNvPr>
          <p:cNvSpPr>
            <a:spLocks/>
          </p:cNvSpPr>
          <p:nvPr/>
        </p:nvSpPr>
        <p:spPr bwMode="auto">
          <a:xfrm>
            <a:off x="75578" y="744448"/>
            <a:ext cx="3108960" cy="458607"/>
          </a:xfrm>
          <a:custGeom>
            <a:avLst/>
            <a:gdLst>
              <a:gd name="T0" fmla="*/ 0 w 5024"/>
              <a:gd name="T1" fmla="*/ 1164 h 1842"/>
              <a:gd name="T2" fmla="*/ 782 w 5024"/>
              <a:gd name="T3" fmla="*/ 1164 h 1842"/>
              <a:gd name="T4" fmla="*/ 1024 w 5024"/>
              <a:gd name="T5" fmla="*/ 522 h 1842"/>
              <a:gd name="T6" fmla="*/ 1265 w 5024"/>
              <a:gd name="T7" fmla="*/ 1842 h 1842"/>
              <a:gd name="T8" fmla="*/ 1507 w 5024"/>
              <a:gd name="T9" fmla="*/ 0 h 1842"/>
              <a:gd name="T10" fmla="*/ 1747 w 5024"/>
              <a:gd name="T11" fmla="*/ 1842 h 1842"/>
              <a:gd name="T12" fmla="*/ 1989 w 5024"/>
              <a:gd name="T13" fmla="*/ 1188 h 1842"/>
              <a:gd name="T14" fmla="*/ 5024 w 5024"/>
              <a:gd name="T15" fmla="*/ 1188 h 1842"/>
              <a:gd name="connsiteX0" fmla="*/ 0 w 34412"/>
              <a:gd name="connsiteY0" fmla="*/ 6319 h 10000"/>
              <a:gd name="connsiteX1" fmla="*/ 1557 w 34412"/>
              <a:gd name="connsiteY1" fmla="*/ 6319 h 10000"/>
              <a:gd name="connsiteX2" fmla="*/ 2038 w 34412"/>
              <a:gd name="connsiteY2" fmla="*/ 2834 h 10000"/>
              <a:gd name="connsiteX3" fmla="*/ 2518 w 34412"/>
              <a:gd name="connsiteY3" fmla="*/ 10000 h 10000"/>
              <a:gd name="connsiteX4" fmla="*/ 3000 w 34412"/>
              <a:gd name="connsiteY4" fmla="*/ 0 h 10000"/>
              <a:gd name="connsiteX5" fmla="*/ 3477 w 34412"/>
              <a:gd name="connsiteY5" fmla="*/ 10000 h 10000"/>
              <a:gd name="connsiteX6" fmla="*/ 3959 w 34412"/>
              <a:gd name="connsiteY6" fmla="*/ 6450 h 10000"/>
              <a:gd name="connsiteX7" fmla="*/ 34412 w 34412"/>
              <a:gd name="connsiteY7" fmla="*/ 6246 h 10000"/>
              <a:gd name="connsiteX0" fmla="*/ 0 w 36059"/>
              <a:gd name="connsiteY0" fmla="*/ 6115 h 10000"/>
              <a:gd name="connsiteX1" fmla="*/ 3204 w 36059"/>
              <a:gd name="connsiteY1" fmla="*/ 6319 h 10000"/>
              <a:gd name="connsiteX2" fmla="*/ 3685 w 36059"/>
              <a:gd name="connsiteY2" fmla="*/ 2834 h 10000"/>
              <a:gd name="connsiteX3" fmla="*/ 4165 w 36059"/>
              <a:gd name="connsiteY3" fmla="*/ 10000 h 10000"/>
              <a:gd name="connsiteX4" fmla="*/ 4647 w 36059"/>
              <a:gd name="connsiteY4" fmla="*/ 0 h 10000"/>
              <a:gd name="connsiteX5" fmla="*/ 5124 w 36059"/>
              <a:gd name="connsiteY5" fmla="*/ 10000 h 10000"/>
              <a:gd name="connsiteX6" fmla="*/ 5606 w 36059"/>
              <a:gd name="connsiteY6" fmla="*/ 6450 h 10000"/>
              <a:gd name="connsiteX7" fmla="*/ 36059 w 36059"/>
              <a:gd name="connsiteY7" fmla="*/ 6246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059" h="10000">
                <a:moveTo>
                  <a:pt x="0" y="6115"/>
                </a:moveTo>
                <a:lnTo>
                  <a:pt x="3204" y="6319"/>
                </a:lnTo>
                <a:cubicBezTo>
                  <a:pt x="3364" y="5157"/>
                  <a:pt x="3525" y="3996"/>
                  <a:pt x="3685" y="2834"/>
                </a:cubicBezTo>
                <a:lnTo>
                  <a:pt x="4165" y="10000"/>
                </a:lnTo>
                <a:cubicBezTo>
                  <a:pt x="4326" y="6667"/>
                  <a:pt x="4486" y="3333"/>
                  <a:pt x="4647" y="0"/>
                </a:cubicBezTo>
                <a:lnTo>
                  <a:pt x="5124" y="10000"/>
                </a:lnTo>
                <a:cubicBezTo>
                  <a:pt x="5285" y="8817"/>
                  <a:pt x="5445" y="7633"/>
                  <a:pt x="5606" y="6450"/>
                </a:cubicBezTo>
                <a:lnTo>
                  <a:pt x="36059" y="6246"/>
                </a:lnTo>
              </a:path>
            </a:pathLst>
          </a:custGeom>
          <a:noFill/>
          <a:ln w="38100" cap="rnd">
            <a:solidFill>
              <a:srgbClr val="30C1D7"/>
            </a:solidFill>
            <a:prstDash val="solid"/>
            <a:round/>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22" name="TextBox 21">
            <a:extLst>
              <a:ext uri="{FF2B5EF4-FFF2-40B4-BE49-F238E27FC236}">
                <a16:creationId xmlns:a16="http://schemas.microsoft.com/office/drawing/2014/main" id="{1E059C5D-5BED-4472-BB67-E7265705239A}"/>
              </a:ext>
            </a:extLst>
          </p:cNvPr>
          <p:cNvSpPr txBox="1"/>
          <p:nvPr/>
        </p:nvSpPr>
        <p:spPr>
          <a:xfrm>
            <a:off x="-642984" y="1349000"/>
            <a:ext cx="2761130" cy="830997"/>
          </a:xfrm>
          <a:prstGeom prst="rect">
            <a:avLst/>
          </a:prstGeom>
          <a:noFill/>
        </p:spPr>
        <p:txBody>
          <a:bodyPr wrap="square" rtlCol="0">
            <a:spAutoFit/>
          </a:bodyPr>
          <a:lstStyle/>
          <a:p>
            <a:pPr marR="0" lvl="0" indent="0" algn="ctr" fontAlgn="auto">
              <a:lnSpc>
                <a:spcPct val="100000"/>
              </a:lnSpc>
              <a:spcBef>
                <a:spcPts val="0"/>
              </a:spcBef>
              <a:spcAft>
                <a:spcPts val="0"/>
              </a:spcAft>
              <a:buClrTx/>
              <a:buSzTx/>
              <a:buFontTx/>
              <a:buNone/>
              <a:tabLst/>
              <a:defRPr/>
            </a:pPr>
            <a:r>
              <a:rPr lang="en-US" sz="2800" dirty="0">
                <a:ln w="0"/>
                <a:solidFill>
                  <a:schemeClr val="bg1"/>
                </a:solidFill>
                <a:effectLst>
                  <a:outerShdw blurRad="38100" dist="19050" dir="2700000" algn="tl" rotWithShape="0">
                    <a:schemeClr val="dk1">
                      <a:alpha val="40000"/>
                    </a:schemeClr>
                  </a:outerShdw>
                </a:effectLst>
                <a:latin typeface="Arial Narrow" panose="020B0606020202030204" pitchFamily="34" charset="0"/>
              </a:rPr>
              <a:t>Norman</a:t>
            </a:r>
          </a:p>
          <a:p>
            <a:pPr marR="0" lvl="0" indent="0" algn="ctr" fontAlgn="auto">
              <a:lnSpc>
                <a:spcPct val="100000"/>
              </a:lnSpc>
              <a:spcBef>
                <a:spcPts val="0"/>
              </a:spcBef>
              <a:spcAft>
                <a:spcPts val="0"/>
              </a:spcAft>
              <a:buClrTx/>
              <a:buSzTx/>
              <a:buFontTx/>
              <a:buNone/>
              <a:tabLst/>
              <a:defRPr/>
            </a:pPr>
            <a:r>
              <a:rPr lang="en-CA" dirty="0">
                <a:ln w="0"/>
                <a:solidFill>
                  <a:schemeClr val="bg1"/>
                </a:solidFill>
                <a:effectLst>
                  <a:outerShdw blurRad="38100" dist="19050" dir="2700000" algn="tl" rotWithShape="0">
                    <a:schemeClr val="dk1">
                      <a:alpha val="40000"/>
                    </a:schemeClr>
                  </a:outerShdw>
                </a:effectLst>
                <a:latin typeface="Arial Narrow" panose="020B0606020202030204" pitchFamily="34" charset="0"/>
              </a:rPr>
              <a:t>7</a:t>
            </a:r>
            <a:r>
              <a:rPr lang="en-US" dirty="0">
                <a:ln w="0"/>
                <a:solidFill>
                  <a:schemeClr val="bg1"/>
                </a:solidFill>
                <a:effectLst>
                  <a:outerShdw blurRad="38100" dist="19050" dir="2700000" algn="tl" rotWithShape="0">
                    <a:schemeClr val="dk1">
                      <a:alpha val="40000"/>
                    </a:schemeClr>
                  </a:outerShdw>
                </a:effectLst>
                <a:latin typeface="Arial Narrow" panose="020B0606020202030204" pitchFamily="34" charset="0"/>
              </a:rPr>
              <a:t>4 </a:t>
            </a:r>
            <a:r>
              <a:rPr lang="en-US" dirty="0" err="1">
                <a:ln w="0"/>
                <a:solidFill>
                  <a:schemeClr val="bg1"/>
                </a:solidFill>
                <a:effectLst>
                  <a:outerShdw blurRad="38100" dist="19050" dir="2700000" algn="tl" rotWithShape="0">
                    <a:schemeClr val="dk1">
                      <a:alpha val="40000"/>
                    </a:schemeClr>
                  </a:outerShdw>
                </a:effectLst>
                <a:latin typeface="Arial Narrow" panose="020B0606020202030204" pitchFamily="34" charset="0"/>
              </a:rPr>
              <a:t>ans</a:t>
            </a:r>
            <a:endParaRPr lang="en-CA" dirty="0">
              <a:ln w="0"/>
              <a:solidFill>
                <a:schemeClr val="bg1"/>
              </a:solidFill>
              <a:effectLst>
                <a:outerShdw blurRad="38100" dist="19050" dir="2700000" algn="tl" rotWithShape="0">
                  <a:schemeClr val="dk1">
                    <a:alpha val="40000"/>
                  </a:schemeClr>
                </a:outerShdw>
              </a:effectLst>
              <a:latin typeface="Arial Narrow" panose="020B0606020202030204" pitchFamily="34" charset="0"/>
            </a:endParaRPr>
          </a:p>
        </p:txBody>
      </p:sp>
      <p:pic>
        <p:nvPicPr>
          <p:cNvPr id="23" name="Picture 22">
            <a:extLst>
              <a:ext uri="{FF2B5EF4-FFF2-40B4-BE49-F238E27FC236}">
                <a16:creationId xmlns:a16="http://schemas.microsoft.com/office/drawing/2014/main" id="{95EA07E4-15FD-4C7E-ACB4-379699954A63}"/>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880476">
            <a:off x="3000551" y="5616160"/>
            <a:ext cx="942296" cy="1074481"/>
          </a:xfrm>
          <a:prstGeom prst="rect">
            <a:avLst/>
          </a:prstGeom>
        </p:spPr>
      </p:pic>
      <p:pic>
        <p:nvPicPr>
          <p:cNvPr id="12" name="Picture 11" descr="A person standing posing for the camera&#10;&#10;Description automatically generated">
            <a:extLst>
              <a:ext uri="{FF2B5EF4-FFF2-40B4-BE49-F238E27FC236}">
                <a16:creationId xmlns:a16="http://schemas.microsoft.com/office/drawing/2014/main" id="{91F22C91-6723-40AA-95C1-4253F45DB614}"/>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8614" y="1445072"/>
            <a:ext cx="3637343" cy="5456014"/>
          </a:xfrm>
          <a:prstGeom prst="rect">
            <a:avLst/>
          </a:prstGeom>
        </p:spPr>
      </p:pic>
      <p:pic>
        <p:nvPicPr>
          <p:cNvPr id="13" name="4E92DA43-5712-40E9-AFDC-2C1062C78C6F" descr="7646DFF2-B812-4635-AA57-5171E34E5A45@chrc">
            <a:extLst>
              <a:ext uri="{FF2B5EF4-FFF2-40B4-BE49-F238E27FC236}">
                <a16:creationId xmlns:a16="http://schemas.microsoft.com/office/drawing/2014/main" id="{6B56F784-6B71-465C-B60C-D5553E51B9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98035" y="140707"/>
            <a:ext cx="1884040" cy="1073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99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32266</TotalTime>
  <Words>6732</Words>
  <Application>Microsoft Office PowerPoint</Application>
  <PresentationFormat>On-screen Show (4:3)</PresentationFormat>
  <Paragraphs>604</Paragraphs>
  <Slides>45</Slides>
  <Notes>45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Agency FB</vt:lpstr>
      <vt:lpstr>Arial</vt:lpstr>
      <vt:lpstr>Arial Narrow</vt:lpstr>
      <vt:lpstr>Calibri</vt:lpstr>
      <vt:lpstr>Lato</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Lianne Goldin</dc:creator>
  <cp:lastModifiedBy>Dija Changkit</cp:lastModifiedBy>
  <cp:revision>401</cp:revision>
  <cp:lastPrinted>2019-03-11T11:00:29Z</cp:lastPrinted>
  <dcterms:created xsi:type="dcterms:W3CDTF">2018-12-21T21:39:30Z</dcterms:created>
  <dcterms:modified xsi:type="dcterms:W3CDTF">2019-11-19T20:56:11Z</dcterms:modified>
</cp:coreProperties>
</file>