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notesSlides/notesSlide19.xml" ContentType="application/vnd.openxmlformats-officedocument.presentationml.notesSl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theme/themeOverride8.xml" ContentType="application/vnd.openxmlformats-officedocument.themeOverride+xml"/>
  <Override PartName="/ppt/notesSlides/notesSlide20.xml" ContentType="application/vnd.openxmlformats-officedocument.presentationml.notesSlide+xml"/>
  <Override PartName="/ppt/charts/chart9.xml" ContentType="application/vnd.openxmlformats-officedocument.drawingml.chart+xml"/>
  <Override PartName="/ppt/theme/themeOverride9.xml" ContentType="application/vnd.openxmlformats-officedocument.themeOverride+xml"/>
  <Override PartName="/ppt/charts/chart10.xml" ContentType="application/vnd.openxmlformats-officedocument.drawingml.chart+xml"/>
  <Override PartName="/ppt/theme/themeOverride10.xml" ContentType="application/vnd.openxmlformats-officedocument.themeOverride+xml"/>
  <Override PartName="/ppt/charts/chart11.xml" ContentType="application/vnd.openxmlformats-officedocument.drawingml.chart+xml"/>
  <Override PartName="/ppt/theme/themeOverride11.xml" ContentType="application/vnd.openxmlformats-officedocument.themeOverride+xml"/>
  <Override PartName="/ppt/notesSlides/notesSlide21.xml" ContentType="application/vnd.openxmlformats-officedocument.presentationml.notesSlide+xml"/>
  <Override PartName="/ppt/charts/chart12.xml" ContentType="application/vnd.openxmlformats-officedocument.drawingml.chart+xml"/>
  <Override PartName="/ppt/theme/themeOverride12.xml" ContentType="application/vnd.openxmlformats-officedocument.themeOverride+xml"/>
  <Override PartName="/ppt/charts/chart13.xml" ContentType="application/vnd.openxmlformats-officedocument.drawingml.chart+xml"/>
  <Override PartName="/ppt/theme/themeOverride13.xml" ContentType="application/vnd.openxmlformats-officedocument.themeOverride+xml"/>
  <Override PartName="/ppt/charts/chart14.xml" ContentType="application/vnd.openxmlformats-officedocument.drawingml.chart+xml"/>
  <Override PartName="/ppt/theme/themeOverride14.xml" ContentType="application/vnd.openxmlformats-officedocument.themeOverride+xml"/>
  <Override PartName="/ppt/notesSlides/notesSlide22.xml" ContentType="application/vnd.openxmlformats-officedocument.presentationml.notesSlide+xml"/>
  <Override PartName="/ppt/charts/chart15.xml" ContentType="application/vnd.openxmlformats-officedocument.drawingml.chart+xml"/>
  <Override PartName="/ppt/theme/themeOverride15.xml" ContentType="application/vnd.openxmlformats-officedocument.themeOverride+xml"/>
  <Override PartName="/ppt/charts/chart16.xml" ContentType="application/vnd.openxmlformats-officedocument.drawingml.chart+xml"/>
  <Override PartName="/ppt/theme/themeOverride16.xml" ContentType="application/vnd.openxmlformats-officedocument.themeOverride+xml"/>
  <Override PartName="/ppt/charts/chart17.xml" ContentType="application/vnd.openxmlformats-officedocument.drawingml.chart+xml"/>
  <Override PartName="/ppt/theme/themeOverride17.xml" ContentType="application/vnd.openxmlformats-officedocument.themeOverride+xml"/>
  <Override PartName="/ppt/charts/chart18.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9.xml" ContentType="application/vnd.openxmlformats-officedocument.drawingml.chart+xml"/>
  <Override PartName="/ppt/theme/themeOverride18.xml" ContentType="application/vnd.openxmlformats-officedocument.themeOverride+xml"/>
  <Override PartName="/ppt/charts/chart20.xml" ContentType="application/vnd.openxmlformats-officedocument.drawingml.chart+xml"/>
  <Override PartName="/ppt/theme/themeOverride19.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257" r:id="rId2"/>
    <p:sldId id="261" r:id="rId3"/>
    <p:sldId id="962" r:id="rId4"/>
    <p:sldId id="263" r:id="rId5"/>
    <p:sldId id="264" r:id="rId6"/>
    <p:sldId id="265" r:id="rId7"/>
    <p:sldId id="258" r:id="rId8"/>
    <p:sldId id="293" r:id="rId9"/>
    <p:sldId id="295" r:id="rId10"/>
    <p:sldId id="959" r:id="rId11"/>
    <p:sldId id="384" r:id="rId12"/>
    <p:sldId id="301" r:id="rId13"/>
    <p:sldId id="385" r:id="rId14"/>
    <p:sldId id="262" r:id="rId15"/>
    <p:sldId id="386" r:id="rId16"/>
    <p:sldId id="934" r:id="rId17"/>
    <p:sldId id="387" r:id="rId18"/>
    <p:sldId id="935" r:id="rId19"/>
    <p:sldId id="936" r:id="rId20"/>
    <p:sldId id="937" r:id="rId21"/>
    <p:sldId id="938" r:id="rId22"/>
    <p:sldId id="939" r:id="rId23"/>
    <p:sldId id="335" r:id="rId24"/>
    <p:sldId id="336" r:id="rId25"/>
    <p:sldId id="960" r:id="rId26"/>
    <p:sldId id="943" r:id="rId27"/>
    <p:sldId id="944" r:id="rId28"/>
    <p:sldId id="945" r:id="rId29"/>
    <p:sldId id="351" r:id="rId30"/>
    <p:sldId id="946" r:id="rId31"/>
    <p:sldId id="947" r:id="rId32"/>
    <p:sldId id="948" r:id="rId33"/>
    <p:sldId id="949" r:id="rId34"/>
    <p:sldId id="950" r:id="rId35"/>
    <p:sldId id="951" r:id="rId36"/>
    <p:sldId id="953" r:id="rId37"/>
    <p:sldId id="392" r:id="rId38"/>
    <p:sldId id="961" r:id="rId39"/>
    <p:sldId id="955" r:id="rId40"/>
    <p:sldId id="956" r:id="rId41"/>
    <p:sldId id="292" r:id="rId42"/>
    <p:sldId id="957" r:id="rId43"/>
    <p:sldId id="958" r:id="rId44"/>
    <p:sldId id="277"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Honos" initials="GH"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ECF3"/>
    <a:srgbClr val="99DFEB"/>
    <a:srgbClr val="DCF4F8"/>
    <a:srgbClr val="30C1D7"/>
    <a:srgbClr val="00BF96"/>
    <a:srgbClr val="E78B03"/>
    <a:srgbClr val="00D2A5"/>
    <a:srgbClr val="19325C"/>
    <a:srgbClr val="F8FDFE"/>
    <a:srgbClr val="356A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90" autoAdjust="0"/>
    <p:restoredTop sz="73677" autoAdjust="0"/>
  </p:normalViewPr>
  <p:slideViewPr>
    <p:cSldViewPr snapToGrid="0">
      <p:cViewPr varScale="1">
        <p:scale>
          <a:sx n="84" d="100"/>
          <a:sy n="84" d="100"/>
        </p:scale>
        <p:origin x="1992" y="66"/>
      </p:cViewPr>
      <p:guideLst>
        <p:guide orient="horz" pos="2160"/>
        <p:guide pos="2880"/>
      </p:guideLst>
    </p:cSldViewPr>
  </p:slid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10.xml"/></Relationships>
</file>

<file path=ppt/charts/_rels/chart11.xml.rels><?xml version="1.0" encoding="UTF-8" standalone="yes"?>
<Relationships xmlns="http://schemas.openxmlformats.org/package/2006/relationships"><Relationship Id="rId2" Type="http://schemas.openxmlformats.org/officeDocument/2006/relationships/package" Target="../embeddings/Microsoft_Excel_Worksheet10.xlsx"/><Relationship Id="rId1" Type="http://schemas.openxmlformats.org/officeDocument/2006/relationships/themeOverride" Target="../theme/themeOverride11.xml"/></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Excel_Worksheet11.xlsx"/><Relationship Id="rId1" Type="http://schemas.openxmlformats.org/officeDocument/2006/relationships/themeOverride" Target="../theme/themeOverride12.xml"/></Relationships>
</file>

<file path=ppt/charts/_rels/chart13.xml.rels><?xml version="1.0" encoding="UTF-8" standalone="yes"?>
<Relationships xmlns="http://schemas.openxmlformats.org/package/2006/relationships"><Relationship Id="rId2" Type="http://schemas.openxmlformats.org/officeDocument/2006/relationships/package" Target="../embeddings/Microsoft_Excel_Worksheet12.xlsx"/><Relationship Id="rId1" Type="http://schemas.openxmlformats.org/officeDocument/2006/relationships/themeOverride" Target="../theme/themeOverride13.xml"/></Relationships>
</file>

<file path=ppt/charts/_rels/chart14.xml.rels><?xml version="1.0" encoding="UTF-8" standalone="yes"?>
<Relationships xmlns="http://schemas.openxmlformats.org/package/2006/relationships"><Relationship Id="rId2" Type="http://schemas.openxmlformats.org/officeDocument/2006/relationships/package" Target="../embeddings/Microsoft_Excel_Worksheet13.xlsx"/><Relationship Id="rId1" Type="http://schemas.openxmlformats.org/officeDocument/2006/relationships/themeOverride" Target="../theme/themeOverride14.xml"/></Relationships>
</file>

<file path=ppt/charts/_rels/chart15.xml.rels><?xml version="1.0" encoding="UTF-8" standalone="yes"?>
<Relationships xmlns="http://schemas.openxmlformats.org/package/2006/relationships"><Relationship Id="rId2" Type="http://schemas.openxmlformats.org/officeDocument/2006/relationships/package" Target="../embeddings/Microsoft_Excel_Worksheet14.xlsx"/><Relationship Id="rId1" Type="http://schemas.openxmlformats.org/officeDocument/2006/relationships/themeOverride" Target="../theme/themeOverride15.xml"/></Relationships>
</file>

<file path=ppt/charts/_rels/chart16.xml.rels><?xml version="1.0" encoding="UTF-8" standalone="yes"?>
<Relationships xmlns="http://schemas.openxmlformats.org/package/2006/relationships"><Relationship Id="rId2" Type="http://schemas.openxmlformats.org/officeDocument/2006/relationships/package" Target="../embeddings/Microsoft_Excel_Worksheet15.xlsx"/><Relationship Id="rId1" Type="http://schemas.openxmlformats.org/officeDocument/2006/relationships/themeOverride" Target="../theme/themeOverride16.xml"/></Relationships>
</file>

<file path=ppt/charts/_rels/chart17.xml.rels><?xml version="1.0" encoding="UTF-8" standalone="yes"?>
<Relationships xmlns="http://schemas.openxmlformats.org/package/2006/relationships"><Relationship Id="rId2" Type="http://schemas.openxmlformats.org/officeDocument/2006/relationships/package" Target="../embeddings/Microsoft_Excel_Worksheet16.xlsx"/><Relationship Id="rId1" Type="http://schemas.openxmlformats.org/officeDocument/2006/relationships/themeOverride" Target="../theme/themeOverrid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xml"/><Relationship Id="rId1" Type="http://schemas.microsoft.com/office/2011/relationships/chartStyle" Target="style1.xml"/></Relationships>
</file>

<file path=ppt/charts/_rels/chart19.xml.rels><?xml version="1.0" encoding="UTF-8" standalone="yes"?>
<Relationships xmlns="http://schemas.openxmlformats.org/package/2006/relationships"><Relationship Id="rId2" Type="http://schemas.openxmlformats.org/officeDocument/2006/relationships/package" Target="../embeddings/Microsoft_Excel_Worksheet18.xlsx"/><Relationship Id="rId1" Type="http://schemas.openxmlformats.org/officeDocument/2006/relationships/themeOverride" Target="../theme/themeOverride18.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20.xml.rels><?xml version="1.0" encoding="UTF-8" standalone="yes"?>
<Relationships xmlns="http://schemas.openxmlformats.org/package/2006/relationships"><Relationship Id="rId2" Type="http://schemas.openxmlformats.org/officeDocument/2006/relationships/package" Target="../embeddings/Microsoft_Excel_Worksheet19.xlsx"/><Relationship Id="rId1" Type="http://schemas.openxmlformats.org/officeDocument/2006/relationships/themeOverride" Target="../theme/themeOverride19.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dLbls>
          <c:showLegendKey val="0"/>
          <c:showVal val="0"/>
          <c:showCatName val="0"/>
          <c:showSerName val="0"/>
          <c:showPercent val="0"/>
          <c:showBubbleSize val="0"/>
          <c:showLeaderLines val="0"/>
        </c:dLbls>
        <c:firstSliceAng val="360"/>
        <c:holeSize val="50"/>
      </c:doughnutChart>
    </c:plotArea>
    <c:plotVisOnly val="1"/>
    <c:dispBlanksAs val="gap"/>
    <c:showDLblsOverMax val="0"/>
  </c:chart>
  <c:spPr>
    <a:effectLst/>
  </c:spPr>
  <c:txPr>
    <a:bodyPr/>
    <a:lstStyle/>
    <a:p>
      <a:pPr>
        <a:defRPr sz="1800"/>
      </a:pPr>
      <a:endParaRPr lang="en-US"/>
    </a:p>
  </c:txPr>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dLbls>
          <c:showLegendKey val="0"/>
          <c:showVal val="0"/>
          <c:showCatName val="0"/>
          <c:showSerName val="0"/>
          <c:showPercent val="0"/>
          <c:showBubbleSize val="0"/>
          <c:showLeaderLines val="0"/>
        </c:dLbls>
        <c:firstSliceAng val="360"/>
        <c:holeSize val="50"/>
      </c:doughnutChart>
    </c:plotArea>
    <c:plotVisOnly val="1"/>
    <c:dispBlanksAs val="gap"/>
    <c:showDLblsOverMax val="0"/>
  </c:chart>
  <c:spPr>
    <a:effectLst/>
  </c:spPr>
  <c:txPr>
    <a:bodyPr/>
    <a:lstStyle/>
    <a:p>
      <a:pPr>
        <a:defRPr sz="1800"/>
      </a:pPr>
      <a:endParaRPr lang="en-US"/>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dLbls>
          <c:showLegendKey val="0"/>
          <c:showVal val="0"/>
          <c:showCatName val="0"/>
          <c:showSerName val="0"/>
          <c:showPercent val="0"/>
          <c:showBubbleSize val="0"/>
          <c:showLeaderLines val="0"/>
        </c:dLbls>
        <c:firstSliceAng val="360"/>
        <c:holeSize val="50"/>
      </c:doughnutChart>
    </c:plotArea>
    <c:plotVisOnly val="1"/>
    <c:dispBlanksAs val="gap"/>
    <c:showDLblsOverMax val="0"/>
  </c:chart>
  <c:spPr>
    <a:effectLst/>
  </c:spPr>
  <c:txPr>
    <a:bodyPr/>
    <a:lstStyle/>
    <a:p>
      <a:pPr>
        <a:defRPr sz="1800"/>
      </a:pPr>
      <a:endParaRPr lang="en-US"/>
    </a:p>
  </c:tx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dLbls>
          <c:showLegendKey val="0"/>
          <c:showVal val="0"/>
          <c:showCatName val="0"/>
          <c:showSerName val="0"/>
          <c:showPercent val="0"/>
          <c:showBubbleSize val="0"/>
          <c:showLeaderLines val="0"/>
        </c:dLbls>
        <c:firstSliceAng val="360"/>
        <c:holeSize val="50"/>
      </c:doughnutChart>
    </c:plotArea>
    <c:plotVisOnly val="1"/>
    <c:dispBlanksAs val="gap"/>
    <c:showDLblsOverMax val="0"/>
  </c:chart>
  <c:spPr>
    <a:effectLst/>
  </c:spPr>
  <c:txPr>
    <a:bodyPr/>
    <a:lstStyle/>
    <a:p>
      <a:pPr>
        <a:defRPr sz="1800"/>
      </a:pPr>
      <a:endParaRPr lang="en-US"/>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dLbls>
          <c:showLegendKey val="0"/>
          <c:showVal val="0"/>
          <c:showCatName val="0"/>
          <c:showSerName val="0"/>
          <c:showPercent val="0"/>
          <c:showBubbleSize val="0"/>
          <c:showLeaderLines val="0"/>
        </c:dLbls>
        <c:firstSliceAng val="360"/>
        <c:holeSize val="50"/>
      </c:doughnutChart>
    </c:plotArea>
    <c:plotVisOnly val="1"/>
    <c:dispBlanksAs val="gap"/>
    <c:showDLblsOverMax val="0"/>
  </c:chart>
  <c:spPr>
    <a:effectLst/>
  </c:spPr>
  <c:txPr>
    <a:bodyPr/>
    <a:lstStyle/>
    <a:p>
      <a:pPr>
        <a:defRPr sz="1800"/>
      </a:pPr>
      <a:endParaRPr lang="en-US"/>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dLbls>
          <c:showLegendKey val="0"/>
          <c:showVal val="0"/>
          <c:showCatName val="0"/>
          <c:showSerName val="0"/>
          <c:showPercent val="0"/>
          <c:showBubbleSize val="0"/>
          <c:showLeaderLines val="0"/>
        </c:dLbls>
        <c:firstSliceAng val="360"/>
        <c:holeSize val="50"/>
      </c:doughnutChart>
    </c:plotArea>
    <c:plotVisOnly val="1"/>
    <c:dispBlanksAs val="gap"/>
    <c:showDLblsOverMax val="0"/>
  </c:chart>
  <c:spPr>
    <a:effectLst/>
  </c:spPr>
  <c:txPr>
    <a:bodyPr/>
    <a:lstStyle/>
    <a:p>
      <a:pPr>
        <a:defRPr sz="1800"/>
      </a:pPr>
      <a:endParaRPr lang="en-US"/>
    </a:p>
  </c:txPr>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dLbls>
          <c:showLegendKey val="0"/>
          <c:showVal val="0"/>
          <c:showCatName val="0"/>
          <c:showSerName val="0"/>
          <c:showPercent val="0"/>
          <c:showBubbleSize val="0"/>
          <c:showLeaderLines val="0"/>
        </c:dLbls>
        <c:firstSliceAng val="360"/>
        <c:holeSize val="50"/>
      </c:doughnutChart>
    </c:plotArea>
    <c:plotVisOnly val="1"/>
    <c:dispBlanksAs val="gap"/>
    <c:showDLblsOverMax val="0"/>
  </c:chart>
  <c:spPr>
    <a:effectLst/>
  </c:spPr>
  <c:txPr>
    <a:bodyPr/>
    <a:lstStyle/>
    <a:p>
      <a:pPr>
        <a:defRPr sz="1800"/>
      </a:pPr>
      <a:endParaRPr lang="en-US"/>
    </a:p>
  </c:txPr>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dLbls>
          <c:showLegendKey val="0"/>
          <c:showVal val="0"/>
          <c:showCatName val="0"/>
          <c:showSerName val="0"/>
          <c:showPercent val="0"/>
          <c:showBubbleSize val="0"/>
          <c:showLeaderLines val="0"/>
        </c:dLbls>
        <c:firstSliceAng val="360"/>
        <c:holeSize val="50"/>
      </c:doughnutChart>
    </c:plotArea>
    <c:plotVisOnly val="1"/>
    <c:dispBlanksAs val="gap"/>
    <c:showDLblsOverMax val="0"/>
  </c:chart>
  <c:spPr>
    <a:effectLst/>
  </c:spPr>
  <c:txPr>
    <a:bodyPr/>
    <a:lstStyle/>
    <a:p>
      <a:pPr>
        <a:defRPr sz="1800"/>
      </a:pPr>
      <a:endParaRPr lang="en-US"/>
    </a:p>
  </c:txPr>
  <c:externalData r:id="rId2">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dLbls>
          <c:showLegendKey val="0"/>
          <c:showVal val="0"/>
          <c:showCatName val="0"/>
          <c:showSerName val="0"/>
          <c:showPercent val="0"/>
          <c:showBubbleSize val="0"/>
          <c:showLeaderLines val="0"/>
        </c:dLbls>
        <c:firstSliceAng val="360"/>
        <c:holeSize val="50"/>
      </c:doughnutChart>
    </c:plotArea>
    <c:plotVisOnly val="1"/>
    <c:dispBlanksAs val="gap"/>
    <c:showDLblsOverMax val="0"/>
  </c:chart>
  <c:spPr>
    <a:effectLst/>
  </c:spPr>
  <c:txPr>
    <a:bodyPr/>
    <a:lstStyle/>
    <a:p>
      <a:pPr>
        <a:defRPr sz="1800"/>
      </a:pPr>
      <a:endParaRPr lang="en-US"/>
    </a:p>
  </c:txPr>
  <c:externalData r:id="rId2">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3934383202099741E-2"/>
          <c:y val="4.7828248031496066E-2"/>
          <c:w val="0.89731561679790028"/>
          <c:h val="0.92309350393700784"/>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19325C"/>
              </a:solidFill>
              <a:ln>
                <a:noFill/>
              </a:ln>
              <a:effectLst/>
            </c:spPr>
            <c:extLst>
              <c:ext xmlns:c16="http://schemas.microsoft.com/office/drawing/2014/chart" uri="{C3380CC4-5D6E-409C-BE32-E72D297353CC}">
                <c16:uniqueId val="{00000003-C621-45D3-950F-BB7D19296A25}"/>
              </c:ext>
            </c:extLst>
          </c:dPt>
          <c:dPt>
            <c:idx val="1"/>
            <c:invertIfNegative val="0"/>
            <c:bubble3D val="0"/>
            <c:spPr>
              <a:solidFill>
                <a:srgbClr val="30C1D7"/>
              </a:solidFill>
              <a:ln>
                <a:noFill/>
              </a:ln>
              <a:effectLst/>
            </c:spPr>
            <c:extLst>
              <c:ext xmlns:c16="http://schemas.microsoft.com/office/drawing/2014/chart" uri="{C3380CC4-5D6E-409C-BE32-E72D297353CC}">
                <c16:uniqueId val="{00000004-C621-45D3-950F-BB7D19296A25}"/>
              </c:ext>
            </c:extLst>
          </c:dPt>
          <c:cat>
            <c:strRef>
              <c:f>Sheet1!$A$2:$A$3</c:f>
              <c:strCache>
                <c:ptCount val="2"/>
                <c:pt idx="0">
                  <c:v>Apixaban</c:v>
                </c:pt>
                <c:pt idx="1">
                  <c:v>ASA</c:v>
                </c:pt>
              </c:strCache>
            </c:strRef>
          </c:cat>
          <c:val>
            <c:numRef>
              <c:f>Sheet1!$B$2:$B$3</c:f>
              <c:numCache>
                <c:formatCode>0.00%</c:formatCode>
                <c:ptCount val="2"/>
                <c:pt idx="0">
                  <c:v>0.17899999999999999</c:v>
                </c:pt>
                <c:pt idx="1">
                  <c:v>0.20499999999999999</c:v>
                </c:pt>
              </c:numCache>
            </c:numRef>
          </c:val>
          <c:extLst>
            <c:ext xmlns:c16="http://schemas.microsoft.com/office/drawing/2014/chart" uri="{C3380CC4-5D6E-409C-BE32-E72D297353CC}">
              <c16:uniqueId val="{00000000-C621-45D3-950F-BB7D19296A25}"/>
            </c:ext>
          </c:extLst>
        </c:ser>
        <c:dLbls>
          <c:showLegendKey val="0"/>
          <c:showVal val="0"/>
          <c:showCatName val="0"/>
          <c:showSerName val="0"/>
          <c:showPercent val="0"/>
          <c:showBubbleSize val="0"/>
        </c:dLbls>
        <c:gapWidth val="89"/>
        <c:overlap val="-27"/>
        <c:axId val="208973824"/>
        <c:axId val="138732672"/>
      </c:barChart>
      <c:catAx>
        <c:axId val="20897382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crossAx val="138732672"/>
        <c:crosses val="autoZero"/>
        <c:auto val="1"/>
        <c:lblAlgn val="ctr"/>
        <c:lblOffset val="100"/>
        <c:noMultiLvlLbl val="0"/>
      </c:catAx>
      <c:valAx>
        <c:axId val="138732672"/>
        <c:scaling>
          <c:orientation val="minMax"/>
          <c:max val="0.30000000000000004"/>
          <c:min val="0"/>
        </c:scaling>
        <c:delete val="0"/>
        <c:axPos val="l"/>
        <c:numFmt formatCode="0%" sourceLinked="0"/>
        <c:majorTickMark val="out"/>
        <c:minorTickMark val="none"/>
        <c:tickLblPos val="nextTo"/>
        <c:spPr>
          <a:noFill/>
          <a:ln>
            <a:solidFill>
              <a:schemeClr val="bg1">
                <a:lumMod val="6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crossAx val="208973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dLbls>
          <c:showLegendKey val="0"/>
          <c:showVal val="0"/>
          <c:showCatName val="0"/>
          <c:showSerName val="0"/>
          <c:showPercent val="0"/>
          <c:showBubbleSize val="0"/>
          <c:showLeaderLines val="0"/>
        </c:dLbls>
        <c:firstSliceAng val="360"/>
        <c:holeSize val="50"/>
      </c:doughnutChart>
    </c:plotArea>
    <c:plotVisOnly val="1"/>
    <c:dispBlanksAs val="gap"/>
    <c:showDLblsOverMax val="0"/>
  </c:chart>
  <c:spPr>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dLbls>
          <c:showLegendKey val="0"/>
          <c:showVal val="0"/>
          <c:showCatName val="0"/>
          <c:showSerName val="0"/>
          <c:showPercent val="0"/>
          <c:showBubbleSize val="0"/>
          <c:showLeaderLines val="0"/>
        </c:dLbls>
        <c:firstSliceAng val="360"/>
        <c:holeSize val="50"/>
      </c:doughnutChart>
    </c:plotArea>
    <c:plotVisOnly val="1"/>
    <c:dispBlanksAs val="gap"/>
    <c:showDLblsOverMax val="0"/>
  </c:chart>
  <c:spPr>
    <a:effectLst/>
  </c:spPr>
  <c:txPr>
    <a:bodyPr/>
    <a:lstStyle/>
    <a:p>
      <a:pPr>
        <a:defRPr sz="1800"/>
      </a:pPr>
      <a:endParaRPr lang="en-US"/>
    </a:p>
  </c:txPr>
  <c:externalData r:id="rId2">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dLbls>
          <c:showLegendKey val="0"/>
          <c:showVal val="0"/>
          <c:showCatName val="0"/>
          <c:showSerName val="0"/>
          <c:showPercent val="0"/>
          <c:showBubbleSize val="0"/>
          <c:showLeaderLines val="0"/>
        </c:dLbls>
        <c:firstSliceAng val="360"/>
        <c:holeSize val="50"/>
      </c:doughnutChart>
    </c:plotArea>
    <c:plotVisOnly val="1"/>
    <c:dispBlanksAs val="gap"/>
    <c:showDLblsOverMax val="0"/>
  </c:chart>
  <c:spPr>
    <a:effectLst/>
  </c:spPr>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dLbls>
          <c:showLegendKey val="0"/>
          <c:showVal val="0"/>
          <c:showCatName val="0"/>
          <c:showSerName val="0"/>
          <c:showPercent val="0"/>
          <c:showBubbleSize val="0"/>
          <c:showLeaderLines val="0"/>
        </c:dLbls>
        <c:firstSliceAng val="360"/>
        <c:holeSize val="50"/>
      </c:doughnutChart>
    </c:plotArea>
    <c:plotVisOnly val="1"/>
    <c:dispBlanksAs val="gap"/>
    <c:showDLblsOverMax val="0"/>
  </c:chart>
  <c:spPr>
    <a:effectLst/>
  </c:spPr>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dLbls>
          <c:showLegendKey val="0"/>
          <c:showVal val="0"/>
          <c:showCatName val="0"/>
          <c:showSerName val="0"/>
          <c:showPercent val="0"/>
          <c:showBubbleSize val="0"/>
          <c:showLeaderLines val="0"/>
        </c:dLbls>
        <c:firstSliceAng val="360"/>
        <c:holeSize val="50"/>
      </c:doughnutChart>
    </c:plotArea>
    <c:plotVisOnly val="1"/>
    <c:dispBlanksAs val="gap"/>
    <c:showDLblsOverMax val="0"/>
  </c:chart>
  <c:spPr>
    <a:effectLst/>
  </c:spPr>
  <c:txPr>
    <a:bodyPr/>
    <a:lstStyle/>
    <a:p>
      <a:pPr>
        <a:defRPr sz="18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dLbls>
          <c:showLegendKey val="0"/>
          <c:showVal val="0"/>
          <c:showCatName val="0"/>
          <c:showSerName val="0"/>
          <c:showPercent val="0"/>
          <c:showBubbleSize val="0"/>
          <c:showLeaderLines val="0"/>
        </c:dLbls>
        <c:firstSliceAng val="360"/>
        <c:holeSize val="50"/>
      </c:doughnutChart>
    </c:plotArea>
    <c:plotVisOnly val="1"/>
    <c:dispBlanksAs val="gap"/>
    <c:showDLblsOverMax val="0"/>
  </c:chart>
  <c:spPr>
    <a:effectLst/>
  </c:spPr>
  <c:txPr>
    <a:bodyPr/>
    <a:lstStyle/>
    <a:p>
      <a:pPr>
        <a:defRPr sz="1800"/>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dLbls>
          <c:showLegendKey val="0"/>
          <c:showVal val="0"/>
          <c:showCatName val="0"/>
          <c:showSerName val="0"/>
          <c:showPercent val="0"/>
          <c:showBubbleSize val="0"/>
          <c:showLeaderLines val="0"/>
        </c:dLbls>
        <c:firstSliceAng val="360"/>
        <c:holeSize val="50"/>
      </c:doughnutChart>
    </c:plotArea>
    <c:plotVisOnly val="1"/>
    <c:dispBlanksAs val="gap"/>
    <c:showDLblsOverMax val="0"/>
  </c:chart>
  <c:spPr>
    <a:effectLst/>
  </c:spPr>
  <c:txPr>
    <a:bodyPr/>
    <a:lstStyle/>
    <a:p>
      <a:pPr>
        <a:defRPr sz="1800"/>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dLbls>
          <c:showLegendKey val="0"/>
          <c:showVal val="0"/>
          <c:showCatName val="0"/>
          <c:showSerName val="0"/>
          <c:showPercent val="0"/>
          <c:showBubbleSize val="0"/>
          <c:showLeaderLines val="0"/>
        </c:dLbls>
        <c:firstSliceAng val="360"/>
        <c:holeSize val="50"/>
      </c:doughnutChart>
    </c:plotArea>
    <c:plotVisOnly val="1"/>
    <c:dispBlanksAs val="gap"/>
    <c:showDLblsOverMax val="0"/>
  </c:chart>
  <c:spPr>
    <a:effectLst/>
  </c:spPr>
  <c:txPr>
    <a:bodyPr/>
    <a:lstStyle/>
    <a:p>
      <a:pPr>
        <a:defRPr sz="1800"/>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dLbls>
          <c:showLegendKey val="0"/>
          <c:showVal val="0"/>
          <c:showCatName val="0"/>
          <c:showSerName val="0"/>
          <c:showPercent val="0"/>
          <c:showBubbleSize val="0"/>
          <c:showLeaderLines val="0"/>
        </c:dLbls>
        <c:firstSliceAng val="360"/>
        <c:holeSize val="50"/>
      </c:doughnutChart>
    </c:plotArea>
    <c:plotVisOnly val="1"/>
    <c:dispBlanksAs val="gap"/>
    <c:showDLblsOverMax val="0"/>
  </c:chart>
  <c:spPr>
    <a:effectLst/>
  </c:spPr>
  <c:txPr>
    <a:bodyPr/>
    <a:lstStyle/>
    <a:p>
      <a:pPr>
        <a:defRPr sz="1800"/>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dLbls>
          <c:showLegendKey val="0"/>
          <c:showVal val="0"/>
          <c:showCatName val="0"/>
          <c:showSerName val="0"/>
          <c:showPercent val="0"/>
          <c:showBubbleSize val="0"/>
          <c:showLeaderLines val="0"/>
        </c:dLbls>
        <c:firstSliceAng val="360"/>
        <c:holeSize val="50"/>
      </c:doughnutChart>
    </c:plotArea>
    <c:plotVisOnly val="1"/>
    <c:dispBlanksAs val="gap"/>
    <c:showDLblsOverMax val="0"/>
  </c:chart>
  <c:spPr>
    <a:effectLst/>
  </c:spPr>
  <c:txPr>
    <a:bodyPr/>
    <a:lstStyle/>
    <a:p>
      <a:pPr>
        <a:defRPr sz="1800"/>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C93C8C-6023-40E5-BB11-9E4C7B7CAD0C}" type="datetimeFigureOut">
              <a:rPr lang="en-US" smtClean="0"/>
              <a:t>11/19/2019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156297-500E-4637-A3B6-DA20CA07D824}" type="slidenum">
              <a:rPr lang="en-US" smtClean="0"/>
              <a:t>‹#›</a:t>
            </a:fld>
            <a:endParaRPr lang="en-US"/>
          </a:p>
        </p:txBody>
      </p:sp>
    </p:spTree>
    <p:extLst>
      <p:ext uri="{BB962C8B-B14F-4D97-AF65-F5344CB8AC3E}">
        <p14:creationId xmlns:p14="http://schemas.microsoft.com/office/powerpoint/2010/main" val="660289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bayer.ca/files/XARELTO-PM-ENG-10JUL2014-"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thrombosiscanada.ca/" TargetMode="External"/><Relationship Id="rId5" Type="http://schemas.openxmlformats.org/officeDocument/2006/relationships/hyperlink" Target="http://www.boehringer-/" TargetMode="External"/><Relationship Id="rId4" Type="http://schemas.openxmlformats.org/officeDocument/2006/relationships/hyperlink" Target="http://www.pfizer.ca/en/our_products/products/monograph/313"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www.bayer.ca/files/XARELTO-PM-ENG-10JUL2014-"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thrombosiscanada.ca/" TargetMode="External"/><Relationship Id="rId5" Type="http://schemas.openxmlformats.org/officeDocument/2006/relationships/hyperlink" Target="http://www.boehringer-/" TargetMode="External"/><Relationship Id="rId4" Type="http://schemas.openxmlformats.org/officeDocument/2006/relationships/hyperlink" Target="http://www.pfizer.ca/en/our_products/products/monograph/313"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4156297-500E-4637-A3B6-DA20CA07D824}" type="slidenum">
              <a:rPr lang="en-US" smtClean="0"/>
              <a:t>1</a:t>
            </a:fld>
            <a:endParaRPr lang="en-US"/>
          </a:p>
        </p:txBody>
      </p:sp>
    </p:spTree>
    <p:extLst>
      <p:ext uri="{BB962C8B-B14F-4D97-AF65-F5344CB8AC3E}">
        <p14:creationId xmlns:p14="http://schemas.microsoft.com/office/powerpoint/2010/main" val="703862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noProof="0" dirty="0"/>
              <a:t>Notes du conférencier :</a:t>
            </a:r>
          </a:p>
          <a:p>
            <a:pPr lvl="0" algn="l" defTabSz="914400">
              <a:defRPr/>
            </a:pPr>
            <a:endParaRPr lang="fr-CA" sz="1800" b="1" noProof="0" dirty="0">
              <a:solidFill>
                <a:prstClr val="black"/>
              </a:solidFill>
              <a:latin typeface="Arial Narrow" panose="020B0606020202030204" pitchFamily="34" charset="0"/>
              <a:cs typeface="Candara"/>
            </a:endParaRPr>
          </a:p>
          <a:p>
            <a:pPr marL="181229" indent="-181229">
              <a:buFont typeface="Arial"/>
              <a:buChar char="•"/>
            </a:pPr>
            <a:r>
              <a:rPr lang="fr-CA" sz="1200" noProof="0" dirty="0"/>
              <a:t>Dans les essais cliniques, les AOD peuvent</a:t>
            </a:r>
            <a:r>
              <a:rPr lang="fr-CA" sz="1200" baseline="0" noProof="0" dirty="0"/>
              <a:t> être différenciés sur la base de leur efficacité et du risque hémorragique</a:t>
            </a:r>
            <a:r>
              <a:rPr lang="fr-CA" sz="1200" noProof="0" dirty="0"/>
              <a:t> ( et sur</a:t>
            </a:r>
            <a:r>
              <a:rPr lang="fr-CA" sz="1200" baseline="0" noProof="0" dirty="0"/>
              <a:t> la base de notre expérience actuelle et future dans le monde réel </a:t>
            </a:r>
            <a:r>
              <a:rPr lang="fr-CA" sz="1200" noProof="0" dirty="0"/>
              <a:t>…) tout en reconnaissant les limites des comparaisons cliniques indirectes.  Les AOD peuvent également être différenciés sur la base d’autres facteurs</a:t>
            </a:r>
            <a:r>
              <a:rPr lang="fr-CA" sz="1200" baseline="0" noProof="0" dirty="0"/>
              <a:t> qui sont résumés dans cette diapositive</a:t>
            </a:r>
            <a:r>
              <a:rPr lang="fr-CA" sz="1200" noProof="0" dirty="0"/>
              <a:t>. Les paramètres tels qu’une fonction rénale limite, une susceptibilité à la dyspepsie, un apport alimentaire irrégulier, la nécessité d’une préparation du médicament</a:t>
            </a:r>
            <a:r>
              <a:rPr lang="fr-CA" sz="1200" baseline="0" noProof="0" dirty="0"/>
              <a:t> dans un emballage en plaquettes, une dysfonction cognitive et une inobservance d’une posologie BID, etc. peuvent entrer en compte dans la sélection du médicament optimal pour un patient donné!</a:t>
            </a:r>
          </a:p>
          <a:p>
            <a:pPr marL="181229" indent="-181229">
              <a:buFont typeface="Arial"/>
              <a:buChar char="•"/>
            </a:pPr>
            <a:r>
              <a:rPr lang="fr-CA" sz="1200" baseline="0" noProof="0" dirty="0"/>
              <a:t>Le Tmax de tous les AOD est de 2 à 4 heures seulement. Cela signifie que contrairement à la warfarine, l’effet anticoagulant est rapide, c’est-à-dire de juste 2 heures après administration. Cela a d’importantes implications pour le « relais » héparine qui n’est plus nécessaire avec les AOD ainsi que pour le délai pour reprendre le traitement par un AOD après l’intervention.</a:t>
            </a:r>
          </a:p>
          <a:p>
            <a:pPr marL="181229" indent="-181229">
              <a:buFont typeface="Arial"/>
              <a:buChar char="•"/>
            </a:pPr>
            <a:r>
              <a:rPr lang="fr-CA" sz="1200" baseline="0" noProof="0" dirty="0"/>
              <a:t>Tous les AOD ont une courte demi-vie de 12 heures chez les patients dont la fonction rénale est préservée (</a:t>
            </a:r>
            <a:r>
              <a:rPr lang="fr-CA" sz="1200" baseline="0" noProof="0" dirty="0" err="1"/>
              <a:t>CrCl</a:t>
            </a:r>
            <a:r>
              <a:rPr lang="fr-CA" sz="1200" baseline="0" noProof="0" dirty="0"/>
              <a:t> &gt; 60 </a:t>
            </a:r>
            <a:r>
              <a:rPr lang="fr-CA" sz="1200" baseline="0" noProof="0" dirty="0" err="1"/>
              <a:t>mL</a:t>
            </a:r>
            <a:r>
              <a:rPr lang="fr-CA" sz="1200" baseline="0" noProof="0" dirty="0"/>
              <a:t>/min).  C’est un avantage majeur par rapport à la warfarine qui a une demi-vie de 36 heures ou plus selon la fonction hépatique. La plupart des interventions à risque hémorragique intermédiaire ou élevé peuvent être réalisées dans un délai de 1 à 2 jours respectivement après l’arrêt de l’AOD, le délai étant plus long en cas de dysfonction rénale. De plus, une hémorragie majeure peut généralement être maîtrisée avec des mesures locales et de soutien, étant donné  que l’effet de l’AOD se dissipe rapidement.  Des agents de réversion spécifiques des AOD sont donc rarement nécessaires.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6989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noProof="0" dirty="0"/>
              <a:t>Notes du conférencier :</a:t>
            </a:r>
          </a:p>
          <a:p>
            <a:pPr lvl="0" algn="l" defTabSz="914400">
              <a:defRPr/>
            </a:pPr>
            <a:endParaRPr lang="fr-CA" sz="1800" b="1" noProof="0" dirty="0">
              <a:solidFill>
                <a:prstClr val="black"/>
              </a:solidFill>
              <a:latin typeface="Arial Narrow" panose="020B0606020202030204" pitchFamily="34" charset="0"/>
              <a:cs typeface="Candara"/>
            </a:endParaRPr>
          </a:p>
          <a:p>
            <a:pPr marL="181229" indent="-181229">
              <a:buFont typeface="Arial"/>
              <a:buChar char="•"/>
            </a:pPr>
            <a:r>
              <a:rPr lang="fr-CA" sz="1200" noProof="0" dirty="0"/>
              <a:t>Cette diapositive illustre</a:t>
            </a:r>
            <a:r>
              <a:rPr lang="fr-CA" sz="1200" baseline="0" noProof="0" dirty="0"/>
              <a:t> la formulation de la capsule de dabigatran</a:t>
            </a:r>
            <a:r>
              <a:rPr lang="fr-CA" sz="1200" noProof="0" dirty="0"/>
              <a:t>.  En raison de la biodisponibilité médiocre de la forme en comprimé, il était nécessaire</a:t>
            </a:r>
            <a:r>
              <a:rPr lang="fr-CA" sz="1200" baseline="0" noProof="0" dirty="0"/>
              <a:t> de créer un système de délivrance unique pour obtenir des concentrations plasmatiques thérapeutiques de médicament</a:t>
            </a:r>
            <a:r>
              <a:rPr lang="fr-CA" sz="1200" noProof="0" dirty="0"/>
              <a:t>.  La capsule de dabigatran consiste</a:t>
            </a:r>
            <a:r>
              <a:rPr lang="fr-CA" sz="1200" baseline="0" noProof="0" dirty="0"/>
              <a:t> en une c</a:t>
            </a:r>
            <a:r>
              <a:rPr lang="fr-CA" sz="1200" noProof="0" dirty="0"/>
              <a:t>apsule de gélatine</a:t>
            </a:r>
            <a:r>
              <a:rPr lang="fr-CA" sz="1200" baseline="0" noProof="0" dirty="0"/>
              <a:t> remplie de granules de dabigatran</a:t>
            </a:r>
            <a:r>
              <a:rPr lang="fr-CA" sz="1200" noProof="0" dirty="0"/>
              <a:t>.  Ces granules sont composées d’un noyau</a:t>
            </a:r>
            <a:r>
              <a:rPr lang="fr-CA" sz="1200" baseline="0" noProof="0" dirty="0"/>
              <a:t> d’acide </a:t>
            </a:r>
            <a:r>
              <a:rPr lang="fr-CA" sz="1200" baseline="0" noProof="0" dirty="0" err="1"/>
              <a:t>tartarique</a:t>
            </a:r>
            <a:r>
              <a:rPr lang="fr-CA" sz="1200" baseline="0" noProof="0" dirty="0"/>
              <a:t>, qui est enrobé de dabigatran</a:t>
            </a:r>
            <a:r>
              <a:rPr lang="fr-CA" sz="1200" noProof="0" dirty="0"/>
              <a:t>. Le microenvironnement acide créé facilite</a:t>
            </a:r>
            <a:r>
              <a:rPr lang="fr-CA" sz="1200" baseline="0" noProof="0" dirty="0"/>
              <a:t> l’a</a:t>
            </a:r>
            <a:r>
              <a:rPr lang="fr-CA" sz="1200" noProof="0" dirty="0"/>
              <a:t>bsorption du dabigatran dans l’intestin.  Bien que le dabigatran ne</a:t>
            </a:r>
            <a:r>
              <a:rPr lang="fr-CA" sz="1200" baseline="0" noProof="0" dirty="0"/>
              <a:t> soit pas en soi nocif pour l’intestin, l’acide </a:t>
            </a:r>
            <a:r>
              <a:rPr lang="fr-CA" sz="1200" baseline="0" noProof="0" dirty="0" err="1"/>
              <a:t>tartarique</a:t>
            </a:r>
            <a:r>
              <a:rPr lang="fr-CA" sz="1200" baseline="0" noProof="0" dirty="0"/>
              <a:t> peut causer des micro-érosions, qui peuvent prédisposer à la</a:t>
            </a:r>
            <a:r>
              <a:rPr lang="fr-CA" sz="1200" noProof="0" dirty="0"/>
              <a:t> dyspepsie et/ou à un</a:t>
            </a:r>
            <a:r>
              <a:rPr lang="fr-CA" sz="1200" baseline="0" noProof="0" dirty="0"/>
              <a:t> saignement g</a:t>
            </a:r>
            <a:r>
              <a:rPr lang="fr-CA" sz="1200" noProof="0" dirty="0"/>
              <a:t>astro-intestinal</a:t>
            </a:r>
            <a:endParaRPr lang="en-US" sz="100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9652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noProof="0" dirty="0"/>
              <a:t>Notes du conférencier :</a:t>
            </a:r>
          </a:p>
          <a:p>
            <a:r>
              <a:rPr lang="fr-CA" sz="1000" noProof="0" dirty="0"/>
              <a:t>Les comparaisons indirectes doivent être interprétées</a:t>
            </a:r>
            <a:r>
              <a:rPr lang="fr-CA" sz="1000" baseline="0" noProof="0" dirty="0"/>
              <a:t> avec prudence, car la définition des symptômes de dyspepsie ainsi que de l’hémorragie digestive diffère d’une étude à l’autre</a:t>
            </a:r>
            <a:r>
              <a:rPr lang="fr-CA" sz="1000" kern="1200" baseline="0" noProof="0" dirty="0">
                <a:solidFill>
                  <a:schemeClr val="tx1"/>
                </a:solidFill>
                <a:effectLst/>
                <a:latin typeface="+mn-lt"/>
                <a:ea typeface="+mn-ea"/>
                <a:cs typeface="+mn-cs"/>
              </a:rPr>
              <a:t>.</a:t>
            </a:r>
            <a:endParaRPr lang="fr-CA" sz="1000" noProof="0" dirty="0"/>
          </a:p>
          <a:p>
            <a:pPr lvl="1">
              <a:defRPr/>
            </a:pPr>
            <a:endParaRPr lang="fr-CA" sz="900" noProof="0" dirty="0">
              <a:ea typeface="Microsoft YaHei"/>
              <a:cs typeface="Microsoft YaHei"/>
            </a:endParaRPr>
          </a:p>
          <a:p>
            <a:pPr>
              <a:tabLst>
                <a:tab pos="0" algn="l"/>
                <a:tab pos="462713" algn="l"/>
                <a:tab pos="928718" algn="l"/>
                <a:tab pos="1393078" algn="l"/>
                <a:tab pos="1859085" algn="l"/>
                <a:tab pos="2323444" algn="l"/>
                <a:tab pos="2789449" algn="l"/>
                <a:tab pos="3253809" algn="l"/>
                <a:tab pos="3719816" algn="l"/>
                <a:tab pos="4184174" algn="l"/>
                <a:tab pos="4650180" algn="l"/>
                <a:tab pos="5114540" algn="l"/>
                <a:tab pos="5580545" algn="l"/>
                <a:tab pos="6044906" algn="l"/>
                <a:tab pos="6510911" algn="l"/>
                <a:tab pos="6975270" algn="l"/>
                <a:tab pos="7441277" algn="l"/>
                <a:tab pos="7905636" algn="l"/>
                <a:tab pos="8371641" algn="l"/>
                <a:tab pos="8836001" algn="l"/>
                <a:tab pos="9302007" algn="l"/>
              </a:tabLst>
              <a:defRPr/>
            </a:pPr>
            <a:r>
              <a:rPr lang="fr-CA" sz="900" noProof="0" dirty="0">
                <a:ea typeface="Microsoft YaHei" pitchFamily="34" charset="-122"/>
              </a:rPr>
              <a:t>Références :</a:t>
            </a:r>
          </a:p>
          <a:p>
            <a:pPr marL="241638" indent="-241638">
              <a:buFont typeface="+mj-lt"/>
              <a:buAutoNum type="arabicPeriod"/>
              <a:tabLst>
                <a:tab pos="0" algn="l"/>
                <a:tab pos="462713" algn="l"/>
                <a:tab pos="928718" algn="l"/>
                <a:tab pos="1393078" algn="l"/>
                <a:tab pos="1859085" algn="l"/>
                <a:tab pos="2323444" algn="l"/>
                <a:tab pos="2789449" algn="l"/>
                <a:tab pos="3253809" algn="l"/>
                <a:tab pos="3719816" algn="l"/>
                <a:tab pos="4184174" algn="l"/>
                <a:tab pos="4650180" algn="l"/>
                <a:tab pos="5114540" algn="l"/>
                <a:tab pos="5580545" algn="l"/>
                <a:tab pos="6044906" algn="l"/>
                <a:tab pos="6510911" algn="l"/>
                <a:tab pos="6975270" algn="l"/>
                <a:tab pos="7441277" algn="l"/>
                <a:tab pos="7905636" algn="l"/>
                <a:tab pos="8371641" algn="l"/>
                <a:tab pos="8836001" algn="l"/>
                <a:tab pos="9302007" algn="l"/>
              </a:tabLst>
              <a:defRPr/>
            </a:pPr>
            <a:r>
              <a:rPr lang="fr-CA" sz="900" dirty="0">
                <a:solidFill>
                  <a:srgbClr val="333333"/>
                </a:solidFill>
                <a:ea typeface="Microsoft YaHei" pitchFamily="34" charset="-122"/>
              </a:rPr>
              <a:t>﻿Connolly SJ, et al; for the RE-LY </a:t>
            </a:r>
            <a:r>
              <a:rPr lang="fr-CA" sz="900" dirty="0" err="1">
                <a:solidFill>
                  <a:srgbClr val="333333"/>
                </a:solidFill>
                <a:ea typeface="Microsoft YaHei" pitchFamily="34" charset="-122"/>
              </a:rPr>
              <a:t>Steering</a:t>
            </a:r>
            <a:r>
              <a:rPr lang="fr-CA" sz="900" dirty="0">
                <a:solidFill>
                  <a:srgbClr val="333333"/>
                </a:solidFill>
                <a:ea typeface="Microsoft YaHei" pitchFamily="34" charset="-122"/>
              </a:rPr>
              <a:t> </a:t>
            </a:r>
            <a:r>
              <a:rPr lang="fr-CA" sz="900" dirty="0" err="1">
                <a:solidFill>
                  <a:srgbClr val="333333"/>
                </a:solidFill>
                <a:ea typeface="Microsoft YaHei" pitchFamily="34" charset="-122"/>
              </a:rPr>
              <a:t>Committee</a:t>
            </a:r>
            <a:r>
              <a:rPr lang="fr-CA" sz="900" dirty="0">
                <a:solidFill>
                  <a:srgbClr val="333333"/>
                </a:solidFill>
                <a:ea typeface="Microsoft YaHei" pitchFamily="34" charset="-122"/>
              </a:rPr>
              <a:t> and </a:t>
            </a:r>
            <a:r>
              <a:rPr lang="fr-CA" sz="900" dirty="0" err="1">
                <a:solidFill>
                  <a:srgbClr val="333333"/>
                </a:solidFill>
                <a:ea typeface="Microsoft YaHei" pitchFamily="34" charset="-122"/>
              </a:rPr>
              <a:t>Investigators</a:t>
            </a:r>
            <a:r>
              <a:rPr lang="fr-CA" sz="900" dirty="0">
                <a:solidFill>
                  <a:srgbClr val="333333"/>
                </a:solidFill>
                <a:ea typeface="Microsoft YaHei" pitchFamily="34" charset="-122"/>
              </a:rPr>
              <a:t>. Dabigatran versus </a:t>
            </a:r>
            <a:r>
              <a:rPr lang="fr-CA" sz="900" dirty="0" err="1">
                <a:solidFill>
                  <a:srgbClr val="333333"/>
                </a:solidFill>
                <a:ea typeface="Microsoft YaHei" pitchFamily="34" charset="-122"/>
              </a:rPr>
              <a:t>warfarin</a:t>
            </a:r>
            <a:r>
              <a:rPr lang="fr-CA" sz="900" dirty="0">
                <a:solidFill>
                  <a:srgbClr val="333333"/>
                </a:solidFill>
                <a:ea typeface="Microsoft YaHei" pitchFamily="34" charset="-122"/>
              </a:rPr>
              <a:t> in patients </a:t>
            </a:r>
            <a:r>
              <a:rPr lang="fr-CA" sz="900" dirty="0" err="1">
                <a:solidFill>
                  <a:srgbClr val="333333"/>
                </a:solidFill>
                <a:ea typeface="Microsoft YaHei" pitchFamily="34" charset="-122"/>
              </a:rPr>
              <a:t>with</a:t>
            </a:r>
            <a:r>
              <a:rPr lang="fr-CA" sz="900" dirty="0">
                <a:solidFill>
                  <a:srgbClr val="333333"/>
                </a:solidFill>
                <a:ea typeface="Microsoft YaHei" pitchFamily="34" charset="-122"/>
              </a:rPr>
              <a:t> atrial fibrillation. N </a:t>
            </a:r>
            <a:r>
              <a:rPr lang="fr-CA" sz="900" dirty="0" err="1">
                <a:solidFill>
                  <a:srgbClr val="333333"/>
                </a:solidFill>
                <a:ea typeface="Microsoft YaHei" pitchFamily="34" charset="-122"/>
              </a:rPr>
              <a:t>Engl</a:t>
            </a:r>
            <a:r>
              <a:rPr lang="fr-CA" sz="900" dirty="0">
                <a:solidFill>
                  <a:srgbClr val="333333"/>
                </a:solidFill>
                <a:ea typeface="Microsoft YaHei" pitchFamily="34" charset="-122"/>
              </a:rPr>
              <a:t> J Med 2009; 361:1139-1151.</a:t>
            </a:r>
          </a:p>
          <a:p>
            <a:pPr marL="241638" indent="-241638">
              <a:buFont typeface="+mj-lt"/>
              <a:buAutoNum type="arabicPeriod"/>
              <a:tabLst>
                <a:tab pos="0" algn="l"/>
                <a:tab pos="462713" algn="l"/>
                <a:tab pos="928718" algn="l"/>
                <a:tab pos="1393078" algn="l"/>
                <a:tab pos="1859085" algn="l"/>
                <a:tab pos="2323444" algn="l"/>
                <a:tab pos="2789449" algn="l"/>
                <a:tab pos="3253809" algn="l"/>
                <a:tab pos="3719816" algn="l"/>
                <a:tab pos="4184174" algn="l"/>
                <a:tab pos="4650180" algn="l"/>
                <a:tab pos="5114540" algn="l"/>
                <a:tab pos="5580545" algn="l"/>
                <a:tab pos="6044906" algn="l"/>
                <a:tab pos="6510911" algn="l"/>
                <a:tab pos="6975270" algn="l"/>
                <a:tab pos="7441277" algn="l"/>
                <a:tab pos="7905636" algn="l"/>
                <a:tab pos="8371641" algn="l"/>
                <a:tab pos="8836001" algn="l"/>
                <a:tab pos="9302007" algn="l"/>
              </a:tabLst>
              <a:defRPr/>
            </a:pPr>
            <a:r>
              <a:rPr lang="fr-CA" sz="900" dirty="0">
                <a:solidFill>
                  <a:srgbClr val="333333"/>
                </a:solidFill>
                <a:ea typeface="Microsoft YaHei" pitchFamily="34" charset="-122"/>
              </a:rPr>
              <a:t>Connolly SJ, et al; for the RE-LY </a:t>
            </a:r>
            <a:r>
              <a:rPr lang="fr-CA" sz="900" dirty="0" err="1">
                <a:solidFill>
                  <a:srgbClr val="333333"/>
                </a:solidFill>
                <a:ea typeface="Microsoft YaHei" pitchFamily="34" charset="-122"/>
              </a:rPr>
              <a:t>Investigators</a:t>
            </a:r>
            <a:r>
              <a:rPr lang="fr-CA" sz="900" dirty="0">
                <a:solidFill>
                  <a:srgbClr val="333333"/>
                </a:solidFill>
                <a:ea typeface="Microsoft YaHei" pitchFamily="34" charset="-122"/>
              </a:rPr>
              <a:t>. </a:t>
            </a:r>
            <a:r>
              <a:rPr lang="fr-CA" sz="900" dirty="0" err="1">
                <a:solidFill>
                  <a:srgbClr val="333333"/>
                </a:solidFill>
                <a:ea typeface="Microsoft YaHei" pitchFamily="34" charset="-122"/>
              </a:rPr>
              <a:t>Newly</a:t>
            </a:r>
            <a:r>
              <a:rPr lang="fr-CA" sz="900" dirty="0">
                <a:solidFill>
                  <a:srgbClr val="333333"/>
                </a:solidFill>
                <a:ea typeface="Microsoft YaHei" pitchFamily="34" charset="-122"/>
              </a:rPr>
              <a:t> </a:t>
            </a:r>
            <a:r>
              <a:rPr lang="fr-CA" sz="900" dirty="0" err="1">
                <a:solidFill>
                  <a:srgbClr val="333333"/>
                </a:solidFill>
                <a:ea typeface="Microsoft YaHei" pitchFamily="34" charset="-122"/>
              </a:rPr>
              <a:t>identified</a:t>
            </a:r>
            <a:r>
              <a:rPr lang="fr-CA" sz="900" dirty="0">
                <a:solidFill>
                  <a:srgbClr val="333333"/>
                </a:solidFill>
                <a:ea typeface="Microsoft YaHei" pitchFamily="34" charset="-122"/>
              </a:rPr>
              <a:t> </a:t>
            </a:r>
            <a:r>
              <a:rPr lang="fr-CA" sz="900" dirty="0" err="1">
                <a:solidFill>
                  <a:srgbClr val="333333"/>
                </a:solidFill>
                <a:ea typeface="Microsoft YaHei" pitchFamily="34" charset="-122"/>
              </a:rPr>
              <a:t>events</a:t>
            </a:r>
            <a:r>
              <a:rPr lang="fr-CA" sz="900" dirty="0">
                <a:solidFill>
                  <a:srgbClr val="333333"/>
                </a:solidFill>
                <a:ea typeface="Microsoft YaHei" pitchFamily="34" charset="-122"/>
              </a:rPr>
              <a:t> in the RE-LY trial. N </a:t>
            </a:r>
            <a:r>
              <a:rPr lang="fr-CA" sz="900" dirty="0" err="1">
                <a:solidFill>
                  <a:srgbClr val="333333"/>
                </a:solidFill>
                <a:ea typeface="Microsoft YaHei" pitchFamily="34" charset="-122"/>
              </a:rPr>
              <a:t>Engl</a:t>
            </a:r>
            <a:r>
              <a:rPr lang="fr-CA" sz="900" dirty="0">
                <a:solidFill>
                  <a:srgbClr val="333333"/>
                </a:solidFill>
                <a:ea typeface="Microsoft YaHei" pitchFamily="34" charset="-122"/>
              </a:rPr>
              <a:t> J Med 2010; 363(19):1875-1876.</a:t>
            </a:r>
          </a:p>
          <a:p>
            <a:pPr marL="241638" indent="-241638">
              <a:buFont typeface="+mj-lt"/>
              <a:buAutoNum type="arabicPeriod"/>
              <a:tabLst>
                <a:tab pos="0" algn="l"/>
                <a:tab pos="462713" algn="l"/>
                <a:tab pos="928718" algn="l"/>
                <a:tab pos="1393078" algn="l"/>
                <a:tab pos="1859085" algn="l"/>
                <a:tab pos="2323444" algn="l"/>
                <a:tab pos="2789449" algn="l"/>
                <a:tab pos="3253809" algn="l"/>
                <a:tab pos="3719816" algn="l"/>
                <a:tab pos="4184174" algn="l"/>
                <a:tab pos="4650180" algn="l"/>
                <a:tab pos="5114540" algn="l"/>
                <a:tab pos="5580545" algn="l"/>
                <a:tab pos="6044906" algn="l"/>
                <a:tab pos="6510911" algn="l"/>
                <a:tab pos="6975270" algn="l"/>
                <a:tab pos="7441277" algn="l"/>
                <a:tab pos="7905636" algn="l"/>
                <a:tab pos="8371641" algn="l"/>
                <a:tab pos="8836001" algn="l"/>
                <a:tab pos="9302007" algn="l"/>
              </a:tabLst>
              <a:defRPr/>
            </a:pPr>
            <a:r>
              <a:rPr lang="fr-CA" sz="900" dirty="0">
                <a:solidFill>
                  <a:srgbClr val="333333"/>
                </a:solidFill>
                <a:ea typeface="Microsoft YaHei" pitchFamily="34" charset="-122"/>
              </a:rPr>
              <a:t>Patel MR, et al; and the ROCKET AF </a:t>
            </a:r>
            <a:r>
              <a:rPr lang="fr-CA" sz="900" dirty="0" err="1">
                <a:solidFill>
                  <a:srgbClr val="333333"/>
                </a:solidFill>
                <a:ea typeface="Microsoft YaHei" pitchFamily="34" charset="-122"/>
              </a:rPr>
              <a:t>Steering</a:t>
            </a:r>
            <a:r>
              <a:rPr lang="fr-CA" sz="900" dirty="0">
                <a:solidFill>
                  <a:srgbClr val="333333"/>
                </a:solidFill>
                <a:ea typeface="Microsoft YaHei" pitchFamily="34" charset="-122"/>
              </a:rPr>
              <a:t> </a:t>
            </a:r>
            <a:r>
              <a:rPr lang="fr-CA" sz="900" dirty="0" err="1">
                <a:solidFill>
                  <a:srgbClr val="333333"/>
                </a:solidFill>
                <a:ea typeface="Microsoft YaHei" pitchFamily="34" charset="-122"/>
              </a:rPr>
              <a:t>Committee</a:t>
            </a:r>
            <a:r>
              <a:rPr lang="fr-CA" sz="900" dirty="0">
                <a:solidFill>
                  <a:srgbClr val="333333"/>
                </a:solidFill>
                <a:ea typeface="Microsoft YaHei" pitchFamily="34" charset="-122"/>
              </a:rPr>
              <a:t> for the ROCKET AF </a:t>
            </a:r>
            <a:r>
              <a:rPr lang="fr-CA" sz="900" dirty="0" err="1">
                <a:solidFill>
                  <a:srgbClr val="333333"/>
                </a:solidFill>
                <a:ea typeface="Microsoft YaHei" pitchFamily="34" charset="-122"/>
              </a:rPr>
              <a:t>Investigators</a:t>
            </a:r>
            <a:r>
              <a:rPr lang="fr-CA" sz="900" dirty="0">
                <a:solidFill>
                  <a:srgbClr val="333333"/>
                </a:solidFill>
                <a:ea typeface="Microsoft YaHei" pitchFamily="34" charset="-122"/>
              </a:rPr>
              <a:t>. </a:t>
            </a:r>
            <a:r>
              <a:rPr lang="fr-CA" sz="900" dirty="0" err="1">
                <a:solidFill>
                  <a:srgbClr val="333333"/>
                </a:solidFill>
                <a:ea typeface="Microsoft YaHei" pitchFamily="34" charset="-122"/>
              </a:rPr>
              <a:t>Rivaroxaban</a:t>
            </a:r>
            <a:r>
              <a:rPr lang="fr-CA" sz="900" dirty="0">
                <a:solidFill>
                  <a:srgbClr val="333333"/>
                </a:solidFill>
                <a:ea typeface="Microsoft YaHei" pitchFamily="34" charset="-122"/>
              </a:rPr>
              <a:t> versus </a:t>
            </a:r>
            <a:r>
              <a:rPr lang="fr-CA" sz="900" dirty="0" err="1">
                <a:solidFill>
                  <a:srgbClr val="333333"/>
                </a:solidFill>
                <a:ea typeface="Microsoft YaHei" pitchFamily="34" charset="-122"/>
              </a:rPr>
              <a:t>warfarin</a:t>
            </a:r>
            <a:r>
              <a:rPr lang="fr-CA" sz="900" dirty="0">
                <a:solidFill>
                  <a:srgbClr val="333333"/>
                </a:solidFill>
                <a:ea typeface="Microsoft YaHei" pitchFamily="34" charset="-122"/>
              </a:rPr>
              <a:t> in </a:t>
            </a:r>
            <a:r>
              <a:rPr lang="fr-CA" sz="900" dirty="0" err="1">
                <a:solidFill>
                  <a:srgbClr val="333333"/>
                </a:solidFill>
                <a:ea typeface="Microsoft YaHei" pitchFamily="34" charset="-122"/>
              </a:rPr>
              <a:t>nonvalvular</a:t>
            </a:r>
            <a:r>
              <a:rPr lang="fr-CA" sz="900" dirty="0">
                <a:solidFill>
                  <a:srgbClr val="333333"/>
                </a:solidFill>
                <a:ea typeface="Microsoft YaHei" pitchFamily="34" charset="-122"/>
              </a:rPr>
              <a:t> atrial fibrillation. N </a:t>
            </a:r>
            <a:r>
              <a:rPr lang="fr-CA" sz="900" dirty="0" err="1">
                <a:solidFill>
                  <a:srgbClr val="333333"/>
                </a:solidFill>
                <a:ea typeface="Microsoft YaHei" pitchFamily="34" charset="-122"/>
              </a:rPr>
              <a:t>Engl</a:t>
            </a:r>
            <a:r>
              <a:rPr lang="fr-CA" sz="900" dirty="0">
                <a:solidFill>
                  <a:srgbClr val="333333"/>
                </a:solidFill>
                <a:ea typeface="Microsoft YaHei" pitchFamily="34" charset="-122"/>
              </a:rPr>
              <a:t> J Med 2011; 365:883-891.</a:t>
            </a:r>
          </a:p>
          <a:p>
            <a:pPr marL="241638" indent="-241638">
              <a:buFont typeface="+mj-lt"/>
              <a:buAutoNum type="arabicPeriod"/>
              <a:tabLst>
                <a:tab pos="0" algn="l"/>
                <a:tab pos="462713" algn="l"/>
                <a:tab pos="928718" algn="l"/>
                <a:tab pos="1393078" algn="l"/>
                <a:tab pos="1859085" algn="l"/>
                <a:tab pos="2323444" algn="l"/>
                <a:tab pos="2789449" algn="l"/>
                <a:tab pos="3253809" algn="l"/>
                <a:tab pos="3719816" algn="l"/>
                <a:tab pos="4184174" algn="l"/>
                <a:tab pos="4650180" algn="l"/>
                <a:tab pos="5114540" algn="l"/>
                <a:tab pos="5580545" algn="l"/>
                <a:tab pos="6044906" algn="l"/>
                <a:tab pos="6510911" algn="l"/>
                <a:tab pos="6975270" algn="l"/>
                <a:tab pos="7441277" algn="l"/>
                <a:tab pos="7905636" algn="l"/>
                <a:tab pos="8371641" algn="l"/>
                <a:tab pos="8836001" algn="l"/>
                <a:tab pos="9302007" algn="l"/>
              </a:tabLst>
              <a:defRPr/>
            </a:pPr>
            <a:r>
              <a:rPr lang="fr-CA" sz="900" dirty="0">
                <a:solidFill>
                  <a:srgbClr val="333333"/>
                </a:solidFill>
                <a:ea typeface="Microsoft YaHei" pitchFamily="34" charset="-122"/>
              </a:rPr>
              <a:t>Granger CB, et al; for the ARISTOTLE </a:t>
            </a:r>
            <a:r>
              <a:rPr lang="fr-CA" sz="900" dirty="0" err="1">
                <a:solidFill>
                  <a:srgbClr val="333333"/>
                </a:solidFill>
                <a:ea typeface="Microsoft YaHei" pitchFamily="34" charset="-122"/>
              </a:rPr>
              <a:t>Committees</a:t>
            </a:r>
            <a:r>
              <a:rPr lang="fr-CA" sz="900" dirty="0">
                <a:solidFill>
                  <a:srgbClr val="333333"/>
                </a:solidFill>
                <a:ea typeface="Microsoft YaHei" pitchFamily="34" charset="-122"/>
              </a:rPr>
              <a:t> and </a:t>
            </a:r>
            <a:r>
              <a:rPr lang="fr-CA" sz="900" dirty="0" err="1">
                <a:solidFill>
                  <a:srgbClr val="333333"/>
                </a:solidFill>
                <a:ea typeface="Microsoft YaHei" pitchFamily="34" charset="-122"/>
              </a:rPr>
              <a:t>Investigators</a:t>
            </a:r>
            <a:r>
              <a:rPr lang="fr-CA" sz="900" dirty="0">
                <a:solidFill>
                  <a:srgbClr val="333333"/>
                </a:solidFill>
                <a:ea typeface="Microsoft YaHei" pitchFamily="34" charset="-122"/>
              </a:rPr>
              <a:t>. </a:t>
            </a:r>
            <a:r>
              <a:rPr lang="fr-CA" sz="900" dirty="0" err="1">
                <a:solidFill>
                  <a:srgbClr val="333333"/>
                </a:solidFill>
                <a:ea typeface="Microsoft YaHei" pitchFamily="34" charset="-122"/>
              </a:rPr>
              <a:t>Apixaban</a:t>
            </a:r>
            <a:r>
              <a:rPr lang="fr-CA" sz="900" dirty="0">
                <a:solidFill>
                  <a:srgbClr val="333333"/>
                </a:solidFill>
                <a:ea typeface="Microsoft YaHei" pitchFamily="34" charset="-122"/>
              </a:rPr>
              <a:t> versus </a:t>
            </a:r>
            <a:r>
              <a:rPr lang="fr-CA" sz="900" dirty="0" err="1">
                <a:solidFill>
                  <a:srgbClr val="333333"/>
                </a:solidFill>
                <a:ea typeface="Microsoft YaHei" pitchFamily="34" charset="-122"/>
              </a:rPr>
              <a:t>warfarin</a:t>
            </a:r>
            <a:r>
              <a:rPr lang="fr-CA" sz="900" dirty="0">
                <a:solidFill>
                  <a:srgbClr val="333333"/>
                </a:solidFill>
                <a:ea typeface="Microsoft YaHei" pitchFamily="34" charset="-122"/>
              </a:rPr>
              <a:t> in patients </a:t>
            </a:r>
            <a:r>
              <a:rPr lang="fr-CA" sz="900" dirty="0" err="1">
                <a:solidFill>
                  <a:srgbClr val="333333"/>
                </a:solidFill>
                <a:ea typeface="Microsoft YaHei" pitchFamily="34" charset="-122"/>
              </a:rPr>
              <a:t>with</a:t>
            </a:r>
            <a:r>
              <a:rPr lang="fr-CA" sz="900" dirty="0">
                <a:solidFill>
                  <a:srgbClr val="333333"/>
                </a:solidFill>
                <a:ea typeface="Microsoft YaHei" pitchFamily="34" charset="-122"/>
              </a:rPr>
              <a:t> atrial fibrillation. N </a:t>
            </a:r>
            <a:r>
              <a:rPr lang="fr-CA" sz="900" dirty="0" err="1">
                <a:solidFill>
                  <a:srgbClr val="333333"/>
                </a:solidFill>
                <a:ea typeface="Microsoft YaHei" pitchFamily="34" charset="-122"/>
              </a:rPr>
              <a:t>Engl</a:t>
            </a:r>
            <a:r>
              <a:rPr lang="fr-CA" sz="900" dirty="0">
                <a:solidFill>
                  <a:srgbClr val="333333"/>
                </a:solidFill>
                <a:ea typeface="Microsoft YaHei" pitchFamily="34" charset="-122"/>
              </a:rPr>
              <a:t> J Med 2011; 365:981-992. </a:t>
            </a:r>
            <a:endParaRPr lang="en-US" sz="90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8343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noProof="0" dirty="0"/>
              <a:t>Notes du conférencier :</a:t>
            </a:r>
          </a:p>
          <a:p>
            <a:pPr lvl="0" algn="l" defTabSz="914400">
              <a:defRPr/>
            </a:pPr>
            <a:endParaRPr lang="en-CA" sz="1800" b="1" dirty="0">
              <a:solidFill>
                <a:prstClr val="black"/>
              </a:solidFill>
              <a:latin typeface="Arial Narrow" panose="020B0606020202030204" pitchFamily="34" charset="0"/>
              <a:cs typeface="Candara"/>
            </a:endParaRPr>
          </a:p>
          <a:p>
            <a:pPr eaLnBrk="1" hangingPunct="1"/>
            <a:r>
              <a:rPr lang="fr-CA" sz="1200" i="1" noProof="0" dirty="0"/>
              <a:t>Cette diapositive résume</a:t>
            </a:r>
            <a:r>
              <a:rPr lang="fr-CA" sz="1200" i="1" baseline="0" noProof="0" dirty="0"/>
              <a:t> la recommandation consensuelle des membres du Comité directeur sur la personnalisation de la sélection d’un AOD en fonction de l’âge et des comorbidités du patient</a:t>
            </a:r>
          </a:p>
          <a:p>
            <a:pPr marL="171450" indent="-171450" eaLnBrk="1" hangingPunct="1">
              <a:buFont typeface="Arial" panose="020B0604020202020204" pitchFamily="34" charset="0"/>
              <a:buChar char="•"/>
            </a:pPr>
            <a:r>
              <a:rPr lang="fr-CA" sz="1200" noProof="0" dirty="0"/>
              <a:t>Chez les patients qui présentent un risque élevé d’AVC, il faut</a:t>
            </a:r>
            <a:r>
              <a:rPr lang="fr-CA" sz="1200" baseline="0" noProof="0" dirty="0"/>
              <a:t> envisager un traitement par le dabigatran </a:t>
            </a:r>
            <a:r>
              <a:rPr lang="fr-CA" sz="1200" noProof="0" dirty="0"/>
              <a:t>150 mg po </a:t>
            </a:r>
            <a:r>
              <a:rPr lang="fr-CA" sz="1200" noProof="0" dirty="0" err="1"/>
              <a:t>bid</a:t>
            </a:r>
            <a:r>
              <a:rPr lang="fr-CA" sz="1200" noProof="0" dirty="0"/>
              <a:t>, étant donné que cet AOD est associé à la réduction</a:t>
            </a:r>
            <a:r>
              <a:rPr lang="fr-CA" sz="1200" baseline="0" noProof="0" dirty="0"/>
              <a:t> des cas d’AVC la plus importante comparativement à la warfarine</a:t>
            </a:r>
            <a:r>
              <a:rPr lang="fr-CA" sz="1200" noProof="0" dirty="0"/>
              <a:t>. </a:t>
            </a:r>
          </a:p>
          <a:p>
            <a:pPr marL="171450" indent="-171450" eaLnBrk="1" hangingPunct="1">
              <a:buFont typeface="Arial" panose="020B0604020202020204" pitchFamily="34" charset="0"/>
              <a:buChar char="•"/>
            </a:pPr>
            <a:r>
              <a:rPr lang="fr-CA" sz="1200" noProof="0" dirty="0"/>
              <a:t>Chez les patients qui présentent un risque élevé d’hémorragie majeure, il faut envisager</a:t>
            </a:r>
            <a:r>
              <a:rPr lang="fr-CA" sz="1200" baseline="0" noProof="0" dirty="0"/>
              <a:t> un traitement par l’</a:t>
            </a:r>
            <a:r>
              <a:rPr lang="fr-CA" sz="1200" noProof="0" dirty="0" err="1"/>
              <a:t>apixaban</a:t>
            </a:r>
            <a:r>
              <a:rPr lang="fr-CA" sz="1200" noProof="0" dirty="0"/>
              <a:t>, étant donné que cet AOD est associé à la réduction du taux d’hémorragie majeure la plus importante comparativement à la warfarine.  </a:t>
            </a:r>
          </a:p>
          <a:p>
            <a:pPr marL="171450" indent="-171450" eaLnBrk="1" hangingPunct="1">
              <a:buFont typeface="Arial" panose="020B0604020202020204" pitchFamily="34" charset="0"/>
              <a:buChar char="•"/>
            </a:pPr>
            <a:r>
              <a:rPr lang="fr-CA" sz="1200" noProof="0" dirty="0"/>
              <a:t>La warfarine est absolument indiquée chez les patients porteurs de valves cardiaques prothétiques</a:t>
            </a:r>
            <a:r>
              <a:rPr lang="fr-CA" sz="1200" baseline="0" noProof="0" dirty="0"/>
              <a:t> et d’une sténose mitrale rhumatismale.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fr-CA" sz="1200" baseline="0" dirty="0"/>
              <a:t>Les lignes directrices sur la FA de la SCC mettent en garde contre l’utilisation d’un AOD lorsque la </a:t>
            </a:r>
            <a:r>
              <a:rPr lang="fr-CA" sz="1200" baseline="0" dirty="0" err="1"/>
              <a:t>CrCl</a:t>
            </a:r>
            <a:r>
              <a:rPr lang="fr-CA" sz="1200" dirty="0"/>
              <a:t> est inférieure à</a:t>
            </a:r>
            <a:r>
              <a:rPr lang="fr-CA" sz="1200" baseline="0" dirty="0"/>
              <a:t> 30 </a:t>
            </a:r>
            <a:r>
              <a:rPr lang="fr-CA" sz="1200" baseline="0" dirty="0" err="1"/>
              <a:t>mL</a:t>
            </a:r>
            <a:r>
              <a:rPr lang="fr-CA" sz="1200" baseline="0" dirty="0"/>
              <a:t>/min en raison de l’exclusion de  ces patients  des ECR clés comparant les AOD à la </a:t>
            </a:r>
            <a:r>
              <a:rPr lang="fr-CA" sz="1200" baseline="0" dirty="0" err="1"/>
              <a:t>warfarine</a:t>
            </a:r>
            <a:r>
              <a:rPr lang="fr-CA" sz="1200" baseline="0" dirty="0"/>
              <a:t>.</a:t>
            </a:r>
            <a:endParaRPr lang="fr-CA" sz="1200" dirty="0"/>
          </a:p>
          <a:p>
            <a:pPr marL="171450" indent="-171450">
              <a:buFont typeface="Arial"/>
              <a:buChar char="•"/>
            </a:pPr>
            <a:r>
              <a:rPr lang="fr-CA" sz="1200" baseline="0" dirty="0"/>
              <a:t>Santé Canada a approuvé l’utilisation</a:t>
            </a:r>
            <a:r>
              <a:rPr lang="fr-CA" sz="1200" dirty="0"/>
              <a:t> de l’</a:t>
            </a:r>
            <a:r>
              <a:rPr lang="fr-CA" sz="1200" dirty="0" err="1"/>
              <a:t>apixaban</a:t>
            </a:r>
            <a:r>
              <a:rPr lang="fr-CA" sz="1200" dirty="0"/>
              <a:t> et du</a:t>
            </a:r>
            <a:r>
              <a:rPr lang="fr-CA" sz="1200" baseline="0" dirty="0"/>
              <a:t> </a:t>
            </a:r>
            <a:r>
              <a:rPr lang="fr-CA" sz="1200" baseline="0" dirty="0" err="1"/>
              <a:t>rivaroxaban</a:t>
            </a:r>
            <a:r>
              <a:rPr lang="fr-CA" sz="1200" baseline="0" dirty="0"/>
              <a:t> jusqu’à une </a:t>
            </a:r>
            <a:r>
              <a:rPr lang="fr-CA" sz="1200" baseline="0" dirty="0" err="1"/>
              <a:t>CrCl</a:t>
            </a:r>
            <a:r>
              <a:rPr lang="fr-CA" sz="1200" baseline="0" dirty="0"/>
              <a:t> de 15 </a:t>
            </a:r>
            <a:r>
              <a:rPr lang="fr-CA" sz="1200" baseline="0" dirty="0" err="1"/>
              <a:t>mL</a:t>
            </a:r>
            <a:r>
              <a:rPr lang="fr-CA" sz="1200" baseline="0" dirty="0"/>
              <a:t>/min sur la base de la pharmacocinétique</a:t>
            </a:r>
          </a:p>
          <a:p>
            <a:pPr marL="171450" indent="-171450" eaLnBrk="1" hangingPunct="1">
              <a:buFont typeface="Arial" panose="020B0604020202020204" pitchFamily="34" charset="0"/>
              <a:buChar char="•"/>
            </a:pPr>
            <a:r>
              <a:rPr lang="fr-CA" sz="1200" noProof="0" dirty="0"/>
              <a:t>Le </a:t>
            </a:r>
            <a:r>
              <a:rPr lang="fr-CA" sz="1200" baseline="0" noProof="0" dirty="0" err="1"/>
              <a:t>le</a:t>
            </a:r>
            <a:r>
              <a:rPr lang="fr-CA" sz="1200" noProof="0" dirty="0"/>
              <a:t> dabigatran est éliminé par les reins, il faut éviter de le prescrire chez les patients atteints d’insuffisance rénale chronique de stade 3 (</a:t>
            </a:r>
            <a:r>
              <a:rPr lang="fr-CA" sz="1200" noProof="0" dirty="0" err="1"/>
              <a:t>CrCl</a:t>
            </a:r>
            <a:r>
              <a:rPr lang="fr-CA" sz="1200" noProof="0" dirty="0"/>
              <a:t> 30-49mL/min).  </a:t>
            </a:r>
          </a:p>
          <a:p>
            <a:pPr marL="171450" indent="-171450" eaLnBrk="1" hangingPunct="1">
              <a:buFont typeface="Arial" panose="020B0604020202020204" pitchFamily="34" charset="0"/>
              <a:buChar char="•"/>
            </a:pPr>
            <a:r>
              <a:rPr lang="fr-CA" sz="1200" noProof="0" dirty="0"/>
              <a:t>En raison du risque accru d’hémorragie majeure chez les patients</a:t>
            </a:r>
            <a:r>
              <a:rPr lang="fr-CA" sz="1200" baseline="0" noProof="0" dirty="0"/>
              <a:t> âgés et conformément à la monographie du produit</a:t>
            </a:r>
            <a:r>
              <a:rPr lang="fr-CA" sz="1200" noProof="0" dirty="0"/>
              <a:t>, le dabigatran 150 mg po </a:t>
            </a:r>
            <a:r>
              <a:rPr lang="fr-CA" sz="1200" noProof="0" dirty="0" err="1"/>
              <a:t>bid</a:t>
            </a:r>
            <a:r>
              <a:rPr lang="fr-CA" sz="1200" noProof="0" dirty="0"/>
              <a:t> est contre-indiqué chez les patients âgés de 80 ans ou</a:t>
            </a:r>
            <a:r>
              <a:rPr lang="fr-CA" sz="1200" baseline="0" noProof="0" dirty="0"/>
              <a:t> plus</a:t>
            </a:r>
            <a:r>
              <a:rPr lang="fr-CA" sz="1200" noProof="0" dirty="0"/>
              <a:t>.  </a:t>
            </a:r>
          </a:p>
          <a:p>
            <a:pPr marL="171450" indent="-171450" eaLnBrk="1" hangingPunct="1">
              <a:buFont typeface="Arial" panose="020B0604020202020204" pitchFamily="34" charset="0"/>
              <a:buChar char="•"/>
            </a:pPr>
            <a:r>
              <a:rPr lang="fr-CA" sz="1200" noProof="0" dirty="0"/>
              <a:t>Un</a:t>
            </a:r>
            <a:r>
              <a:rPr lang="fr-CA" sz="1200" baseline="0" noProof="0" dirty="0"/>
              <a:t> inhibiteur du facteur</a:t>
            </a:r>
            <a:r>
              <a:rPr lang="fr-CA" sz="1200" noProof="0" dirty="0"/>
              <a:t> Xa est préférable chez les patients atteints de maladie coronarienne (quelle soit récente ou stable)</a:t>
            </a:r>
            <a:r>
              <a:rPr lang="fr-CA" sz="1200" baseline="0" noProof="0" dirty="0"/>
              <a:t> et on notera que de l’AAS peut être utilisé comme alternative chez les patients présentant un faible risque</a:t>
            </a:r>
            <a:r>
              <a:rPr lang="fr-CA" sz="1200" noProof="0" dirty="0"/>
              <a:t> (conformément</a:t>
            </a:r>
            <a:r>
              <a:rPr lang="fr-CA" sz="1200" baseline="0" noProof="0" dirty="0"/>
              <a:t> aux lignes directrices 2014 de la Société canadienne de cardiologie sur la prise en charge de la FA</a:t>
            </a:r>
            <a:r>
              <a:rPr lang="fr-CA" sz="1200" noProof="0" dirty="0"/>
              <a:t>).  </a:t>
            </a:r>
          </a:p>
          <a:p>
            <a:pPr marL="171450" indent="-171450" eaLnBrk="1" hangingPunct="1">
              <a:buFont typeface="Arial" panose="020B0604020202020204" pitchFamily="34" charset="0"/>
              <a:buChar char="•"/>
            </a:pPr>
            <a:r>
              <a:rPr lang="fr-CA" sz="1200" noProof="0" dirty="0"/>
              <a:t>L’association</a:t>
            </a:r>
            <a:r>
              <a:rPr lang="fr-CA" sz="1200" baseline="0" noProof="0" dirty="0"/>
              <a:t> d’un agent antiplaquettaire et d’un anticoagulant oral n’est pas recommandée, sauf si le patient a été atteint d’un syndrome coronarien aigu ou a subi une intervention coronarienne percutanée</a:t>
            </a:r>
            <a:r>
              <a:rPr lang="fr-CA" sz="1200" noProof="0" dirty="0"/>
              <a:t>, dans</a:t>
            </a:r>
            <a:r>
              <a:rPr lang="fr-CA" sz="1200" baseline="0" noProof="0" dirty="0"/>
              <a:t> quel cas l’association du </a:t>
            </a:r>
            <a:r>
              <a:rPr lang="fr-CA" sz="1200" noProof="0" dirty="0"/>
              <a:t>clopidogrel et d’un anticoagulant oral peut suffire et permettre</a:t>
            </a:r>
            <a:r>
              <a:rPr lang="fr-CA" sz="1200" baseline="0" noProof="0" dirty="0"/>
              <a:t> d’éviter une trithérapie</a:t>
            </a:r>
            <a:r>
              <a:rPr lang="fr-CA" sz="1200" noProof="0" dirty="0"/>
              <a:t>.  </a:t>
            </a:r>
          </a:p>
          <a:p>
            <a:pPr marL="171450" indent="-171450" eaLnBrk="1" hangingPunct="1">
              <a:buFont typeface="Arial" panose="020B0604020202020204" pitchFamily="34" charset="0"/>
              <a:buChar char="•"/>
            </a:pPr>
            <a:r>
              <a:rPr lang="fr-CA" sz="1200" noProof="0" dirty="0"/>
              <a:t>L’</a:t>
            </a:r>
            <a:r>
              <a:rPr lang="fr-CA" sz="1200" noProof="0" dirty="0" err="1"/>
              <a:t>apixaban</a:t>
            </a:r>
            <a:r>
              <a:rPr lang="fr-CA" sz="1200" noProof="0" dirty="0"/>
              <a:t> et le </a:t>
            </a:r>
            <a:r>
              <a:rPr lang="fr-CA" sz="1200" noProof="0" dirty="0" err="1"/>
              <a:t>rivaroxaban</a:t>
            </a:r>
            <a:r>
              <a:rPr lang="fr-CA" sz="1200" noProof="0" dirty="0"/>
              <a:t> sont les deux seuls AOD indiqués pour la prévention de l’AVC dans la FA </a:t>
            </a:r>
            <a:r>
              <a:rPr lang="fr-CA" sz="1200" baseline="0" noProof="0" dirty="0"/>
              <a:t>et la </a:t>
            </a:r>
            <a:r>
              <a:rPr lang="fr-CA" sz="1200" baseline="0" noProof="0" dirty="0" err="1"/>
              <a:t>thrombo</a:t>
            </a:r>
            <a:r>
              <a:rPr lang="fr-CA" sz="1200" baseline="0" noProof="0" dirty="0"/>
              <a:t>-embolie veineuse aiguë</a:t>
            </a:r>
            <a:r>
              <a:rPr lang="fr-CA" sz="1200" noProof="0" dirty="0"/>
              <a:t>. L’</a:t>
            </a:r>
            <a:r>
              <a:rPr lang="fr-CA" sz="1200" noProof="0" dirty="0" err="1"/>
              <a:t>apixaban</a:t>
            </a:r>
            <a:r>
              <a:rPr lang="fr-CA" sz="1200" noProof="0" dirty="0"/>
              <a:t> est l’AOD préféré</a:t>
            </a:r>
            <a:r>
              <a:rPr lang="fr-CA" sz="1200" baseline="0" noProof="0" dirty="0"/>
              <a:t> chez les patients ayant des antécédents d’hémorragie digestive, étant donné que le</a:t>
            </a:r>
            <a:r>
              <a:rPr lang="fr-CA" sz="1200" noProof="0" dirty="0"/>
              <a:t> dabigatran et le </a:t>
            </a:r>
            <a:r>
              <a:rPr lang="fr-CA" sz="1200" noProof="0" dirty="0" err="1"/>
              <a:t>rivaroxaban</a:t>
            </a:r>
            <a:r>
              <a:rPr lang="fr-CA" sz="1200" noProof="0" dirty="0"/>
              <a:t> ont été associés à un taux accru d’hémorragie majeure comparativement</a:t>
            </a:r>
            <a:r>
              <a:rPr lang="fr-CA" sz="1200" baseline="0" noProof="0" dirty="0"/>
              <a:t> à la war</a:t>
            </a:r>
            <a:r>
              <a:rPr lang="fr-CA" sz="1200" noProof="0" dirty="0"/>
              <a:t>farine.  </a:t>
            </a:r>
          </a:p>
          <a:p>
            <a:pPr marL="171450" indent="-171450" eaLnBrk="1" hangingPunct="1">
              <a:buFont typeface="Arial" panose="020B0604020202020204" pitchFamily="34" charset="0"/>
              <a:buChar char="•"/>
            </a:pPr>
            <a:r>
              <a:rPr lang="fr-CA" sz="1200" noProof="0" dirty="0"/>
              <a:t>Enfin, le dabigatran peut être associé</a:t>
            </a:r>
            <a:r>
              <a:rPr lang="fr-CA" sz="1200" baseline="0" noProof="0" dirty="0"/>
              <a:t> à la</a:t>
            </a:r>
            <a:r>
              <a:rPr lang="fr-CA" sz="1200" noProof="0" dirty="0"/>
              <a:t> dyspepsie et il faut éviter de le prescrire chez les patients atteints de dyspepsie ou chez ceux qui développent une dyspepsie pendant leur traitement par le dabigatran.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6714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noProof="0" dirty="0"/>
              <a:t>Notes du conférencier :</a:t>
            </a:r>
          </a:p>
          <a:p>
            <a:endParaRPr lang="fr-CA" b="1" noProof="0" dirty="0"/>
          </a:p>
          <a:p>
            <a:r>
              <a:rPr lang="fr-CA" sz="1200" kern="1200" noProof="0" dirty="0">
                <a:solidFill>
                  <a:schemeClr val="tx1"/>
                </a:solidFill>
                <a:latin typeface="+mn-lt"/>
                <a:ea typeface="+mn-ea"/>
                <a:cs typeface="+mn-cs"/>
              </a:rPr>
              <a:t>p.1712 : Les inhibiteurs de la pompe à protons peuvent être utiles pour atténuer</a:t>
            </a:r>
            <a:r>
              <a:rPr lang="fr-CA" sz="1200" kern="1200" baseline="0" noProof="0" dirty="0">
                <a:solidFill>
                  <a:schemeClr val="tx1"/>
                </a:solidFill>
                <a:latin typeface="+mn-lt"/>
                <a:ea typeface="+mn-ea"/>
                <a:cs typeface="+mn-cs"/>
              </a:rPr>
              <a:t> la dyspepsie associée au dabigatran ainsi que pour réduire le risque d’hémorragie digestive.</a:t>
            </a:r>
            <a:r>
              <a:rPr lang="fr-CA" sz="1200" kern="1200" noProof="0" dirty="0">
                <a:solidFill>
                  <a:schemeClr val="tx1"/>
                </a:solidFill>
                <a:latin typeface="+mn-lt"/>
                <a:ea typeface="+mn-ea"/>
                <a:cs typeface="+mn-cs"/>
              </a:rPr>
              <a:t> Les</a:t>
            </a:r>
            <a:r>
              <a:rPr lang="fr-CA" sz="1200" kern="1200" baseline="0" noProof="0" dirty="0">
                <a:solidFill>
                  <a:schemeClr val="tx1"/>
                </a:solidFill>
                <a:latin typeface="+mn-lt"/>
                <a:ea typeface="+mn-ea"/>
                <a:cs typeface="+mn-cs"/>
              </a:rPr>
              <a:t> données probantes actuelles indiquent qu’une réduction légère de l’exposition au dabigatran liée à l’utilisation d’un IPP ne justifie pas un ajustement de la dose</a:t>
            </a:r>
            <a:r>
              <a:rPr lang="fr-CA" sz="1200" kern="1200" noProof="0" dirty="0">
                <a:solidFill>
                  <a:schemeClr val="tx1"/>
                </a:solidFill>
                <a:latin typeface="+mn-lt"/>
                <a:ea typeface="+mn-ea"/>
                <a:cs typeface="+mn-cs"/>
              </a:rPr>
              <a:t>.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2952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a:t>
            </a:r>
          </a:p>
          <a:p>
            <a:endParaRPr lang="en-CA" b="1" dirty="0"/>
          </a:p>
          <a:p>
            <a:pPr marL="0" marR="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latin typeface="+mn-lt"/>
                <a:ea typeface="+mn-ea"/>
                <a:cs typeface="+mn-cs"/>
              </a:rPr>
              <a:t>p.1712 : </a:t>
            </a:r>
            <a:r>
              <a:rPr lang="fr-CA" sz="1200" kern="1200" noProof="0" dirty="0">
                <a:solidFill>
                  <a:schemeClr val="tx1"/>
                </a:solidFill>
                <a:latin typeface="+mn-lt"/>
                <a:ea typeface="+mn-ea"/>
                <a:cs typeface="+mn-cs"/>
              </a:rPr>
              <a:t>Les inhibiteurs de la pompe à protons peuvent être utiles pour atténuer</a:t>
            </a:r>
            <a:r>
              <a:rPr lang="fr-CA" sz="1200" kern="1200" baseline="0" noProof="0" dirty="0">
                <a:solidFill>
                  <a:schemeClr val="tx1"/>
                </a:solidFill>
                <a:latin typeface="+mn-lt"/>
                <a:ea typeface="+mn-ea"/>
                <a:cs typeface="+mn-cs"/>
              </a:rPr>
              <a:t> la dyspepsie associée au dabigatran ainsi que pour réduire le risque d’hémorragie digestive.</a:t>
            </a:r>
            <a:r>
              <a:rPr lang="fr-CA" sz="1200" kern="1200" noProof="0" dirty="0">
                <a:solidFill>
                  <a:schemeClr val="tx1"/>
                </a:solidFill>
                <a:latin typeface="+mn-lt"/>
                <a:ea typeface="+mn-ea"/>
                <a:cs typeface="+mn-cs"/>
              </a:rPr>
              <a:t> Les</a:t>
            </a:r>
            <a:r>
              <a:rPr lang="fr-CA" sz="1200" kern="1200" baseline="0" noProof="0" dirty="0">
                <a:solidFill>
                  <a:schemeClr val="tx1"/>
                </a:solidFill>
                <a:latin typeface="+mn-lt"/>
                <a:ea typeface="+mn-ea"/>
                <a:cs typeface="+mn-cs"/>
              </a:rPr>
              <a:t> données probantes actuelles indiquent qu’une réduction légère de l’exposition au dabigatran liée à l’utilisation d’un IPP ne justifie pas un ajustement de la dose</a:t>
            </a:r>
            <a:r>
              <a:rPr lang="fr-CA" sz="1200" kern="1200" noProof="0" dirty="0">
                <a:solidFill>
                  <a:schemeClr val="tx1"/>
                </a:solidFill>
                <a:latin typeface="+mn-lt"/>
                <a:ea typeface="+mn-ea"/>
                <a:cs typeface="+mn-cs"/>
              </a:rPr>
              <a:t>.  </a:t>
            </a:r>
          </a:p>
          <a:p>
            <a:r>
              <a:rPr lang="en-CA" sz="1200" kern="1200" dirty="0">
                <a:solidFill>
                  <a:schemeClr val="tx1"/>
                </a:solidFill>
                <a:latin typeface="+mn-lt"/>
                <a:ea typeface="+mn-ea"/>
                <a:cs typeface="+mn-cs"/>
              </a:rPr>
              <a:t>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4283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a:p>
            <a:endParaRPr lang="en-CA" dirty="0"/>
          </a:p>
          <a:p>
            <a:pPr marL="215900" indent="-214313"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n-US" sz="3600" dirty="0">
              <a:latin typeface="Arial" panose="020B0604020202020204" pitchFamily="34" charset="0"/>
              <a:cs typeface="Baekmuk Gulim" charset="0"/>
            </a:endParaRPr>
          </a:p>
          <a:p>
            <a:pPr marL="215900" indent="-214313"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n-US" sz="3600" dirty="0">
              <a:latin typeface="Arial" panose="020B0604020202020204" pitchFamily="34" charset="0"/>
              <a:cs typeface="Baekmuk Gulim"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5732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noProof="0" dirty="0"/>
              <a:t>Notes du conférencier :</a:t>
            </a:r>
          </a:p>
          <a:p>
            <a:endParaRPr lang="en-CA" b="1"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b="1" noProof="0" dirty="0"/>
              <a:t>Réponses correctes : </a:t>
            </a:r>
          </a:p>
          <a:p>
            <a:r>
              <a:rPr lang="en-CA" b="1" dirty="0"/>
              <a:t>8 &amp; 9</a:t>
            </a:r>
          </a:p>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7612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a:p>
            <a:pPr lvl="0" algn="l" defTabSz="914400">
              <a:defRPr/>
            </a:pPr>
            <a:endParaRPr lang="en-CA" sz="1200" b="1" dirty="0">
              <a:solidFill>
                <a:prstClr val="black"/>
              </a:solidFill>
              <a:latin typeface="Arial Narrow" panose="020B0606020202030204" pitchFamily="34" charset="0"/>
              <a:cs typeface="Candara"/>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1307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dirty="0"/>
              <a:t>Notes du conférencier :</a:t>
            </a:r>
          </a:p>
          <a:p>
            <a:pPr lvl="0" algn="l" defTabSz="914400">
              <a:defRPr/>
            </a:pPr>
            <a:endParaRPr lang="fr-CA" sz="1200" b="1" dirty="0">
              <a:solidFill>
                <a:prstClr val="black"/>
              </a:solidFill>
              <a:latin typeface="Arial Narrow" panose="020B0606020202030204" pitchFamily="34" charset="0"/>
              <a:cs typeface="Candara"/>
            </a:endParaRPr>
          </a:p>
          <a:p>
            <a:pPr marL="171450" indent="-171450">
              <a:buFontTx/>
              <a:buChar char="-"/>
            </a:pPr>
            <a:r>
              <a:rPr lang="fr-CA" altLang="en-US" b="0" dirty="0"/>
              <a:t>Aucune différence</a:t>
            </a:r>
            <a:r>
              <a:rPr lang="fr-CA" altLang="en-US" b="0" baseline="0" dirty="0"/>
              <a:t> significative dans le risque d’hémorragie  majeure/fatale/intracrânienne entre l’</a:t>
            </a:r>
            <a:r>
              <a:rPr lang="fr-CA" altLang="en-US" b="0" dirty="0" err="1"/>
              <a:t>apixaban</a:t>
            </a:r>
            <a:r>
              <a:rPr lang="fr-CA" altLang="en-US" b="0" dirty="0"/>
              <a:t> et l’AAS. </a:t>
            </a:r>
          </a:p>
          <a:p>
            <a:pPr marL="171450" indent="-171450">
              <a:buFontTx/>
              <a:buChar char="-"/>
            </a:pPr>
            <a:r>
              <a:rPr lang="fr-CA" altLang="en-US" dirty="0"/>
              <a:t>Augmentation à la limite du seuil de signification (p = 0,05) de </a:t>
            </a:r>
            <a:r>
              <a:rPr lang="fr-CA" altLang="en-US" b="0" dirty="0"/>
              <a:t>24 % du taux de saignements mineurs avec l’</a:t>
            </a:r>
            <a:r>
              <a:rPr lang="fr-CA" altLang="en-US" b="0" baseline="0" dirty="0" err="1"/>
              <a:t>apixaban</a:t>
            </a:r>
            <a:r>
              <a:rPr lang="fr-CA" altLang="en-US" b="0" baseline="0" dirty="0"/>
              <a:t> vs l’AAS</a:t>
            </a:r>
            <a:endParaRPr lang="fr-CA" altLang="en-US" b="0" dirty="0"/>
          </a:p>
          <a:p>
            <a:pPr lvl="0" algn="l" defTabSz="914400">
              <a:defRPr/>
            </a:pPr>
            <a:endParaRPr lang="en-CA" sz="1200" b="1" dirty="0">
              <a:solidFill>
                <a:prstClr val="black"/>
              </a:solidFill>
              <a:latin typeface="Arial Narrow" panose="020B0606020202030204" pitchFamily="34" charset="0"/>
              <a:cs typeface="Candara"/>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5096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a:p>
            <a:endParaRPr lang="en-CA"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080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a:p>
            <a:pPr lvl="0" algn="l" defTabSz="914400">
              <a:defRPr/>
            </a:pPr>
            <a:endParaRPr lang="en-CA" sz="1200" b="1" dirty="0">
              <a:solidFill>
                <a:prstClr val="black"/>
              </a:solidFill>
              <a:latin typeface="Arial Narrow" panose="020B0606020202030204" pitchFamily="34" charset="0"/>
              <a:cs typeface="Candara"/>
            </a:endParaRPr>
          </a:p>
          <a:p>
            <a:pPr marL="171450" indent="-171450">
              <a:buFontTx/>
              <a:buChar char="-"/>
            </a:pPr>
            <a:r>
              <a:rPr lang="en-US" altLang="en-US" b="0" dirty="0"/>
              <a:t>No significant difference in risk of major / fatal / intracranial  bleeding between apixaban and ASA. </a:t>
            </a:r>
          </a:p>
          <a:p>
            <a:pPr marL="171450" indent="-171450">
              <a:buFontTx/>
              <a:buChar char="-"/>
            </a:pPr>
            <a:r>
              <a:rPr lang="en-US" altLang="en-US" b="0" dirty="0"/>
              <a:t>24%</a:t>
            </a:r>
            <a:r>
              <a:rPr lang="en-US" altLang="en-US" b="0" baseline="0" dirty="0"/>
              <a:t> borderline significant (P 0.05) increase in minor bleeds with apixaban vs ASA</a:t>
            </a:r>
            <a:endParaRPr lang="en-US" altLang="en-US" b="0" dirty="0"/>
          </a:p>
          <a:p>
            <a:pPr lvl="0" algn="l" defTabSz="914400">
              <a:defRPr/>
            </a:pPr>
            <a:endParaRPr lang="en-CA" sz="1200" b="1" dirty="0">
              <a:solidFill>
                <a:prstClr val="black"/>
              </a:solidFill>
              <a:latin typeface="Arial Narrow" panose="020B0606020202030204" pitchFamily="34" charset="0"/>
              <a:cs typeface="Candara"/>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3952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dirty="0"/>
              <a:t>Notes du conférencier :</a:t>
            </a:r>
          </a:p>
          <a:p>
            <a:pPr lvl="0">
              <a:defRPr/>
            </a:pPr>
            <a:endParaRPr lang="fr-CA" b="1" dirty="0">
              <a:solidFill>
                <a:prstClr val="black"/>
              </a:solidFill>
              <a:latin typeface="Arial Narrow" panose="020B0606020202030204" pitchFamily="34" charset="0"/>
              <a:cs typeface="Candara"/>
            </a:endParaRPr>
          </a:p>
          <a:p>
            <a:pPr marL="171450" indent="-171450">
              <a:buFontTx/>
              <a:buChar char="-"/>
            </a:pPr>
            <a:r>
              <a:rPr lang="fr-CA" altLang="en-US" dirty="0"/>
              <a:t>Aucune différence significative dans le risque d’hémorragie  majeure/fatale/intracrânienne entre l’</a:t>
            </a:r>
            <a:r>
              <a:rPr lang="fr-CA" altLang="en-US" dirty="0" err="1"/>
              <a:t>apixaban</a:t>
            </a:r>
            <a:r>
              <a:rPr lang="fr-CA" altLang="en-US" dirty="0"/>
              <a:t> et l’AAS. </a:t>
            </a:r>
          </a:p>
          <a:p>
            <a:pPr marL="171450" indent="-171450">
              <a:buFontTx/>
              <a:buChar char="-"/>
            </a:pPr>
            <a:r>
              <a:rPr lang="fr-CA" altLang="en-US" dirty="0"/>
              <a:t>Augmentation à la limite du seuil de signification (p = 0,05) de 24 % du taux de saignements mineurs avec l’</a:t>
            </a:r>
            <a:r>
              <a:rPr lang="fr-CA" altLang="en-US" dirty="0" err="1"/>
              <a:t>apixaban</a:t>
            </a:r>
            <a:r>
              <a:rPr lang="fr-CA" altLang="en-US" dirty="0"/>
              <a:t> vs l’AAS</a:t>
            </a:r>
          </a:p>
          <a:p>
            <a:pPr lvl="0">
              <a:defRPr/>
            </a:pPr>
            <a:endParaRPr lang="fr-CA" b="1" dirty="0">
              <a:solidFill>
                <a:prstClr val="black"/>
              </a:solidFill>
              <a:latin typeface="Arial Narrow" panose="020B0606020202030204" pitchFamily="34" charset="0"/>
              <a:cs typeface="Candara"/>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3858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noProof="0" dirty="0"/>
              <a:t>Notes du conférencier :</a:t>
            </a:r>
          </a:p>
          <a:p>
            <a:pPr lvl="0" algn="l" defTabSz="914400">
              <a:defRPr/>
            </a:pPr>
            <a:endParaRPr lang="en-CA" sz="1200" b="1" dirty="0">
              <a:solidFill>
                <a:prstClr val="black"/>
              </a:solidFill>
              <a:latin typeface="Arial Narrow" panose="020B0606020202030204" pitchFamily="34" charset="0"/>
              <a:cs typeface="Candara"/>
            </a:endParaRPr>
          </a:p>
          <a:p>
            <a:r>
              <a:rPr lang="fr-CA" noProof="0" dirty="0"/>
              <a:t>Dans l’étude AVERROES (</a:t>
            </a:r>
            <a:r>
              <a:rPr lang="fr-CA" i="1" noProof="0" dirty="0" err="1"/>
              <a:t>Apixaban</a:t>
            </a:r>
            <a:r>
              <a:rPr lang="fr-CA" i="1" noProof="0" dirty="0"/>
              <a:t> vs. </a:t>
            </a:r>
            <a:r>
              <a:rPr lang="fr-CA" i="1" noProof="0" dirty="0" err="1"/>
              <a:t>Acetylsalicylic</a:t>
            </a:r>
            <a:r>
              <a:rPr lang="fr-CA" i="1" noProof="0" dirty="0"/>
              <a:t> Acid to </a:t>
            </a:r>
            <a:r>
              <a:rPr lang="fr-CA" i="1" noProof="0" dirty="0" err="1"/>
              <a:t>Prevent</a:t>
            </a:r>
            <a:r>
              <a:rPr lang="fr-CA" i="1" noProof="0" dirty="0"/>
              <a:t> Stroke in Atrial Fibrillation Patients </a:t>
            </a:r>
            <a:r>
              <a:rPr lang="fr-CA" i="1" noProof="0" dirty="0" err="1"/>
              <a:t>who</a:t>
            </a:r>
            <a:r>
              <a:rPr lang="fr-CA" i="1" noProof="0" dirty="0"/>
              <a:t> have </a:t>
            </a:r>
            <a:r>
              <a:rPr lang="fr-CA" i="1" noProof="0" dirty="0" err="1"/>
              <a:t>Failed</a:t>
            </a:r>
            <a:r>
              <a:rPr lang="fr-CA" i="1" noProof="0" dirty="0"/>
              <a:t> or are </a:t>
            </a:r>
            <a:r>
              <a:rPr lang="fr-CA" i="1" noProof="0" dirty="0" err="1"/>
              <a:t>Unsuitable</a:t>
            </a:r>
            <a:r>
              <a:rPr lang="fr-CA" i="1" noProof="0" dirty="0"/>
              <a:t> for </a:t>
            </a:r>
            <a:r>
              <a:rPr lang="fr-CA" i="1" noProof="0" dirty="0" err="1"/>
              <a:t>Vitamin</a:t>
            </a:r>
            <a:r>
              <a:rPr lang="fr-CA" i="1" noProof="0" dirty="0"/>
              <a:t> K </a:t>
            </a:r>
            <a:r>
              <a:rPr lang="fr-CA" i="1" noProof="0" dirty="0" err="1"/>
              <a:t>Antagonist</a:t>
            </a:r>
            <a:r>
              <a:rPr lang="fr-CA" i="1" noProof="0" dirty="0"/>
              <a:t> </a:t>
            </a:r>
            <a:r>
              <a:rPr lang="fr-CA" i="1" noProof="0" dirty="0" err="1"/>
              <a:t>Treatment</a:t>
            </a:r>
            <a:r>
              <a:rPr lang="fr-CA" noProof="0" dirty="0"/>
              <a:t>), l’</a:t>
            </a:r>
            <a:r>
              <a:rPr lang="fr-CA" noProof="0" dirty="0" err="1"/>
              <a:t>apixaban</a:t>
            </a:r>
            <a:r>
              <a:rPr lang="fr-CA" noProof="0" dirty="0"/>
              <a:t> était supérieur à l’aspirine</a:t>
            </a:r>
            <a:r>
              <a:rPr lang="fr-CA" baseline="0" noProof="0" dirty="0"/>
              <a:t> pour prévenir l’AVC et était associé à un risque hémorragique similaire</a:t>
            </a:r>
            <a:r>
              <a:rPr lang="fr-CA" noProof="0" dirty="0"/>
              <a:t>. Environ 1 an après le traitement,</a:t>
            </a:r>
            <a:r>
              <a:rPr lang="fr-CA" baseline="0" noProof="0" dirty="0"/>
              <a:t> un moins grand nombre de patients qui avaient reçu l’</a:t>
            </a:r>
            <a:r>
              <a:rPr lang="fr-CA" noProof="0" dirty="0" err="1"/>
              <a:t>apixaban</a:t>
            </a:r>
            <a:r>
              <a:rPr lang="fr-CA" noProof="0" dirty="0"/>
              <a:t> comparativement</a:t>
            </a:r>
            <a:r>
              <a:rPr lang="fr-CA" baseline="0" noProof="0" dirty="0"/>
              <a:t> aux patients qui avaient reçu de l’aspirine ont été hospitalisés pour des raisons cardiovasculaires</a:t>
            </a:r>
            <a:r>
              <a:rPr lang="fr-CA" noProof="0" dirty="0"/>
              <a:t> [59]. Cette réduction était due principalement</a:t>
            </a:r>
            <a:r>
              <a:rPr lang="fr-CA" baseline="0" noProof="0" dirty="0"/>
              <a:t> à un moins grand nombre d’hospitalisations liées à l’AVC.</a:t>
            </a:r>
            <a:endParaRPr lang="fr-CA" altLang="en-US" noProof="0" dirty="0"/>
          </a:p>
          <a:p>
            <a:endParaRPr lang="fr-CA" altLang="en-US" noProof="0" dirty="0"/>
          </a:p>
          <a:p>
            <a:r>
              <a:rPr lang="fr-CA" altLang="en-US" noProof="0" dirty="0"/>
              <a:t>Le</a:t>
            </a:r>
            <a:r>
              <a:rPr lang="fr-CA" altLang="en-US" baseline="0" noProof="0" dirty="0"/>
              <a:t> Comité de surveillance des données relatives à l’innocuité a examiné les résultats de la première analyse intérimaire planifiée de l’efficacité le 19 février 2010, date à laquelle </a:t>
            </a:r>
            <a:r>
              <a:rPr lang="fr-CA" altLang="en-US" noProof="0" dirty="0"/>
              <a:t>104 événements étaient survenus et a observé un bénéfice thérapeutique en faveur de l’</a:t>
            </a:r>
            <a:r>
              <a:rPr lang="fr-CA" altLang="en-US" noProof="0" dirty="0" err="1"/>
              <a:t>apixaban</a:t>
            </a:r>
            <a:r>
              <a:rPr lang="fr-CA" altLang="en-US" noProof="0" dirty="0"/>
              <a:t> pour le principal</a:t>
            </a:r>
            <a:r>
              <a:rPr lang="fr-CA" altLang="en-US" baseline="0" noProof="0" dirty="0"/>
              <a:t> critère (É-T</a:t>
            </a:r>
            <a:r>
              <a:rPr lang="fr-CA" altLang="en-US" noProof="0" dirty="0"/>
              <a:t>. &gt; 4). Les résultats d’une analyse de confirmation ont été examinés le 28 mai 2010, date à laquelle la valeur </a:t>
            </a:r>
            <a:r>
              <a:rPr lang="fr-CA" altLang="en-US" i="1" noProof="0" dirty="0"/>
              <a:t>P </a:t>
            </a:r>
            <a:r>
              <a:rPr lang="fr-CA" altLang="en-US" noProof="0" dirty="0"/>
              <a:t>était de 0,000002</a:t>
            </a:r>
            <a:r>
              <a:rPr lang="fr-CA" altLang="en-US" baseline="0" noProof="0" dirty="0"/>
              <a:t> et</a:t>
            </a:r>
            <a:r>
              <a:rPr lang="fr-CA" altLang="en-US" noProof="0" dirty="0"/>
              <a:t> l’arrêt de l’étude a été recommandé.</a:t>
            </a:r>
          </a:p>
          <a:p>
            <a:r>
              <a:rPr lang="fr-CA" altLang="en-US" noProof="0" dirty="0"/>
              <a:t>La plupart des patients ont reçu l’</a:t>
            </a:r>
            <a:r>
              <a:rPr lang="fr-CA" altLang="en-US" noProof="0" dirty="0" err="1"/>
              <a:t>apixaban</a:t>
            </a:r>
            <a:r>
              <a:rPr lang="fr-CA" altLang="en-US" noProof="0" dirty="0"/>
              <a:t> ou un placebo à une dose de 5 mg deux fois par jour. Une dose quotidienne ≤ 162 mg d’AAS ou d’un placebo</a:t>
            </a:r>
            <a:r>
              <a:rPr lang="fr-CA" altLang="en-US" baseline="0" noProof="0" dirty="0"/>
              <a:t> a été utilisée chez</a:t>
            </a:r>
            <a:r>
              <a:rPr lang="fr-CA" altLang="en-US" noProof="0" dirty="0"/>
              <a:t> 91% des patients dans les groupes </a:t>
            </a:r>
            <a:r>
              <a:rPr lang="fr-CA" altLang="en-US" noProof="0" dirty="0" err="1"/>
              <a:t>apixaban</a:t>
            </a:r>
            <a:r>
              <a:rPr lang="fr-CA" altLang="en-US" noProof="0" dirty="0"/>
              <a:t> et AAS.</a:t>
            </a:r>
          </a:p>
          <a:p>
            <a:r>
              <a:rPr lang="fr-CA" altLang="en-US" noProof="0" dirty="0"/>
              <a:t>À 2 ans, le taux d’arrêt permanent du</a:t>
            </a:r>
            <a:r>
              <a:rPr lang="fr-CA" altLang="en-US" baseline="0" noProof="0" dirty="0"/>
              <a:t> médicament à l’étude était de</a:t>
            </a:r>
            <a:r>
              <a:rPr lang="fr-CA" altLang="en-US" noProof="0" dirty="0"/>
              <a:t> 17,9 % par année dans le groupe </a:t>
            </a:r>
            <a:r>
              <a:rPr lang="fr-CA" altLang="en-US" noProof="0" dirty="0" err="1"/>
              <a:t>apixaban</a:t>
            </a:r>
            <a:r>
              <a:rPr lang="fr-CA" altLang="en-US" noProof="0" dirty="0"/>
              <a:t> et</a:t>
            </a:r>
            <a:r>
              <a:rPr lang="fr-CA" altLang="en-US" baseline="0" noProof="0" dirty="0"/>
              <a:t> de </a:t>
            </a:r>
            <a:r>
              <a:rPr lang="fr-CA" altLang="en-US" noProof="0" dirty="0"/>
              <a:t>20,5% par année dans le groupe AAS. Le risque d’arrêt permanent</a:t>
            </a:r>
            <a:r>
              <a:rPr lang="fr-CA" altLang="en-US" baseline="0" noProof="0" dirty="0"/>
              <a:t> du médicament était de</a:t>
            </a:r>
            <a:r>
              <a:rPr lang="fr-CA" altLang="en-US" noProof="0" dirty="0"/>
              <a:t> 12 % moins élevé dans le groupe </a:t>
            </a:r>
            <a:r>
              <a:rPr lang="fr-CA" altLang="en-US" noProof="0" dirty="0" err="1"/>
              <a:t>apixaban</a:t>
            </a:r>
            <a:r>
              <a:rPr lang="fr-CA" altLang="en-US" noProof="0" dirty="0"/>
              <a:t> comparativement au groupe AAS (rapport de risque avec l’</a:t>
            </a:r>
            <a:r>
              <a:rPr lang="fr-CA" altLang="en-US" noProof="0" dirty="0" err="1"/>
              <a:t>apixaban</a:t>
            </a:r>
            <a:r>
              <a:rPr lang="fr-CA" altLang="en-US" noProof="0" dirty="0"/>
              <a:t>, 0,88; IC à 95%, 0,78 à 0,99; </a:t>
            </a:r>
            <a:r>
              <a:rPr lang="fr-CA" altLang="en-US" i="1" noProof="0" dirty="0"/>
              <a:t>P</a:t>
            </a:r>
            <a:r>
              <a:rPr lang="fr-CA" altLang="en-US" noProof="0" dirty="0"/>
              <a:t>=0,03).</a:t>
            </a:r>
            <a:endParaRPr lang="fr-CA" sz="1200" b="0" noProof="0" dirty="0">
              <a:solidFill>
                <a:schemeClr val="bg1"/>
              </a:solidFill>
              <a:latin typeface="Candara" pitchFamily="34" charset="0"/>
              <a:cs typeface="Candara"/>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2849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noProof="0" dirty="0"/>
              <a:t>Notes du conférencier :</a:t>
            </a:r>
            <a:endParaRPr lang="fr-CA" b="0" noProof="0" dirty="0"/>
          </a:p>
          <a:p>
            <a:pPr lvl="0" algn="l" defTabSz="914400">
              <a:defRPr/>
            </a:pPr>
            <a:endParaRPr lang="fr-CA" sz="1200" b="0" noProof="0" dirty="0">
              <a:solidFill>
                <a:prstClr val="black"/>
              </a:solidFill>
              <a:latin typeface="Arial Narrow" panose="020B0606020202030204" pitchFamily="34" charset="0"/>
              <a:cs typeface="Candara"/>
            </a:endParaRPr>
          </a:p>
          <a:p>
            <a:r>
              <a:rPr lang="fr-CA" sz="1200" b="1" kern="1200" noProof="0" dirty="0">
                <a:solidFill>
                  <a:schemeClr val="tx1"/>
                </a:solidFill>
                <a:latin typeface="+mn-lt"/>
                <a:ea typeface="+mn-ea"/>
                <a:cs typeface="+mn-cs"/>
              </a:rPr>
              <a:t>L’</a:t>
            </a:r>
            <a:r>
              <a:rPr lang="fr-CA" sz="1200" b="1" kern="1200" noProof="0" dirty="0" err="1">
                <a:solidFill>
                  <a:schemeClr val="tx1"/>
                </a:solidFill>
                <a:latin typeface="+mn-lt"/>
                <a:ea typeface="+mn-ea"/>
                <a:cs typeface="+mn-cs"/>
              </a:rPr>
              <a:t>apixabam</a:t>
            </a:r>
            <a:r>
              <a:rPr lang="fr-CA" sz="1200" b="1" kern="1200" baseline="0" noProof="0" dirty="0">
                <a:solidFill>
                  <a:schemeClr val="tx1"/>
                </a:solidFill>
                <a:latin typeface="+mn-lt"/>
                <a:ea typeface="+mn-ea"/>
                <a:cs typeface="+mn-cs"/>
              </a:rPr>
              <a:t> a une e</a:t>
            </a:r>
            <a:r>
              <a:rPr lang="fr-CA" sz="1200" b="1" kern="1200" noProof="0" dirty="0">
                <a:solidFill>
                  <a:schemeClr val="tx1"/>
                </a:solidFill>
                <a:latin typeface="+mn-lt"/>
                <a:ea typeface="+mn-ea"/>
                <a:cs typeface="+mn-cs"/>
              </a:rPr>
              <a:t>fficacité</a:t>
            </a:r>
            <a:r>
              <a:rPr lang="fr-CA" sz="1200" b="1" kern="1200" baseline="0" noProof="0" dirty="0">
                <a:solidFill>
                  <a:schemeClr val="tx1"/>
                </a:solidFill>
                <a:latin typeface="+mn-lt"/>
                <a:ea typeface="+mn-ea"/>
                <a:cs typeface="+mn-cs"/>
              </a:rPr>
              <a:t> accrue </a:t>
            </a:r>
            <a:r>
              <a:rPr lang="fr-CA" sz="1200" b="1" kern="1200" noProof="0" dirty="0">
                <a:solidFill>
                  <a:schemeClr val="tx1"/>
                </a:solidFill>
                <a:latin typeface="+mn-lt"/>
                <a:ea typeface="+mn-ea"/>
                <a:cs typeface="+mn-cs"/>
              </a:rPr>
              <a:t>chez le sujet âgé</a:t>
            </a:r>
          </a:p>
          <a:p>
            <a:r>
              <a:rPr lang="fr-CA" sz="1200" kern="1200" noProof="0" dirty="0">
                <a:solidFill>
                  <a:schemeClr val="tx1"/>
                </a:solidFill>
                <a:latin typeface="+mn-lt"/>
                <a:ea typeface="+mn-ea"/>
                <a:cs typeface="+mn-cs"/>
              </a:rPr>
              <a:t>Cet article contient des données probantes rapportées indiquant</a:t>
            </a:r>
            <a:r>
              <a:rPr lang="fr-CA" sz="1200" kern="1200" baseline="0" noProof="0" dirty="0">
                <a:solidFill>
                  <a:schemeClr val="tx1"/>
                </a:solidFill>
                <a:latin typeface="+mn-lt"/>
                <a:ea typeface="+mn-ea"/>
                <a:cs typeface="+mn-cs"/>
              </a:rPr>
              <a:t> </a:t>
            </a:r>
            <a:r>
              <a:rPr lang="fr-CA" sz="1200" kern="1200" noProof="0" dirty="0">
                <a:solidFill>
                  <a:schemeClr val="tx1"/>
                </a:solidFill>
                <a:latin typeface="+mn-lt"/>
                <a:ea typeface="+mn-ea"/>
                <a:cs typeface="+mn-cs"/>
              </a:rPr>
              <a:t>que pour la prévention de l’AVC, l’efficacité</a:t>
            </a:r>
            <a:r>
              <a:rPr lang="fr-CA" sz="1200" kern="1200" baseline="0" noProof="0" dirty="0">
                <a:solidFill>
                  <a:schemeClr val="tx1"/>
                </a:solidFill>
                <a:latin typeface="+mn-lt"/>
                <a:ea typeface="+mn-ea"/>
                <a:cs typeface="+mn-cs"/>
              </a:rPr>
              <a:t> de l’</a:t>
            </a:r>
            <a:r>
              <a:rPr lang="fr-CA" sz="1200" kern="1200" baseline="0" noProof="0" dirty="0" err="1">
                <a:solidFill>
                  <a:schemeClr val="tx1"/>
                </a:solidFill>
                <a:latin typeface="+mn-lt"/>
                <a:ea typeface="+mn-ea"/>
                <a:cs typeface="+mn-cs"/>
              </a:rPr>
              <a:t>apixaban</a:t>
            </a:r>
            <a:r>
              <a:rPr lang="fr-CA" sz="1200" kern="1200" baseline="0" noProof="0" dirty="0">
                <a:solidFill>
                  <a:schemeClr val="tx1"/>
                </a:solidFill>
                <a:latin typeface="+mn-lt"/>
                <a:ea typeface="+mn-ea"/>
                <a:cs typeface="+mn-cs"/>
              </a:rPr>
              <a:t> comparativement à l’aspirine augmentent avec l’âge.</a:t>
            </a:r>
            <a:r>
              <a:rPr lang="fr-CA" sz="1200" kern="1200" noProof="0" dirty="0">
                <a:solidFill>
                  <a:schemeClr val="tx1"/>
                </a:solidFill>
                <a:latin typeface="+mn-lt"/>
                <a:ea typeface="+mn-ea"/>
                <a:cs typeface="+mn-cs"/>
              </a:rPr>
              <a:t> Chez les patients âgés</a:t>
            </a:r>
            <a:r>
              <a:rPr lang="fr-CA" sz="1200" kern="1200" baseline="0" noProof="0" dirty="0">
                <a:solidFill>
                  <a:schemeClr val="tx1"/>
                </a:solidFill>
                <a:latin typeface="+mn-lt"/>
                <a:ea typeface="+mn-ea"/>
                <a:cs typeface="+mn-cs"/>
              </a:rPr>
              <a:t> de 75 ans, on a noté un risque relatif accru avec l’</a:t>
            </a:r>
            <a:r>
              <a:rPr lang="fr-CA" sz="1200" kern="1200" noProof="0" dirty="0" err="1">
                <a:solidFill>
                  <a:schemeClr val="tx1"/>
                </a:solidFill>
                <a:latin typeface="+mn-lt"/>
                <a:ea typeface="+mn-ea"/>
                <a:cs typeface="+mn-cs"/>
              </a:rPr>
              <a:t>apixaban</a:t>
            </a:r>
            <a:r>
              <a:rPr lang="fr-CA" sz="1200" kern="1200" noProof="0" dirty="0">
                <a:solidFill>
                  <a:schemeClr val="tx1"/>
                </a:solidFill>
                <a:latin typeface="+mn-lt"/>
                <a:ea typeface="+mn-ea"/>
                <a:cs typeface="+mn-cs"/>
              </a:rPr>
              <a:t> (HR 0,33, IC à 95% 0,18–0,56) comparativement à</a:t>
            </a:r>
            <a:r>
              <a:rPr lang="fr-CA" sz="1200" kern="1200" baseline="0" noProof="0" dirty="0">
                <a:solidFill>
                  <a:schemeClr val="tx1"/>
                </a:solidFill>
                <a:latin typeface="+mn-lt"/>
                <a:ea typeface="+mn-ea"/>
                <a:cs typeface="+mn-cs"/>
              </a:rPr>
              <a:t> des patients plus jeunes</a:t>
            </a:r>
            <a:r>
              <a:rPr lang="fr-CA" sz="1200" kern="1200" noProof="0" dirty="0">
                <a:solidFill>
                  <a:schemeClr val="tx1"/>
                </a:solidFill>
                <a:latin typeface="+mn-lt"/>
                <a:ea typeface="+mn-ea"/>
                <a:cs typeface="+mn-cs"/>
              </a:rPr>
              <a:t> (HR 0,8, IC à 95% 0,42–1,08; valeur </a:t>
            </a:r>
            <a:r>
              <a:rPr lang="fr-CA" sz="1200" i="1" kern="1200" noProof="0" dirty="0">
                <a:solidFill>
                  <a:schemeClr val="tx1"/>
                </a:solidFill>
                <a:latin typeface="+mn-lt"/>
                <a:ea typeface="+mn-ea"/>
                <a:cs typeface="+mn-cs"/>
              </a:rPr>
              <a:t>P </a:t>
            </a:r>
            <a:r>
              <a:rPr lang="fr-CA" sz="1200" kern="1200" noProof="0" dirty="0">
                <a:solidFill>
                  <a:schemeClr val="tx1"/>
                </a:solidFill>
                <a:latin typeface="+mn-lt"/>
                <a:ea typeface="+mn-ea"/>
                <a:cs typeface="+mn-cs"/>
              </a:rPr>
              <a:t>pour l’interaction = 0,04) (Figure 1). Le nombre nécessaire</a:t>
            </a:r>
            <a:r>
              <a:rPr lang="fr-CA" sz="1200" kern="1200" baseline="0" noProof="0" dirty="0">
                <a:solidFill>
                  <a:schemeClr val="tx1"/>
                </a:solidFill>
                <a:latin typeface="+mn-lt"/>
                <a:ea typeface="+mn-ea"/>
                <a:cs typeface="+mn-cs"/>
              </a:rPr>
              <a:t> pour traiter (</a:t>
            </a:r>
            <a:r>
              <a:rPr lang="fr-CA" sz="1200" kern="1200" noProof="0" dirty="0">
                <a:solidFill>
                  <a:schemeClr val="tx1"/>
                </a:solidFill>
                <a:latin typeface="+mn-lt"/>
                <a:ea typeface="+mn-ea"/>
                <a:cs typeface="+mn-cs"/>
              </a:rPr>
              <a:t>NNT, calculé</a:t>
            </a:r>
            <a:r>
              <a:rPr lang="fr-CA" sz="1200" kern="1200" baseline="0" noProof="0" dirty="0">
                <a:solidFill>
                  <a:schemeClr val="tx1"/>
                </a:solidFill>
                <a:latin typeface="+mn-lt"/>
                <a:ea typeface="+mn-ea"/>
                <a:cs typeface="+mn-cs"/>
              </a:rPr>
              <a:t> comme étant</a:t>
            </a:r>
            <a:r>
              <a:rPr lang="fr-CA" sz="1200" kern="1200" noProof="0" dirty="0">
                <a:solidFill>
                  <a:schemeClr val="tx1"/>
                </a:solidFill>
                <a:latin typeface="+mn-lt"/>
                <a:ea typeface="+mn-ea"/>
                <a:cs typeface="+mn-cs"/>
              </a:rPr>
              <a:t> 1/[réduction du risque absolu]) par année pour prévenir un AVC était de 26 chez les patients âgés de 75 ans comparativement</a:t>
            </a:r>
            <a:r>
              <a:rPr lang="fr-CA" sz="1200" kern="1200" baseline="0" noProof="0" dirty="0">
                <a:solidFill>
                  <a:schemeClr val="tx1"/>
                </a:solidFill>
                <a:latin typeface="+mn-lt"/>
                <a:ea typeface="+mn-ea"/>
                <a:cs typeface="+mn-cs"/>
              </a:rPr>
              <a:t> à un NNT de 143 chez les patients plus jeunes</a:t>
            </a:r>
            <a:r>
              <a:rPr lang="fr-CA" sz="1200" kern="1200" noProof="0" dirty="0">
                <a:solidFill>
                  <a:schemeClr val="tx1"/>
                </a:solidFill>
                <a:latin typeface="+mn-lt"/>
                <a:ea typeface="+mn-ea"/>
                <a:cs typeface="+mn-cs"/>
              </a:rPr>
              <a:t>. Par opposition,</a:t>
            </a:r>
            <a:r>
              <a:rPr lang="fr-CA" sz="1200" kern="1200" baseline="0" noProof="0" dirty="0">
                <a:solidFill>
                  <a:schemeClr val="tx1"/>
                </a:solidFill>
                <a:latin typeface="+mn-lt"/>
                <a:ea typeface="+mn-ea"/>
                <a:cs typeface="+mn-cs"/>
              </a:rPr>
              <a:t> l’efficacité relative de l’aspirine pour prévenir un AVC ischémique diminue à mesure que les patients atteints de FA vieillissent et l’aspirine s’est révélée inefficace lorsque les patients entraient dans la huitième décennie</a:t>
            </a:r>
            <a:r>
              <a:rPr lang="fr-CA" sz="1200" kern="1200" noProof="0" dirty="0">
                <a:solidFill>
                  <a:schemeClr val="tx1"/>
                </a:solidFill>
                <a:latin typeface="+mn-lt"/>
                <a:ea typeface="+mn-ea"/>
                <a:cs typeface="+mn-cs"/>
              </a:rPr>
              <a:t> [8]. Le bénéfice de l’</a:t>
            </a:r>
            <a:r>
              <a:rPr lang="fr-CA" sz="1200" kern="1200" noProof="0" dirty="0" err="1">
                <a:solidFill>
                  <a:schemeClr val="tx1"/>
                </a:solidFill>
                <a:latin typeface="+mn-lt"/>
                <a:ea typeface="+mn-ea"/>
                <a:cs typeface="+mn-cs"/>
              </a:rPr>
              <a:t>apixaban</a:t>
            </a:r>
            <a:r>
              <a:rPr lang="fr-CA" sz="1200" kern="1200" noProof="0" dirty="0">
                <a:solidFill>
                  <a:schemeClr val="tx1"/>
                </a:solidFill>
                <a:latin typeface="+mn-lt"/>
                <a:ea typeface="+mn-ea"/>
                <a:cs typeface="+mn-cs"/>
              </a:rPr>
              <a:t> à un âge avancé est</a:t>
            </a:r>
            <a:r>
              <a:rPr lang="fr-CA" sz="1200" kern="1200" baseline="0" noProof="0" dirty="0">
                <a:solidFill>
                  <a:schemeClr val="tx1"/>
                </a:solidFill>
                <a:latin typeface="+mn-lt"/>
                <a:ea typeface="+mn-ea"/>
                <a:cs typeface="+mn-cs"/>
              </a:rPr>
              <a:t> dû à un risque d’AVC augmentant rapidement avec l’aspirine, alors que le risque d’AVC avec l’</a:t>
            </a:r>
            <a:r>
              <a:rPr lang="fr-CA" sz="1200" kern="1200" baseline="0" noProof="0" dirty="0" err="1">
                <a:solidFill>
                  <a:schemeClr val="tx1"/>
                </a:solidFill>
                <a:latin typeface="+mn-lt"/>
                <a:ea typeface="+mn-ea"/>
                <a:cs typeface="+mn-cs"/>
              </a:rPr>
              <a:t>apixaban</a:t>
            </a:r>
            <a:r>
              <a:rPr lang="fr-CA" sz="1200" kern="1200" baseline="0" noProof="0" dirty="0">
                <a:solidFill>
                  <a:schemeClr val="tx1"/>
                </a:solidFill>
                <a:latin typeface="+mn-lt"/>
                <a:ea typeface="+mn-ea"/>
                <a:cs typeface="+mn-cs"/>
              </a:rPr>
              <a:t> est relativement constant dans tous les groupes d’âge </a:t>
            </a:r>
            <a:r>
              <a:rPr lang="fr-CA" sz="1200" kern="1200" noProof="0" dirty="0">
                <a:solidFill>
                  <a:schemeClr val="tx1"/>
                </a:solidFill>
                <a:latin typeface="+mn-lt"/>
                <a:ea typeface="+mn-ea"/>
                <a:cs typeface="+mn-cs"/>
              </a:rPr>
              <a:t>(Figure 2A).  En l’absence de groupe servant de</a:t>
            </a:r>
            <a:r>
              <a:rPr lang="fr-CA" sz="1200" kern="1200" baseline="0" noProof="0" dirty="0">
                <a:solidFill>
                  <a:schemeClr val="tx1"/>
                </a:solidFill>
                <a:latin typeface="+mn-lt"/>
                <a:ea typeface="+mn-ea"/>
                <a:cs typeface="+mn-cs"/>
              </a:rPr>
              <a:t> comparaison ne recevant pas d’agents antiplaquettaires ou d’anticoagulants, il n’est pas possible de déterminer de façon concluante à partir de ces données si ces résultats sont dus à une perte d’efficacité de l’aspirine avec l’âge ou à l’efficacité accrue de l’</a:t>
            </a:r>
            <a:r>
              <a:rPr lang="fr-CA" sz="1200" kern="1200" noProof="0" dirty="0" err="1">
                <a:solidFill>
                  <a:schemeClr val="tx1"/>
                </a:solidFill>
                <a:latin typeface="+mn-lt"/>
                <a:ea typeface="+mn-ea"/>
                <a:cs typeface="+mn-cs"/>
              </a:rPr>
              <a:t>apixaban</a:t>
            </a:r>
            <a:r>
              <a:rPr lang="fr-CA" sz="1200" kern="1200" noProof="0" dirty="0">
                <a:solidFill>
                  <a:schemeClr val="tx1"/>
                </a:solidFill>
                <a:latin typeface="+mn-lt"/>
                <a:ea typeface="+mn-ea"/>
                <a:cs typeface="+mn-cs"/>
              </a:rPr>
              <a:t>. Cependant,</a:t>
            </a:r>
            <a:r>
              <a:rPr lang="fr-CA" sz="1200" kern="1200" baseline="0" noProof="0" dirty="0">
                <a:solidFill>
                  <a:schemeClr val="tx1"/>
                </a:solidFill>
                <a:latin typeface="+mn-lt"/>
                <a:ea typeface="+mn-ea"/>
                <a:cs typeface="+mn-cs"/>
              </a:rPr>
              <a:t> étant donné que la plupart des patients qui ne sont pas sous anticoagulant recevront de l’</a:t>
            </a:r>
            <a:r>
              <a:rPr lang="fr-CA" sz="1200" kern="1200" noProof="0" dirty="0">
                <a:solidFill>
                  <a:schemeClr val="tx1"/>
                </a:solidFill>
                <a:latin typeface="+mn-lt"/>
                <a:ea typeface="+mn-ea"/>
                <a:cs typeface="+mn-cs"/>
              </a:rPr>
              <a:t>aspirine, les conclusions</a:t>
            </a:r>
            <a:r>
              <a:rPr lang="fr-CA" sz="1200" kern="1200" baseline="0" noProof="0" dirty="0">
                <a:solidFill>
                  <a:schemeClr val="tx1"/>
                </a:solidFill>
                <a:latin typeface="+mn-lt"/>
                <a:ea typeface="+mn-ea"/>
                <a:cs typeface="+mn-cs"/>
              </a:rPr>
              <a:t> de cette analyse sont cliniquement pertinentes</a:t>
            </a:r>
            <a:r>
              <a:rPr lang="fr-CA" sz="1200" kern="1200" noProof="0" dirty="0">
                <a:solidFill>
                  <a:schemeClr val="tx1"/>
                </a:solidFill>
                <a:latin typeface="+mn-lt"/>
                <a:ea typeface="+mn-ea"/>
                <a:cs typeface="+mn-cs"/>
              </a:rPr>
              <a:t>.</a:t>
            </a:r>
            <a:endParaRPr lang="fr-CA" sz="1200" noProof="0" dirty="0"/>
          </a:p>
          <a:p>
            <a:pPr defTabSz="483198">
              <a:spcBef>
                <a:spcPct val="0"/>
              </a:spcBef>
            </a:pPr>
            <a:endParaRPr lang="fr-CA" sz="1200" noProof="0" dirty="0"/>
          </a:p>
          <a:p>
            <a:pPr marL="0" indent="0">
              <a:buFont typeface="Arial"/>
              <a:buNone/>
            </a:pPr>
            <a:endParaRPr lang="en-US" sz="100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6286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noProof="0" dirty="0"/>
              <a:t>Notes du conférencier :</a:t>
            </a:r>
            <a:endParaRPr lang="fr-CA" b="0" noProof="0" dirty="0"/>
          </a:p>
          <a:p>
            <a:pPr lvl="0" algn="l" defTabSz="914400">
              <a:defRPr/>
            </a:pPr>
            <a:endParaRPr lang="fr-CA" sz="1200" b="0" dirty="0">
              <a:solidFill>
                <a:prstClr val="black"/>
              </a:solidFill>
              <a:latin typeface="Arial Narrow" panose="020B0606020202030204" pitchFamily="34" charset="0"/>
              <a:cs typeface="Candara"/>
            </a:endParaRPr>
          </a:p>
          <a:p>
            <a:r>
              <a:rPr lang="fr-CA" sz="1200" kern="1200" dirty="0">
                <a:solidFill>
                  <a:schemeClr val="tx1"/>
                </a:solidFill>
                <a:latin typeface="+mn-lt"/>
                <a:ea typeface="+mn-ea"/>
                <a:cs typeface="+mn-cs"/>
              </a:rPr>
              <a:t>R</a:t>
            </a:r>
            <a:r>
              <a:rPr lang="fr-CA" sz="1200" kern="1200" baseline="0" dirty="0">
                <a:solidFill>
                  <a:schemeClr val="tx1"/>
                </a:solidFill>
                <a:latin typeface="+mn-lt"/>
                <a:ea typeface="+mn-ea"/>
                <a:cs typeface="+mn-cs"/>
              </a:rPr>
              <a:t>isque hémorragique associé à l’initiation de l’</a:t>
            </a:r>
            <a:r>
              <a:rPr lang="fr-CA" sz="1200" kern="1200" dirty="0" err="1">
                <a:solidFill>
                  <a:schemeClr val="tx1"/>
                </a:solidFill>
                <a:latin typeface="+mn-lt"/>
                <a:ea typeface="+mn-ea"/>
                <a:cs typeface="+mn-cs"/>
              </a:rPr>
              <a:t>apixaban</a:t>
            </a:r>
            <a:endParaRPr lang="fr-CA" sz="1200" kern="1200" dirty="0">
              <a:solidFill>
                <a:schemeClr val="tx1"/>
              </a:solidFill>
              <a:latin typeface="+mn-lt"/>
              <a:ea typeface="+mn-ea"/>
              <a:cs typeface="+mn-cs"/>
            </a:endParaRPr>
          </a:p>
          <a:p>
            <a:r>
              <a:rPr lang="fr-CA" sz="1200" kern="1200" dirty="0">
                <a:solidFill>
                  <a:schemeClr val="tx1"/>
                </a:solidFill>
                <a:latin typeface="+mn-lt"/>
                <a:ea typeface="+mn-ea"/>
                <a:cs typeface="+mn-cs"/>
              </a:rPr>
              <a:t>Les patients recrutés dans l’étude AVERROES n’ont pas reçu d’anticoagulation</a:t>
            </a:r>
            <a:r>
              <a:rPr lang="fr-CA" sz="1200" kern="1200" baseline="0" dirty="0">
                <a:solidFill>
                  <a:schemeClr val="tx1"/>
                </a:solidFill>
                <a:latin typeface="+mn-lt"/>
                <a:ea typeface="+mn-ea"/>
                <a:cs typeface="+mn-cs"/>
              </a:rPr>
              <a:t> par un antagoniste de la vitamine K parce que ce traitement est inadéquat ou que l’on s’attend à ce qu’il soit inadéquat.</a:t>
            </a:r>
            <a:r>
              <a:rPr lang="fr-CA" sz="1200" kern="1200" dirty="0">
                <a:solidFill>
                  <a:schemeClr val="tx1"/>
                </a:solidFill>
                <a:latin typeface="+mn-lt"/>
                <a:ea typeface="+mn-ea"/>
                <a:cs typeface="+mn-cs"/>
              </a:rPr>
              <a:t> Plusieurs</a:t>
            </a:r>
            <a:r>
              <a:rPr lang="fr-CA" sz="1200" kern="1200" baseline="0" dirty="0">
                <a:solidFill>
                  <a:schemeClr val="tx1"/>
                </a:solidFill>
                <a:latin typeface="+mn-lt"/>
                <a:ea typeface="+mn-ea"/>
                <a:cs typeface="+mn-cs"/>
              </a:rPr>
              <a:t> facteurs liés au médecin et au patient ont été énumérés pour les patients à qui les AVK ne convenaient pas, mais chez la plupart des patients, les AVK ne convenaient pas pour de multiples raisons (données supplémentaires, tableau</a:t>
            </a:r>
            <a:r>
              <a:rPr lang="fr-CA" sz="1200" kern="1200" dirty="0">
                <a:solidFill>
                  <a:schemeClr val="tx1"/>
                </a:solidFill>
                <a:latin typeface="+mn-lt"/>
                <a:ea typeface="+mn-ea"/>
                <a:cs typeface="+mn-cs"/>
              </a:rPr>
              <a:t> S4, disponibles dans </a:t>
            </a:r>
            <a:r>
              <a:rPr lang="fr-CA" sz="1200" i="1" kern="1200" dirty="0">
                <a:solidFill>
                  <a:schemeClr val="tx1"/>
                </a:solidFill>
                <a:latin typeface="+mn-lt"/>
                <a:ea typeface="+mn-ea"/>
                <a:cs typeface="+mn-cs"/>
              </a:rPr>
              <a:t>Age and </a:t>
            </a:r>
            <a:r>
              <a:rPr lang="fr-CA" sz="1200" i="1" kern="1200" dirty="0" err="1">
                <a:solidFill>
                  <a:schemeClr val="tx1"/>
                </a:solidFill>
                <a:latin typeface="+mn-lt"/>
                <a:ea typeface="+mn-ea"/>
                <a:cs typeface="+mn-cs"/>
              </a:rPr>
              <a:t>Ageing</a:t>
            </a:r>
            <a:r>
              <a:rPr lang="fr-CA" sz="1200" i="1" kern="1200" dirty="0">
                <a:solidFill>
                  <a:schemeClr val="tx1"/>
                </a:solidFill>
                <a:latin typeface="+mn-lt"/>
                <a:ea typeface="+mn-ea"/>
                <a:cs typeface="+mn-cs"/>
              </a:rPr>
              <a:t>  </a:t>
            </a:r>
            <a:r>
              <a:rPr lang="fr-CA" sz="1200" kern="1200" dirty="0">
                <a:solidFill>
                  <a:schemeClr val="tx1"/>
                </a:solidFill>
                <a:latin typeface="+mn-lt"/>
                <a:ea typeface="+mn-ea"/>
                <a:cs typeface="+mn-cs"/>
              </a:rPr>
              <a:t>en ligne). Une grande proportion des patients âgés (42,6%) n’avait</a:t>
            </a:r>
            <a:r>
              <a:rPr lang="fr-CA" sz="1200" kern="1200" baseline="0" dirty="0">
                <a:solidFill>
                  <a:schemeClr val="tx1"/>
                </a:solidFill>
                <a:latin typeface="+mn-lt"/>
                <a:ea typeface="+mn-ea"/>
                <a:cs typeface="+mn-cs"/>
              </a:rPr>
              <a:t> pas répondu positivement au traitement par des AVK et parmi ce groupe, </a:t>
            </a:r>
            <a:r>
              <a:rPr lang="fr-CA" sz="1200" kern="1200" dirty="0">
                <a:solidFill>
                  <a:schemeClr val="tx1"/>
                </a:solidFill>
                <a:latin typeface="+mn-lt"/>
                <a:ea typeface="+mn-ea"/>
                <a:cs typeface="+mn-cs"/>
              </a:rPr>
              <a:t>9,5% avaient présenté</a:t>
            </a:r>
            <a:r>
              <a:rPr lang="fr-CA" sz="1200" kern="1200" baseline="0" dirty="0">
                <a:solidFill>
                  <a:schemeClr val="tx1"/>
                </a:solidFill>
                <a:latin typeface="+mn-lt"/>
                <a:ea typeface="+mn-ea"/>
                <a:cs typeface="+mn-cs"/>
              </a:rPr>
              <a:t> une hémorragie grave due au traitement par un AVK</a:t>
            </a:r>
            <a:r>
              <a:rPr lang="fr-CA" sz="1200" kern="1200" dirty="0">
                <a:solidFill>
                  <a:schemeClr val="tx1"/>
                </a:solidFill>
                <a:latin typeface="+mn-lt"/>
                <a:ea typeface="+mn-ea"/>
                <a:cs typeface="+mn-cs"/>
              </a:rPr>
              <a:t>.</a:t>
            </a:r>
          </a:p>
          <a:p>
            <a:r>
              <a:rPr lang="fr-CA" sz="1200" kern="1200" dirty="0">
                <a:solidFill>
                  <a:schemeClr val="tx1"/>
                </a:solidFill>
                <a:latin typeface="+mn-lt"/>
                <a:ea typeface="+mn-ea"/>
                <a:cs typeface="+mn-cs"/>
              </a:rPr>
              <a:t>En général,</a:t>
            </a:r>
            <a:r>
              <a:rPr lang="fr-CA" sz="1200" kern="1200" baseline="0" dirty="0">
                <a:solidFill>
                  <a:schemeClr val="tx1"/>
                </a:solidFill>
                <a:latin typeface="+mn-lt"/>
                <a:ea typeface="+mn-ea"/>
                <a:cs typeface="+mn-cs"/>
              </a:rPr>
              <a:t> le taux d’hémorragie majeure avec l’</a:t>
            </a:r>
            <a:r>
              <a:rPr lang="fr-CA" sz="1200" kern="1200" baseline="0" dirty="0" err="1">
                <a:solidFill>
                  <a:schemeClr val="tx1"/>
                </a:solidFill>
                <a:latin typeface="+mn-lt"/>
                <a:ea typeface="+mn-ea"/>
                <a:cs typeface="+mn-cs"/>
              </a:rPr>
              <a:t>apixaban</a:t>
            </a:r>
            <a:r>
              <a:rPr lang="fr-CA" sz="1200" kern="1200" baseline="0" dirty="0">
                <a:solidFill>
                  <a:schemeClr val="tx1"/>
                </a:solidFill>
                <a:latin typeface="+mn-lt"/>
                <a:ea typeface="+mn-ea"/>
                <a:cs typeface="+mn-cs"/>
              </a:rPr>
              <a:t> est similaire à celui associé à l’aspirine chez les patients qui n’avaient pas été jugés antérieurement comme étant des candidats à l’a</a:t>
            </a:r>
            <a:r>
              <a:rPr lang="fr-CA" sz="1200" kern="1200" dirty="0">
                <a:solidFill>
                  <a:schemeClr val="tx1"/>
                </a:solidFill>
                <a:latin typeface="+mn-lt"/>
                <a:ea typeface="+mn-ea"/>
                <a:cs typeface="+mn-cs"/>
              </a:rPr>
              <a:t>nticoagulation par un AVK. Le risque hémorragique a augmenté avec l’âge</a:t>
            </a:r>
            <a:r>
              <a:rPr lang="fr-CA" sz="1200" kern="1200" baseline="0" dirty="0">
                <a:solidFill>
                  <a:schemeClr val="tx1"/>
                </a:solidFill>
                <a:latin typeface="+mn-lt"/>
                <a:ea typeface="+mn-ea"/>
                <a:cs typeface="+mn-cs"/>
              </a:rPr>
              <a:t> </a:t>
            </a:r>
            <a:r>
              <a:rPr lang="fr-CA" sz="1200" kern="1200" dirty="0">
                <a:solidFill>
                  <a:schemeClr val="tx1"/>
                </a:solidFill>
                <a:latin typeface="+mn-lt"/>
                <a:ea typeface="+mn-ea"/>
                <a:cs typeface="+mn-cs"/>
              </a:rPr>
              <a:t>avec les</a:t>
            </a:r>
            <a:r>
              <a:rPr lang="fr-CA" sz="1200" kern="1200" baseline="0" dirty="0">
                <a:solidFill>
                  <a:schemeClr val="tx1"/>
                </a:solidFill>
                <a:latin typeface="+mn-lt"/>
                <a:ea typeface="+mn-ea"/>
                <a:cs typeface="+mn-cs"/>
              </a:rPr>
              <a:t> deux traitements</a:t>
            </a:r>
            <a:r>
              <a:rPr lang="fr-CA" sz="1200" kern="1200" dirty="0">
                <a:solidFill>
                  <a:schemeClr val="tx1"/>
                </a:solidFill>
                <a:latin typeface="+mn-lt"/>
                <a:ea typeface="+mn-ea"/>
                <a:cs typeface="+mn-cs"/>
              </a:rPr>
              <a:t> (Figure 2B). Cependant,</a:t>
            </a:r>
            <a:r>
              <a:rPr lang="fr-CA" sz="1200" kern="1200" baseline="0" dirty="0">
                <a:solidFill>
                  <a:schemeClr val="tx1"/>
                </a:solidFill>
                <a:latin typeface="+mn-lt"/>
                <a:ea typeface="+mn-ea"/>
                <a:cs typeface="+mn-cs"/>
              </a:rPr>
              <a:t> même chez les personnes très âgées, l’</a:t>
            </a:r>
            <a:r>
              <a:rPr lang="fr-CA" sz="1200" kern="1200" dirty="0" err="1">
                <a:solidFill>
                  <a:schemeClr val="tx1"/>
                </a:solidFill>
                <a:latin typeface="+mn-lt"/>
                <a:ea typeface="+mn-ea"/>
                <a:cs typeface="+mn-cs"/>
              </a:rPr>
              <a:t>apixaban</a:t>
            </a:r>
            <a:r>
              <a:rPr lang="fr-CA" sz="1200" kern="1200" dirty="0">
                <a:solidFill>
                  <a:schemeClr val="tx1"/>
                </a:solidFill>
                <a:latin typeface="+mn-lt"/>
                <a:ea typeface="+mn-ea"/>
                <a:cs typeface="+mn-cs"/>
              </a:rPr>
              <a:t> était a</a:t>
            </a:r>
            <a:r>
              <a:rPr lang="fr-CA" sz="1200" kern="1200" baseline="0" dirty="0">
                <a:solidFill>
                  <a:schemeClr val="tx1"/>
                </a:solidFill>
                <a:latin typeface="+mn-lt"/>
                <a:ea typeface="+mn-ea"/>
                <a:cs typeface="+mn-cs"/>
              </a:rPr>
              <a:t> été aussi sûr que l’aspirine en matière d’hémorragie</a:t>
            </a:r>
            <a:r>
              <a:rPr lang="fr-CA" sz="1200" kern="1200" dirty="0">
                <a:solidFill>
                  <a:schemeClr val="tx1"/>
                </a:solidFill>
                <a:latin typeface="+mn-lt"/>
                <a:ea typeface="+mn-ea"/>
                <a:cs typeface="+mn-cs"/>
              </a:rPr>
              <a:t>. Pour l’hémorragie intracrânienne, il existe certaines preuves</a:t>
            </a:r>
            <a:r>
              <a:rPr lang="fr-CA" sz="1200" kern="1200" baseline="0" dirty="0">
                <a:solidFill>
                  <a:schemeClr val="tx1"/>
                </a:solidFill>
                <a:latin typeface="+mn-lt"/>
                <a:ea typeface="+mn-ea"/>
                <a:cs typeface="+mn-cs"/>
              </a:rPr>
              <a:t> que l’</a:t>
            </a:r>
            <a:r>
              <a:rPr lang="fr-CA" sz="1200" kern="1200" dirty="0" err="1">
                <a:solidFill>
                  <a:schemeClr val="tx1"/>
                </a:solidFill>
                <a:latin typeface="+mn-lt"/>
                <a:ea typeface="+mn-ea"/>
                <a:cs typeface="+mn-cs"/>
              </a:rPr>
              <a:t>apixaban</a:t>
            </a:r>
            <a:r>
              <a:rPr lang="fr-CA" sz="1200" kern="1200" dirty="0">
                <a:solidFill>
                  <a:schemeClr val="tx1"/>
                </a:solidFill>
                <a:latin typeface="+mn-lt"/>
                <a:ea typeface="+mn-ea"/>
                <a:cs typeface="+mn-cs"/>
              </a:rPr>
              <a:t> est plus sûr que l’aspirine chez les</a:t>
            </a:r>
            <a:r>
              <a:rPr lang="fr-CA" sz="1200" kern="1200" baseline="0" dirty="0">
                <a:solidFill>
                  <a:schemeClr val="tx1"/>
                </a:solidFill>
                <a:latin typeface="+mn-lt"/>
                <a:ea typeface="+mn-ea"/>
                <a:cs typeface="+mn-cs"/>
              </a:rPr>
              <a:t> patients âgés de 85 ans, bien que les taux d’événements absolus aient été faibles.</a:t>
            </a:r>
            <a:endParaRPr lang="fr-CA" sz="1200" dirty="0"/>
          </a:p>
          <a:p>
            <a:pPr defTabSz="483198">
              <a:spcBef>
                <a:spcPct val="0"/>
              </a:spcBef>
            </a:pPr>
            <a:endParaRPr lang="fr-CA" sz="1200" dirty="0"/>
          </a:p>
          <a:p>
            <a:pPr marL="0" indent="0">
              <a:buFont typeface="Arial"/>
              <a:buNone/>
            </a:pPr>
            <a:endParaRPr lang="en-US" sz="100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52753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noProof="0" dirty="0"/>
              <a:t>Notes du conférencier :</a:t>
            </a:r>
          </a:p>
          <a:p>
            <a:pPr lvl="0" algn="l" defTabSz="914400">
              <a:defRPr/>
            </a:pPr>
            <a:endParaRPr lang="en-CA" sz="1800" b="1" dirty="0">
              <a:solidFill>
                <a:prstClr val="black"/>
              </a:solidFill>
              <a:latin typeface="Arial Narrow" panose="020B0606020202030204" pitchFamily="34" charset="0"/>
              <a:cs typeface="Candara"/>
            </a:endParaRPr>
          </a:p>
          <a:p>
            <a:pPr eaLnBrk="1" hangingPunct="1"/>
            <a:r>
              <a:rPr lang="fr-CA" sz="1200" i="1" noProof="0" dirty="0"/>
              <a:t>Cette diapositive résume</a:t>
            </a:r>
            <a:r>
              <a:rPr lang="fr-CA" sz="1200" i="1" baseline="0" noProof="0" dirty="0"/>
              <a:t> la recommandation consensuelle des membres du Comité directeur sur la personnalisation de la sélection d’un AOD en fonction de l’âge et des comorbidités du patient</a:t>
            </a:r>
          </a:p>
          <a:p>
            <a:pPr marL="171450" indent="-171450" eaLnBrk="1" hangingPunct="1">
              <a:buFont typeface="Arial" panose="020B0604020202020204" pitchFamily="34" charset="0"/>
              <a:buChar char="•"/>
            </a:pPr>
            <a:r>
              <a:rPr lang="fr-CA" sz="1200" noProof="0" dirty="0"/>
              <a:t>Chez les patients qui présentent un risque élevé d’AVC, il faut</a:t>
            </a:r>
            <a:r>
              <a:rPr lang="fr-CA" sz="1200" baseline="0" noProof="0" dirty="0"/>
              <a:t> envisager un traitement par le </a:t>
            </a:r>
            <a:r>
              <a:rPr lang="fr-CA" sz="1200" baseline="0" noProof="0" dirty="0" err="1"/>
              <a:t>dabigatran</a:t>
            </a:r>
            <a:r>
              <a:rPr lang="fr-CA" sz="1200" baseline="0" noProof="0" dirty="0"/>
              <a:t> </a:t>
            </a:r>
            <a:r>
              <a:rPr lang="fr-CA" sz="1200" noProof="0" dirty="0"/>
              <a:t>150 mg po </a:t>
            </a:r>
            <a:r>
              <a:rPr lang="fr-CA" sz="1200" noProof="0" dirty="0" err="1"/>
              <a:t>bid</a:t>
            </a:r>
            <a:r>
              <a:rPr lang="fr-CA" sz="1200" noProof="0" dirty="0"/>
              <a:t>, étant donné que cet AOD est associé à la réduction</a:t>
            </a:r>
            <a:r>
              <a:rPr lang="fr-CA" sz="1200" baseline="0" noProof="0" dirty="0"/>
              <a:t> des cas d’AVC la plus importante comparativement à la </a:t>
            </a:r>
            <a:r>
              <a:rPr lang="fr-CA" sz="1200" baseline="0" noProof="0" dirty="0" err="1"/>
              <a:t>warfarine</a:t>
            </a:r>
            <a:r>
              <a:rPr lang="fr-CA" sz="1200" noProof="0" dirty="0"/>
              <a:t>. </a:t>
            </a:r>
          </a:p>
          <a:p>
            <a:pPr marL="171450" indent="-171450" eaLnBrk="1" hangingPunct="1">
              <a:buFont typeface="Arial" panose="020B0604020202020204" pitchFamily="34" charset="0"/>
              <a:buChar char="•"/>
            </a:pPr>
            <a:r>
              <a:rPr lang="fr-CA" sz="1200" noProof="0" dirty="0"/>
              <a:t>Chez les patients qui présentent un risque élevé d’hémorragie majeure, il faut envisager</a:t>
            </a:r>
            <a:r>
              <a:rPr lang="fr-CA" sz="1200" baseline="0" noProof="0" dirty="0"/>
              <a:t> un traitement par l’</a:t>
            </a:r>
            <a:r>
              <a:rPr lang="fr-CA" sz="1200" noProof="0" dirty="0" err="1"/>
              <a:t>apixaban</a:t>
            </a:r>
            <a:r>
              <a:rPr lang="fr-CA" sz="1200" noProof="0" dirty="0"/>
              <a:t>, étant donné que cet AOD est associé à la réduction du taux d’hémorragie majeure la plus importante comparativement à la </a:t>
            </a:r>
            <a:r>
              <a:rPr lang="fr-CA" sz="1200" noProof="0" dirty="0" err="1"/>
              <a:t>warfarine</a:t>
            </a:r>
            <a:r>
              <a:rPr lang="fr-CA" sz="1200" noProof="0" dirty="0"/>
              <a:t>.  </a:t>
            </a:r>
          </a:p>
          <a:p>
            <a:pPr marL="171450" indent="-171450" eaLnBrk="1" hangingPunct="1">
              <a:buFont typeface="Arial" panose="020B0604020202020204" pitchFamily="34" charset="0"/>
              <a:buChar char="•"/>
            </a:pPr>
            <a:r>
              <a:rPr lang="fr-CA" sz="1200" noProof="0" dirty="0"/>
              <a:t>La </a:t>
            </a:r>
            <a:r>
              <a:rPr lang="fr-CA" sz="1200" noProof="0" dirty="0" err="1"/>
              <a:t>warfarine</a:t>
            </a:r>
            <a:r>
              <a:rPr lang="fr-CA" sz="1200" noProof="0" dirty="0"/>
              <a:t> est absolument indiquée chez les patients porteurs de valves cardiaques prothétiques</a:t>
            </a:r>
            <a:r>
              <a:rPr lang="fr-CA" sz="1200" baseline="0" noProof="0" dirty="0"/>
              <a:t> et d’une sténose mitrale rhumatismale.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fr-CA" sz="1200" baseline="0" dirty="0"/>
              <a:t>Les lignes directrices sur la FA de la SCC mettent en garde contre l’utilisation d’un AOD lorsque la </a:t>
            </a:r>
            <a:r>
              <a:rPr lang="fr-CA" sz="1200" baseline="0" dirty="0" err="1"/>
              <a:t>CrCl</a:t>
            </a:r>
            <a:r>
              <a:rPr lang="fr-CA" sz="1200" dirty="0"/>
              <a:t> est inférieure à</a:t>
            </a:r>
            <a:r>
              <a:rPr lang="fr-CA" sz="1200" baseline="0" dirty="0"/>
              <a:t> 30 </a:t>
            </a:r>
            <a:r>
              <a:rPr lang="fr-CA" sz="1200" baseline="0" dirty="0" err="1"/>
              <a:t>mL</a:t>
            </a:r>
            <a:r>
              <a:rPr lang="fr-CA" sz="1200" baseline="0" dirty="0"/>
              <a:t>/min en raison de l’exclusion de  ces patients  des ECR clés comparant les AOD à la </a:t>
            </a:r>
            <a:r>
              <a:rPr lang="fr-CA" sz="1200" baseline="0" dirty="0" err="1"/>
              <a:t>warfarine</a:t>
            </a:r>
            <a:r>
              <a:rPr lang="fr-CA" sz="1200" baseline="0" dirty="0"/>
              <a:t>.</a:t>
            </a:r>
            <a:endParaRPr lang="fr-CA" sz="1200" dirty="0"/>
          </a:p>
          <a:p>
            <a:pPr marL="171450" indent="-171450">
              <a:buFont typeface="Arial"/>
              <a:buChar char="•"/>
            </a:pPr>
            <a:r>
              <a:rPr lang="fr-CA" sz="1200" baseline="0" dirty="0"/>
              <a:t>Santé Canada a approuvé l’utilisation</a:t>
            </a:r>
            <a:r>
              <a:rPr lang="fr-CA" sz="1200" dirty="0"/>
              <a:t> de l’</a:t>
            </a:r>
            <a:r>
              <a:rPr lang="fr-CA" sz="1200" dirty="0" err="1"/>
              <a:t>apixaban</a:t>
            </a:r>
            <a:r>
              <a:rPr lang="fr-CA" sz="1200" dirty="0"/>
              <a:t> et du</a:t>
            </a:r>
            <a:r>
              <a:rPr lang="fr-CA" sz="1200" baseline="0" dirty="0"/>
              <a:t> </a:t>
            </a:r>
            <a:r>
              <a:rPr lang="fr-CA" sz="1200" baseline="0" dirty="0" err="1"/>
              <a:t>rivaroxaban</a:t>
            </a:r>
            <a:r>
              <a:rPr lang="fr-CA" sz="1200" baseline="0" dirty="0"/>
              <a:t> jusqu’à une </a:t>
            </a:r>
            <a:r>
              <a:rPr lang="fr-CA" sz="1200" baseline="0" dirty="0" err="1"/>
              <a:t>CrCl</a:t>
            </a:r>
            <a:r>
              <a:rPr lang="fr-CA" sz="1200" baseline="0" dirty="0"/>
              <a:t> de 15 </a:t>
            </a:r>
            <a:r>
              <a:rPr lang="fr-CA" sz="1200" baseline="0" dirty="0" err="1"/>
              <a:t>mL</a:t>
            </a:r>
            <a:r>
              <a:rPr lang="fr-CA" sz="1200" baseline="0" dirty="0"/>
              <a:t>/min sur la base de la pharmacocinétique</a:t>
            </a:r>
          </a:p>
          <a:p>
            <a:pPr marL="171450" indent="-171450" eaLnBrk="1" hangingPunct="1">
              <a:buFont typeface="Arial" panose="020B0604020202020204" pitchFamily="34" charset="0"/>
              <a:buChar char="•"/>
            </a:pPr>
            <a:r>
              <a:rPr lang="fr-CA" sz="1200" noProof="0" dirty="0"/>
              <a:t>Le </a:t>
            </a:r>
            <a:r>
              <a:rPr lang="fr-CA" sz="1200" baseline="0" noProof="0" dirty="0" err="1"/>
              <a:t>le</a:t>
            </a:r>
            <a:r>
              <a:rPr lang="fr-CA" sz="1200" noProof="0" dirty="0"/>
              <a:t> </a:t>
            </a:r>
            <a:r>
              <a:rPr lang="fr-CA" sz="1200" noProof="0" dirty="0" err="1"/>
              <a:t>dabigatran</a:t>
            </a:r>
            <a:r>
              <a:rPr lang="fr-CA" sz="1200" noProof="0" dirty="0"/>
              <a:t> est éliminé par les reins, il faut éviter de le prescrire chez les patients atteints d’insuffisance rénale chronique de stade 3 (</a:t>
            </a:r>
            <a:r>
              <a:rPr lang="fr-CA" sz="1200" noProof="0" dirty="0" err="1"/>
              <a:t>CrCl</a:t>
            </a:r>
            <a:r>
              <a:rPr lang="fr-CA" sz="1200" noProof="0" dirty="0"/>
              <a:t> 30-49mL/min).  </a:t>
            </a:r>
          </a:p>
          <a:p>
            <a:pPr marL="171450" indent="-171450" eaLnBrk="1" hangingPunct="1">
              <a:buFont typeface="Arial" panose="020B0604020202020204" pitchFamily="34" charset="0"/>
              <a:buChar char="•"/>
            </a:pPr>
            <a:r>
              <a:rPr lang="fr-CA" sz="1200" noProof="0" dirty="0"/>
              <a:t>En raison du risque accru d’hémorragie majeure chez les patients</a:t>
            </a:r>
            <a:r>
              <a:rPr lang="fr-CA" sz="1200" baseline="0" noProof="0" dirty="0"/>
              <a:t> âgés et conformément à la monographie du produit</a:t>
            </a:r>
            <a:r>
              <a:rPr lang="fr-CA" sz="1200" noProof="0" dirty="0"/>
              <a:t>, le </a:t>
            </a:r>
            <a:r>
              <a:rPr lang="fr-CA" sz="1200" noProof="0" dirty="0" err="1"/>
              <a:t>dabigatran</a:t>
            </a:r>
            <a:r>
              <a:rPr lang="fr-CA" sz="1200" noProof="0" dirty="0"/>
              <a:t> 150 mg po </a:t>
            </a:r>
            <a:r>
              <a:rPr lang="fr-CA" sz="1200" noProof="0" dirty="0" err="1"/>
              <a:t>bid</a:t>
            </a:r>
            <a:r>
              <a:rPr lang="fr-CA" sz="1200" noProof="0" dirty="0"/>
              <a:t> est contre-indiqué chez les patients âgés de 80 ans ou</a:t>
            </a:r>
            <a:r>
              <a:rPr lang="fr-CA" sz="1200" baseline="0" noProof="0" dirty="0"/>
              <a:t> plus</a:t>
            </a:r>
            <a:r>
              <a:rPr lang="fr-CA" sz="1200" noProof="0" dirty="0"/>
              <a:t>.  </a:t>
            </a:r>
          </a:p>
          <a:p>
            <a:pPr marL="171450" indent="-171450" eaLnBrk="1" hangingPunct="1">
              <a:buFont typeface="Arial" panose="020B0604020202020204" pitchFamily="34" charset="0"/>
              <a:buChar char="•"/>
            </a:pPr>
            <a:r>
              <a:rPr lang="fr-CA" sz="1200" noProof="0" dirty="0"/>
              <a:t>Un</a:t>
            </a:r>
            <a:r>
              <a:rPr lang="fr-CA" sz="1200" baseline="0" noProof="0" dirty="0"/>
              <a:t> inhibiteur du facteur</a:t>
            </a:r>
            <a:r>
              <a:rPr lang="fr-CA" sz="1200" noProof="0" dirty="0"/>
              <a:t> </a:t>
            </a:r>
            <a:r>
              <a:rPr lang="fr-CA" sz="1200" noProof="0" dirty="0" err="1"/>
              <a:t>Xa</a:t>
            </a:r>
            <a:r>
              <a:rPr lang="fr-CA" sz="1200" noProof="0" dirty="0"/>
              <a:t> est préférable chez les patients atteints de maladie coronarienne (quelle soit récente ou stable)</a:t>
            </a:r>
            <a:r>
              <a:rPr lang="fr-CA" sz="1200" baseline="0" noProof="0" dirty="0"/>
              <a:t> et on notera que de l’AAS peut être utilisé comme alternative chez les patients présentant un faible risque</a:t>
            </a:r>
            <a:r>
              <a:rPr lang="fr-CA" sz="1200" noProof="0" dirty="0"/>
              <a:t> (conformément</a:t>
            </a:r>
            <a:r>
              <a:rPr lang="fr-CA" sz="1200" baseline="0" noProof="0" dirty="0"/>
              <a:t> aux lignes directrices 2014 de la Société canadienne de cardiologie sur la prise en charge de la FA</a:t>
            </a:r>
            <a:r>
              <a:rPr lang="fr-CA" sz="1200" noProof="0" dirty="0"/>
              <a:t>).  </a:t>
            </a:r>
          </a:p>
          <a:p>
            <a:pPr marL="171450" indent="-171450" eaLnBrk="1" hangingPunct="1">
              <a:buFont typeface="Arial" panose="020B0604020202020204" pitchFamily="34" charset="0"/>
              <a:buChar char="•"/>
            </a:pPr>
            <a:r>
              <a:rPr lang="fr-CA" sz="1200" noProof="0" dirty="0"/>
              <a:t>L’association</a:t>
            </a:r>
            <a:r>
              <a:rPr lang="fr-CA" sz="1200" baseline="0" noProof="0" dirty="0"/>
              <a:t> d’un agent antiplaquettaire et d’un anticoagulant oral n’est pas recommandée, sauf si le patient a été atteint d’un syndrome coronarien aigu ou a subi une intervention coronarienne percutanée</a:t>
            </a:r>
            <a:r>
              <a:rPr lang="fr-CA" sz="1200" noProof="0" dirty="0"/>
              <a:t>, dans</a:t>
            </a:r>
            <a:r>
              <a:rPr lang="fr-CA" sz="1200" baseline="0" noProof="0" dirty="0"/>
              <a:t> quel cas l’association du </a:t>
            </a:r>
            <a:r>
              <a:rPr lang="fr-CA" sz="1200" noProof="0" dirty="0" err="1"/>
              <a:t>clopidogrel</a:t>
            </a:r>
            <a:r>
              <a:rPr lang="fr-CA" sz="1200" noProof="0" dirty="0"/>
              <a:t> et d’un anticoagulant oral peut suffire et permettre</a:t>
            </a:r>
            <a:r>
              <a:rPr lang="fr-CA" sz="1200" baseline="0" noProof="0" dirty="0"/>
              <a:t> d’éviter une trithérapie</a:t>
            </a:r>
            <a:r>
              <a:rPr lang="fr-CA" sz="1200" noProof="0" dirty="0"/>
              <a:t>.  </a:t>
            </a:r>
          </a:p>
          <a:p>
            <a:pPr marL="171450" indent="-171450" eaLnBrk="1" hangingPunct="1">
              <a:buFont typeface="Arial" panose="020B0604020202020204" pitchFamily="34" charset="0"/>
              <a:buChar char="•"/>
            </a:pPr>
            <a:r>
              <a:rPr lang="fr-CA" sz="1200" noProof="0" dirty="0"/>
              <a:t>L’</a:t>
            </a:r>
            <a:r>
              <a:rPr lang="fr-CA" sz="1200" noProof="0" dirty="0" err="1"/>
              <a:t>apixaban</a:t>
            </a:r>
            <a:r>
              <a:rPr lang="fr-CA" sz="1200" noProof="0" dirty="0"/>
              <a:t> et le </a:t>
            </a:r>
            <a:r>
              <a:rPr lang="fr-CA" sz="1200" noProof="0" dirty="0" err="1"/>
              <a:t>rivaroxaban</a:t>
            </a:r>
            <a:r>
              <a:rPr lang="fr-CA" sz="1200" noProof="0" dirty="0"/>
              <a:t> sont les deux seuls AOD indiqués pour la prévention de l’AVC dans la FA </a:t>
            </a:r>
            <a:r>
              <a:rPr lang="fr-CA" sz="1200" baseline="0" noProof="0" dirty="0"/>
              <a:t>et la </a:t>
            </a:r>
            <a:r>
              <a:rPr lang="fr-CA" sz="1200" baseline="0" noProof="0" dirty="0" err="1"/>
              <a:t>thrombo</a:t>
            </a:r>
            <a:r>
              <a:rPr lang="fr-CA" sz="1200" baseline="0" noProof="0" dirty="0"/>
              <a:t>-embolie veineuse aiguë</a:t>
            </a:r>
            <a:r>
              <a:rPr lang="fr-CA" sz="1200" noProof="0" dirty="0"/>
              <a:t>. L’</a:t>
            </a:r>
            <a:r>
              <a:rPr lang="fr-CA" sz="1200" noProof="0" dirty="0" err="1"/>
              <a:t>apixaban</a:t>
            </a:r>
            <a:r>
              <a:rPr lang="fr-CA" sz="1200" noProof="0" dirty="0"/>
              <a:t> est l’AOD préféré</a:t>
            </a:r>
            <a:r>
              <a:rPr lang="fr-CA" sz="1200" baseline="0" noProof="0" dirty="0"/>
              <a:t> chez les patients ayant des antécédents d’hémorragie digestive, étant donné que le</a:t>
            </a:r>
            <a:r>
              <a:rPr lang="fr-CA" sz="1200" noProof="0" dirty="0"/>
              <a:t> </a:t>
            </a:r>
            <a:r>
              <a:rPr lang="fr-CA" sz="1200" noProof="0" dirty="0" err="1"/>
              <a:t>dabigatran</a:t>
            </a:r>
            <a:r>
              <a:rPr lang="fr-CA" sz="1200" noProof="0" dirty="0"/>
              <a:t> et le </a:t>
            </a:r>
            <a:r>
              <a:rPr lang="fr-CA" sz="1200" noProof="0" dirty="0" err="1"/>
              <a:t>rivaroxaban</a:t>
            </a:r>
            <a:r>
              <a:rPr lang="fr-CA" sz="1200" noProof="0" dirty="0"/>
              <a:t> ont été associés à un taux accru d’hémorragie majeure comparativement</a:t>
            </a:r>
            <a:r>
              <a:rPr lang="fr-CA" sz="1200" baseline="0" noProof="0" dirty="0"/>
              <a:t> à la </a:t>
            </a:r>
            <a:r>
              <a:rPr lang="fr-CA" sz="1200" baseline="0" noProof="0" dirty="0" err="1"/>
              <a:t>war</a:t>
            </a:r>
            <a:r>
              <a:rPr lang="fr-CA" sz="1200" noProof="0" dirty="0" err="1"/>
              <a:t>farine</a:t>
            </a:r>
            <a:r>
              <a:rPr lang="fr-CA" sz="1200" noProof="0" dirty="0"/>
              <a:t>.  </a:t>
            </a:r>
          </a:p>
          <a:p>
            <a:pPr marL="171450" indent="-171450" eaLnBrk="1" hangingPunct="1">
              <a:buFont typeface="Arial" panose="020B0604020202020204" pitchFamily="34" charset="0"/>
              <a:buChar char="•"/>
            </a:pPr>
            <a:r>
              <a:rPr lang="fr-CA" sz="1200" noProof="0" dirty="0"/>
              <a:t>Enfin, le </a:t>
            </a:r>
            <a:r>
              <a:rPr lang="fr-CA" sz="1200" noProof="0" dirty="0" err="1"/>
              <a:t>dabigatran</a:t>
            </a:r>
            <a:r>
              <a:rPr lang="fr-CA" sz="1200" noProof="0" dirty="0"/>
              <a:t> peut être associé</a:t>
            </a:r>
            <a:r>
              <a:rPr lang="fr-CA" sz="1200" baseline="0" noProof="0" dirty="0"/>
              <a:t> à la</a:t>
            </a:r>
            <a:r>
              <a:rPr lang="fr-CA" sz="1200" noProof="0" dirty="0"/>
              <a:t> dyspepsie et il faut éviter de le prescrire chez les patients atteints de dyspepsie ou chez ceux qui développent une dyspepsie pendant leur traitement par le </a:t>
            </a:r>
            <a:r>
              <a:rPr lang="fr-CA" sz="1200" noProof="0" dirty="0" err="1"/>
              <a:t>dabigatran</a:t>
            </a:r>
            <a:r>
              <a:rPr lang="fr-CA" sz="1200" noProof="0" dirty="0"/>
              <a: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1514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a:p>
            <a:endParaRPr lang="en-CA" dirty="0"/>
          </a:p>
          <a:p>
            <a:pPr marL="215900" indent="-214313"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n-US" sz="3600" dirty="0">
              <a:latin typeface="Arial" panose="020B0604020202020204" pitchFamily="34" charset="0"/>
              <a:cs typeface="Baekmuk Gulim" charset="0"/>
            </a:endParaRPr>
          </a:p>
          <a:p>
            <a:pPr marL="215900" indent="-214313"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n-US" sz="3600" dirty="0">
              <a:latin typeface="Arial" panose="020B0604020202020204" pitchFamily="34" charset="0"/>
              <a:cs typeface="Baekmuk Gulim"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4446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noProof="0" dirty="0"/>
              <a:t>La réponse</a:t>
            </a:r>
            <a:r>
              <a:rPr lang="fr-CA" baseline="0" noProof="0" dirty="0"/>
              <a:t> correcte n’est pas fournie, mais une discussion a lieu sur plusieurs réponses correctes (i.e. 5 + 1 par exemple)</a:t>
            </a:r>
            <a:endParaRPr lang="fr-CA" noProof="0" dirty="0"/>
          </a:p>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6526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noProof="0" dirty="0"/>
              <a:t>Réponses fournies sur la diapositive 25</a:t>
            </a:r>
          </a:p>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30375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a:p>
            <a:pPr lvl="0" algn="l" defTabSz="914400">
              <a:defRPr/>
            </a:pPr>
            <a:endParaRPr lang="en-CA" sz="1200" b="1" dirty="0">
              <a:solidFill>
                <a:prstClr val="black"/>
              </a:solidFill>
              <a:latin typeface="Arial Narrow" panose="020B0606020202030204" pitchFamily="34" charset="0"/>
              <a:cs typeface="Candara"/>
            </a:endParaRPr>
          </a:p>
          <a:p>
            <a:pPr>
              <a:defRPr/>
            </a:pPr>
            <a:r>
              <a:rPr lang="fr-BE" sz="1050" dirty="0">
                <a:sym typeface="Symbol"/>
              </a:rPr>
              <a:t>Recommandation du Comité directeur : Les médecins devraient tenir compte non seulement du risque hémorragique associé à une intervention, mais également des comorbidités qui peuvent exacerber ce risque</a:t>
            </a:r>
            <a:r>
              <a:rPr lang="fr-BE" sz="1050" dirty="0"/>
              <a:t> (p. ex., âge avancé, insuffisance rénale ou hépatique).</a:t>
            </a:r>
          </a:p>
          <a:p>
            <a:pPr marL="178573" indent="-178573">
              <a:buFontTx/>
              <a:buChar char="-"/>
            </a:pPr>
            <a:r>
              <a:rPr lang="fr-BE" sz="1000" dirty="0"/>
              <a:t>De nombreuses interventions invasives et chirurgicales ne sont associées qu’à un très faible ou faible risque  hémorragique – le traitement par des AOD peut être interrompu  brièvement ou même poursuivi sans interruption durant ces interventions, comme cela sera examiné dans le cas 2.</a:t>
            </a:r>
          </a:p>
          <a:p>
            <a:pPr marL="178573" indent="-178573">
              <a:buFontTx/>
              <a:buChar char="-"/>
            </a:pPr>
            <a:r>
              <a:rPr lang="fr-BE" sz="1000" dirty="0"/>
              <a:t>Le traitement antithrombotique avec la warfarine </a:t>
            </a:r>
            <a:r>
              <a:rPr lang="fr-BE" sz="1000" u="sng" dirty="0"/>
              <a:t>mais non  avec un AOD </a:t>
            </a:r>
            <a:r>
              <a:rPr lang="fr-BE" sz="1000" dirty="0"/>
              <a:t>peut être poursuivi sans danger avant/après l’implantation d’un  stimulateur cardiaque ou d’un DAI.</a:t>
            </a:r>
          </a:p>
          <a:p>
            <a:pPr marL="178573" indent="-178573">
              <a:buFontTx/>
              <a:buChar char="-"/>
            </a:pPr>
            <a:r>
              <a:rPr lang="fr-BE" sz="1000" dirty="0"/>
              <a:t>Il n’est </a:t>
            </a:r>
            <a:r>
              <a:rPr lang="fr-BE" sz="1000" u="sng" dirty="0"/>
              <a:t>jamais</a:t>
            </a:r>
            <a:r>
              <a:rPr lang="fr-BE" sz="1000" dirty="0"/>
              <a:t> nécessaire  d’administrer  de l’héparine sous-cutanée  en relais des AOD avant, pendant et après une intervention invasive ou chirurgicale  en raison de leur courte durée d’action </a:t>
            </a:r>
          </a:p>
          <a:p>
            <a:endParaRPr lang="fr-CA" sz="1050" b="1" dirty="0"/>
          </a:p>
          <a:p>
            <a:endParaRPr lang="en-US" sz="1000" b="1" dirty="0"/>
          </a:p>
          <a:p>
            <a:r>
              <a:rPr lang="en-US" sz="1000" b="1" dirty="0"/>
              <a:t>RÉFÉRENCES :</a:t>
            </a:r>
            <a:endParaRPr lang="en-CA" sz="1000" dirty="0"/>
          </a:p>
          <a:p>
            <a:r>
              <a:rPr lang="en-US" sz="1000" dirty="0"/>
              <a:t> </a:t>
            </a:r>
            <a:endParaRPr lang="en-CA" sz="1000" dirty="0"/>
          </a:p>
          <a:p>
            <a:r>
              <a:rPr lang="en-US" sz="1000" dirty="0" err="1"/>
              <a:t>Douketis</a:t>
            </a:r>
            <a:r>
              <a:rPr lang="en-US" sz="1000" dirty="0"/>
              <a:t> JD, Spyropoulos AC, Spencer FA, et al. Perioperative management of antithrombotic therapy: Antithrombotic Therapy and Prevention of Thrombosis, 9th ed: American College of Chest Physicians Evidence-Based Clinical Practice Guidelines. </a:t>
            </a:r>
            <a:r>
              <a:rPr lang="en-US" sz="1000" i="1" dirty="0"/>
              <a:t>Chest</a:t>
            </a:r>
            <a:r>
              <a:rPr lang="en-US" sz="1000" dirty="0"/>
              <a:t>. 2012;141(2 Suppl):e326S - 50S.</a:t>
            </a:r>
            <a:endParaRPr lang="en-CA" sz="1000" dirty="0"/>
          </a:p>
          <a:p>
            <a:r>
              <a:rPr lang="en-US" sz="1000" dirty="0"/>
              <a:t> </a:t>
            </a:r>
            <a:endParaRPr lang="en-CA" sz="1000" dirty="0"/>
          </a:p>
          <a:p>
            <a:r>
              <a:rPr lang="en-US" sz="1000" dirty="0"/>
              <a:t>Verma A, Cairns JA, Mitchell LB, et al. 2014 focused update of the Canadian Cardiovascular Society</a:t>
            </a:r>
            <a:endParaRPr lang="en-CA" sz="1000" dirty="0"/>
          </a:p>
          <a:p>
            <a:r>
              <a:rPr lang="en-US" sz="1000" dirty="0"/>
              <a:t>Guidelines for the management of atrial fibrillation. </a:t>
            </a:r>
            <a:r>
              <a:rPr lang="en-US" sz="1000" i="1" dirty="0"/>
              <a:t>Can J </a:t>
            </a:r>
            <a:r>
              <a:rPr lang="en-US" sz="1000" i="1" dirty="0" err="1"/>
              <a:t>Cardiol</a:t>
            </a:r>
            <a:r>
              <a:rPr lang="en-US" sz="1000" dirty="0"/>
              <a:t>. 2014;30(10):1114-1130.</a:t>
            </a:r>
            <a:endParaRPr lang="en-CA" sz="1000" dirty="0"/>
          </a:p>
          <a:p>
            <a:r>
              <a:rPr lang="en-US" sz="1000" dirty="0"/>
              <a:t> </a:t>
            </a:r>
            <a:endParaRPr lang="en-CA" sz="1000" dirty="0"/>
          </a:p>
          <a:p>
            <a:r>
              <a:rPr lang="en-US" sz="1000" dirty="0" err="1"/>
              <a:t>Horlocker</a:t>
            </a:r>
            <a:r>
              <a:rPr lang="en-US" sz="1000" dirty="0"/>
              <a:t> TT, Wedel DJ, </a:t>
            </a:r>
            <a:r>
              <a:rPr lang="en-US" sz="1000" dirty="0" err="1"/>
              <a:t>Rowlingson</a:t>
            </a:r>
            <a:r>
              <a:rPr lang="en-US" sz="1000" dirty="0"/>
              <a:t> JC, et al. Regional anesthesia in the patient receiving antithrombotic or thrombolytic therapy: American Society of Regional Anesthesia and Pain Medicine Evidence-Based Guidelines (Third Edition). </a:t>
            </a:r>
            <a:r>
              <a:rPr lang="en-US" sz="1000" i="1" dirty="0"/>
              <a:t>Reg </a:t>
            </a:r>
            <a:r>
              <a:rPr lang="en-US" sz="1000" i="1" dirty="0" err="1"/>
              <a:t>Anesth</a:t>
            </a:r>
            <a:r>
              <a:rPr lang="en-US" sz="1000" i="1" dirty="0"/>
              <a:t> Pain Med</a:t>
            </a:r>
            <a:r>
              <a:rPr lang="en-US" sz="1000" dirty="0"/>
              <a:t>. 2010;35(1):64-101.</a:t>
            </a:r>
            <a:endParaRPr lang="en-CA" sz="1000" dirty="0"/>
          </a:p>
          <a:p>
            <a:r>
              <a:rPr lang="en-US" sz="1000" dirty="0"/>
              <a:t> </a:t>
            </a:r>
            <a:endParaRPr lang="en-CA" sz="1000" dirty="0"/>
          </a:p>
          <a:p>
            <a:r>
              <a:rPr lang="en-US" sz="1000" dirty="0"/>
              <a:t>XARELTO-PM-ENG-10JUL2014-172618.pdf</a:t>
            </a:r>
            <a:r>
              <a:rPr lang="en-US" sz="1000" dirty="0">
                <a:hlinkClick r:id="rId3"/>
              </a:rPr>
              <a:t>. http://www.bayer.ca/files/XARELTO-PM-ENG-10JUL2014-</a:t>
            </a:r>
            <a:endParaRPr lang="en-CA" sz="1000" dirty="0"/>
          </a:p>
          <a:p>
            <a:r>
              <a:rPr lang="en-US" sz="1000" dirty="0"/>
              <a:t>172618.pdf? Accessed 11 Nov 2014</a:t>
            </a:r>
            <a:endParaRPr lang="en-CA" sz="1000" dirty="0"/>
          </a:p>
          <a:p>
            <a:r>
              <a:rPr lang="en-US" sz="1000" dirty="0"/>
              <a:t> </a:t>
            </a:r>
            <a:endParaRPr lang="en-CA" sz="1000" dirty="0"/>
          </a:p>
          <a:p>
            <a:r>
              <a:rPr lang="en-US" sz="1000" dirty="0"/>
              <a:t>Pfizer Canada Inc Eliquis Product Monograph. </a:t>
            </a:r>
            <a:r>
              <a:rPr lang="en-US" sz="1000" dirty="0">
                <a:hlinkClick r:id="rId4"/>
              </a:rPr>
              <a:t>http://www.pfizer.ca/en/our_products/products/monograph/313</a:t>
            </a:r>
            <a:r>
              <a:rPr lang="en-US" sz="1000" dirty="0"/>
              <a:t>. Accessed 11 Nov 2014</a:t>
            </a:r>
            <a:endParaRPr lang="en-CA" sz="1000" dirty="0"/>
          </a:p>
          <a:p>
            <a:r>
              <a:rPr lang="en-US" sz="1000" dirty="0"/>
              <a:t> </a:t>
            </a:r>
            <a:endParaRPr lang="en-CA" sz="1000" dirty="0"/>
          </a:p>
          <a:p>
            <a:r>
              <a:rPr lang="en-US" sz="1000" dirty="0"/>
              <a:t>Boehringer Ingelheim Canada Ltd. (2014) Pradaxa Product Monograph. </a:t>
            </a:r>
            <a:r>
              <a:rPr lang="en-US" sz="1000" dirty="0">
                <a:hlinkClick r:id="rId5"/>
              </a:rPr>
              <a:t>http://www.boehringer-</a:t>
            </a:r>
            <a:r>
              <a:rPr lang="en-US" sz="1000" dirty="0"/>
              <a:t> ingelheim.ca/content/dam/internet/</a:t>
            </a:r>
            <a:r>
              <a:rPr lang="en-US" sz="1000" dirty="0" err="1"/>
              <a:t>opu</a:t>
            </a:r>
            <a:r>
              <a:rPr lang="en-US" sz="1000" dirty="0"/>
              <a:t>/</a:t>
            </a:r>
            <a:r>
              <a:rPr lang="en-US" sz="1000" dirty="0" err="1"/>
              <a:t>ca_EN</a:t>
            </a:r>
            <a:r>
              <a:rPr lang="en-US" sz="1000" dirty="0"/>
              <a:t>/documents/</a:t>
            </a:r>
            <a:r>
              <a:rPr lang="en-US" sz="1000" dirty="0" err="1"/>
              <a:t>humanhealth</a:t>
            </a:r>
            <a:r>
              <a:rPr lang="en-US" sz="1000" dirty="0"/>
              <a:t>/</a:t>
            </a:r>
            <a:r>
              <a:rPr lang="en-US" sz="1000" dirty="0" err="1"/>
              <a:t>product_monograph</a:t>
            </a:r>
            <a:r>
              <a:rPr lang="en-US" sz="1000" dirty="0"/>
              <a:t>/</a:t>
            </a:r>
            <a:r>
              <a:rPr lang="en-US" sz="1000" dirty="0" err="1"/>
              <a:t>Prad</a:t>
            </a:r>
            <a:r>
              <a:rPr lang="en-US" sz="1000" dirty="0"/>
              <a:t> axaPMEN.pdf. Accessed 11 Nov 2014</a:t>
            </a:r>
            <a:endParaRPr lang="en-CA" sz="1000" dirty="0"/>
          </a:p>
          <a:p>
            <a:r>
              <a:rPr lang="en-US" sz="1000" dirty="0"/>
              <a:t> </a:t>
            </a:r>
            <a:endParaRPr lang="en-CA" sz="1000" dirty="0"/>
          </a:p>
          <a:p>
            <a:r>
              <a:rPr lang="en-US" sz="1000" dirty="0"/>
              <a:t>Thrombosis Canada. </a:t>
            </a:r>
            <a:r>
              <a:rPr lang="en-US" sz="1000" dirty="0">
                <a:hlinkClick r:id="rId6"/>
              </a:rPr>
              <a:t>http://thrombosiscanada.ca/</a:t>
            </a:r>
            <a:endParaRPr lang="en-CA" sz="100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2438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a:p>
            <a:endParaRPr lang="en-CA"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2945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noProof="0" dirty="0"/>
              <a:t>Notes du conférencier :</a:t>
            </a:r>
          </a:p>
          <a:p>
            <a:endParaRPr lang="en-CA" dirty="0"/>
          </a:p>
          <a:p>
            <a:r>
              <a:rPr lang="fr-CA" b="1" noProof="0" dirty="0"/>
              <a:t>Réponses correctes : </a:t>
            </a:r>
          </a:p>
          <a:p>
            <a:endParaRPr lang="fr-CA" b="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sz="1200" b="0" noProof="0" dirty="0">
                <a:solidFill>
                  <a:prstClr val="black"/>
                </a:solidFill>
                <a:latin typeface="Arial Narrow" panose="020B0606020202030204" pitchFamily="34" charset="0"/>
                <a:ea typeface="Lato" panose="020F0502020204030203" pitchFamily="34" charset="0"/>
                <a:cs typeface="Lato" panose="020F0502020204030203" pitchFamily="34" charset="0"/>
              </a:rPr>
              <a:t>1. Faible risque </a:t>
            </a:r>
            <a:r>
              <a:rPr lang="fr-CA" sz="1200" b="0" noProof="0" dirty="0">
                <a:solidFill>
                  <a:schemeClr val="bg1"/>
                </a:solidFill>
                <a:latin typeface="Arial Narrow" panose="020B0606020202030204" pitchFamily="34" charset="0"/>
                <a:ea typeface="Lato" panose="020F0502020204030203" pitchFamily="34" charset="0"/>
                <a:cs typeface="Lato" panose="020F0502020204030203" pitchFamily="34" charset="0"/>
              </a:rPr>
              <a:t>– Gastroscopie diagnostique et</a:t>
            </a:r>
            <a:r>
              <a:rPr lang="fr-CA" b="0" noProof="0" dirty="0"/>
              <a:t>  2. Risque modéré</a:t>
            </a:r>
            <a:r>
              <a:rPr lang="fr-CA" sz="1200" b="0" noProof="0" dirty="0">
                <a:solidFill>
                  <a:prstClr val="black"/>
                </a:solidFill>
                <a:latin typeface="Arial Narrow" panose="020B0606020202030204" pitchFamily="34" charset="0"/>
                <a:ea typeface="Lato" panose="020F0502020204030203" pitchFamily="34" charset="0"/>
                <a:cs typeface="Lato" panose="020F0502020204030203" pitchFamily="34" charset="0"/>
              </a:rPr>
              <a:t> </a:t>
            </a:r>
            <a:r>
              <a:rPr lang="fr-CA" sz="1200" b="0" noProof="0" dirty="0">
                <a:solidFill>
                  <a:schemeClr val="bg1"/>
                </a:solidFill>
                <a:latin typeface="Arial Narrow" panose="020B0606020202030204" pitchFamily="34" charset="0"/>
                <a:ea typeface="Lato" panose="020F0502020204030203" pitchFamily="34" charset="0"/>
                <a:cs typeface="Lato" panose="020F0502020204030203" pitchFamily="34" charset="0"/>
              </a:rPr>
              <a:t>– Coloscopie avec biopsie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92267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noProof="0" dirty="0"/>
              <a:t>Notes du conférencier :</a:t>
            </a:r>
          </a:p>
          <a:p>
            <a:endParaRPr lang="fr-CA"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noProof="0" dirty="0"/>
              <a:t>Réponses fournies sur la diapositive 28</a:t>
            </a:r>
          </a:p>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71563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noProof="0" dirty="0"/>
              <a:t>Notes du conférencier :</a:t>
            </a:r>
          </a:p>
          <a:p>
            <a:pPr lvl="0" algn="l" defTabSz="914400">
              <a:defRPr/>
            </a:pPr>
            <a:endParaRPr lang="fr-CA" sz="2000" b="1" noProof="0" dirty="0">
              <a:solidFill>
                <a:prstClr val="black"/>
              </a:solidFill>
              <a:latin typeface="Arial Narrow" panose="020B0606020202030204" pitchFamily="34" charset="0"/>
              <a:cs typeface="Candara"/>
            </a:endParaRPr>
          </a:p>
          <a:p>
            <a:pPr>
              <a:defRPr/>
            </a:pPr>
            <a:r>
              <a:rPr lang="fr-BE" sz="1400" dirty="0">
                <a:sym typeface="Symbol"/>
              </a:rPr>
              <a:t>Recommandation du Comité directeur : Les médecins devraient tenir compte non seulement du risque hémorragique associé à une intervention, mais également des comorbidités qui peuvent exacerber ce risque</a:t>
            </a:r>
            <a:r>
              <a:rPr lang="fr-BE" sz="1400" dirty="0"/>
              <a:t> (p. ex., âge avancé, insuffisance rénale ou hépatique).</a:t>
            </a:r>
          </a:p>
          <a:p>
            <a:pPr marL="178573" indent="-178573">
              <a:buFontTx/>
              <a:buChar char="-"/>
            </a:pPr>
            <a:r>
              <a:rPr lang="fr-BE" sz="1200" dirty="0"/>
              <a:t>De nombreuses interventions invasives et chirurgicales ne sont associées qu’à un très faible ou faible risque  hémorragique – le traitement par des AOD peut être interrompu  brièvement ou même poursuivi sans interruption durant ces interventions, comme cela sera examiné dans le cas 2.</a:t>
            </a:r>
          </a:p>
          <a:p>
            <a:pPr marL="178573" indent="-178573">
              <a:buFontTx/>
              <a:buChar char="-"/>
            </a:pPr>
            <a:r>
              <a:rPr lang="fr-BE" sz="1200" dirty="0"/>
              <a:t>Le traitement antithrombotique avec la warfarine </a:t>
            </a:r>
            <a:r>
              <a:rPr lang="fr-BE" sz="1200" u="sng" dirty="0"/>
              <a:t>mais non  avec un AOD </a:t>
            </a:r>
            <a:r>
              <a:rPr lang="fr-BE" sz="1200" dirty="0"/>
              <a:t>peut être poursuivi sans danger avant/après l’implantation d’un  stimulateur cardiaque ou d’un DAI.</a:t>
            </a:r>
          </a:p>
          <a:p>
            <a:pPr marL="178573" indent="-178573">
              <a:buFontTx/>
              <a:buChar char="-"/>
            </a:pPr>
            <a:r>
              <a:rPr lang="fr-BE" sz="1200" dirty="0"/>
              <a:t>Il n’est </a:t>
            </a:r>
            <a:r>
              <a:rPr lang="fr-BE" sz="1200" u="sng" dirty="0"/>
              <a:t>jamais</a:t>
            </a:r>
            <a:r>
              <a:rPr lang="fr-BE" sz="1200" dirty="0"/>
              <a:t> nécessaire  d’administrer  de l’héparine sous-cutanée  en relais des AOD avant, pendant et après une intervention invasive ou chirurgicale  en raison de leur courte durée d’action </a:t>
            </a:r>
          </a:p>
          <a:p>
            <a:endParaRPr lang="fr-CA" sz="1400" b="1" dirty="0"/>
          </a:p>
          <a:p>
            <a:r>
              <a:rPr lang="en-US" sz="1400" b="1" dirty="0"/>
              <a:t>RÉFÉRENCES :</a:t>
            </a:r>
            <a:endParaRPr lang="en-CA" sz="1400" dirty="0"/>
          </a:p>
          <a:p>
            <a:r>
              <a:rPr lang="en-US" sz="1400" dirty="0"/>
              <a:t> </a:t>
            </a:r>
            <a:endParaRPr lang="en-CA" sz="1400" dirty="0"/>
          </a:p>
          <a:p>
            <a:r>
              <a:rPr lang="en-US" sz="1400" dirty="0" err="1"/>
              <a:t>Douketis</a:t>
            </a:r>
            <a:r>
              <a:rPr lang="en-US" sz="1400" dirty="0"/>
              <a:t> JD, Spyropoulos AC, Spencer FA, et al. Perioperative management of antithrombotic therapy: Antithrombotic Therapy and Prevention of Thrombosis, 9th ed: American College of Chest Physicians Evidence-Based Clinical Practice Guidelines. </a:t>
            </a:r>
            <a:r>
              <a:rPr lang="en-US" sz="1400" i="1" dirty="0"/>
              <a:t>Chest</a:t>
            </a:r>
            <a:r>
              <a:rPr lang="en-US" sz="1400" dirty="0"/>
              <a:t>. 2012;141(2 Suppl):e326S - 50S.</a:t>
            </a:r>
            <a:endParaRPr lang="en-CA" sz="1400" dirty="0"/>
          </a:p>
          <a:p>
            <a:r>
              <a:rPr lang="en-US" sz="1400" dirty="0"/>
              <a:t> </a:t>
            </a:r>
            <a:endParaRPr lang="en-CA" sz="1400" dirty="0"/>
          </a:p>
          <a:p>
            <a:r>
              <a:rPr lang="en-US" sz="1400" dirty="0"/>
              <a:t>Verma A, Cairns JA, Mitchell LB, et al. 2014 focused update of the Canadian Cardiovascular Society</a:t>
            </a:r>
            <a:endParaRPr lang="en-CA" sz="1400" dirty="0"/>
          </a:p>
          <a:p>
            <a:r>
              <a:rPr lang="en-US" sz="1400" dirty="0"/>
              <a:t>Guidelines for the management of atrial fibrillation. </a:t>
            </a:r>
            <a:r>
              <a:rPr lang="en-US" sz="1400" i="1" dirty="0"/>
              <a:t>Can J </a:t>
            </a:r>
            <a:r>
              <a:rPr lang="en-US" sz="1400" i="1" dirty="0" err="1"/>
              <a:t>Cardiol</a:t>
            </a:r>
            <a:r>
              <a:rPr lang="en-US" sz="1400" dirty="0"/>
              <a:t>. 2014;30(10):1114-1130.</a:t>
            </a:r>
            <a:endParaRPr lang="en-CA" sz="1400" dirty="0"/>
          </a:p>
          <a:p>
            <a:r>
              <a:rPr lang="en-US" sz="1400" dirty="0"/>
              <a:t> </a:t>
            </a:r>
            <a:r>
              <a:rPr lang="en-US" sz="1400" dirty="0">
                <a:latin typeface="Lato"/>
                <a:sym typeface="Symbol"/>
              </a:rPr>
              <a:t>Steering committee recommendation;  </a:t>
            </a:r>
            <a:r>
              <a:rPr lang="en-US" sz="1400" dirty="0">
                <a:solidFill>
                  <a:schemeClr val="bg1"/>
                </a:solidFill>
                <a:latin typeface="Lato"/>
              </a:rPr>
              <a:t>In </a:t>
            </a:r>
            <a:r>
              <a:rPr lang="en-US" sz="1400" dirty="0" err="1">
                <a:solidFill>
                  <a:schemeClr val="bg1"/>
                </a:solidFill>
                <a:latin typeface="Lato"/>
              </a:rPr>
              <a:t>ation</a:t>
            </a:r>
            <a:r>
              <a:rPr lang="en-US" sz="1400" dirty="0">
                <a:solidFill>
                  <a:schemeClr val="bg1"/>
                </a:solidFill>
                <a:latin typeface="Lato"/>
              </a:rPr>
              <a:t> to the bleeding risk of a procedure, physicians should consider co-morbid conditions that might exacerbate the bleeding risk (e.g. advanced age, renal or liver impairment).</a:t>
            </a:r>
            <a:endParaRPr lang="en-US" sz="1400" dirty="0"/>
          </a:p>
          <a:p>
            <a:r>
              <a:rPr lang="en-US" sz="1400" dirty="0"/>
              <a:t> </a:t>
            </a:r>
            <a:endParaRPr lang="en-CA" sz="1400" dirty="0"/>
          </a:p>
          <a:p>
            <a:r>
              <a:rPr lang="en-US" sz="1400" dirty="0" err="1"/>
              <a:t>Horlocker</a:t>
            </a:r>
            <a:r>
              <a:rPr lang="en-US" sz="1400" dirty="0"/>
              <a:t> TT, Wedel DJ, </a:t>
            </a:r>
            <a:r>
              <a:rPr lang="en-US" sz="1400" dirty="0" err="1"/>
              <a:t>Rowlingson</a:t>
            </a:r>
            <a:r>
              <a:rPr lang="en-US" sz="1400" dirty="0"/>
              <a:t> JC, et al. Regional anesthesia in the patient receiving antithrombotic or thrombolytic therapy: American Society of Regional Anesthesia and Pain Medicine Evidence-Based Guidelines (Third Edition). </a:t>
            </a:r>
            <a:r>
              <a:rPr lang="en-US" sz="1400" i="1" dirty="0"/>
              <a:t>Reg </a:t>
            </a:r>
            <a:r>
              <a:rPr lang="en-US" sz="1400" i="1" dirty="0" err="1"/>
              <a:t>Anesth</a:t>
            </a:r>
            <a:r>
              <a:rPr lang="en-US" sz="1400" i="1" dirty="0"/>
              <a:t> Pain Med</a:t>
            </a:r>
            <a:r>
              <a:rPr lang="en-US" sz="1400" dirty="0"/>
              <a:t>. 2010;35(1):64-101.</a:t>
            </a:r>
            <a:endParaRPr lang="en-CA" sz="1400" dirty="0"/>
          </a:p>
          <a:p>
            <a:r>
              <a:rPr lang="en-US" sz="1400" dirty="0"/>
              <a:t> </a:t>
            </a:r>
            <a:endParaRPr lang="en-CA" sz="1400" dirty="0"/>
          </a:p>
          <a:p>
            <a:r>
              <a:rPr lang="en-US" sz="1400" dirty="0"/>
              <a:t>XARELTO-PM-ENG-10JUL2014-172618.pdf</a:t>
            </a:r>
            <a:r>
              <a:rPr lang="en-US" sz="1400" dirty="0">
                <a:hlinkClick r:id="rId3"/>
              </a:rPr>
              <a:t>. http://www.bayer.ca/files/XARELTO-PM-ENG-10JUL2014-</a:t>
            </a:r>
            <a:endParaRPr lang="en-CA" sz="1400" dirty="0"/>
          </a:p>
          <a:p>
            <a:r>
              <a:rPr lang="en-US" sz="1400" dirty="0"/>
              <a:t>172618.pdf? Accessed 11 Nov 2014</a:t>
            </a:r>
            <a:endParaRPr lang="en-CA" sz="1400" dirty="0"/>
          </a:p>
          <a:p>
            <a:r>
              <a:rPr lang="en-US" sz="1400" dirty="0"/>
              <a:t> </a:t>
            </a:r>
            <a:endParaRPr lang="en-CA" sz="1400" dirty="0"/>
          </a:p>
          <a:p>
            <a:r>
              <a:rPr lang="en-US" sz="1400" dirty="0"/>
              <a:t>Pfizer Canada Inc Eliquis Product Monograph. </a:t>
            </a:r>
            <a:r>
              <a:rPr lang="en-US" sz="1400" dirty="0">
                <a:hlinkClick r:id="rId4"/>
              </a:rPr>
              <a:t>http://www.pfizer.ca/en/our_products/products/monograph/313</a:t>
            </a:r>
            <a:r>
              <a:rPr lang="en-US" sz="1400" dirty="0"/>
              <a:t>. Accessed 11 Nov 2014</a:t>
            </a:r>
            <a:endParaRPr lang="en-CA" sz="1400" dirty="0"/>
          </a:p>
          <a:p>
            <a:r>
              <a:rPr lang="en-US" sz="1400" dirty="0"/>
              <a:t> </a:t>
            </a:r>
            <a:endParaRPr lang="en-CA" sz="1400" dirty="0"/>
          </a:p>
          <a:p>
            <a:r>
              <a:rPr lang="en-US" sz="1400" dirty="0"/>
              <a:t>Boehringer Ingelheim Canada Ltd. (2014) Pradaxa Product Monograph. </a:t>
            </a:r>
            <a:r>
              <a:rPr lang="en-US" sz="1400" dirty="0">
                <a:hlinkClick r:id="rId5"/>
              </a:rPr>
              <a:t>http://www.boehringer-</a:t>
            </a:r>
            <a:r>
              <a:rPr lang="en-US" sz="1400" dirty="0"/>
              <a:t> ingelheim.ca/content/dam/internet/</a:t>
            </a:r>
            <a:r>
              <a:rPr lang="en-US" sz="1400" dirty="0" err="1"/>
              <a:t>opu</a:t>
            </a:r>
            <a:r>
              <a:rPr lang="en-US" sz="1400" dirty="0"/>
              <a:t>/</a:t>
            </a:r>
            <a:r>
              <a:rPr lang="en-US" sz="1400" dirty="0" err="1"/>
              <a:t>ca_EN</a:t>
            </a:r>
            <a:r>
              <a:rPr lang="en-US" sz="1400" dirty="0"/>
              <a:t>/documents/</a:t>
            </a:r>
            <a:r>
              <a:rPr lang="en-US" sz="1400" dirty="0" err="1"/>
              <a:t>humanhealth</a:t>
            </a:r>
            <a:r>
              <a:rPr lang="en-US" sz="1400" dirty="0"/>
              <a:t>/</a:t>
            </a:r>
            <a:r>
              <a:rPr lang="en-US" sz="1400" dirty="0" err="1"/>
              <a:t>product_monograph</a:t>
            </a:r>
            <a:r>
              <a:rPr lang="en-US" sz="1400" dirty="0"/>
              <a:t>/</a:t>
            </a:r>
            <a:r>
              <a:rPr lang="en-US" sz="1400" dirty="0" err="1"/>
              <a:t>Prad</a:t>
            </a:r>
            <a:r>
              <a:rPr lang="en-US" sz="1400" dirty="0"/>
              <a:t> axaPMEN.pdf. Accessed 11 Nov 2014</a:t>
            </a:r>
            <a:endParaRPr lang="en-CA" sz="1400" dirty="0"/>
          </a:p>
          <a:p>
            <a:r>
              <a:rPr lang="en-US" sz="1400" dirty="0"/>
              <a:t> </a:t>
            </a:r>
            <a:endParaRPr lang="en-CA" sz="1400" dirty="0"/>
          </a:p>
          <a:p>
            <a:r>
              <a:rPr lang="en-US" sz="1400" dirty="0"/>
              <a:t>Thrombosis  Canada. </a:t>
            </a:r>
            <a:r>
              <a:rPr lang="en-US" sz="1400" dirty="0">
                <a:hlinkClick r:id="rId6"/>
              </a:rPr>
              <a:t>http://thrombosiscanada.ca/</a:t>
            </a:r>
            <a:endParaRPr lang="en-CA" sz="1400" dirty="0"/>
          </a:p>
          <a:p>
            <a:endParaRPr lang="en-CA" sz="100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9047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a:t>
            </a:r>
          </a:p>
          <a:p>
            <a:endParaRPr lang="en-CA" dirty="0"/>
          </a:p>
          <a:p>
            <a:r>
              <a:rPr lang="fr-CA" b="1" noProof="0" dirty="0"/>
              <a:t>Réponses correctes : </a:t>
            </a:r>
          </a:p>
          <a:p>
            <a:endParaRPr lang="fr-CA" b="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sz="1200" b="0" noProof="0" dirty="0">
                <a:solidFill>
                  <a:prstClr val="black"/>
                </a:solidFill>
                <a:latin typeface="Arial Narrow" panose="020B0606020202030204" pitchFamily="34" charset="0"/>
                <a:ea typeface="Lato" panose="020F0502020204030203" pitchFamily="34" charset="0"/>
                <a:cs typeface="Lato" panose="020F0502020204030203" pitchFamily="34" charset="0"/>
              </a:rPr>
              <a:t>2. Faible modéré </a:t>
            </a:r>
            <a:r>
              <a:rPr lang="fr-CA" sz="1200" b="0" noProof="0" dirty="0">
                <a:solidFill>
                  <a:schemeClr val="bg1"/>
                </a:solidFill>
                <a:latin typeface="Arial Narrow" panose="020B0606020202030204" pitchFamily="34" charset="0"/>
                <a:ea typeface="Lato" panose="020F0502020204030203" pitchFamily="34" charset="0"/>
                <a:cs typeface="Lato" panose="020F0502020204030203" pitchFamily="34" charset="0"/>
              </a:rPr>
              <a:t>– Coloscopie avec biopsie et</a:t>
            </a:r>
            <a:r>
              <a:rPr lang="fr-CA" b="0" noProof="0" dirty="0"/>
              <a:t>  3. Risque élevé</a:t>
            </a:r>
            <a:r>
              <a:rPr lang="fr-CA" sz="1200" b="0" noProof="0" dirty="0">
                <a:solidFill>
                  <a:prstClr val="black"/>
                </a:solidFill>
                <a:latin typeface="Arial Narrow" panose="020B0606020202030204" pitchFamily="34" charset="0"/>
                <a:ea typeface="Lato" panose="020F0502020204030203" pitchFamily="34" charset="0"/>
                <a:cs typeface="Lato" panose="020F0502020204030203" pitchFamily="34" charset="0"/>
              </a:rPr>
              <a:t> </a:t>
            </a:r>
            <a:r>
              <a:rPr lang="fr-CA" sz="1200" b="0" noProof="0" dirty="0">
                <a:solidFill>
                  <a:schemeClr val="bg1"/>
                </a:solidFill>
                <a:latin typeface="Arial Narrow" panose="020B0606020202030204" pitchFamily="34" charset="0"/>
                <a:ea typeface="Lato" panose="020F0502020204030203" pitchFamily="34" charset="0"/>
                <a:cs typeface="Lato" panose="020F0502020204030203" pitchFamily="34" charset="0"/>
              </a:rPr>
              <a:t>– Coloscopie avec polypectomie éventuelle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CA" b="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38047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a:p>
            <a:endParaRPr lang="en-CA" dirty="0"/>
          </a:p>
          <a:p>
            <a:pPr marL="215900" indent="-214313"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n-US" sz="3600" dirty="0">
              <a:latin typeface="Arial" panose="020B0604020202020204" pitchFamily="34" charset="0"/>
              <a:cs typeface="Baekmuk Gulim" charset="0"/>
            </a:endParaRPr>
          </a:p>
          <a:p>
            <a:pPr marL="215900" indent="-214313"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n-US" sz="3600" dirty="0">
              <a:latin typeface="Arial" panose="020B0604020202020204" pitchFamily="34" charset="0"/>
              <a:cs typeface="Baekmuk Gulim"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29664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noProof="0" dirty="0"/>
              <a:t>Notes du conférencier:</a:t>
            </a:r>
          </a:p>
          <a:p>
            <a:endParaRPr lang="fr-CA"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b="0" noProof="0" dirty="0"/>
              <a:t>Réponse correcte : 4 (Arrêter le da</a:t>
            </a:r>
            <a:r>
              <a:rPr lang="fr-CA" sz="1200" b="0" noProof="0" dirty="0">
                <a:solidFill>
                  <a:prstClr val="black"/>
                </a:solidFill>
                <a:latin typeface="Arial Narrow" panose="020B0606020202030204" pitchFamily="34" charset="0"/>
                <a:ea typeface="Lato" panose="020F0502020204030203" pitchFamily="34" charset="0"/>
                <a:cs typeface="Lato" panose="020F0502020204030203" pitchFamily="34" charset="0"/>
              </a:rPr>
              <a:t>bigatran 5 jours avant l’intervention) </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0651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14139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noProof="0" dirty="0"/>
              <a:t>Notes du conférencier :</a:t>
            </a:r>
          </a:p>
          <a:p>
            <a:endParaRPr lang="en-CA" b="1" dirty="0"/>
          </a:p>
          <a:p>
            <a:r>
              <a:rPr lang="fr-FR" dirty="0"/>
              <a:t>Les patients présentant une insuffisance rénale : Pour les patients présentant une insuffisance rénale sévère (</a:t>
            </a:r>
            <a:r>
              <a:rPr lang="fr-FR" dirty="0" err="1"/>
              <a:t>CrCl</a:t>
            </a:r>
            <a:r>
              <a:rPr lang="fr-FR" dirty="0"/>
              <a:t> &lt;30 </a:t>
            </a:r>
            <a:r>
              <a:rPr lang="fr-FR" dirty="0" err="1"/>
              <a:t>mL</a:t>
            </a:r>
            <a:r>
              <a:rPr lang="fr-FR" dirty="0"/>
              <a:t>/min) qui ne sont généralement pas  admissibles à un traitement par des AOD, la prise en charge </a:t>
            </a:r>
            <a:r>
              <a:rPr lang="fr-FR" dirty="0" err="1"/>
              <a:t>péri-opératoire</a:t>
            </a:r>
            <a:r>
              <a:rPr lang="fr-FR" dirty="0"/>
              <a:t> n’a pas été clairement définie. </a:t>
            </a:r>
            <a:endParaRPr lang="fr-FR" altLang="en-US" b="1" dirty="0"/>
          </a:p>
          <a:p>
            <a:endParaRPr lang="en-CA" b="1"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03775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noProof="0" dirty="0"/>
              <a:t>Notes du conférencier :</a:t>
            </a:r>
          </a:p>
          <a:p>
            <a:endParaRPr lang="fr-CA" b="1" noProof="0" dirty="0"/>
          </a:p>
          <a:p>
            <a:pPr marL="181229" indent="-181229">
              <a:buFont typeface="Arial"/>
              <a:buChar char="•"/>
            </a:pPr>
            <a:r>
              <a:rPr lang="fr-CA" sz="1200" noProof="0" dirty="0"/>
              <a:t>Dans les essais cliniques, les AOD peuvent</a:t>
            </a:r>
            <a:r>
              <a:rPr lang="fr-CA" sz="1200" baseline="0" noProof="0" dirty="0"/>
              <a:t> être différenciés sur la base de leur efficacité et du risque hémorragique</a:t>
            </a:r>
            <a:r>
              <a:rPr lang="fr-CA" sz="1200" noProof="0" dirty="0"/>
              <a:t> ( et sur</a:t>
            </a:r>
            <a:r>
              <a:rPr lang="fr-CA" sz="1200" baseline="0" noProof="0" dirty="0"/>
              <a:t> la base de notre expérience actuelle et future dans le monde réel </a:t>
            </a:r>
            <a:r>
              <a:rPr lang="fr-CA" sz="1200" noProof="0" dirty="0"/>
              <a:t>…) tout en reconnaissant les limites des comparaisons cliniques indirectes.  Les AOD peuvent également être différenciés sur la base d’autres facteurs</a:t>
            </a:r>
            <a:r>
              <a:rPr lang="fr-CA" sz="1200" baseline="0" noProof="0" dirty="0"/>
              <a:t> qui sont résumés dans cette diapositive</a:t>
            </a:r>
            <a:r>
              <a:rPr lang="fr-CA" sz="1200" noProof="0" dirty="0"/>
              <a:t>. Les paramètres tels qu’une fonction rénale limite, une susceptibilité à la dyspepsie, un apport alimentaire irrégulier, la nécessité d’une préparation du médicament</a:t>
            </a:r>
            <a:r>
              <a:rPr lang="fr-CA" sz="1200" baseline="0" noProof="0" dirty="0"/>
              <a:t> dans un emballage en plaquettes, une dysfonction cognitive et une inobservance d’une posologie BID, etc. peuvent entrer en compte dans la sélection du médicament optimal pour un patient donné!</a:t>
            </a:r>
          </a:p>
          <a:p>
            <a:pPr marL="181229" indent="-181229">
              <a:buFont typeface="Arial"/>
              <a:buChar char="•"/>
            </a:pPr>
            <a:r>
              <a:rPr lang="fr-CA" sz="1200" baseline="0" noProof="0" dirty="0"/>
              <a:t>Le Tmax de tous les AOD est de 2 à 4 heures seulement. Cela signifie que contrairement à la warfarine, l’effet anticoagulant est rapide, c’est-à-dire de juste 2 heures après administration. Cela a d’importantes implications pour le « relais » héparine qui n’est plus nécessaire avec les AOD ainsi que pour le délai pour reprendre le traitement par un AOD après l’intervention.</a:t>
            </a:r>
          </a:p>
          <a:p>
            <a:pPr marL="181229" indent="-181229">
              <a:buFont typeface="Arial"/>
              <a:buChar char="•"/>
            </a:pPr>
            <a:r>
              <a:rPr lang="fr-CA" sz="1200" baseline="0" noProof="0" dirty="0"/>
              <a:t>Tous les AOD ont une courte demi-vie de 12 heures chez les patients dont la fonction rénale est préservée (</a:t>
            </a:r>
            <a:r>
              <a:rPr lang="fr-CA" sz="1200" baseline="0" noProof="0" dirty="0" err="1"/>
              <a:t>CrCl</a:t>
            </a:r>
            <a:r>
              <a:rPr lang="fr-CA" sz="1200" baseline="0" noProof="0" dirty="0"/>
              <a:t> &gt; 60 </a:t>
            </a:r>
            <a:r>
              <a:rPr lang="fr-CA" sz="1200" baseline="0" noProof="0" dirty="0" err="1"/>
              <a:t>mL</a:t>
            </a:r>
            <a:r>
              <a:rPr lang="fr-CA" sz="1200" baseline="0" noProof="0" dirty="0"/>
              <a:t>/min).  C’est un avantage majeur par rapport à la warfarine qui a une demi-vie de 36 heures ou plus selon la fonction hépatique. La plupart des interventions à risque hémorragique intermédiaire ou élevé peuvent être réalisées dans un délai de 1 à 2 jours respectivement après l’arrêt de l’AOD, le délai étant plus long en cas de dysfonction rénale. De plus, une hémorragie majeure peut généralement être maîtrisée avec des mesures locales et de soutien, étant donné  que l’effet de l’AOD se dissipe rapidement.  Des agents de réversion spécifiques des AOD sont donc rarement nécessaires.</a:t>
            </a:r>
            <a:endParaRPr lang="en-CA" sz="1200" b="1" dirty="0">
              <a:solidFill>
                <a:prstClr val="black"/>
              </a:solidFill>
              <a:latin typeface="Arial Narrow" panose="020B0606020202030204" pitchFamily="34" charset="0"/>
              <a:cs typeface="Candara"/>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94450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noProof="0" dirty="0"/>
              <a:t>Notes du conférencier :</a:t>
            </a:r>
          </a:p>
          <a:p>
            <a:endParaRPr lang="fr-CA"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b="0" noProof="0" dirty="0"/>
              <a:t>Réponses correctes : 3 et 4</a:t>
            </a:r>
            <a:endParaRPr lang="fr-CA" noProof="0" dirty="0"/>
          </a:p>
          <a:p>
            <a:endParaRPr lang="en-CA" dirty="0"/>
          </a:p>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6922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a:p>
            <a:endParaRPr lang="en-CA"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40618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a:p>
            <a:endParaRPr lang="en-CA" b="1" dirty="0"/>
          </a:p>
          <a:p>
            <a:endParaRPr lang="en-CA" b="1"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07252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a:p>
            <a:endParaRPr lang="en-CA" dirty="0"/>
          </a:p>
          <a:p>
            <a:pPr marL="215900" indent="-214313"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n-US" sz="3600" dirty="0">
              <a:latin typeface="Arial" panose="020B0604020202020204" pitchFamily="34" charset="0"/>
              <a:cs typeface="Baekmuk Gulim" charset="0"/>
            </a:endParaRPr>
          </a:p>
          <a:p>
            <a:pPr marL="215900" indent="-214313"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en-US" altLang="en-US" sz="3600" dirty="0">
              <a:latin typeface="Arial" panose="020B0604020202020204" pitchFamily="34" charset="0"/>
              <a:cs typeface="Baekmuk Gulim"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24166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b="0" noProof="0" dirty="0"/>
              <a:t>Réponse 2 </a:t>
            </a:r>
            <a:r>
              <a:rPr lang="en-CA" b="1" dirty="0"/>
              <a:t>– </a:t>
            </a:r>
            <a:br>
              <a:rPr lang="fr-FR" dirty="0"/>
            </a:br>
            <a:r>
              <a:rPr lang="fr-FR" sz="1200" b="0" i="0" kern="1200" dirty="0">
                <a:solidFill>
                  <a:schemeClr val="tx1"/>
                </a:solidFill>
                <a:effectLst/>
                <a:latin typeface="+mn-lt"/>
                <a:ea typeface="+mn-ea"/>
                <a:cs typeface="+mn-cs"/>
              </a:rPr>
              <a:t>serait sélectionné par la plupart des cardiologues</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46365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b="0" noProof="0" dirty="0"/>
              <a:t>Réponse 10 </a:t>
            </a:r>
            <a:r>
              <a:rPr lang="en-CA" sz="1200" kern="1200" dirty="0">
                <a:solidFill>
                  <a:schemeClr val="tx1"/>
                </a:solidFill>
                <a:effectLst/>
                <a:latin typeface="+mn-lt"/>
                <a:ea typeface="+mn-ea"/>
                <a:cs typeface="+mn-cs"/>
              </a:rPr>
              <a:t>. </a:t>
            </a:r>
            <a:r>
              <a:rPr lang="fr-FR" dirty="0"/>
              <a:t>Devrait être considéré ici mais devrait être individualisé en fonction des commentaires des gastro-entérologues</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33072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a:p>
            <a:endParaRPr lang="en-CA" dirty="0"/>
          </a:p>
          <a:p>
            <a:endParaRPr lang="en-US" dirty="0"/>
          </a:p>
        </p:txBody>
      </p:sp>
      <p:sp>
        <p:nvSpPr>
          <p:cNvPr id="4" name="Slide Number Placeholder 3"/>
          <p:cNvSpPr>
            <a:spLocks noGrp="1"/>
          </p:cNvSpPr>
          <p:nvPr>
            <p:ph type="sldNum" sz="quarter" idx="5"/>
          </p:nvPr>
        </p:nvSpPr>
        <p:spPr/>
        <p:txBody>
          <a:bodyPr/>
          <a:lstStyle/>
          <a:p>
            <a:fld id="{04156297-500E-4637-A3B6-DA20CA07D824}" type="slidenum">
              <a:rPr lang="en-US" smtClean="0"/>
              <a:t>44</a:t>
            </a:fld>
            <a:endParaRPr lang="en-US"/>
          </a:p>
        </p:txBody>
      </p:sp>
    </p:spTree>
    <p:extLst>
      <p:ext uri="{BB962C8B-B14F-4D97-AF65-F5344CB8AC3E}">
        <p14:creationId xmlns:p14="http://schemas.microsoft.com/office/powerpoint/2010/main" val="2576899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a:p>
            <a:endParaRPr lang="en-CA"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9458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du </a:t>
            </a:r>
            <a:r>
              <a:rPr lang="en-CA" b="1" dirty="0" err="1"/>
              <a:t>conférencier</a:t>
            </a:r>
            <a:r>
              <a:rPr lang="en-CA" b="1" dirty="0"/>
              <a:t> :</a:t>
            </a:r>
          </a:p>
          <a:p>
            <a:endParaRPr lang="en-CA"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7162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4156297-500E-4637-A3B6-DA20CA07D824}" type="slidenum">
              <a:rPr lang="en-US" smtClean="0"/>
              <a:t>7</a:t>
            </a:fld>
            <a:endParaRPr lang="en-US"/>
          </a:p>
        </p:txBody>
      </p:sp>
    </p:spTree>
    <p:extLst>
      <p:ext uri="{BB962C8B-B14F-4D97-AF65-F5344CB8AC3E}">
        <p14:creationId xmlns:p14="http://schemas.microsoft.com/office/powerpoint/2010/main" val="422644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noProof="0" dirty="0"/>
              <a:t>Notes du conférencier :</a:t>
            </a:r>
          </a:p>
          <a:p>
            <a:pPr marL="215900" indent="-214313" eaLnBrk="1">
              <a:lnSpc>
                <a:spcPct val="93000"/>
              </a:lnSpc>
              <a:spcBef>
                <a:spcPct val="0"/>
              </a:spcBef>
              <a:tabLst>
                <a:tab pos="723900" algn="l"/>
                <a:tab pos="1447800" algn="l"/>
                <a:tab pos="2171700" algn="l"/>
                <a:tab pos="2895600" algn="l"/>
                <a:tab pos="3619500" algn="l"/>
                <a:tab pos="4343400" algn="l"/>
                <a:tab pos="5067300" algn="l"/>
                <a:tab pos="5791200" algn="l"/>
              </a:tabLst>
            </a:pPr>
            <a:endParaRPr lang="fr-CA" altLang="en-US" sz="1200" noProof="0" dirty="0">
              <a:latin typeface="Arial" panose="020B0604020202020204" pitchFamily="34" charset="0"/>
              <a:cs typeface="Baekmuk Gulim" charset="0"/>
            </a:endParaRPr>
          </a:p>
          <a:p>
            <a:r>
              <a:rPr lang="fr-CA" sz="1200" noProof="0" dirty="0" err="1"/>
              <a:t>Hb</a:t>
            </a:r>
            <a:r>
              <a:rPr lang="fr-CA" sz="1200" noProof="0" dirty="0"/>
              <a:t> (gamme normale) : 130-170 g/L (hommes);  123-157 g/L  (femmes)</a:t>
            </a:r>
          </a:p>
          <a:p>
            <a:r>
              <a:rPr lang="fr-CA" sz="1200" noProof="0" dirty="0"/>
              <a:t>VCM (gamme normale) : 80-100 </a:t>
            </a:r>
            <a:r>
              <a:rPr lang="fr-CA" sz="1200" noProof="0" dirty="0" err="1"/>
              <a:t>fL</a:t>
            </a:r>
            <a:endParaRPr lang="fr-CA" sz="1200" noProof="0" dirty="0"/>
          </a:p>
          <a:p>
            <a:pPr marL="0" marR="0" indent="0" algn="l" defTabSz="914400" rtl="0" eaLnBrk="1" fontAlgn="auto" latinLnBrk="0" hangingPunct="1">
              <a:lnSpc>
                <a:spcPct val="100000"/>
              </a:lnSpc>
              <a:spcBef>
                <a:spcPts val="0"/>
              </a:spcBef>
              <a:spcAft>
                <a:spcPts val="0"/>
              </a:spcAft>
              <a:buClrTx/>
              <a:buSzTx/>
              <a:buFontTx/>
              <a:buNone/>
              <a:tabLst/>
              <a:defRPr/>
            </a:pPr>
            <a:r>
              <a:rPr lang="fr-CA" sz="1200" noProof="0" dirty="0"/>
              <a:t>Ferritine (gamme normale) : 12-300 </a:t>
            </a:r>
            <a:r>
              <a:rPr lang="fr-CA" sz="1200" noProof="0" dirty="0" err="1"/>
              <a:t>ng</a:t>
            </a:r>
            <a:r>
              <a:rPr lang="fr-CA" sz="1200" noProof="0" dirty="0"/>
              <a:t>/</a:t>
            </a:r>
            <a:r>
              <a:rPr lang="fr-CA" sz="1200" noProof="0" dirty="0" err="1"/>
              <a:t>mL</a:t>
            </a:r>
            <a:r>
              <a:rPr lang="fr-CA" sz="1200" baseline="0" noProof="0" dirty="0"/>
              <a:t> </a:t>
            </a:r>
            <a:r>
              <a:rPr lang="fr-CA" sz="1200" noProof="0" dirty="0"/>
              <a:t> (Hommes);</a:t>
            </a:r>
            <a:r>
              <a:rPr lang="fr-CA" sz="1200" baseline="0" noProof="0" dirty="0"/>
              <a:t>  12-150 </a:t>
            </a:r>
            <a:r>
              <a:rPr lang="fr-CA" sz="1200" baseline="0" noProof="0" dirty="0" err="1"/>
              <a:t>ng</a:t>
            </a:r>
            <a:r>
              <a:rPr lang="fr-CA" sz="1200" baseline="0" noProof="0" dirty="0"/>
              <a:t>/</a:t>
            </a:r>
            <a:r>
              <a:rPr lang="fr-CA" sz="1200" baseline="0" noProof="0" dirty="0" err="1"/>
              <a:t>mL</a:t>
            </a:r>
            <a:r>
              <a:rPr lang="fr-CA" sz="1200" baseline="0" noProof="0" dirty="0"/>
              <a:t>  (femmes)</a:t>
            </a:r>
            <a:endParaRPr lang="fr-CA" sz="1200" noProof="0"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156297-500E-4637-A3B6-DA20CA07D8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7939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MC" b="1" noProof="0" dirty="0"/>
              <a:t>Notes du conférencier :</a:t>
            </a:r>
          </a:p>
          <a:p>
            <a:endParaRPr lang="fr-MC" noProof="0" dirty="0"/>
          </a:p>
          <a:p>
            <a:r>
              <a:rPr lang="fr-MC" b="0" noProof="0" dirty="0"/>
              <a:t>Réponses correctes</a:t>
            </a:r>
            <a:r>
              <a:rPr lang="fr-MC" b="0" baseline="0" noProof="0" dirty="0"/>
              <a:t> à surligner</a:t>
            </a:r>
            <a:r>
              <a:rPr lang="fr-MC" b="0" noProof="0" dirty="0"/>
              <a:t> : 5. 6. 7.   (étant donné</a:t>
            </a:r>
            <a:r>
              <a:rPr lang="fr-MC" b="0" baseline="0" noProof="0" dirty="0"/>
              <a:t> que ces AOD ne sont généralement PAS associés à la dyspepsie).  </a:t>
            </a:r>
          </a:p>
          <a:p>
            <a:r>
              <a:rPr lang="fr-MC" b="0" baseline="0" noProof="0" dirty="0"/>
              <a:t>L’ajout d’un IPP augmenterait le coût, réduirait l’observance et pourrait ne pas résoudre la dyspepsie.  George Honos: J’essayerais un IPP si la dyspepsie persistait, malgré le passage à un AOD </a:t>
            </a:r>
            <a:r>
              <a:rPr lang="fr-MC" b="0" baseline="0" noProof="0" dirty="0" err="1"/>
              <a:t>anti-Xa</a:t>
            </a:r>
            <a:r>
              <a:rPr lang="fr-MC" b="0" baseline="0" noProof="0" dirty="0"/>
              <a:t>.</a:t>
            </a:r>
            <a:endParaRPr lang="fr-MC" noProof="0" dirty="0"/>
          </a:p>
        </p:txBody>
      </p:sp>
      <p:sp>
        <p:nvSpPr>
          <p:cNvPr id="4" name="Slide Number Placeholder 3"/>
          <p:cNvSpPr>
            <a:spLocks noGrp="1"/>
          </p:cNvSpPr>
          <p:nvPr>
            <p:ph type="sldNum" sz="quarter" idx="5"/>
          </p:nvPr>
        </p:nvSpPr>
        <p:spPr/>
        <p:txBody>
          <a:bodyPr/>
          <a:lstStyle/>
          <a:p>
            <a:fld id="{04156297-500E-4637-A3B6-DA20CA07D824}" type="slidenum">
              <a:rPr lang="en-US" smtClean="0"/>
              <a:t>9</a:t>
            </a:fld>
            <a:endParaRPr lang="en-US"/>
          </a:p>
        </p:txBody>
      </p:sp>
    </p:spTree>
    <p:extLst>
      <p:ext uri="{BB962C8B-B14F-4D97-AF65-F5344CB8AC3E}">
        <p14:creationId xmlns:p14="http://schemas.microsoft.com/office/powerpoint/2010/main" val="1529710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A413873-2673-B147-A94B-D5EB6E589C9E}"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C3809-C679-E446-8297-689D56928171}" type="slidenum">
              <a:rPr lang="en-US" smtClean="0"/>
              <a:t>‹#›</a:t>
            </a:fld>
            <a:endParaRPr lang="en-US"/>
          </a:p>
        </p:txBody>
      </p:sp>
    </p:spTree>
    <p:extLst>
      <p:ext uri="{BB962C8B-B14F-4D97-AF65-F5344CB8AC3E}">
        <p14:creationId xmlns:p14="http://schemas.microsoft.com/office/powerpoint/2010/main" val="1741508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413873-2673-B147-A94B-D5EB6E589C9E}"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C3809-C679-E446-8297-689D56928171}" type="slidenum">
              <a:rPr lang="en-US" smtClean="0"/>
              <a:t>‹#›</a:t>
            </a:fld>
            <a:endParaRPr lang="en-US"/>
          </a:p>
        </p:txBody>
      </p:sp>
    </p:spTree>
    <p:extLst>
      <p:ext uri="{BB962C8B-B14F-4D97-AF65-F5344CB8AC3E}">
        <p14:creationId xmlns:p14="http://schemas.microsoft.com/office/powerpoint/2010/main" val="398387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413873-2673-B147-A94B-D5EB6E589C9E}"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C3809-C679-E446-8297-689D56928171}" type="slidenum">
              <a:rPr lang="en-US" smtClean="0"/>
              <a:t>‹#›</a:t>
            </a:fld>
            <a:endParaRPr lang="en-US"/>
          </a:p>
        </p:txBody>
      </p:sp>
    </p:spTree>
    <p:extLst>
      <p:ext uri="{BB962C8B-B14F-4D97-AF65-F5344CB8AC3E}">
        <p14:creationId xmlns:p14="http://schemas.microsoft.com/office/powerpoint/2010/main" val="886329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413873-2673-B147-A94B-D5EB6E589C9E}"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C3809-C679-E446-8297-689D56928171}" type="slidenum">
              <a:rPr lang="en-US" smtClean="0"/>
              <a:t>‹#›</a:t>
            </a:fld>
            <a:endParaRPr lang="en-US"/>
          </a:p>
        </p:txBody>
      </p:sp>
    </p:spTree>
    <p:extLst>
      <p:ext uri="{BB962C8B-B14F-4D97-AF65-F5344CB8AC3E}">
        <p14:creationId xmlns:p14="http://schemas.microsoft.com/office/powerpoint/2010/main" val="672767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413873-2673-B147-A94B-D5EB6E589C9E}"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C3809-C679-E446-8297-689D56928171}" type="slidenum">
              <a:rPr lang="en-US" smtClean="0"/>
              <a:t>‹#›</a:t>
            </a:fld>
            <a:endParaRPr lang="en-US"/>
          </a:p>
        </p:txBody>
      </p:sp>
    </p:spTree>
    <p:extLst>
      <p:ext uri="{BB962C8B-B14F-4D97-AF65-F5344CB8AC3E}">
        <p14:creationId xmlns:p14="http://schemas.microsoft.com/office/powerpoint/2010/main" val="36360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413873-2673-B147-A94B-D5EB6E589C9E}"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C3809-C679-E446-8297-689D56928171}" type="slidenum">
              <a:rPr lang="en-US" smtClean="0"/>
              <a:t>‹#›</a:t>
            </a:fld>
            <a:endParaRPr lang="en-US"/>
          </a:p>
        </p:txBody>
      </p:sp>
    </p:spTree>
    <p:extLst>
      <p:ext uri="{BB962C8B-B14F-4D97-AF65-F5344CB8AC3E}">
        <p14:creationId xmlns:p14="http://schemas.microsoft.com/office/powerpoint/2010/main" val="62828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413873-2673-B147-A94B-D5EB6E589C9E}" type="datetimeFigureOut">
              <a:rPr lang="en-US" smtClean="0"/>
              <a:t>11/19/2019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4C3809-C679-E446-8297-689D56928171}" type="slidenum">
              <a:rPr lang="en-US" smtClean="0"/>
              <a:t>‹#›</a:t>
            </a:fld>
            <a:endParaRPr lang="en-US"/>
          </a:p>
        </p:txBody>
      </p:sp>
    </p:spTree>
    <p:extLst>
      <p:ext uri="{BB962C8B-B14F-4D97-AF65-F5344CB8AC3E}">
        <p14:creationId xmlns:p14="http://schemas.microsoft.com/office/powerpoint/2010/main" val="418657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413873-2673-B147-A94B-D5EB6E589C9E}" type="datetimeFigureOut">
              <a:rPr lang="en-US" smtClean="0"/>
              <a:t>11/19/2019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4C3809-C679-E446-8297-689D56928171}" type="slidenum">
              <a:rPr lang="en-US" smtClean="0"/>
              <a:t>‹#›</a:t>
            </a:fld>
            <a:endParaRPr lang="en-US"/>
          </a:p>
        </p:txBody>
      </p:sp>
    </p:spTree>
    <p:extLst>
      <p:ext uri="{BB962C8B-B14F-4D97-AF65-F5344CB8AC3E}">
        <p14:creationId xmlns:p14="http://schemas.microsoft.com/office/powerpoint/2010/main" val="2988663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413873-2673-B147-A94B-D5EB6E589C9E}" type="datetimeFigureOut">
              <a:rPr lang="en-US" smtClean="0"/>
              <a:t>11/19/2019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4C3809-C679-E446-8297-689D56928171}" type="slidenum">
              <a:rPr lang="en-US" smtClean="0"/>
              <a:t>‹#›</a:t>
            </a:fld>
            <a:endParaRPr lang="en-US"/>
          </a:p>
        </p:txBody>
      </p:sp>
    </p:spTree>
    <p:extLst>
      <p:ext uri="{BB962C8B-B14F-4D97-AF65-F5344CB8AC3E}">
        <p14:creationId xmlns:p14="http://schemas.microsoft.com/office/powerpoint/2010/main" val="3581935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413873-2673-B147-A94B-D5EB6E589C9E}"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C3809-C679-E446-8297-689D56928171}" type="slidenum">
              <a:rPr lang="en-US" smtClean="0"/>
              <a:t>‹#›</a:t>
            </a:fld>
            <a:endParaRPr lang="en-US"/>
          </a:p>
        </p:txBody>
      </p:sp>
    </p:spTree>
    <p:extLst>
      <p:ext uri="{BB962C8B-B14F-4D97-AF65-F5344CB8AC3E}">
        <p14:creationId xmlns:p14="http://schemas.microsoft.com/office/powerpoint/2010/main" val="3923562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413873-2673-B147-A94B-D5EB6E589C9E}"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C3809-C679-E446-8297-689D56928171}" type="slidenum">
              <a:rPr lang="en-US" smtClean="0"/>
              <a:t>‹#›</a:t>
            </a:fld>
            <a:endParaRPr lang="en-US"/>
          </a:p>
        </p:txBody>
      </p:sp>
    </p:spTree>
    <p:extLst>
      <p:ext uri="{BB962C8B-B14F-4D97-AF65-F5344CB8AC3E}">
        <p14:creationId xmlns:p14="http://schemas.microsoft.com/office/powerpoint/2010/main" val="2371179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413873-2673-B147-A94B-D5EB6E589C9E}" type="datetimeFigureOut">
              <a:rPr lang="en-US" smtClean="0"/>
              <a:t>11/19/2019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C3809-C679-E446-8297-689D56928171}" type="slidenum">
              <a:rPr lang="en-US" smtClean="0"/>
              <a:t>‹#›</a:t>
            </a:fld>
            <a:endParaRPr lang="en-US"/>
          </a:p>
        </p:txBody>
      </p:sp>
    </p:spTree>
    <p:extLst>
      <p:ext uri="{BB962C8B-B14F-4D97-AF65-F5344CB8AC3E}">
        <p14:creationId xmlns:p14="http://schemas.microsoft.com/office/powerpoint/2010/main" val="22016004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14.png"/><Relationship Id="rId7"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hart" Target="../charts/chart5.xml"/><Relationship Id="rId4" Type="http://schemas.microsoft.com/office/2007/relationships/hdphoto" Target="../media/hdphoto4.wdp"/></Relationships>
</file>

<file path=ppt/slides/_rels/slide1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2.png"/><Relationship Id="rId7" Type="http://schemas.openxmlformats.org/officeDocument/2006/relationships/chart" Target="../charts/chart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chart" Target="../charts/chart7.xml"/><Relationship Id="rId5" Type="http://schemas.openxmlformats.org/officeDocument/2006/relationships/chart" Target="../charts/chart6.xml"/><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2.png"/><Relationship Id="rId7" Type="http://schemas.openxmlformats.org/officeDocument/2006/relationships/chart" Target="../charts/chart1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chart" Target="../charts/chart10.xml"/><Relationship Id="rId5" Type="http://schemas.openxmlformats.org/officeDocument/2006/relationships/chart" Target="../charts/chart9.xml"/><Relationship Id="rId4" Type="http://schemas.microsoft.com/office/2007/relationships/hdphoto" Target="../media/hdphoto4.wdp"/></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2.png"/><Relationship Id="rId7" Type="http://schemas.openxmlformats.org/officeDocument/2006/relationships/chart" Target="../charts/chart1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chart" Target="../charts/chart13.xml"/><Relationship Id="rId5" Type="http://schemas.openxmlformats.org/officeDocument/2006/relationships/chart" Target="../charts/chart12.xml"/><Relationship Id="rId4" Type="http://schemas.microsoft.com/office/2007/relationships/hdphoto" Target="../media/hdphoto4.wdp"/><Relationship Id="rId9"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chart" Target="../charts/chart18.xml"/><Relationship Id="rId3" Type="http://schemas.openxmlformats.org/officeDocument/2006/relationships/image" Target="../media/image12.png"/><Relationship Id="rId7" Type="http://schemas.openxmlformats.org/officeDocument/2006/relationships/chart" Target="../charts/chart17.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chart" Target="../charts/chart16.xml"/><Relationship Id="rId5" Type="http://schemas.openxmlformats.org/officeDocument/2006/relationships/chart" Target="../charts/chart15.xml"/><Relationship Id="rId4" Type="http://schemas.microsoft.com/office/2007/relationships/hdphoto" Target="../media/hdphoto4.wdp"/><Relationship Id="rId9"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4.wdp"/></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4.wdp"/></Relationships>
</file>

<file path=ppt/slides/_rels/slide2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chart" Target="../charts/chart20.xml"/><Relationship Id="rId5" Type="http://schemas.openxmlformats.org/officeDocument/2006/relationships/chart" Target="../charts/chart19.xml"/><Relationship Id="rId4" Type="http://schemas.microsoft.com/office/2007/relationships/hdphoto" Target="../media/hdphoto4.wdp"/></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1.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1.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9.png"/><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1.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1.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0.png"/><Relationship Id="rId4" Type="http://schemas.microsoft.com/office/2007/relationships/hdphoto" Target="../media/hdphoto4.wdp"/></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1.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1.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21.png"/><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2.png"/><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3.png"/><Relationship Id="rId4" Type="http://schemas.microsoft.com/office/2007/relationships/hdphoto" Target="../media/hdphoto4.wdp"/></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png"/><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1.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1.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image" Target="../media/image4.png"/><Relationship Id="rId5" Type="http://schemas.microsoft.com/office/2007/relationships/hdphoto" Target="../media/hdphoto4.wdp"/><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jpeg"/><Relationship Id="rId4" Type="http://schemas.microsoft.com/office/2007/relationships/hdphoto" Target="../media/hdphoto1.wdp"/><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879" y="6274168"/>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sp>
        <p:nvSpPr>
          <p:cNvPr id="12" name="Rectangle 2">
            <a:extLst>
              <a:ext uri="{FF2B5EF4-FFF2-40B4-BE49-F238E27FC236}">
                <a16:creationId xmlns:a16="http://schemas.microsoft.com/office/drawing/2014/main" id="{3A05F31E-21F3-4C20-9BF1-A1AA2481A1F8}"/>
              </a:ext>
            </a:extLst>
          </p:cNvPr>
          <p:cNvSpPr/>
          <p:nvPr/>
        </p:nvSpPr>
        <p:spPr>
          <a:xfrm>
            <a:off x="-8965" y="0"/>
            <a:ext cx="9157648" cy="1030941"/>
          </a:xfrm>
          <a:custGeom>
            <a:avLst/>
            <a:gdLst>
              <a:gd name="connsiteX0" fmla="*/ 0 w 9144000"/>
              <a:gd name="connsiteY0" fmla="*/ 0 h 750627"/>
              <a:gd name="connsiteX1" fmla="*/ 9144000 w 9144000"/>
              <a:gd name="connsiteY1" fmla="*/ 0 h 750627"/>
              <a:gd name="connsiteX2" fmla="*/ 9144000 w 9144000"/>
              <a:gd name="connsiteY2" fmla="*/ 750627 h 750627"/>
              <a:gd name="connsiteX3" fmla="*/ 0 w 9144000"/>
              <a:gd name="connsiteY3" fmla="*/ 750627 h 750627"/>
              <a:gd name="connsiteX4" fmla="*/ 0 w 9144000"/>
              <a:gd name="connsiteY4" fmla="*/ 0 h 750627"/>
              <a:gd name="connsiteX0" fmla="*/ 0 w 9144000"/>
              <a:gd name="connsiteY0" fmla="*/ 0 h 750627"/>
              <a:gd name="connsiteX1" fmla="*/ 9144000 w 9144000"/>
              <a:gd name="connsiteY1" fmla="*/ 0 h 750627"/>
              <a:gd name="connsiteX2" fmla="*/ 9130352 w 9144000"/>
              <a:gd name="connsiteY2" fmla="*/ 191069 h 750627"/>
              <a:gd name="connsiteX3" fmla="*/ 9144000 w 9144000"/>
              <a:gd name="connsiteY3" fmla="*/ 750627 h 750627"/>
              <a:gd name="connsiteX4" fmla="*/ 0 w 9144000"/>
              <a:gd name="connsiteY4" fmla="*/ 750627 h 750627"/>
              <a:gd name="connsiteX5" fmla="*/ 0 w 9144000"/>
              <a:gd name="connsiteY5" fmla="*/ 0 h 750627"/>
              <a:gd name="connsiteX0" fmla="*/ 13648 w 9157648"/>
              <a:gd name="connsiteY0" fmla="*/ 0 h 750627"/>
              <a:gd name="connsiteX1" fmla="*/ 9157648 w 9157648"/>
              <a:gd name="connsiteY1" fmla="*/ 0 h 750627"/>
              <a:gd name="connsiteX2" fmla="*/ 9144000 w 9157648"/>
              <a:gd name="connsiteY2" fmla="*/ 191069 h 750627"/>
              <a:gd name="connsiteX3" fmla="*/ 9157648 w 9157648"/>
              <a:gd name="connsiteY3" fmla="*/ 750627 h 750627"/>
              <a:gd name="connsiteX4" fmla="*/ 13648 w 9157648"/>
              <a:gd name="connsiteY4" fmla="*/ 750627 h 750627"/>
              <a:gd name="connsiteX5" fmla="*/ 0 w 9157648"/>
              <a:gd name="connsiteY5" fmla="*/ 150125 h 750627"/>
              <a:gd name="connsiteX6" fmla="*/ 13648 w 9157648"/>
              <a:gd name="connsiteY6" fmla="*/ 0 h 750627"/>
              <a:gd name="connsiteX0" fmla="*/ 13648 w 9157648"/>
              <a:gd name="connsiteY0" fmla="*/ 0 h 750627"/>
              <a:gd name="connsiteX1" fmla="*/ 9157648 w 9157648"/>
              <a:gd name="connsiteY1" fmla="*/ 0 h 750627"/>
              <a:gd name="connsiteX2" fmla="*/ 9144000 w 9157648"/>
              <a:gd name="connsiteY2" fmla="*/ 191069 h 750627"/>
              <a:gd name="connsiteX3" fmla="*/ 9157648 w 9157648"/>
              <a:gd name="connsiteY3" fmla="*/ 750627 h 750627"/>
              <a:gd name="connsiteX4" fmla="*/ 6387152 w 9157648"/>
              <a:gd name="connsiteY4" fmla="*/ 750627 h 750627"/>
              <a:gd name="connsiteX5" fmla="*/ 13648 w 9157648"/>
              <a:gd name="connsiteY5" fmla="*/ 750627 h 750627"/>
              <a:gd name="connsiteX6" fmla="*/ 0 w 9157648"/>
              <a:gd name="connsiteY6" fmla="*/ 150125 h 750627"/>
              <a:gd name="connsiteX7" fmla="*/ 13648 w 9157648"/>
              <a:gd name="connsiteY7" fmla="*/ 0 h 750627"/>
              <a:gd name="connsiteX0" fmla="*/ 13648 w 9157648"/>
              <a:gd name="connsiteY0" fmla="*/ 0 h 750627"/>
              <a:gd name="connsiteX1" fmla="*/ 9157648 w 9157648"/>
              <a:gd name="connsiteY1" fmla="*/ 0 h 750627"/>
              <a:gd name="connsiteX2" fmla="*/ 9144000 w 9157648"/>
              <a:gd name="connsiteY2" fmla="*/ 191069 h 750627"/>
              <a:gd name="connsiteX3" fmla="*/ 9157648 w 9157648"/>
              <a:gd name="connsiteY3" fmla="*/ 750627 h 750627"/>
              <a:gd name="connsiteX4" fmla="*/ 6387152 w 9157648"/>
              <a:gd name="connsiteY4" fmla="*/ 750627 h 750627"/>
              <a:gd name="connsiteX5" fmla="*/ 2811439 w 9157648"/>
              <a:gd name="connsiteY5" fmla="*/ 750627 h 750627"/>
              <a:gd name="connsiteX6" fmla="*/ 13648 w 9157648"/>
              <a:gd name="connsiteY6" fmla="*/ 750627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91069 h 750627"/>
              <a:gd name="connsiteX3" fmla="*/ 6387152 w 9157648"/>
              <a:gd name="connsiteY3" fmla="*/ 750627 h 750627"/>
              <a:gd name="connsiteX4" fmla="*/ 2811439 w 9157648"/>
              <a:gd name="connsiteY4" fmla="*/ 750627 h 750627"/>
              <a:gd name="connsiteX5" fmla="*/ 13648 w 9157648"/>
              <a:gd name="connsiteY5" fmla="*/ 750627 h 750627"/>
              <a:gd name="connsiteX6" fmla="*/ 0 w 9157648"/>
              <a:gd name="connsiteY6" fmla="*/ 150125 h 750627"/>
              <a:gd name="connsiteX7" fmla="*/ 13648 w 9157648"/>
              <a:gd name="connsiteY7" fmla="*/ 0 h 750627"/>
              <a:gd name="connsiteX0" fmla="*/ 13648 w 9157648"/>
              <a:gd name="connsiteY0" fmla="*/ 0 h 750627"/>
              <a:gd name="connsiteX1" fmla="*/ 9157648 w 9157648"/>
              <a:gd name="connsiteY1" fmla="*/ 0 h 750627"/>
              <a:gd name="connsiteX2" fmla="*/ 9144000 w 9157648"/>
              <a:gd name="connsiteY2" fmla="*/ 191069 h 750627"/>
              <a:gd name="connsiteX3" fmla="*/ 7629099 w 9157648"/>
              <a:gd name="connsiteY3" fmla="*/ 491319 h 750627"/>
              <a:gd name="connsiteX4" fmla="*/ 6387152 w 9157648"/>
              <a:gd name="connsiteY4" fmla="*/ 750627 h 750627"/>
              <a:gd name="connsiteX5" fmla="*/ 2811439 w 9157648"/>
              <a:gd name="connsiteY5" fmla="*/ 750627 h 750627"/>
              <a:gd name="connsiteX6" fmla="*/ 13648 w 9157648"/>
              <a:gd name="connsiteY6" fmla="*/ 750627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91069 h 750627"/>
              <a:gd name="connsiteX3" fmla="*/ 7055893 w 9157648"/>
              <a:gd name="connsiteY3" fmla="*/ 163773 h 750627"/>
              <a:gd name="connsiteX4" fmla="*/ 6387152 w 9157648"/>
              <a:gd name="connsiteY4" fmla="*/ 750627 h 750627"/>
              <a:gd name="connsiteX5" fmla="*/ 2811439 w 9157648"/>
              <a:gd name="connsiteY5" fmla="*/ 750627 h 750627"/>
              <a:gd name="connsiteX6" fmla="*/ 13648 w 9157648"/>
              <a:gd name="connsiteY6" fmla="*/ 750627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2811439 w 9157648"/>
              <a:gd name="connsiteY5" fmla="*/ 750627 h 750627"/>
              <a:gd name="connsiteX6" fmla="*/ 13648 w 9157648"/>
              <a:gd name="connsiteY6" fmla="*/ 750627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2811439 w 9157648"/>
              <a:gd name="connsiteY5" fmla="*/ 750627 h 750627"/>
              <a:gd name="connsiteX6" fmla="*/ 13648 w 9157648"/>
              <a:gd name="connsiteY6" fmla="*/ 750627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2811439 w 9157648"/>
              <a:gd name="connsiteY5" fmla="*/ 750627 h 750627"/>
              <a:gd name="connsiteX6" fmla="*/ 13648 w 9157648"/>
              <a:gd name="connsiteY6" fmla="*/ 750627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2811439 w 9157648"/>
              <a:gd name="connsiteY5" fmla="*/ 750627 h 750627"/>
              <a:gd name="connsiteX6" fmla="*/ 0 w 9157648"/>
              <a:gd name="connsiteY6" fmla="*/ 150125 h 750627"/>
              <a:gd name="connsiteX7" fmla="*/ 13648 w 9157648"/>
              <a:gd name="connsiteY7"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2811439 w 9157648"/>
              <a:gd name="connsiteY5" fmla="*/ 750627 h 750627"/>
              <a:gd name="connsiteX6" fmla="*/ 1583141 w 9157648"/>
              <a:gd name="connsiteY6" fmla="*/ 504967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2811439 w 9157648"/>
              <a:gd name="connsiteY5" fmla="*/ 750627 h 750627"/>
              <a:gd name="connsiteX6" fmla="*/ 2265529 w 9157648"/>
              <a:gd name="connsiteY6" fmla="*/ 163773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2811439 w 9157648"/>
              <a:gd name="connsiteY5" fmla="*/ 750627 h 750627"/>
              <a:gd name="connsiteX6" fmla="*/ 2036306 w 9157648"/>
              <a:gd name="connsiteY6" fmla="*/ 156298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2811439 w 9157648"/>
              <a:gd name="connsiteY5" fmla="*/ 750627 h 750627"/>
              <a:gd name="connsiteX6" fmla="*/ 2038798 w 9157648"/>
              <a:gd name="connsiteY6" fmla="*/ 163773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2811439 w 9157648"/>
              <a:gd name="connsiteY5" fmla="*/ 750627 h 750627"/>
              <a:gd name="connsiteX6" fmla="*/ 2038798 w 9157648"/>
              <a:gd name="connsiteY6" fmla="*/ 156298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2811439 w 9157648"/>
              <a:gd name="connsiteY5" fmla="*/ 750627 h 750627"/>
              <a:gd name="connsiteX6" fmla="*/ 2038798 w 9157648"/>
              <a:gd name="connsiteY6" fmla="*/ 156298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038798 w 9157648"/>
              <a:gd name="connsiteY6" fmla="*/ 156298 h 750627"/>
              <a:gd name="connsiteX7" fmla="*/ 0 w 9157648"/>
              <a:gd name="connsiteY7" fmla="*/ 150125 h 750627"/>
              <a:gd name="connsiteX8" fmla="*/ 13648 w 9157648"/>
              <a:gd name="connsiteY8"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739407 w 9157648"/>
              <a:gd name="connsiteY6" fmla="*/ 450971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84592 w 9157648"/>
              <a:gd name="connsiteY6" fmla="*/ 602956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84592 w 9157648"/>
              <a:gd name="connsiteY6" fmla="*/ 602956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84592 w 9157648"/>
              <a:gd name="connsiteY6" fmla="*/ 602956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84592 w 9157648"/>
              <a:gd name="connsiteY6" fmla="*/ 602956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84592 w 9157648"/>
              <a:gd name="connsiteY6" fmla="*/ 602956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79608 w 9157648"/>
              <a:gd name="connsiteY6" fmla="*/ 610431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79608 w 9157648"/>
              <a:gd name="connsiteY6" fmla="*/ 610431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79608 w 9157648"/>
              <a:gd name="connsiteY6" fmla="*/ 610431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79608 w 9157648"/>
              <a:gd name="connsiteY6" fmla="*/ 610431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562505 w 9157648"/>
              <a:gd name="connsiteY6" fmla="*/ 478379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562505 w 9157648"/>
              <a:gd name="connsiteY6" fmla="*/ 478379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562505 w 9157648"/>
              <a:gd name="connsiteY6" fmla="*/ 478379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562505 w 9157648"/>
              <a:gd name="connsiteY6" fmla="*/ 478379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562505 w 9157648"/>
              <a:gd name="connsiteY6" fmla="*/ 478379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562505 w 9157648"/>
              <a:gd name="connsiteY6" fmla="*/ 478379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530115 w 9157648"/>
              <a:gd name="connsiteY6" fmla="*/ 448480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530115 w 9157648"/>
              <a:gd name="connsiteY6" fmla="*/ 448480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455368 w 9157648"/>
              <a:gd name="connsiteY6" fmla="*/ 353801 h 750627"/>
              <a:gd name="connsiteX7" fmla="*/ 2038798 w 9157648"/>
              <a:gd name="connsiteY7" fmla="*/ 156298 h 750627"/>
              <a:gd name="connsiteX8" fmla="*/ 0 w 9157648"/>
              <a:gd name="connsiteY8" fmla="*/ 150125 h 750627"/>
              <a:gd name="connsiteX9" fmla="*/ 13648 w 9157648"/>
              <a:gd name="connsiteY9"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04863 w 9157648"/>
              <a:gd name="connsiteY6" fmla="*/ 528209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57186 w 9157648"/>
              <a:gd name="connsiteY6" fmla="*/ 573057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57186 w 9157648"/>
              <a:gd name="connsiteY6" fmla="*/ 573057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57186 w 9157648"/>
              <a:gd name="connsiteY6" fmla="*/ 573057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57186 w 9157648"/>
              <a:gd name="connsiteY6" fmla="*/ 573057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57186 w 9157648"/>
              <a:gd name="connsiteY6" fmla="*/ 573057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47220 w 9157648"/>
              <a:gd name="connsiteY6" fmla="*/ 573057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47220 w 9157648"/>
              <a:gd name="connsiteY6" fmla="*/ 573057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47220 w 9157648"/>
              <a:gd name="connsiteY6" fmla="*/ 573057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47220 w 9157648"/>
              <a:gd name="connsiteY6" fmla="*/ 573057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47220 w 9157648"/>
              <a:gd name="connsiteY6" fmla="*/ 573057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47220 w 9157648"/>
              <a:gd name="connsiteY6" fmla="*/ 573057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47220 w 9157648"/>
              <a:gd name="connsiteY6" fmla="*/ 573057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24796 w 9157648"/>
              <a:gd name="connsiteY6" fmla="*/ 553124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24796 w 9157648"/>
              <a:gd name="connsiteY6" fmla="*/ 553124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24796 w 9157648"/>
              <a:gd name="connsiteY6" fmla="*/ 553124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24796 w 9157648"/>
              <a:gd name="connsiteY6" fmla="*/ 553124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24796 w 9157648"/>
              <a:gd name="connsiteY6" fmla="*/ 553124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24796 w 9157648"/>
              <a:gd name="connsiteY6" fmla="*/ 553124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24796 w 9157648"/>
              <a:gd name="connsiteY6" fmla="*/ 553124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24796 w 9157648"/>
              <a:gd name="connsiteY6" fmla="*/ 553124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24796 w 9157648"/>
              <a:gd name="connsiteY6" fmla="*/ 553124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24796 w 9157648"/>
              <a:gd name="connsiteY6" fmla="*/ 553124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50627"/>
              <a:gd name="connsiteX1" fmla="*/ 9157648 w 9157648"/>
              <a:gd name="connsiteY1" fmla="*/ 0 h 750627"/>
              <a:gd name="connsiteX2" fmla="*/ 9144000 w 9157648"/>
              <a:gd name="connsiteY2" fmla="*/ 163774 h 750627"/>
              <a:gd name="connsiteX3" fmla="*/ 7055893 w 9157648"/>
              <a:gd name="connsiteY3" fmla="*/ 163773 h 750627"/>
              <a:gd name="connsiteX4" fmla="*/ 6387152 w 9157648"/>
              <a:gd name="connsiteY4" fmla="*/ 750627 h 750627"/>
              <a:gd name="connsiteX5" fmla="*/ 3050628 w 9157648"/>
              <a:gd name="connsiteY5" fmla="*/ 710762 h 750627"/>
              <a:gd name="connsiteX6" fmla="*/ 2624796 w 9157648"/>
              <a:gd name="connsiteY6" fmla="*/ 553124 h 750627"/>
              <a:gd name="connsiteX7" fmla="*/ 2455368 w 9157648"/>
              <a:gd name="connsiteY7" fmla="*/ 353801 h 750627"/>
              <a:gd name="connsiteX8" fmla="*/ 2038798 w 9157648"/>
              <a:gd name="connsiteY8" fmla="*/ 156298 h 750627"/>
              <a:gd name="connsiteX9" fmla="*/ 0 w 9157648"/>
              <a:gd name="connsiteY9" fmla="*/ 150125 h 750627"/>
              <a:gd name="connsiteX10" fmla="*/ 13648 w 9157648"/>
              <a:gd name="connsiteY10" fmla="*/ 0 h 750627"/>
              <a:gd name="connsiteX0" fmla="*/ 13648 w 9157648"/>
              <a:gd name="connsiteY0" fmla="*/ 0 h 713253"/>
              <a:gd name="connsiteX1" fmla="*/ 9157648 w 9157648"/>
              <a:gd name="connsiteY1" fmla="*/ 0 h 713253"/>
              <a:gd name="connsiteX2" fmla="*/ 9144000 w 9157648"/>
              <a:gd name="connsiteY2" fmla="*/ 163774 h 713253"/>
              <a:gd name="connsiteX3" fmla="*/ 7055893 w 9157648"/>
              <a:gd name="connsiteY3" fmla="*/ 163773 h 713253"/>
              <a:gd name="connsiteX4" fmla="*/ 6192811 w 9157648"/>
              <a:gd name="connsiteY4" fmla="*/ 713253 h 713253"/>
              <a:gd name="connsiteX5" fmla="*/ 3050628 w 9157648"/>
              <a:gd name="connsiteY5" fmla="*/ 710762 h 713253"/>
              <a:gd name="connsiteX6" fmla="*/ 2624796 w 9157648"/>
              <a:gd name="connsiteY6" fmla="*/ 553124 h 713253"/>
              <a:gd name="connsiteX7" fmla="*/ 2455368 w 9157648"/>
              <a:gd name="connsiteY7" fmla="*/ 353801 h 713253"/>
              <a:gd name="connsiteX8" fmla="*/ 2038798 w 9157648"/>
              <a:gd name="connsiteY8" fmla="*/ 156298 h 713253"/>
              <a:gd name="connsiteX9" fmla="*/ 0 w 9157648"/>
              <a:gd name="connsiteY9" fmla="*/ 150125 h 713253"/>
              <a:gd name="connsiteX10" fmla="*/ 13648 w 9157648"/>
              <a:gd name="connsiteY10" fmla="*/ 0 h 713253"/>
              <a:gd name="connsiteX0" fmla="*/ 13648 w 9157648"/>
              <a:gd name="connsiteY0" fmla="*/ 0 h 713253"/>
              <a:gd name="connsiteX1" fmla="*/ 9157648 w 9157648"/>
              <a:gd name="connsiteY1" fmla="*/ 0 h 713253"/>
              <a:gd name="connsiteX2" fmla="*/ 9144000 w 9157648"/>
              <a:gd name="connsiteY2" fmla="*/ 163774 h 713253"/>
              <a:gd name="connsiteX3" fmla="*/ 7055893 w 9157648"/>
              <a:gd name="connsiteY3" fmla="*/ 163773 h 713253"/>
              <a:gd name="connsiteX4" fmla="*/ 6618755 w 9157648"/>
              <a:gd name="connsiteY4" fmla="*/ 351309 h 713253"/>
              <a:gd name="connsiteX5" fmla="*/ 6192811 w 9157648"/>
              <a:gd name="connsiteY5" fmla="*/ 713253 h 713253"/>
              <a:gd name="connsiteX6" fmla="*/ 3050628 w 9157648"/>
              <a:gd name="connsiteY6" fmla="*/ 710762 h 713253"/>
              <a:gd name="connsiteX7" fmla="*/ 2624796 w 9157648"/>
              <a:gd name="connsiteY7" fmla="*/ 553124 h 713253"/>
              <a:gd name="connsiteX8" fmla="*/ 2455368 w 9157648"/>
              <a:gd name="connsiteY8" fmla="*/ 353801 h 713253"/>
              <a:gd name="connsiteX9" fmla="*/ 2038798 w 9157648"/>
              <a:gd name="connsiteY9" fmla="*/ 156298 h 713253"/>
              <a:gd name="connsiteX10" fmla="*/ 0 w 9157648"/>
              <a:gd name="connsiteY10" fmla="*/ 150125 h 713253"/>
              <a:gd name="connsiteX11" fmla="*/ 13648 w 9157648"/>
              <a:gd name="connsiteY11" fmla="*/ 0 h 713253"/>
              <a:gd name="connsiteX0" fmla="*/ 13648 w 9157648"/>
              <a:gd name="connsiteY0" fmla="*/ 0 h 713253"/>
              <a:gd name="connsiteX1" fmla="*/ 9157648 w 9157648"/>
              <a:gd name="connsiteY1" fmla="*/ 0 h 713253"/>
              <a:gd name="connsiteX2" fmla="*/ 9144000 w 9157648"/>
              <a:gd name="connsiteY2" fmla="*/ 163774 h 713253"/>
              <a:gd name="connsiteX3" fmla="*/ 7055893 w 9157648"/>
              <a:gd name="connsiteY3" fmla="*/ 163773 h 713253"/>
              <a:gd name="connsiteX4" fmla="*/ 6621247 w 9157648"/>
              <a:gd name="connsiteY4" fmla="*/ 455954 h 713253"/>
              <a:gd name="connsiteX5" fmla="*/ 6192811 w 9157648"/>
              <a:gd name="connsiteY5" fmla="*/ 713253 h 713253"/>
              <a:gd name="connsiteX6" fmla="*/ 3050628 w 9157648"/>
              <a:gd name="connsiteY6" fmla="*/ 710762 h 713253"/>
              <a:gd name="connsiteX7" fmla="*/ 2624796 w 9157648"/>
              <a:gd name="connsiteY7" fmla="*/ 553124 h 713253"/>
              <a:gd name="connsiteX8" fmla="*/ 2455368 w 9157648"/>
              <a:gd name="connsiteY8" fmla="*/ 353801 h 713253"/>
              <a:gd name="connsiteX9" fmla="*/ 2038798 w 9157648"/>
              <a:gd name="connsiteY9" fmla="*/ 156298 h 713253"/>
              <a:gd name="connsiteX10" fmla="*/ 0 w 9157648"/>
              <a:gd name="connsiteY10" fmla="*/ 150125 h 713253"/>
              <a:gd name="connsiteX11" fmla="*/ 13648 w 9157648"/>
              <a:gd name="connsiteY11" fmla="*/ 0 h 713253"/>
              <a:gd name="connsiteX0" fmla="*/ 13648 w 9157648"/>
              <a:gd name="connsiteY0" fmla="*/ 0 h 713253"/>
              <a:gd name="connsiteX1" fmla="*/ 9157648 w 9157648"/>
              <a:gd name="connsiteY1" fmla="*/ 0 h 713253"/>
              <a:gd name="connsiteX2" fmla="*/ 9144000 w 9157648"/>
              <a:gd name="connsiteY2" fmla="*/ 163774 h 713253"/>
              <a:gd name="connsiteX3" fmla="*/ 7055893 w 9157648"/>
              <a:gd name="connsiteY3" fmla="*/ 163773 h 713253"/>
              <a:gd name="connsiteX4" fmla="*/ 6621247 w 9157648"/>
              <a:gd name="connsiteY4" fmla="*/ 455954 h 713253"/>
              <a:gd name="connsiteX5" fmla="*/ 6192811 w 9157648"/>
              <a:gd name="connsiteY5" fmla="*/ 713253 h 713253"/>
              <a:gd name="connsiteX6" fmla="*/ 3050628 w 9157648"/>
              <a:gd name="connsiteY6" fmla="*/ 710762 h 713253"/>
              <a:gd name="connsiteX7" fmla="*/ 2624796 w 9157648"/>
              <a:gd name="connsiteY7" fmla="*/ 553124 h 713253"/>
              <a:gd name="connsiteX8" fmla="*/ 2455368 w 9157648"/>
              <a:gd name="connsiteY8" fmla="*/ 353801 h 713253"/>
              <a:gd name="connsiteX9" fmla="*/ 2038798 w 9157648"/>
              <a:gd name="connsiteY9" fmla="*/ 156298 h 713253"/>
              <a:gd name="connsiteX10" fmla="*/ 0 w 9157648"/>
              <a:gd name="connsiteY10" fmla="*/ 150125 h 713253"/>
              <a:gd name="connsiteX11" fmla="*/ 13648 w 9157648"/>
              <a:gd name="connsiteY11" fmla="*/ 0 h 713253"/>
              <a:gd name="connsiteX0" fmla="*/ 13648 w 9157648"/>
              <a:gd name="connsiteY0" fmla="*/ 0 h 718001"/>
              <a:gd name="connsiteX1" fmla="*/ 9157648 w 9157648"/>
              <a:gd name="connsiteY1" fmla="*/ 0 h 718001"/>
              <a:gd name="connsiteX2" fmla="*/ 9144000 w 9157648"/>
              <a:gd name="connsiteY2" fmla="*/ 163774 h 718001"/>
              <a:gd name="connsiteX3" fmla="*/ 7055893 w 9157648"/>
              <a:gd name="connsiteY3" fmla="*/ 163773 h 718001"/>
              <a:gd name="connsiteX4" fmla="*/ 6621247 w 9157648"/>
              <a:gd name="connsiteY4" fmla="*/ 455954 h 718001"/>
              <a:gd name="connsiteX5" fmla="*/ 6192811 w 9157648"/>
              <a:gd name="connsiteY5" fmla="*/ 713253 h 718001"/>
              <a:gd name="connsiteX6" fmla="*/ 3050628 w 9157648"/>
              <a:gd name="connsiteY6" fmla="*/ 710762 h 718001"/>
              <a:gd name="connsiteX7" fmla="*/ 2624796 w 9157648"/>
              <a:gd name="connsiteY7" fmla="*/ 553124 h 718001"/>
              <a:gd name="connsiteX8" fmla="*/ 2455368 w 9157648"/>
              <a:gd name="connsiteY8" fmla="*/ 353801 h 718001"/>
              <a:gd name="connsiteX9" fmla="*/ 2038798 w 9157648"/>
              <a:gd name="connsiteY9" fmla="*/ 156298 h 718001"/>
              <a:gd name="connsiteX10" fmla="*/ 0 w 9157648"/>
              <a:gd name="connsiteY10" fmla="*/ 150125 h 718001"/>
              <a:gd name="connsiteX11" fmla="*/ 13648 w 9157648"/>
              <a:gd name="connsiteY11" fmla="*/ 0 h 718001"/>
              <a:gd name="connsiteX0" fmla="*/ 13648 w 9157648"/>
              <a:gd name="connsiteY0" fmla="*/ 0 h 713667"/>
              <a:gd name="connsiteX1" fmla="*/ 9157648 w 9157648"/>
              <a:gd name="connsiteY1" fmla="*/ 0 h 713667"/>
              <a:gd name="connsiteX2" fmla="*/ 9144000 w 9157648"/>
              <a:gd name="connsiteY2" fmla="*/ 163774 h 713667"/>
              <a:gd name="connsiteX3" fmla="*/ 7055893 w 9157648"/>
              <a:gd name="connsiteY3" fmla="*/ 163773 h 713667"/>
              <a:gd name="connsiteX4" fmla="*/ 6621247 w 9157648"/>
              <a:gd name="connsiteY4" fmla="*/ 455954 h 713667"/>
              <a:gd name="connsiteX5" fmla="*/ 6192811 w 9157648"/>
              <a:gd name="connsiteY5" fmla="*/ 713253 h 713667"/>
              <a:gd name="connsiteX6" fmla="*/ 3050628 w 9157648"/>
              <a:gd name="connsiteY6" fmla="*/ 710762 h 713667"/>
              <a:gd name="connsiteX7" fmla="*/ 2624796 w 9157648"/>
              <a:gd name="connsiteY7" fmla="*/ 553124 h 713667"/>
              <a:gd name="connsiteX8" fmla="*/ 2455368 w 9157648"/>
              <a:gd name="connsiteY8" fmla="*/ 353801 h 713667"/>
              <a:gd name="connsiteX9" fmla="*/ 2038798 w 9157648"/>
              <a:gd name="connsiteY9" fmla="*/ 156298 h 713667"/>
              <a:gd name="connsiteX10" fmla="*/ 0 w 9157648"/>
              <a:gd name="connsiteY10" fmla="*/ 150125 h 713667"/>
              <a:gd name="connsiteX11" fmla="*/ 13648 w 9157648"/>
              <a:gd name="connsiteY11" fmla="*/ 0 h 713667"/>
              <a:gd name="connsiteX0" fmla="*/ 13648 w 9157648"/>
              <a:gd name="connsiteY0" fmla="*/ 0 h 714315"/>
              <a:gd name="connsiteX1" fmla="*/ 9157648 w 9157648"/>
              <a:gd name="connsiteY1" fmla="*/ 0 h 714315"/>
              <a:gd name="connsiteX2" fmla="*/ 9144000 w 9157648"/>
              <a:gd name="connsiteY2" fmla="*/ 163774 h 714315"/>
              <a:gd name="connsiteX3" fmla="*/ 7055893 w 9157648"/>
              <a:gd name="connsiteY3" fmla="*/ 163773 h 714315"/>
              <a:gd name="connsiteX4" fmla="*/ 6621247 w 9157648"/>
              <a:gd name="connsiteY4" fmla="*/ 455954 h 714315"/>
              <a:gd name="connsiteX5" fmla="*/ 6192811 w 9157648"/>
              <a:gd name="connsiteY5" fmla="*/ 713253 h 714315"/>
              <a:gd name="connsiteX6" fmla="*/ 3050628 w 9157648"/>
              <a:gd name="connsiteY6" fmla="*/ 710762 h 714315"/>
              <a:gd name="connsiteX7" fmla="*/ 2624796 w 9157648"/>
              <a:gd name="connsiteY7" fmla="*/ 553124 h 714315"/>
              <a:gd name="connsiteX8" fmla="*/ 2455368 w 9157648"/>
              <a:gd name="connsiteY8" fmla="*/ 353801 h 714315"/>
              <a:gd name="connsiteX9" fmla="*/ 2038798 w 9157648"/>
              <a:gd name="connsiteY9" fmla="*/ 156298 h 714315"/>
              <a:gd name="connsiteX10" fmla="*/ 0 w 9157648"/>
              <a:gd name="connsiteY10" fmla="*/ 150125 h 714315"/>
              <a:gd name="connsiteX11" fmla="*/ 13648 w 9157648"/>
              <a:gd name="connsiteY11" fmla="*/ 0 h 714315"/>
              <a:gd name="connsiteX0" fmla="*/ 13648 w 9157648"/>
              <a:gd name="connsiteY0" fmla="*/ 0 h 718001"/>
              <a:gd name="connsiteX1" fmla="*/ 9157648 w 9157648"/>
              <a:gd name="connsiteY1" fmla="*/ 0 h 718001"/>
              <a:gd name="connsiteX2" fmla="*/ 9144000 w 9157648"/>
              <a:gd name="connsiteY2" fmla="*/ 163774 h 718001"/>
              <a:gd name="connsiteX3" fmla="*/ 7055893 w 9157648"/>
              <a:gd name="connsiteY3" fmla="*/ 163773 h 718001"/>
              <a:gd name="connsiteX4" fmla="*/ 6621247 w 9157648"/>
              <a:gd name="connsiteY4" fmla="*/ 455954 h 718001"/>
              <a:gd name="connsiteX5" fmla="*/ 6192811 w 9157648"/>
              <a:gd name="connsiteY5" fmla="*/ 713253 h 718001"/>
              <a:gd name="connsiteX6" fmla="*/ 3050628 w 9157648"/>
              <a:gd name="connsiteY6" fmla="*/ 710762 h 718001"/>
              <a:gd name="connsiteX7" fmla="*/ 2624796 w 9157648"/>
              <a:gd name="connsiteY7" fmla="*/ 553124 h 718001"/>
              <a:gd name="connsiteX8" fmla="*/ 2455368 w 9157648"/>
              <a:gd name="connsiteY8" fmla="*/ 353801 h 718001"/>
              <a:gd name="connsiteX9" fmla="*/ 2038798 w 9157648"/>
              <a:gd name="connsiteY9" fmla="*/ 156298 h 718001"/>
              <a:gd name="connsiteX10" fmla="*/ 0 w 9157648"/>
              <a:gd name="connsiteY10" fmla="*/ 150125 h 718001"/>
              <a:gd name="connsiteX11" fmla="*/ 13648 w 9157648"/>
              <a:gd name="connsiteY11" fmla="*/ 0 h 718001"/>
              <a:gd name="connsiteX0" fmla="*/ 13648 w 9157648"/>
              <a:gd name="connsiteY0" fmla="*/ 0 h 714315"/>
              <a:gd name="connsiteX1" fmla="*/ 9157648 w 9157648"/>
              <a:gd name="connsiteY1" fmla="*/ 0 h 714315"/>
              <a:gd name="connsiteX2" fmla="*/ 9144000 w 9157648"/>
              <a:gd name="connsiteY2" fmla="*/ 163774 h 714315"/>
              <a:gd name="connsiteX3" fmla="*/ 7055893 w 9157648"/>
              <a:gd name="connsiteY3" fmla="*/ 163773 h 714315"/>
              <a:gd name="connsiteX4" fmla="*/ 6621247 w 9157648"/>
              <a:gd name="connsiteY4" fmla="*/ 455954 h 714315"/>
              <a:gd name="connsiteX5" fmla="*/ 6192811 w 9157648"/>
              <a:gd name="connsiteY5" fmla="*/ 713253 h 714315"/>
              <a:gd name="connsiteX6" fmla="*/ 3050628 w 9157648"/>
              <a:gd name="connsiteY6" fmla="*/ 710762 h 714315"/>
              <a:gd name="connsiteX7" fmla="*/ 2624796 w 9157648"/>
              <a:gd name="connsiteY7" fmla="*/ 553124 h 714315"/>
              <a:gd name="connsiteX8" fmla="*/ 2455368 w 9157648"/>
              <a:gd name="connsiteY8" fmla="*/ 353801 h 714315"/>
              <a:gd name="connsiteX9" fmla="*/ 2038798 w 9157648"/>
              <a:gd name="connsiteY9" fmla="*/ 156298 h 714315"/>
              <a:gd name="connsiteX10" fmla="*/ 0 w 9157648"/>
              <a:gd name="connsiteY10" fmla="*/ 150125 h 714315"/>
              <a:gd name="connsiteX11" fmla="*/ 13648 w 9157648"/>
              <a:gd name="connsiteY11" fmla="*/ 0 h 714315"/>
              <a:gd name="connsiteX0" fmla="*/ 13648 w 9157648"/>
              <a:gd name="connsiteY0" fmla="*/ 0 h 713221"/>
              <a:gd name="connsiteX1" fmla="*/ 9157648 w 9157648"/>
              <a:gd name="connsiteY1" fmla="*/ 0 h 713221"/>
              <a:gd name="connsiteX2" fmla="*/ 9144000 w 9157648"/>
              <a:gd name="connsiteY2" fmla="*/ 163774 h 713221"/>
              <a:gd name="connsiteX3" fmla="*/ 7055893 w 9157648"/>
              <a:gd name="connsiteY3" fmla="*/ 163773 h 713221"/>
              <a:gd name="connsiteX4" fmla="*/ 6621247 w 9157648"/>
              <a:gd name="connsiteY4" fmla="*/ 455954 h 713221"/>
              <a:gd name="connsiteX5" fmla="*/ 6220218 w 9157648"/>
              <a:gd name="connsiteY5" fmla="*/ 710761 h 713221"/>
              <a:gd name="connsiteX6" fmla="*/ 3050628 w 9157648"/>
              <a:gd name="connsiteY6" fmla="*/ 710762 h 713221"/>
              <a:gd name="connsiteX7" fmla="*/ 2624796 w 9157648"/>
              <a:gd name="connsiteY7" fmla="*/ 553124 h 713221"/>
              <a:gd name="connsiteX8" fmla="*/ 2455368 w 9157648"/>
              <a:gd name="connsiteY8" fmla="*/ 353801 h 713221"/>
              <a:gd name="connsiteX9" fmla="*/ 2038798 w 9157648"/>
              <a:gd name="connsiteY9" fmla="*/ 156298 h 713221"/>
              <a:gd name="connsiteX10" fmla="*/ 0 w 9157648"/>
              <a:gd name="connsiteY10" fmla="*/ 150125 h 713221"/>
              <a:gd name="connsiteX11" fmla="*/ 13648 w 9157648"/>
              <a:gd name="connsiteY11" fmla="*/ 0 h 713221"/>
              <a:gd name="connsiteX0" fmla="*/ 13648 w 9157648"/>
              <a:gd name="connsiteY0" fmla="*/ 0 h 713221"/>
              <a:gd name="connsiteX1" fmla="*/ 9157648 w 9157648"/>
              <a:gd name="connsiteY1" fmla="*/ 0 h 713221"/>
              <a:gd name="connsiteX2" fmla="*/ 9144000 w 9157648"/>
              <a:gd name="connsiteY2" fmla="*/ 163774 h 713221"/>
              <a:gd name="connsiteX3" fmla="*/ 7055893 w 9157648"/>
              <a:gd name="connsiteY3" fmla="*/ 163773 h 713221"/>
              <a:gd name="connsiteX4" fmla="*/ 6636197 w 9157648"/>
              <a:gd name="connsiteY4" fmla="*/ 475886 h 713221"/>
              <a:gd name="connsiteX5" fmla="*/ 6220218 w 9157648"/>
              <a:gd name="connsiteY5" fmla="*/ 710761 h 713221"/>
              <a:gd name="connsiteX6" fmla="*/ 3050628 w 9157648"/>
              <a:gd name="connsiteY6" fmla="*/ 710762 h 713221"/>
              <a:gd name="connsiteX7" fmla="*/ 2624796 w 9157648"/>
              <a:gd name="connsiteY7" fmla="*/ 553124 h 713221"/>
              <a:gd name="connsiteX8" fmla="*/ 2455368 w 9157648"/>
              <a:gd name="connsiteY8" fmla="*/ 353801 h 713221"/>
              <a:gd name="connsiteX9" fmla="*/ 2038798 w 9157648"/>
              <a:gd name="connsiteY9" fmla="*/ 156298 h 713221"/>
              <a:gd name="connsiteX10" fmla="*/ 0 w 9157648"/>
              <a:gd name="connsiteY10" fmla="*/ 150125 h 713221"/>
              <a:gd name="connsiteX11" fmla="*/ 13648 w 9157648"/>
              <a:gd name="connsiteY11" fmla="*/ 0 h 713221"/>
              <a:gd name="connsiteX0" fmla="*/ 13648 w 9157648"/>
              <a:gd name="connsiteY0" fmla="*/ 0 h 713221"/>
              <a:gd name="connsiteX1" fmla="*/ 9157648 w 9157648"/>
              <a:gd name="connsiteY1" fmla="*/ 0 h 713221"/>
              <a:gd name="connsiteX2" fmla="*/ 9144000 w 9157648"/>
              <a:gd name="connsiteY2" fmla="*/ 163774 h 713221"/>
              <a:gd name="connsiteX3" fmla="*/ 7055893 w 9157648"/>
              <a:gd name="connsiteY3" fmla="*/ 163773 h 713221"/>
              <a:gd name="connsiteX4" fmla="*/ 6621247 w 9157648"/>
              <a:gd name="connsiteY4" fmla="*/ 460937 h 713221"/>
              <a:gd name="connsiteX5" fmla="*/ 6220218 w 9157648"/>
              <a:gd name="connsiteY5" fmla="*/ 710761 h 713221"/>
              <a:gd name="connsiteX6" fmla="*/ 3050628 w 9157648"/>
              <a:gd name="connsiteY6" fmla="*/ 710762 h 713221"/>
              <a:gd name="connsiteX7" fmla="*/ 2624796 w 9157648"/>
              <a:gd name="connsiteY7" fmla="*/ 553124 h 713221"/>
              <a:gd name="connsiteX8" fmla="*/ 2455368 w 9157648"/>
              <a:gd name="connsiteY8" fmla="*/ 353801 h 713221"/>
              <a:gd name="connsiteX9" fmla="*/ 2038798 w 9157648"/>
              <a:gd name="connsiteY9" fmla="*/ 156298 h 713221"/>
              <a:gd name="connsiteX10" fmla="*/ 0 w 9157648"/>
              <a:gd name="connsiteY10" fmla="*/ 150125 h 713221"/>
              <a:gd name="connsiteX11" fmla="*/ 13648 w 9157648"/>
              <a:gd name="connsiteY11" fmla="*/ 0 h 713221"/>
              <a:gd name="connsiteX0" fmla="*/ 13648 w 9157648"/>
              <a:gd name="connsiteY0" fmla="*/ 0 h 713221"/>
              <a:gd name="connsiteX1" fmla="*/ 9157648 w 9157648"/>
              <a:gd name="connsiteY1" fmla="*/ 0 h 713221"/>
              <a:gd name="connsiteX2" fmla="*/ 9144000 w 9157648"/>
              <a:gd name="connsiteY2" fmla="*/ 163774 h 713221"/>
              <a:gd name="connsiteX3" fmla="*/ 7055893 w 9157648"/>
              <a:gd name="connsiteY3" fmla="*/ 163773 h 713221"/>
              <a:gd name="connsiteX4" fmla="*/ 6621247 w 9157648"/>
              <a:gd name="connsiteY4" fmla="*/ 460937 h 713221"/>
              <a:gd name="connsiteX5" fmla="*/ 6220218 w 9157648"/>
              <a:gd name="connsiteY5" fmla="*/ 710761 h 713221"/>
              <a:gd name="connsiteX6" fmla="*/ 3050628 w 9157648"/>
              <a:gd name="connsiteY6" fmla="*/ 710762 h 713221"/>
              <a:gd name="connsiteX7" fmla="*/ 2624796 w 9157648"/>
              <a:gd name="connsiteY7" fmla="*/ 553124 h 713221"/>
              <a:gd name="connsiteX8" fmla="*/ 2455368 w 9157648"/>
              <a:gd name="connsiteY8" fmla="*/ 353801 h 713221"/>
              <a:gd name="connsiteX9" fmla="*/ 2038798 w 9157648"/>
              <a:gd name="connsiteY9" fmla="*/ 156298 h 713221"/>
              <a:gd name="connsiteX10" fmla="*/ 0 w 9157648"/>
              <a:gd name="connsiteY10" fmla="*/ 150125 h 713221"/>
              <a:gd name="connsiteX11" fmla="*/ 13648 w 9157648"/>
              <a:gd name="connsiteY11" fmla="*/ 0 h 713221"/>
              <a:gd name="connsiteX0" fmla="*/ 13648 w 9157648"/>
              <a:gd name="connsiteY0" fmla="*/ 0 h 714941"/>
              <a:gd name="connsiteX1" fmla="*/ 9157648 w 9157648"/>
              <a:gd name="connsiteY1" fmla="*/ 0 h 714941"/>
              <a:gd name="connsiteX2" fmla="*/ 9144000 w 9157648"/>
              <a:gd name="connsiteY2" fmla="*/ 163774 h 714941"/>
              <a:gd name="connsiteX3" fmla="*/ 7055893 w 9157648"/>
              <a:gd name="connsiteY3" fmla="*/ 163773 h 714941"/>
              <a:gd name="connsiteX4" fmla="*/ 6621247 w 9157648"/>
              <a:gd name="connsiteY4" fmla="*/ 460937 h 714941"/>
              <a:gd name="connsiteX5" fmla="*/ 6220218 w 9157648"/>
              <a:gd name="connsiteY5" fmla="*/ 710761 h 714941"/>
              <a:gd name="connsiteX6" fmla="*/ 3050628 w 9157648"/>
              <a:gd name="connsiteY6" fmla="*/ 710762 h 714941"/>
              <a:gd name="connsiteX7" fmla="*/ 2624796 w 9157648"/>
              <a:gd name="connsiteY7" fmla="*/ 553124 h 714941"/>
              <a:gd name="connsiteX8" fmla="*/ 2455368 w 9157648"/>
              <a:gd name="connsiteY8" fmla="*/ 353801 h 714941"/>
              <a:gd name="connsiteX9" fmla="*/ 2038798 w 9157648"/>
              <a:gd name="connsiteY9" fmla="*/ 156298 h 714941"/>
              <a:gd name="connsiteX10" fmla="*/ 0 w 9157648"/>
              <a:gd name="connsiteY10" fmla="*/ 150125 h 714941"/>
              <a:gd name="connsiteX11" fmla="*/ 13648 w 9157648"/>
              <a:gd name="connsiteY11" fmla="*/ 0 h 714941"/>
              <a:gd name="connsiteX0" fmla="*/ 13648 w 9157648"/>
              <a:gd name="connsiteY0" fmla="*/ 0 h 716320"/>
              <a:gd name="connsiteX1" fmla="*/ 9157648 w 9157648"/>
              <a:gd name="connsiteY1" fmla="*/ 0 h 716320"/>
              <a:gd name="connsiteX2" fmla="*/ 9144000 w 9157648"/>
              <a:gd name="connsiteY2" fmla="*/ 163774 h 716320"/>
              <a:gd name="connsiteX3" fmla="*/ 7055893 w 9157648"/>
              <a:gd name="connsiteY3" fmla="*/ 163773 h 716320"/>
              <a:gd name="connsiteX4" fmla="*/ 6621247 w 9157648"/>
              <a:gd name="connsiteY4" fmla="*/ 460937 h 716320"/>
              <a:gd name="connsiteX5" fmla="*/ 6220218 w 9157648"/>
              <a:gd name="connsiteY5" fmla="*/ 710761 h 716320"/>
              <a:gd name="connsiteX6" fmla="*/ 3050628 w 9157648"/>
              <a:gd name="connsiteY6" fmla="*/ 710762 h 716320"/>
              <a:gd name="connsiteX7" fmla="*/ 2624796 w 9157648"/>
              <a:gd name="connsiteY7" fmla="*/ 553124 h 716320"/>
              <a:gd name="connsiteX8" fmla="*/ 2455368 w 9157648"/>
              <a:gd name="connsiteY8" fmla="*/ 353801 h 716320"/>
              <a:gd name="connsiteX9" fmla="*/ 2038798 w 9157648"/>
              <a:gd name="connsiteY9" fmla="*/ 156298 h 716320"/>
              <a:gd name="connsiteX10" fmla="*/ 0 w 9157648"/>
              <a:gd name="connsiteY10" fmla="*/ 150125 h 716320"/>
              <a:gd name="connsiteX11" fmla="*/ 13648 w 9157648"/>
              <a:gd name="connsiteY11" fmla="*/ 0 h 716320"/>
              <a:gd name="connsiteX0" fmla="*/ 13648 w 9157648"/>
              <a:gd name="connsiteY0" fmla="*/ 0 h 715617"/>
              <a:gd name="connsiteX1" fmla="*/ 9157648 w 9157648"/>
              <a:gd name="connsiteY1" fmla="*/ 0 h 715617"/>
              <a:gd name="connsiteX2" fmla="*/ 9144000 w 9157648"/>
              <a:gd name="connsiteY2" fmla="*/ 163774 h 715617"/>
              <a:gd name="connsiteX3" fmla="*/ 7055893 w 9157648"/>
              <a:gd name="connsiteY3" fmla="*/ 163773 h 715617"/>
              <a:gd name="connsiteX4" fmla="*/ 6621247 w 9157648"/>
              <a:gd name="connsiteY4" fmla="*/ 460937 h 715617"/>
              <a:gd name="connsiteX5" fmla="*/ 6220218 w 9157648"/>
              <a:gd name="connsiteY5" fmla="*/ 710761 h 715617"/>
              <a:gd name="connsiteX6" fmla="*/ 3050628 w 9157648"/>
              <a:gd name="connsiteY6" fmla="*/ 710762 h 715617"/>
              <a:gd name="connsiteX7" fmla="*/ 2624796 w 9157648"/>
              <a:gd name="connsiteY7" fmla="*/ 553124 h 715617"/>
              <a:gd name="connsiteX8" fmla="*/ 2455368 w 9157648"/>
              <a:gd name="connsiteY8" fmla="*/ 353801 h 715617"/>
              <a:gd name="connsiteX9" fmla="*/ 2038798 w 9157648"/>
              <a:gd name="connsiteY9" fmla="*/ 156298 h 715617"/>
              <a:gd name="connsiteX10" fmla="*/ 0 w 9157648"/>
              <a:gd name="connsiteY10" fmla="*/ 150125 h 715617"/>
              <a:gd name="connsiteX11" fmla="*/ 13648 w 9157648"/>
              <a:gd name="connsiteY11" fmla="*/ 0 h 715617"/>
              <a:gd name="connsiteX0" fmla="*/ 13648 w 9157648"/>
              <a:gd name="connsiteY0" fmla="*/ 0 h 715617"/>
              <a:gd name="connsiteX1" fmla="*/ 9157648 w 9157648"/>
              <a:gd name="connsiteY1" fmla="*/ 0 h 715617"/>
              <a:gd name="connsiteX2" fmla="*/ 9144000 w 9157648"/>
              <a:gd name="connsiteY2" fmla="*/ 163774 h 715617"/>
              <a:gd name="connsiteX3" fmla="*/ 7055893 w 9157648"/>
              <a:gd name="connsiteY3" fmla="*/ 163773 h 715617"/>
              <a:gd name="connsiteX4" fmla="*/ 6621247 w 9157648"/>
              <a:gd name="connsiteY4" fmla="*/ 460937 h 715617"/>
              <a:gd name="connsiteX5" fmla="*/ 6220218 w 9157648"/>
              <a:gd name="connsiteY5" fmla="*/ 710761 h 715617"/>
              <a:gd name="connsiteX6" fmla="*/ 3050628 w 9157648"/>
              <a:gd name="connsiteY6" fmla="*/ 710762 h 715617"/>
              <a:gd name="connsiteX7" fmla="*/ 2624796 w 9157648"/>
              <a:gd name="connsiteY7" fmla="*/ 553124 h 715617"/>
              <a:gd name="connsiteX8" fmla="*/ 2455368 w 9157648"/>
              <a:gd name="connsiteY8" fmla="*/ 353801 h 715617"/>
              <a:gd name="connsiteX9" fmla="*/ 2038798 w 9157648"/>
              <a:gd name="connsiteY9" fmla="*/ 156298 h 715617"/>
              <a:gd name="connsiteX10" fmla="*/ 0 w 9157648"/>
              <a:gd name="connsiteY10" fmla="*/ 150125 h 715617"/>
              <a:gd name="connsiteX11" fmla="*/ 13648 w 9157648"/>
              <a:gd name="connsiteY11" fmla="*/ 0 h 715617"/>
              <a:gd name="connsiteX0" fmla="*/ 13648 w 9157648"/>
              <a:gd name="connsiteY0" fmla="*/ 0 h 716320"/>
              <a:gd name="connsiteX1" fmla="*/ 9157648 w 9157648"/>
              <a:gd name="connsiteY1" fmla="*/ 0 h 716320"/>
              <a:gd name="connsiteX2" fmla="*/ 9144000 w 9157648"/>
              <a:gd name="connsiteY2" fmla="*/ 163774 h 716320"/>
              <a:gd name="connsiteX3" fmla="*/ 7055893 w 9157648"/>
              <a:gd name="connsiteY3" fmla="*/ 163773 h 716320"/>
              <a:gd name="connsiteX4" fmla="*/ 6621247 w 9157648"/>
              <a:gd name="connsiteY4" fmla="*/ 460937 h 716320"/>
              <a:gd name="connsiteX5" fmla="*/ 6220218 w 9157648"/>
              <a:gd name="connsiteY5" fmla="*/ 710761 h 716320"/>
              <a:gd name="connsiteX6" fmla="*/ 3050628 w 9157648"/>
              <a:gd name="connsiteY6" fmla="*/ 710762 h 716320"/>
              <a:gd name="connsiteX7" fmla="*/ 2624796 w 9157648"/>
              <a:gd name="connsiteY7" fmla="*/ 553124 h 716320"/>
              <a:gd name="connsiteX8" fmla="*/ 2455368 w 9157648"/>
              <a:gd name="connsiteY8" fmla="*/ 353801 h 716320"/>
              <a:gd name="connsiteX9" fmla="*/ 2038798 w 9157648"/>
              <a:gd name="connsiteY9" fmla="*/ 156298 h 716320"/>
              <a:gd name="connsiteX10" fmla="*/ 0 w 9157648"/>
              <a:gd name="connsiteY10" fmla="*/ 150125 h 716320"/>
              <a:gd name="connsiteX11" fmla="*/ 13648 w 9157648"/>
              <a:gd name="connsiteY11" fmla="*/ 0 h 716320"/>
              <a:gd name="connsiteX0" fmla="*/ 13648 w 9157648"/>
              <a:gd name="connsiteY0" fmla="*/ 0 h 714294"/>
              <a:gd name="connsiteX1" fmla="*/ 9157648 w 9157648"/>
              <a:gd name="connsiteY1" fmla="*/ 0 h 714294"/>
              <a:gd name="connsiteX2" fmla="*/ 9144000 w 9157648"/>
              <a:gd name="connsiteY2" fmla="*/ 163774 h 714294"/>
              <a:gd name="connsiteX3" fmla="*/ 7055893 w 9157648"/>
              <a:gd name="connsiteY3" fmla="*/ 163773 h 714294"/>
              <a:gd name="connsiteX4" fmla="*/ 6621247 w 9157648"/>
              <a:gd name="connsiteY4" fmla="*/ 460937 h 714294"/>
              <a:gd name="connsiteX5" fmla="*/ 6220218 w 9157648"/>
              <a:gd name="connsiteY5" fmla="*/ 710761 h 714294"/>
              <a:gd name="connsiteX6" fmla="*/ 3050628 w 9157648"/>
              <a:gd name="connsiteY6" fmla="*/ 710762 h 714294"/>
              <a:gd name="connsiteX7" fmla="*/ 2624796 w 9157648"/>
              <a:gd name="connsiteY7" fmla="*/ 553124 h 714294"/>
              <a:gd name="connsiteX8" fmla="*/ 2455368 w 9157648"/>
              <a:gd name="connsiteY8" fmla="*/ 353801 h 714294"/>
              <a:gd name="connsiteX9" fmla="*/ 2038798 w 9157648"/>
              <a:gd name="connsiteY9" fmla="*/ 156298 h 714294"/>
              <a:gd name="connsiteX10" fmla="*/ 0 w 9157648"/>
              <a:gd name="connsiteY10" fmla="*/ 150125 h 714294"/>
              <a:gd name="connsiteX11" fmla="*/ 13648 w 9157648"/>
              <a:gd name="connsiteY11" fmla="*/ 0 h 714294"/>
              <a:gd name="connsiteX0" fmla="*/ 13648 w 9157648"/>
              <a:gd name="connsiteY0" fmla="*/ 0 h 714294"/>
              <a:gd name="connsiteX1" fmla="*/ 9157648 w 9157648"/>
              <a:gd name="connsiteY1" fmla="*/ 0 h 714294"/>
              <a:gd name="connsiteX2" fmla="*/ 9144000 w 9157648"/>
              <a:gd name="connsiteY2" fmla="*/ 163774 h 714294"/>
              <a:gd name="connsiteX3" fmla="*/ 7055893 w 9157648"/>
              <a:gd name="connsiteY3" fmla="*/ 163773 h 714294"/>
              <a:gd name="connsiteX4" fmla="*/ 6621247 w 9157648"/>
              <a:gd name="connsiteY4" fmla="*/ 460937 h 714294"/>
              <a:gd name="connsiteX5" fmla="*/ 6220218 w 9157648"/>
              <a:gd name="connsiteY5" fmla="*/ 710761 h 714294"/>
              <a:gd name="connsiteX6" fmla="*/ 3050628 w 9157648"/>
              <a:gd name="connsiteY6" fmla="*/ 710762 h 714294"/>
              <a:gd name="connsiteX7" fmla="*/ 2624796 w 9157648"/>
              <a:gd name="connsiteY7" fmla="*/ 553124 h 714294"/>
              <a:gd name="connsiteX8" fmla="*/ 2455368 w 9157648"/>
              <a:gd name="connsiteY8" fmla="*/ 353801 h 714294"/>
              <a:gd name="connsiteX9" fmla="*/ 2038798 w 9157648"/>
              <a:gd name="connsiteY9" fmla="*/ 156298 h 714294"/>
              <a:gd name="connsiteX10" fmla="*/ 0 w 9157648"/>
              <a:gd name="connsiteY10" fmla="*/ 150125 h 714294"/>
              <a:gd name="connsiteX11" fmla="*/ 13648 w 9157648"/>
              <a:gd name="connsiteY11" fmla="*/ 0 h 714294"/>
              <a:gd name="connsiteX0" fmla="*/ 13648 w 9157648"/>
              <a:gd name="connsiteY0" fmla="*/ 0 h 714630"/>
              <a:gd name="connsiteX1" fmla="*/ 9157648 w 9157648"/>
              <a:gd name="connsiteY1" fmla="*/ 0 h 714630"/>
              <a:gd name="connsiteX2" fmla="*/ 9144000 w 9157648"/>
              <a:gd name="connsiteY2" fmla="*/ 163774 h 714630"/>
              <a:gd name="connsiteX3" fmla="*/ 7055893 w 9157648"/>
              <a:gd name="connsiteY3" fmla="*/ 163773 h 714630"/>
              <a:gd name="connsiteX4" fmla="*/ 6631214 w 9157648"/>
              <a:gd name="connsiteY4" fmla="*/ 470903 h 714630"/>
              <a:gd name="connsiteX5" fmla="*/ 6220218 w 9157648"/>
              <a:gd name="connsiteY5" fmla="*/ 710761 h 714630"/>
              <a:gd name="connsiteX6" fmla="*/ 3050628 w 9157648"/>
              <a:gd name="connsiteY6" fmla="*/ 710762 h 714630"/>
              <a:gd name="connsiteX7" fmla="*/ 2624796 w 9157648"/>
              <a:gd name="connsiteY7" fmla="*/ 553124 h 714630"/>
              <a:gd name="connsiteX8" fmla="*/ 2455368 w 9157648"/>
              <a:gd name="connsiteY8" fmla="*/ 353801 h 714630"/>
              <a:gd name="connsiteX9" fmla="*/ 2038798 w 9157648"/>
              <a:gd name="connsiteY9" fmla="*/ 156298 h 714630"/>
              <a:gd name="connsiteX10" fmla="*/ 0 w 9157648"/>
              <a:gd name="connsiteY10" fmla="*/ 150125 h 714630"/>
              <a:gd name="connsiteX11" fmla="*/ 13648 w 9157648"/>
              <a:gd name="connsiteY11" fmla="*/ 0 h 714630"/>
              <a:gd name="connsiteX0" fmla="*/ 13648 w 9157648"/>
              <a:gd name="connsiteY0" fmla="*/ 0 h 714373"/>
              <a:gd name="connsiteX1" fmla="*/ 9157648 w 9157648"/>
              <a:gd name="connsiteY1" fmla="*/ 0 h 714373"/>
              <a:gd name="connsiteX2" fmla="*/ 9144000 w 9157648"/>
              <a:gd name="connsiteY2" fmla="*/ 163774 h 714373"/>
              <a:gd name="connsiteX3" fmla="*/ 7055893 w 9157648"/>
              <a:gd name="connsiteY3" fmla="*/ 163773 h 714373"/>
              <a:gd name="connsiteX4" fmla="*/ 6626231 w 9157648"/>
              <a:gd name="connsiteY4" fmla="*/ 463428 h 714373"/>
              <a:gd name="connsiteX5" fmla="*/ 6220218 w 9157648"/>
              <a:gd name="connsiteY5" fmla="*/ 710761 h 714373"/>
              <a:gd name="connsiteX6" fmla="*/ 3050628 w 9157648"/>
              <a:gd name="connsiteY6" fmla="*/ 710762 h 714373"/>
              <a:gd name="connsiteX7" fmla="*/ 2624796 w 9157648"/>
              <a:gd name="connsiteY7" fmla="*/ 553124 h 714373"/>
              <a:gd name="connsiteX8" fmla="*/ 2455368 w 9157648"/>
              <a:gd name="connsiteY8" fmla="*/ 353801 h 714373"/>
              <a:gd name="connsiteX9" fmla="*/ 2038798 w 9157648"/>
              <a:gd name="connsiteY9" fmla="*/ 156298 h 714373"/>
              <a:gd name="connsiteX10" fmla="*/ 0 w 9157648"/>
              <a:gd name="connsiteY10" fmla="*/ 150125 h 714373"/>
              <a:gd name="connsiteX11" fmla="*/ 13648 w 9157648"/>
              <a:gd name="connsiteY11" fmla="*/ 0 h 714373"/>
              <a:gd name="connsiteX0" fmla="*/ 13648 w 9157648"/>
              <a:gd name="connsiteY0" fmla="*/ 0 h 714800"/>
              <a:gd name="connsiteX1" fmla="*/ 9157648 w 9157648"/>
              <a:gd name="connsiteY1" fmla="*/ 0 h 714800"/>
              <a:gd name="connsiteX2" fmla="*/ 9144000 w 9157648"/>
              <a:gd name="connsiteY2" fmla="*/ 163774 h 714800"/>
              <a:gd name="connsiteX3" fmla="*/ 7055893 w 9157648"/>
              <a:gd name="connsiteY3" fmla="*/ 163773 h 714800"/>
              <a:gd name="connsiteX4" fmla="*/ 6626231 w 9157648"/>
              <a:gd name="connsiteY4" fmla="*/ 463428 h 714800"/>
              <a:gd name="connsiteX5" fmla="*/ 6220218 w 9157648"/>
              <a:gd name="connsiteY5" fmla="*/ 710761 h 714800"/>
              <a:gd name="connsiteX6" fmla="*/ 3050628 w 9157648"/>
              <a:gd name="connsiteY6" fmla="*/ 710762 h 714800"/>
              <a:gd name="connsiteX7" fmla="*/ 2624796 w 9157648"/>
              <a:gd name="connsiteY7" fmla="*/ 553124 h 714800"/>
              <a:gd name="connsiteX8" fmla="*/ 2455368 w 9157648"/>
              <a:gd name="connsiteY8" fmla="*/ 353801 h 714800"/>
              <a:gd name="connsiteX9" fmla="*/ 2038798 w 9157648"/>
              <a:gd name="connsiteY9" fmla="*/ 156298 h 714800"/>
              <a:gd name="connsiteX10" fmla="*/ 0 w 9157648"/>
              <a:gd name="connsiteY10" fmla="*/ 150125 h 714800"/>
              <a:gd name="connsiteX11" fmla="*/ 13648 w 9157648"/>
              <a:gd name="connsiteY11" fmla="*/ 0 h 714800"/>
              <a:gd name="connsiteX0" fmla="*/ 13648 w 9157648"/>
              <a:gd name="connsiteY0" fmla="*/ 0 h 718584"/>
              <a:gd name="connsiteX1" fmla="*/ 9157648 w 9157648"/>
              <a:gd name="connsiteY1" fmla="*/ 0 h 718584"/>
              <a:gd name="connsiteX2" fmla="*/ 9144000 w 9157648"/>
              <a:gd name="connsiteY2" fmla="*/ 163774 h 718584"/>
              <a:gd name="connsiteX3" fmla="*/ 7055893 w 9157648"/>
              <a:gd name="connsiteY3" fmla="*/ 163773 h 718584"/>
              <a:gd name="connsiteX4" fmla="*/ 6626231 w 9157648"/>
              <a:gd name="connsiteY4" fmla="*/ 463428 h 718584"/>
              <a:gd name="connsiteX5" fmla="*/ 6220218 w 9157648"/>
              <a:gd name="connsiteY5" fmla="*/ 710761 h 718584"/>
              <a:gd name="connsiteX6" fmla="*/ 3050628 w 9157648"/>
              <a:gd name="connsiteY6" fmla="*/ 710762 h 718584"/>
              <a:gd name="connsiteX7" fmla="*/ 2624796 w 9157648"/>
              <a:gd name="connsiteY7" fmla="*/ 553124 h 718584"/>
              <a:gd name="connsiteX8" fmla="*/ 2455368 w 9157648"/>
              <a:gd name="connsiteY8" fmla="*/ 353801 h 718584"/>
              <a:gd name="connsiteX9" fmla="*/ 2038798 w 9157648"/>
              <a:gd name="connsiteY9" fmla="*/ 156298 h 718584"/>
              <a:gd name="connsiteX10" fmla="*/ 0 w 9157648"/>
              <a:gd name="connsiteY10" fmla="*/ 150125 h 718584"/>
              <a:gd name="connsiteX11" fmla="*/ 13648 w 9157648"/>
              <a:gd name="connsiteY11" fmla="*/ 0 h 718584"/>
              <a:gd name="connsiteX0" fmla="*/ 13648 w 9157648"/>
              <a:gd name="connsiteY0" fmla="*/ 0 h 716243"/>
              <a:gd name="connsiteX1" fmla="*/ 9157648 w 9157648"/>
              <a:gd name="connsiteY1" fmla="*/ 0 h 716243"/>
              <a:gd name="connsiteX2" fmla="*/ 9144000 w 9157648"/>
              <a:gd name="connsiteY2" fmla="*/ 163774 h 716243"/>
              <a:gd name="connsiteX3" fmla="*/ 7055893 w 9157648"/>
              <a:gd name="connsiteY3" fmla="*/ 163773 h 716243"/>
              <a:gd name="connsiteX4" fmla="*/ 6626231 w 9157648"/>
              <a:gd name="connsiteY4" fmla="*/ 463428 h 716243"/>
              <a:gd name="connsiteX5" fmla="*/ 6220218 w 9157648"/>
              <a:gd name="connsiteY5" fmla="*/ 710761 h 716243"/>
              <a:gd name="connsiteX6" fmla="*/ 3050628 w 9157648"/>
              <a:gd name="connsiteY6" fmla="*/ 710762 h 716243"/>
              <a:gd name="connsiteX7" fmla="*/ 2624796 w 9157648"/>
              <a:gd name="connsiteY7" fmla="*/ 553124 h 716243"/>
              <a:gd name="connsiteX8" fmla="*/ 2455368 w 9157648"/>
              <a:gd name="connsiteY8" fmla="*/ 353801 h 716243"/>
              <a:gd name="connsiteX9" fmla="*/ 2038798 w 9157648"/>
              <a:gd name="connsiteY9" fmla="*/ 156298 h 716243"/>
              <a:gd name="connsiteX10" fmla="*/ 0 w 9157648"/>
              <a:gd name="connsiteY10" fmla="*/ 150125 h 716243"/>
              <a:gd name="connsiteX11" fmla="*/ 13648 w 9157648"/>
              <a:gd name="connsiteY11" fmla="*/ 0 h 716243"/>
              <a:gd name="connsiteX0" fmla="*/ 13648 w 9157648"/>
              <a:gd name="connsiteY0" fmla="*/ 0 h 714800"/>
              <a:gd name="connsiteX1" fmla="*/ 9157648 w 9157648"/>
              <a:gd name="connsiteY1" fmla="*/ 0 h 714800"/>
              <a:gd name="connsiteX2" fmla="*/ 9144000 w 9157648"/>
              <a:gd name="connsiteY2" fmla="*/ 163774 h 714800"/>
              <a:gd name="connsiteX3" fmla="*/ 7055893 w 9157648"/>
              <a:gd name="connsiteY3" fmla="*/ 163773 h 714800"/>
              <a:gd name="connsiteX4" fmla="*/ 6626231 w 9157648"/>
              <a:gd name="connsiteY4" fmla="*/ 463428 h 714800"/>
              <a:gd name="connsiteX5" fmla="*/ 6220218 w 9157648"/>
              <a:gd name="connsiteY5" fmla="*/ 710761 h 714800"/>
              <a:gd name="connsiteX6" fmla="*/ 3050628 w 9157648"/>
              <a:gd name="connsiteY6" fmla="*/ 710762 h 714800"/>
              <a:gd name="connsiteX7" fmla="*/ 2624796 w 9157648"/>
              <a:gd name="connsiteY7" fmla="*/ 553124 h 714800"/>
              <a:gd name="connsiteX8" fmla="*/ 2455368 w 9157648"/>
              <a:gd name="connsiteY8" fmla="*/ 353801 h 714800"/>
              <a:gd name="connsiteX9" fmla="*/ 2038798 w 9157648"/>
              <a:gd name="connsiteY9" fmla="*/ 156298 h 714800"/>
              <a:gd name="connsiteX10" fmla="*/ 0 w 9157648"/>
              <a:gd name="connsiteY10" fmla="*/ 150125 h 714800"/>
              <a:gd name="connsiteX11" fmla="*/ 13648 w 9157648"/>
              <a:gd name="connsiteY11" fmla="*/ 0 h 714800"/>
              <a:gd name="connsiteX0" fmla="*/ 13648 w 9157648"/>
              <a:gd name="connsiteY0" fmla="*/ 0 h 714800"/>
              <a:gd name="connsiteX1" fmla="*/ 9157648 w 9157648"/>
              <a:gd name="connsiteY1" fmla="*/ 0 h 714800"/>
              <a:gd name="connsiteX2" fmla="*/ 9144000 w 9157648"/>
              <a:gd name="connsiteY2" fmla="*/ 163774 h 714800"/>
              <a:gd name="connsiteX3" fmla="*/ 7055893 w 9157648"/>
              <a:gd name="connsiteY3" fmla="*/ 163773 h 714800"/>
              <a:gd name="connsiteX4" fmla="*/ 6626231 w 9157648"/>
              <a:gd name="connsiteY4" fmla="*/ 463428 h 714800"/>
              <a:gd name="connsiteX5" fmla="*/ 6220218 w 9157648"/>
              <a:gd name="connsiteY5" fmla="*/ 710761 h 714800"/>
              <a:gd name="connsiteX6" fmla="*/ 3050628 w 9157648"/>
              <a:gd name="connsiteY6" fmla="*/ 710762 h 714800"/>
              <a:gd name="connsiteX7" fmla="*/ 2624796 w 9157648"/>
              <a:gd name="connsiteY7" fmla="*/ 553124 h 714800"/>
              <a:gd name="connsiteX8" fmla="*/ 2455368 w 9157648"/>
              <a:gd name="connsiteY8" fmla="*/ 353801 h 714800"/>
              <a:gd name="connsiteX9" fmla="*/ 2038798 w 9157648"/>
              <a:gd name="connsiteY9" fmla="*/ 156298 h 714800"/>
              <a:gd name="connsiteX10" fmla="*/ 0 w 9157648"/>
              <a:gd name="connsiteY10" fmla="*/ 150125 h 714800"/>
              <a:gd name="connsiteX11" fmla="*/ 13648 w 9157648"/>
              <a:gd name="connsiteY11" fmla="*/ 0 h 714800"/>
              <a:gd name="connsiteX0" fmla="*/ 13648 w 9157648"/>
              <a:gd name="connsiteY0" fmla="*/ 0 h 714996"/>
              <a:gd name="connsiteX1" fmla="*/ 9157648 w 9157648"/>
              <a:gd name="connsiteY1" fmla="*/ 0 h 714996"/>
              <a:gd name="connsiteX2" fmla="*/ 9144000 w 9157648"/>
              <a:gd name="connsiteY2" fmla="*/ 163774 h 714996"/>
              <a:gd name="connsiteX3" fmla="*/ 7055893 w 9157648"/>
              <a:gd name="connsiteY3" fmla="*/ 163773 h 714996"/>
              <a:gd name="connsiteX4" fmla="*/ 6626231 w 9157648"/>
              <a:gd name="connsiteY4" fmla="*/ 463428 h 714996"/>
              <a:gd name="connsiteX5" fmla="*/ 6220218 w 9157648"/>
              <a:gd name="connsiteY5" fmla="*/ 710761 h 714996"/>
              <a:gd name="connsiteX6" fmla="*/ 3050628 w 9157648"/>
              <a:gd name="connsiteY6" fmla="*/ 710762 h 714996"/>
              <a:gd name="connsiteX7" fmla="*/ 2624796 w 9157648"/>
              <a:gd name="connsiteY7" fmla="*/ 553124 h 714996"/>
              <a:gd name="connsiteX8" fmla="*/ 2455368 w 9157648"/>
              <a:gd name="connsiteY8" fmla="*/ 353801 h 714996"/>
              <a:gd name="connsiteX9" fmla="*/ 2038798 w 9157648"/>
              <a:gd name="connsiteY9" fmla="*/ 156298 h 714996"/>
              <a:gd name="connsiteX10" fmla="*/ 0 w 9157648"/>
              <a:gd name="connsiteY10" fmla="*/ 150125 h 714996"/>
              <a:gd name="connsiteX11" fmla="*/ 13648 w 9157648"/>
              <a:gd name="connsiteY11" fmla="*/ 0 h 714996"/>
              <a:gd name="connsiteX0" fmla="*/ 13648 w 9157648"/>
              <a:gd name="connsiteY0" fmla="*/ 0 h 717260"/>
              <a:gd name="connsiteX1" fmla="*/ 9157648 w 9157648"/>
              <a:gd name="connsiteY1" fmla="*/ 0 h 717260"/>
              <a:gd name="connsiteX2" fmla="*/ 9144000 w 9157648"/>
              <a:gd name="connsiteY2" fmla="*/ 163774 h 717260"/>
              <a:gd name="connsiteX3" fmla="*/ 7055893 w 9157648"/>
              <a:gd name="connsiteY3" fmla="*/ 163773 h 717260"/>
              <a:gd name="connsiteX4" fmla="*/ 6626231 w 9157648"/>
              <a:gd name="connsiteY4" fmla="*/ 463428 h 717260"/>
              <a:gd name="connsiteX5" fmla="*/ 6220218 w 9157648"/>
              <a:gd name="connsiteY5" fmla="*/ 710761 h 717260"/>
              <a:gd name="connsiteX6" fmla="*/ 3050628 w 9157648"/>
              <a:gd name="connsiteY6" fmla="*/ 710762 h 717260"/>
              <a:gd name="connsiteX7" fmla="*/ 2624796 w 9157648"/>
              <a:gd name="connsiteY7" fmla="*/ 553124 h 717260"/>
              <a:gd name="connsiteX8" fmla="*/ 2455368 w 9157648"/>
              <a:gd name="connsiteY8" fmla="*/ 353801 h 717260"/>
              <a:gd name="connsiteX9" fmla="*/ 2038798 w 9157648"/>
              <a:gd name="connsiteY9" fmla="*/ 156298 h 717260"/>
              <a:gd name="connsiteX10" fmla="*/ 0 w 9157648"/>
              <a:gd name="connsiteY10" fmla="*/ 150125 h 717260"/>
              <a:gd name="connsiteX11" fmla="*/ 13648 w 9157648"/>
              <a:gd name="connsiteY11" fmla="*/ 0 h 717260"/>
              <a:gd name="connsiteX0" fmla="*/ 13648 w 9157648"/>
              <a:gd name="connsiteY0" fmla="*/ 0 h 717260"/>
              <a:gd name="connsiteX1" fmla="*/ 9157648 w 9157648"/>
              <a:gd name="connsiteY1" fmla="*/ 0 h 717260"/>
              <a:gd name="connsiteX2" fmla="*/ 9144000 w 9157648"/>
              <a:gd name="connsiteY2" fmla="*/ 163774 h 717260"/>
              <a:gd name="connsiteX3" fmla="*/ 7023503 w 9157648"/>
              <a:gd name="connsiteY3" fmla="*/ 153807 h 717260"/>
              <a:gd name="connsiteX4" fmla="*/ 6626231 w 9157648"/>
              <a:gd name="connsiteY4" fmla="*/ 463428 h 717260"/>
              <a:gd name="connsiteX5" fmla="*/ 6220218 w 9157648"/>
              <a:gd name="connsiteY5" fmla="*/ 710761 h 717260"/>
              <a:gd name="connsiteX6" fmla="*/ 3050628 w 9157648"/>
              <a:gd name="connsiteY6" fmla="*/ 710762 h 717260"/>
              <a:gd name="connsiteX7" fmla="*/ 2624796 w 9157648"/>
              <a:gd name="connsiteY7" fmla="*/ 553124 h 717260"/>
              <a:gd name="connsiteX8" fmla="*/ 2455368 w 9157648"/>
              <a:gd name="connsiteY8" fmla="*/ 353801 h 717260"/>
              <a:gd name="connsiteX9" fmla="*/ 2038798 w 9157648"/>
              <a:gd name="connsiteY9" fmla="*/ 156298 h 717260"/>
              <a:gd name="connsiteX10" fmla="*/ 0 w 9157648"/>
              <a:gd name="connsiteY10" fmla="*/ 150125 h 717260"/>
              <a:gd name="connsiteX11" fmla="*/ 13648 w 9157648"/>
              <a:gd name="connsiteY11" fmla="*/ 0 h 717260"/>
              <a:gd name="connsiteX0" fmla="*/ 13648 w 9157648"/>
              <a:gd name="connsiteY0" fmla="*/ 0 h 717260"/>
              <a:gd name="connsiteX1" fmla="*/ 9157648 w 9157648"/>
              <a:gd name="connsiteY1" fmla="*/ 0 h 717260"/>
              <a:gd name="connsiteX2" fmla="*/ 9144000 w 9157648"/>
              <a:gd name="connsiteY2" fmla="*/ 163774 h 717260"/>
              <a:gd name="connsiteX3" fmla="*/ 7023503 w 9157648"/>
              <a:gd name="connsiteY3" fmla="*/ 153807 h 717260"/>
              <a:gd name="connsiteX4" fmla="*/ 6626231 w 9157648"/>
              <a:gd name="connsiteY4" fmla="*/ 463428 h 717260"/>
              <a:gd name="connsiteX5" fmla="*/ 6220218 w 9157648"/>
              <a:gd name="connsiteY5" fmla="*/ 710761 h 717260"/>
              <a:gd name="connsiteX6" fmla="*/ 3050628 w 9157648"/>
              <a:gd name="connsiteY6" fmla="*/ 710762 h 717260"/>
              <a:gd name="connsiteX7" fmla="*/ 2624796 w 9157648"/>
              <a:gd name="connsiteY7" fmla="*/ 553124 h 717260"/>
              <a:gd name="connsiteX8" fmla="*/ 2455368 w 9157648"/>
              <a:gd name="connsiteY8" fmla="*/ 353801 h 717260"/>
              <a:gd name="connsiteX9" fmla="*/ 2038798 w 9157648"/>
              <a:gd name="connsiteY9" fmla="*/ 156298 h 717260"/>
              <a:gd name="connsiteX10" fmla="*/ 0 w 9157648"/>
              <a:gd name="connsiteY10" fmla="*/ 150125 h 717260"/>
              <a:gd name="connsiteX11" fmla="*/ 13648 w 9157648"/>
              <a:gd name="connsiteY11" fmla="*/ 0 h 717260"/>
              <a:gd name="connsiteX0" fmla="*/ 13648 w 9157648"/>
              <a:gd name="connsiteY0" fmla="*/ 0 h 717260"/>
              <a:gd name="connsiteX1" fmla="*/ 9157648 w 9157648"/>
              <a:gd name="connsiteY1" fmla="*/ 0 h 717260"/>
              <a:gd name="connsiteX2" fmla="*/ 9144000 w 9157648"/>
              <a:gd name="connsiteY2" fmla="*/ 163774 h 717260"/>
              <a:gd name="connsiteX3" fmla="*/ 7023503 w 9157648"/>
              <a:gd name="connsiteY3" fmla="*/ 153807 h 717260"/>
              <a:gd name="connsiteX4" fmla="*/ 6626231 w 9157648"/>
              <a:gd name="connsiteY4" fmla="*/ 463428 h 717260"/>
              <a:gd name="connsiteX5" fmla="*/ 6220218 w 9157648"/>
              <a:gd name="connsiteY5" fmla="*/ 710761 h 717260"/>
              <a:gd name="connsiteX6" fmla="*/ 3050628 w 9157648"/>
              <a:gd name="connsiteY6" fmla="*/ 710762 h 717260"/>
              <a:gd name="connsiteX7" fmla="*/ 2624796 w 9157648"/>
              <a:gd name="connsiteY7" fmla="*/ 553124 h 717260"/>
              <a:gd name="connsiteX8" fmla="*/ 2455368 w 9157648"/>
              <a:gd name="connsiteY8" fmla="*/ 353801 h 717260"/>
              <a:gd name="connsiteX9" fmla="*/ 2038798 w 9157648"/>
              <a:gd name="connsiteY9" fmla="*/ 156298 h 717260"/>
              <a:gd name="connsiteX10" fmla="*/ 0 w 9157648"/>
              <a:gd name="connsiteY10" fmla="*/ 150125 h 717260"/>
              <a:gd name="connsiteX11" fmla="*/ 13648 w 9157648"/>
              <a:gd name="connsiteY11" fmla="*/ 0 h 717260"/>
              <a:gd name="connsiteX0" fmla="*/ 13648 w 9157648"/>
              <a:gd name="connsiteY0" fmla="*/ 0 h 717260"/>
              <a:gd name="connsiteX1" fmla="*/ 9157648 w 9157648"/>
              <a:gd name="connsiteY1" fmla="*/ 0 h 717260"/>
              <a:gd name="connsiteX2" fmla="*/ 9144000 w 9157648"/>
              <a:gd name="connsiteY2" fmla="*/ 163774 h 717260"/>
              <a:gd name="connsiteX3" fmla="*/ 7023503 w 9157648"/>
              <a:gd name="connsiteY3" fmla="*/ 153807 h 717260"/>
              <a:gd name="connsiteX4" fmla="*/ 6626231 w 9157648"/>
              <a:gd name="connsiteY4" fmla="*/ 463428 h 717260"/>
              <a:gd name="connsiteX5" fmla="*/ 6220218 w 9157648"/>
              <a:gd name="connsiteY5" fmla="*/ 710761 h 717260"/>
              <a:gd name="connsiteX6" fmla="*/ 3050628 w 9157648"/>
              <a:gd name="connsiteY6" fmla="*/ 710762 h 717260"/>
              <a:gd name="connsiteX7" fmla="*/ 2624796 w 9157648"/>
              <a:gd name="connsiteY7" fmla="*/ 553124 h 717260"/>
              <a:gd name="connsiteX8" fmla="*/ 2455368 w 9157648"/>
              <a:gd name="connsiteY8" fmla="*/ 353801 h 717260"/>
              <a:gd name="connsiteX9" fmla="*/ 2038798 w 9157648"/>
              <a:gd name="connsiteY9" fmla="*/ 156298 h 717260"/>
              <a:gd name="connsiteX10" fmla="*/ 0 w 9157648"/>
              <a:gd name="connsiteY10" fmla="*/ 150125 h 717260"/>
              <a:gd name="connsiteX11" fmla="*/ 13648 w 9157648"/>
              <a:gd name="connsiteY11" fmla="*/ 0 h 717260"/>
              <a:gd name="connsiteX0" fmla="*/ 13648 w 9157648"/>
              <a:gd name="connsiteY0" fmla="*/ 0 h 717260"/>
              <a:gd name="connsiteX1" fmla="*/ 9157648 w 9157648"/>
              <a:gd name="connsiteY1" fmla="*/ 0 h 717260"/>
              <a:gd name="connsiteX2" fmla="*/ 9144000 w 9157648"/>
              <a:gd name="connsiteY2" fmla="*/ 163774 h 717260"/>
              <a:gd name="connsiteX3" fmla="*/ 7023503 w 9157648"/>
              <a:gd name="connsiteY3" fmla="*/ 153807 h 717260"/>
              <a:gd name="connsiteX4" fmla="*/ 6626231 w 9157648"/>
              <a:gd name="connsiteY4" fmla="*/ 463428 h 717260"/>
              <a:gd name="connsiteX5" fmla="*/ 6220218 w 9157648"/>
              <a:gd name="connsiteY5" fmla="*/ 710761 h 717260"/>
              <a:gd name="connsiteX6" fmla="*/ 3050628 w 9157648"/>
              <a:gd name="connsiteY6" fmla="*/ 710762 h 717260"/>
              <a:gd name="connsiteX7" fmla="*/ 2624796 w 9157648"/>
              <a:gd name="connsiteY7" fmla="*/ 553124 h 717260"/>
              <a:gd name="connsiteX8" fmla="*/ 2455368 w 9157648"/>
              <a:gd name="connsiteY8" fmla="*/ 353801 h 717260"/>
              <a:gd name="connsiteX9" fmla="*/ 2038798 w 9157648"/>
              <a:gd name="connsiteY9" fmla="*/ 156298 h 717260"/>
              <a:gd name="connsiteX10" fmla="*/ 0 w 9157648"/>
              <a:gd name="connsiteY10" fmla="*/ 150125 h 717260"/>
              <a:gd name="connsiteX11" fmla="*/ 13648 w 9157648"/>
              <a:gd name="connsiteY11" fmla="*/ 0 h 717260"/>
              <a:gd name="connsiteX0" fmla="*/ 13648 w 9157648"/>
              <a:gd name="connsiteY0" fmla="*/ 0 h 717260"/>
              <a:gd name="connsiteX1" fmla="*/ 9157648 w 9157648"/>
              <a:gd name="connsiteY1" fmla="*/ 0 h 717260"/>
              <a:gd name="connsiteX2" fmla="*/ 9144000 w 9157648"/>
              <a:gd name="connsiteY2" fmla="*/ 163774 h 717260"/>
              <a:gd name="connsiteX3" fmla="*/ 7023503 w 9157648"/>
              <a:gd name="connsiteY3" fmla="*/ 153807 h 717260"/>
              <a:gd name="connsiteX4" fmla="*/ 6626231 w 9157648"/>
              <a:gd name="connsiteY4" fmla="*/ 463428 h 717260"/>
              <a:gd name="connsiteX5" fmla="*/ 6220218 w 9157648"/>
              <a:gd name="connsiteY5" fmla="*/ 710761 h 717260"/>
              <a:gd name="connsiteX6" fmla="*/ 3050628 w 9157648"/>
              <a:gd name="connsiteY6" fmla="*/ 710762 h 717260"/>
              <a:gd name="connsiteX7" fmla="*/ 2624796 w 9157648"/>
              <a:gd name="connsiteY7" fmla="*/ 553124 h 717260"/>
              <a:gd name="connsiteX8" fmla="*/ 2455368 w 9157648"/>
              <a:gd name="connsiteY8" fmla="*/ 353801 h 717260"/>
              <a:gd name="connsiteX9" fmla="*/ 2038798 w 9157648"/>
              <a:gd name="connsiteY9" fmla="*/ 156298 h 717260"/>
              <a:gd name="connsiteX10" fmla="*/ 0 w 9157648"/>
              <a:gd name="connsiteY10" fmla="*/ 150125 h 717260"/>
              <a:gd name="connsiteX11" fmla="*/ 13648 w 9157648"/>
              <a:gd name="connsiteY11" fmla="*/ 0 h 717260"/>
              <a:gd name="connsiteX0" fmla="*/ 13648 w 9157648"/>
              <a:gd name="connsiteY0" fmla="*/ 0 h 717260"/>
              <a:gd name="connsiteX1" fmla="*/ 9157648 w 9157648"/>
              <a:gd name="connsiteY1" fmla="*/ 0 h 717260"/>
              <a:gd name="connsiteX2" fmla="*/ 9144000 w 9157648"/>
              <a:gd name="connsiteY2" fmla="*/ 163774 h 717260"/>
              <a:gd name="connsiteX3" fmla="*/ 7023503 w 9157648"/>
              <a:gd name="connsiteY3" fmla="*/ 153807 h 717260"/>
              <a:gd name="connsiteX4" fmla="*/ 6626231 w 9157648"/>
              <a:gd name="connsiteY4" fmla="*/ 463428 h 717260"/>
              <a:gd name="connsiteX5" fmla="*/ 6220218 w 9157648"/>
              <a:gd name="connsiteY5" fmla="*/ 710761 h 717260"/>
              <a:gd name="connsiteX6" fmla="*/ 3050628 w 9157648"/>
              <a:gd name="connsiteY6" fmla="*/ 710762 h 717260"/>
              <a:gd name="connsiteX7" fmla="*/ 2624796 w 9157648"/>
              <a:gd name="connsiteY7" fmla="*/ 553124 h 717260"/>
              <a:gd name="connsiteX8" fmla="*/ 2455368 w 9157648"/>
              <a:gd name="connsiteY8" fmla="*/ 353801 h 717260"/>
              <a:gd name="connsiteX9" fmla="*/ 2038798 w 9157648"/>
              <a:gd name="connsiteY9" fmla="*/ 156298 h 717260"/>
              <a:gd name="connsiteX10" fmla="*/ 0 w 9157648"/>
              <a:gd name="connsiteY10" fmla="*/ 150125 h 717260"/>
              <a:gd name="connsiteX11" fmla="*/ 13648 w 9157648"/>
              <a:gd name="connsiteY11" fmla="*/ 0 h 717260"/>
              <a:gd name="connsiteX0" fmla="*/ 13648 w 9157648"/>
              <a:gd name="connsiteY0" fmla="*/ 0 h 713632"/>
              <a:gd name="connsiteX1" fmla="*/ 9157648 w 9157648"/>
              <a:gd name="connsiteY1" fmla="*/ 0 h 713632"/>
              <a:gd name="connsiteX2" fmla="*/ 9144000 w 9157648"/>
              <a:gd name="connsiteY2" fmla="*/ 163774 h 713632"/>
              <a:gd name="connsiteX3" fmla="*/ 7023503 w 9157648"/>
              <a:gd name="connsiteY3" fmla="*/ 153807 h 713632"/>
              <a:gd name="connsiteX4" fmla="*/ 6626231 w 9157648"/>
              <a:gd name="connsiteY4" fmla="*/ 463428 h 713632"/>
              <a:gd name="connsiteX5" fmla="*/ 6220218 w 9157648"/>
              <a:gd name="connsiteY5" fmla="*/ 710761 h 713632"/>
              <a:gd name="connsiteX6" fmla="*/ 3050628 w 9157648"/>
              <a:gd name="connsiteY6" fmla="*/ 710762 h 713632"/>
              <a:gd name="connsiteX7" fmla="*/ 2624796 w 9157648"/>
              <a:gd name="connsiteY7" fmla="*/ 553124 h 713632"/>
              <a:gd name="connsiteX8" fmla="*/ 2455368 w 9157648"/>
              <a:gd name="connsiteY8" fmla="*/ 353801 h 713632"/>
              <a:gd name="connsiteX9" fmla="*/ 2038798 w 9157648"/>
              <a:gd name="connsiteY9" fmla="*/ 156298 h 713632"/>
              <a:gd name="connsiteX10" fmla="*/ 0 w 9157648"/>
              <a:gd name="connsiteY10" fmla="*/ 150125 h 713632"/>
              <a:gd name="connsiteX11" fmla="*/ 13648 w 9157648"/>
              <a:gd name="connsiteY11" fmla="*/ 0 h 713632"/>
              <a:gd name="connsiteX0" fmla="*/ 13648 w 9157648"/>
              <a:gd name="connsiteY0" fmla="*/ 0 h 713221"/>
              <a:gd name="connsiteX1" fmla="*/ 9157648 w 9157648"/>
              <a:gd name="connsiteY1" fmla="*/ 0 h 713221"/>
              <a:gd name="connsiteX2" fmla="*/ 9144000 w 9157648"/>
              <a:gd name="connsiteY2" fmla="*/ 163774 h 713221"/>
              <a:gd name="connsiteX3" fmla="*/ 7023503 w 9157648"/>
              <a:gd name="connsiteY3" fmla="*/ 153807 h 713221"/>
              <a:gd name="connsiteX4" fmla="*/ 6626231 w 9157648"/>
              <a:gd name="connsiteY4" fmla="*/ 463428 h 713221"/>
              <a:gd name="connsiteX5" fmla="*/ 6220218 w 9157648"/>
              <a:gd name="connsiteY5" fmla="*/ 710761 h 713221"/>
              <a:gd name="connsiteX6" fmla="*/ 3050628 w 9157648"/>
              <a:gd name="connsiteY6" fmla="*/ 710762 h 713221"/>
              <a:gd name="connsiteX7" fmla="*/ 2624796 w 9157648"/>
              <a:gd name="connsiteY7" fmla="*/ 553124 h 713221"/>
              <a:gd name="connsiteX8" fmla="*/ 2455368 w 9157648"/>
              <a:gd name="connsiteY8" fmla="*/ 353801 h 713221"/>
              <a:gd name="connsiteX9" fmla="*/ 2038798 w 9157648"/>
              <a:gd name="connsiteY9" fmla="*/ 156298 h 713221"/>
              <a:gd name="connsiteX10" fmla="*/ 0 w 9157648"/>
              <a:gd name="connsiteY10" fmla="*/ 150125 h 713221"/>
              <a:gd name="connsiteX11" fmla="*/ 13648 w 9157648"/>
              <a:gd name="connsiteY11" fmla="*/ 0 h 713221"/>
              <a:gd name="connsiteX0" fmla="*/ 13648 w 9157648"/>
              <a:gd name="connsiteY0" fmla="*/ 0 h 713221"/>
              <a:gd name="connsiteX1" fmla="*/ 9157648 w 9157648"/>
              <a:gd name="connsiteY1" fmla="*/ 0 h 713221"/>
              <a:gd name="connsiteX2" fmla="*/ 9144000 w 9157648"/>
              <a:gd name="connsiteY2" fmla="*/ 163774 h 713221"/>
              <a:gd name="connsiteX3" fmla="*/ 7023503 w 9157648"/>
              <a:gd name="connsiteY3" fmla="*/ 153807 h 713221"/>
              <a:gd name="connsiteX4" fmla="*/ 6626231 w 9157648"/>
              <a:gd name="connsiteY4" fmla="*/ 463428 h 713221"/>
              <a:gd name="connsiteX5" fmla="*/ 6220218 w 9157648"/>
              <a:gd name="connsiteY5" fmla="*/ 710761 h 713221"/>
              <a:gd name="connsiteX6" fmla="*/ 3050628 w 9157648"/>
              <a:gd name="connsiteY6" fmla="*/ 710762 h 713221"/>
              <a:gd name="connsiteX7" fmla="*/ 2624796 w 9157648"/>
              <a:gd name="connsiteY7" fmla="*/ 553124 h 713221"/>
              <a:gd name="connsiteX8" fmla="*/ 2455368 w 9157648"/>
              <a:gd name="connsiteY8" fmla="*/ 353801 h 713221"/>
              <a:gd name="connsiteX9" fmla="*/ 2038798 w 9157648"/>
              <a:gd name="connsiteY9" fmla="*/ 156298 h 713221"/>
              <a:gd name="connsiteX10" fmla="*/ 0 w 9157648"/>
              <a:gd name="connsiteY10" fmla="*/ 150125 h 713221"/>
              <a:gd name="connsiteX11" fmla="*/ 13648 w 9157648"/>
              <a:gd name="connsiteY11" fmla="*/ 0 h 713221"/>
              <a:gd name="connsiteX0" fmla="*/ 13648 w 9157648"/>
              <a:gd name="connsiteY0" fmla="*/ 0 h 713221"/>
              <a:gd name="connsiteX1" fmla="*/ 9157648 w 9157648"/>
              <a:gd name="connsiteY1" fmla="*/ 0 h 713221"/>
              <a:gd name="connsiteX2" fmla="*/ 9156458 w 9157648"/>
              <a:gd name="connsiteY2" fmla="*/ 158791 h 713221"/>
              <a:gd name="connsiteX3" fmla="*/ 7023503 w 9157648"/>
              <a:gd name="connsiteY3" fmla="*/ 153807 h 713221"/>
              <a:gd name="connsiteX4" fmla="*/ 6626231 w 9157648"/>
              <a:gd name="connsiteY4" fmla="*/ 463428 h 713221"/>
              <a:gd name="connsiteX5" fmla="*/ 6220218 w 9157648"/>
              <a:gd name="connsiteY5" fmla="*/ 710761 h 713221"/>
              <a:gd name="connsiteX6" fmla="*/ 3050628 w 9157648"/>
              <a:gd name="connsiteY6" fmla="*/ 710762 h 713221"/>
              <a:gd name="connsiteX7" fmla="*/ 2624796 w 9157648"/>
              <a:gd name="connsiteY7" fmla="*/ 553124 h 713221"/>
              <a:gd name="connsiteX8" fmla="*/ 2455368 w 9157648"/>
              <a:gd name="connsiteY8" fmla="*/ 353801 h 713221"/>
              <a:gd name="connsiteX9" fmla="*/ 2038798 w 9157648"/>
              <a:gd name="connsiteY9" fmla="*/ 156298 h 713221"/>
              <a:gd name="connsiteX10" fmla="*/ 0 w 9157648"/>
              <a:gd name="connsiteY10" fmla="*/ 150125 h 713221"/>
              <a:gd name="connsiteX11" fmla="*/ 13648 w 9157648"/>
              <a:gd name="connsiteY11" fmla="*/ 0 h 713221"/>
              <a:gd name="connsiteX0" fmla="*/ 13648 w 9157648"/>
              <a:gd name="connsiteY0" fmla="*/ 0 h 713221"/>
              <a:gd name="connsiteX1" fmla="*/ 9157648 w 9157648"/>
              <a:gd name="connsiteY1" fmla="*/ 0 h 713221"/>
              <a:gd name="connsiteX2" fmla="*/ 9156458 w 9157648"/>
              <a:gd name="connsiteY2" fmla="*/ 156300 h 713221"/>
              <a:gd name="connsiteX3" fmla="*/ 7023503 w 9157648"/>
              <a:gd name="connsiteY3" fmla="*/ 153807 h 713221"/>
              <a:gd name="connsiteX4" fmla="*/ 6626231 w 9157648"/>
              <a:gd name="connsiteY4" fmla="*/ 463428 h 713221"/>
              <a:gd name="connsiteX5" fmla="*/ 6220218 w 9157648"/>
              <a:gd name="connsiteY5" fmla="*/ 710761 h 713221"/>
              <a:gd name="connsiteX6" fmla="*/ 3050628 w 9157648"/>
              <a:gd name="connsiteY6" fmla="*/ 710762 h 713221"/>
              <a:gd name="connsiteX7" fmla="*/ 2624796 w 9157648"/>
              <a:gd name="connsiteY7" fmla="*/ 553124 h 713221"/>
              <a:gd name="connsiteX8" fmla="*/ 2455368 w 9157648"/>
              <a:gd name="connsiteY8" fmla="*/ 353801 h 713221"/>
              <a:gd name="connsiteX9" fmla="*/ 2038798 w 9157648"/>
              <a:gd name="connsiteY9" fmla="*/ 156298 h 713221"/>
              <a:gd name="connsiteX10" fmla="*/ 0 w 9157648"/>
              <a:gd name="connsiteY10" fmla="*/ 150125 h 713221"/>
              <a:gd name="connsiteX11" fmla="*/ 13648 w 9157648"/>
              <a:gd name="connsiteY11" fmla="*/ 0 h 713221"/>
              <a:gd name="connsiteX0" fmla="*/ 13648 w 9157648"/>
              <a:gd name="connsiteY0" fmla="*/ 0 h 713221"/>
              <a:gd name="connsiteX1" fmla="*/ 9157648 w 9157648"/>
              <a:gd name="connsiteY1" fmla="*/ 0 h 713221"/>
              <a:gd name="connsiteX2" fmla="*/ 9156458 w 9157648"/>
              <a:gd name="connsiteY2" fmla="*/ 151317 h 713221"/>
              <a:gd name="connsiteX3" fmla="*/ 7023503 w 9157648"/>
              <a:gd name="connsiteY3" fmla="*/ 153807 h 713221"/>
              <a:gd name="connsiteX4" fmla="*/ 6626231 w 9157648"/>
              <a:gd name="connsiteY4" fmla="*/ 463428 h 713221"/>
              <a:gd name="connsiteX5" fmla="*/ 6220218 w 9157648"/>
              <a:gd name="connsiteY5" fmla="*/ 710761 h 713221"/>
              <a:gd name="connsiteX6" fmla="*/ 3050628 w 9157648"/>
              <a:gd name="connsiteY6" fmla="*/ 710762 h 713221"/>
              <a:gd name="connsiteX7" fmla="*/ 2624796 w 9157648"/>
              <a:gd name="connsiteY7" fmla="*/ 553124 h 713221"/>
              <a:gd name="connsiteX8" fmla="*/ 2455368 w 9157648"/>
              <a:gd name="connsiteY8" fmla="*/ 353801 h 713221"/>
              <a:gd name="connsiteX9" fmla="*/ 2038798 w 9157648"/>
              <a:gd name="connsiteY9" fmla="*/ 156298 h 713221"/>
              <a:gd name="connsiteX10" fmla="*/ 0 w 9157648"/>
              <a:gd name="connsiteY10" fmla="*/ 150125 h 713221"/>
              <a:gd name="connsiteX11" fmla="*/ 13648 w 9157648"/>
              <a:gd name="connsiteY11" fmla="*/ 0 h 713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57648" h="713221">
                <a:moveTo>
                  <a:pt x="13648" y="0"/>
                </a:moveTo>
                <a:lnTo>
                  <a:pt x="9157648" y="0"/>
                </a:lnTo>
                <a:cubicBezTo>
                  <a:pt x="9157251" y="52930"/>
                  <a:pt x="9156855" y="98387"/>
                  <a:pt x="9156458" y="151317"/>
                </a:cubicBezTo>
                <a:lnTo>
                  <a:pt x="7023503" y="153807"/>
                </a:lnTo>
                <a:cubicBezTo>
                  <a:pt x="6861751" y="130250"/>
                  <a:pt x="6695331" y="391781"/>
                  <a:pt x="6626231" y="463428"/>
                </a:cubicBezTo>
                <a:cubicBezTo>
                  <a:pt x="6430061" y="669620"/>
                  <a:pt x="6478545" y="710649"/>
                  <a:pt x="6220218" y="710761"/>
                </a:cubicBezTo>
                <a:lnTo>
                  <a:pt x="3050628" y="710762"/>
                </a:lnTo>
                <a:cubicBezTo>
                  <a:pt x="2686843" y="726016"/>
                  <a:pt x="2761380" y="669924"/>
                  <a:pt x="2624796" y="553124"/>
                </a:cubicBezTo>
                <a:cubicBezTo>
                  <a:pt x="2565452" y="481174"/>
                  <a:pt x="2507355" y="410803"/>
                  <a:pt x="2455368" y="353801"/>
                </a:cubicBezTo>
                <a:cubicBezTo>
                  <a:pt x="2266797" y="184151"/>
                  <a:pt x="2343381" y="159098"/>
                  <a:pt x="2038798" y="156298"/>
                </a:cubicBezTo>
                <a:lnTo>
                  <a:pt x="0" y="150125"/>
                </a:lnTo>
                <a:lnTo>
                  <a:pt x="13648" y="0"/>
                </a:lnTo>
                <a:close/>
              </a:path>
            </a:pathLst>
          </a:custGeom>
          <a:solidFill>
            <a:srgbClr val="1830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kumimoji="0" lang="en-US" sz="4800" b="1" i="0" u="none" strike="noStrike" kern="1200" cap="none" spc="0" normalizeH="0" baseline="0" noProof="0" dirty="0" err="1">
                <a:ln>
                  <a:noFill/>
                </a:ln>
                <a:solidFill>
                  <a:prstClr val="white"/>
                </a:solidFill>
                <a:effectLst/>
                <a:uLnTx/>
                <a:uFillTx/>
                <a:latin typeface="Arial Narrow" pitchFamily="34" charset="0"/>
              </a:rPr>
              <a:t>Cas</a:t>
            </a:r>
            <a:r>
              <a:rPr kumimoji="0" lang="en-US" sz="4800" b="1" i="0" u="none" strike="noStrike" kern="1200" cap="none" spc="0" normalizeH="0" baseline="0" noProof="0" dirty="0">
                <a:ln>
                  <a:noFill/>
                </a:ln>
                <a:solidFill>
                  <a:prstClr val="white"/>
                </a:solidFill>
                <a:effectLst/>
                <a:uLnTx/>
                <a:uFillTx/>
                <a:latin typeface="Arial Narrow" panose="020B0606020202030204" pitchFamily="34" charset="0"/>
              </a:rPr>
              <a:t> </a:t>
            </a:r>
            <a:r>
              <a:rPr lang="en-US" sz="4800" b="1" dirty="0">
                <a:solidFill>
                  <a:prstClr val="white"/>
                </a:solidFill>
                <a:latin typeface="Arial Narrow" pitchFamily="34" charset="0"/>
              </a:rPr>
              <a:t>n° 2</a:t>
            </a:r>
          </a:p>
        </p:txBody>
      </p:sp>
      <p:pic>
        <p:nvPicPr>
          <p:cNvPr id="13" name="Picture 12" descr="A pair of glasses on a table&#10;&#10;Description generated with high confidence">
            <a:extLst>
              <a:ext uri="{FF2B5EF4-FFF2-40B4-BE49-F238E27FC236}">
                <a16:creationId xmlns:a16="http://schemas.microsoft.com/office/drawing/2014/main" id="{9BC5E8EA-DDDA-4E64-8FE8-D28776036C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60376" y="1869952"/>
            <a:ext cx="5683624" cy="3521283"/>
          </a:xfrm>
          <a:prstGeom prst="rect">
            <a:avLst/>
          </a:prstGeom>
        </p:spPr>
      </p:pic>
      <p:cxnSp>
        <p:nvCxnSpPr>
          <p:cNvPr id="14" name="Straight Connector 13">
            <a:extLst>
              <a:ext uri="{FF2B5EF4-FFF2-40B4-BE49-F238E27FC236}">
                <a16:creationId xmlns:a16="http://schemas.microsoft.com/office/drawing/2014/main" id="{C39A9323-ACC2-4B81-80E6-86D30F64B325}"/>
              </a:ext>
            </a:extLst>
          </p:cNvPr>
          <p:cNvCxnSpPr/>
          <p:nvPr/>
        </p:nvCxnSpPr>
        <p:spPr>
          <a:xfrm flipV="1">
            <a:off x="-13855" y="1789273"/>
            <a:ext cx="9144000" cy="0"/>
          </a:xfrm>
          <a:prstGeom prst="line">
            <a:avLst/>
          </a:prstGeom>
          <a:ln w="38100">
            <a:solidFill>
              <a:srgbClr val="31C1D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0AC53B-DE61-4A93-8C1C-6E34304E3EFD}"/>
              </a:ext>
            </a:extLst>
          </p:cNvPr>
          <p:cNvCxnSpPr/>
          <p:nvPr/>
        </p:nvCxnSpPr>
        <p:spPr>
          <a:xfrm flipV="1">
            <a:off x="4683" y="5459180"/>
            <a:ext cx="9144000" cy="0"/>
          </a:xfrm>
          <a:prstGeom prst="line">
            <a:avLst/>
          </a:prstGeom>
          <a:ln w="38100">
            <a:solidFill>
              <a:srgbClr val="31C1D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69060B5-4F04-45DA-8CC4-5EA133880D7A}"/>
              </a:ext>
            </a:extLst>
          </p:cNvPr>
          <p:cNvSpPr txBox="1"/>
          <p:nvPr/>
        </p:nvSpPr>
        <p:spPr>
          <a:xfrm>
            <a:off x="-6955" y="1869967"/>
            <a:ext cx="9157648" cy="3521268"/>
          </a:xfrm>
          <a:prstGeom prst="rect">
            <a:avLst/>
          </a:prstGeom>
          <a:solidFill>
            <a:srgbClr val="183059">
              <a:alpha val="50196"/>
            </a:srgb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E0513E46-F01E-48D2-B534-B40E3165BD86}"/>
              </a:ext>
            </a:extLst>
          </p:cNvPr>
          <p:cNvSpPr txBox="1"/>
          <p:nvPr/>
        </p:nvSpPr>
        <p:spPr>
          <a:xfrm>
            <a:off x="935552" y="2008724"/>
            <a:ext cx="276113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w="10160">
                  <a:solidFill>
                    <a:srgbClr val="102642"/>
                  </a:solidFill>
                  <a:prstDash val="solid"/>
                </a:ln>
                <a:solidFill>
                  <a:prstClr val="white"/>
                </a:solidFill>
                <a:effectLst/>
                <a:uLnTx/>
                <a:uFillTx/>
                <a:latin typeface="Arial Narrow" panose="020B0606020202030204" pitchFamily="34" charset="0"/>
                <a:ea typeface="+mn-ea"/>
                <a:cs typeface="+mn-cs"/>
              </a:rPr>
              <a:t>Don</a:t>
            </a:r>
            <a:endParaRPr kumimoji="0" lang="en-CA" sz="3600" b="1" i="0" u="none" strike="noStrike" kern="1200" cap="none" spc="0" normalizeH="0" baseline="0" noProof="0" dirty="0">
              <a:ln w="10160">
                <a:solidFill>
                  <a:srgbClr val="102642"/>
                </a:solidFill>
                <a:prstDash val="solid"/>
              </a:ln>
              <a:solidFill>
                <a:prstClr val="white"/>
              </a:solidFill>
              <a:effectLst/>
              <a:uLnTx/>
              <a:uFillTx/>
              <a:latin typeface="Arial Narrow" panose="020B0606020202030204" pitchFamily="34" charset="0"/>
              <a:ea typeface="+mn-ea"/>
              <a:cs typeface="+mn-cs"/>
            </a:endParaRPr>
          </a:p>
        </p:txBody>
      </p:sp>
      <p:sp>
        <p:nvSpPr>
          <p:cNvPr id="17" name="TextBox 16">
            <a:extLst>
              <a:ext uri="{FF2B5EF4-FFF2-40B4-BE49-F238E27FC236}">
                <a16:creationId xmlns:a16="http://schemas.microsoft.com/office/drawing/2014/main" id="{5A4D3AB3-2A78-43D2-BB86-262F7F11702C}"/>
              </a:ext>
            </a:extLst>
          </p:cNvPr>
          <p:cNvSpPr txBox="1"/>
          <p:nvPr/>
        </p:nvSpPr>
        <p:spPr>
          <a:xfrm>
            <a:off x="3434496" y="2365380"/>
            <a:ext cx="5735383" cy="2554545"/>
          </a:xfrm>
          <a:prstGeom prst="rect">
            <a:avLst/>
          </a:prstGeom>
          <a:noFill/>
        </p:spPr>
        <p:txBody>
          <a:bodyPr wrap="square" rtlCol="0">
            <a:spAutoFit/>
          </a:bodyPr>
          <a:lstStyle/>
          <a:p>
            <a:pPr algn="ctr" defTabSz="914400"/>
            <a:r>
              <a:rPr lang="fr-CH" sz="4000" b="1" dirty="0">
                <a:ln w="10160">
                  <a:solidFill>
                    <a:prstClr val="black">
                      <a:lumMod val="65000"/>
                      <a:lumOff val="35000"/>
                    </a:prstClr>
                  </a:solidFill>
                  <a:prstDash val="solid"/>
                </a:ln>
                <a:solidFill>
                  <a:prstClr val="white"/>
                </a:solidFill>
                <a:latin typeface="Arial Narrow" pitchFamily="34" charset="0"/>
              </a:rPr>
              <a:t>Prise  en charge de la fibrillation auriculaire avec complications gastro-intestinales</a:t>
            </a:r>
          </a:p>
        </p:txBody>
      </p:sp>
      <p:pic>
        <p:nvPicPr>
          <p:cNvPr id="3" name="Picture 2" descr="A person posing for the camera&#10;&#10;Description automatically generated">
            <a:extLst>
              <a:ext uri="{FF2B5EF4-FFF2-40B4-BE49-F238E27FC236}">
                <a16:creationId xmlns:a16="http://schemas.microsoft.com/office/drawing/2014/main" id="{FEA4D480-C650-48B3-AB3F-C3B6BCBD2EB5}"/>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169" y="1894072"/>
            <a:ext cx="2331442" cy="3497163"/>
          </a:xfrm>
          <a:prstGeom prst="rect">
            <a:avLst/>
          </a:prstGeom>
        </p:spPr>
      </p:pic>
      <p:pic>
        <p:nvPicPr>
          <p:cNvPr id="18" name="4E92DA43-5712-40E9-AFDC-2C1062C78C6F" descr="7646DFF2-B812-4635-AA57-5171E34E5A45@chrc">
            <a:extLst>
              <a:ext uri="{FF2B5EF4-FFF2-40B4-BE49-F238E27FC236}">
                <a16:creationId xmlns:a16="http://schemas.microsoft.com/office/drawing/2014/main" id="{8B79D24B-1BF9-4113-81FD-2CD5703FF7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3832" y="371440"/>
            <a:ext cx="2038916" cy="1161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861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841E32A-EB6F-47A2-AF6B-AF79BF1E89C5}"/>
              </a:ext>
            </a:extLst>
          </p:cNvPr>
          <p:cNvSpPr/>
          <p:nvPr/>
        </p:nvSpPr>
        <p:spPr>
          <a:xfrm>
            <a:off x="0" y="6211671"/>
            <a:ext cx="9144000" cy="64633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46" name="Picture 45" descr="CHRC-logo_blue.png">
            <a:extLst>
              <a:ext uri="{FF2B5EF4-FFF2-40B4-BE49-F238E27FC236}">
                <a16:creationId xmlns:a16="http://schemas.microsoft.com/office/drawing/2014/main" id="{095A59FD-9F52-4C72-A6A6-4B5DFA8DC5CA}"/>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380250" y="5889891"/>
            <a:ext cx="716292" cy="712746"/>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264319"/>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95424"/>
            <a:ext cx="6867311" cy="1015663"/>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CA" sz="2800" b="1" i="0" u="none" strike="noStrike" kern="1200" cap="none" spc="0" normalizeH="0" baseline="0" noProof="0" dirty="0">
                <a:ln>
                  <a:noFill/>
                </a:ln>
                <a:solidFill>
                  <a:srgbClr val="1B1A5A"/>
                </a:solidFill>
                <a:effectLst/>
                <a:uLnTx/>
                <a:uFillTx/>
                <a:latin typeface="Arial Narrow" pitchFamily="34" charset="0"/>
                <a:ea typeface="+mn-ea"/>
                <a:cs typeface="+mn-cs"/>
              </a:rPr>
              <a:t>Prévention des AVC en présence de FA : </a:t>
            </a:r>
            <a:br>
              <a:rPr kumimoji="0" lang="fr-CA" sz="2800" b="1" i="0" u="none" strike="noStrike" kern="1200" cap="none" spc="0" normalizeH="0" baseline="0" noProof="0" dirty="0">
                <a:ln>
                  <a:noFill/>
                </a:ln>
                <a:solidFill>
                  <a:prstClr val="black"/>
                </a:solidFill>
                <a:effectLst/>
                <a:uLnTx/>
                <a:uFillTx/>
                <a:latin typeface="Arial Narrow" pitchFamily="34" charset="0"/>
                <a:ea typeface="+mn-ea"/>
                <a:cs typeface="+mn-cs"/>
              </a:rPr>
            </a:br>
            <a:r>
              <a:rPr kumimoji="0" lang="fr-CA" sz="2800" b="1" i="0" u="none" strike="noStrike" kern="1200" cap="none" spc="0" normalizeH="0" baseline="0" noProof="0" dirty="0">
                <a:ln>
                  <a:noFill/>
                </a:ln>
                <a:solidFill>
                  <a:srgbClr val="0070C0"/>
                </a:solidFill>
                <a:effectLst/>
                <a:uLnTx/>
                <a:uFillTx/>
                <a:latin typeface="Arial Narrow" pitchFamily="34" charset="0"/>
                <a:ea typeface="+mn-ea"/>
                <a:cs typeface="Aharoni" panose="02010803020104030203" pitchFamily="2" charset="-79"/>
              </a:rPr>
              <a:t>Pharmacologie</a:t>
            </a:r>
            <a:r>
              <a:rPr kumimoji="0" lang="fr-CA" sz="3200" b="1" i="0" u="none" strike="noStrike" kern="1200" cap="none" spc="0" normalizeH="0" baseline="0" noProof="0" dirty="0">
                <a:ln>
                  <a:noFill/>
                </a:ln>
                <a:solidFill>
                  <a:srgbClr val="1F497D">
                    <a:lumMod val="60000"/>
                    <a:lumOff val="40000"/>
                  </a:srgbClr>
                </a:solidFill>
                <a:effectLst/>
                <a:uLnTx/>
                <a:uFillTx/>
                <a:latin typeface="Arial Narrow" pitchFamily="34" charset="0"/>
                <a:ea typeface="+mn-ea"/>
                <a:cs typeface="+mn-cs"/>
              </a:rPr>
              <a:t> </a:t>
            </a:r>
            <a:r>
              <a:rPr kumimoji="0" lang="fr-CA" sz="2800" b="1" i="0" u="none" strike="noStrike" kern="1200" cap="none" spc="0" normalizeH="0" baseline="0" noProof="0" dirty="0">
                <a:ln>
                  <a:noFill/>
                </a:ln>
                <a:solidFill>
                  <a:srgbClr val="0070C0"/>
                </a:solidFill>
                <a:effectLst/>
                <a:uLnTx/>
                <a:uFillTx/>
                <a:latin typeface="Arial Narrow" pitchFamily="34" charset="0"/>
                <a:ea typeface="+mn-ea"/>
                <a:cs typeface="Aharoni" panose="02010803020104030203" pitchFamily="2" charset="-79"/>
              </a:rPr>
              <a:t>et dosage cliniques des AOD </a:t>
            </a:r>
            <a:endParaRPr kumimoji="0" lang="en-CA" sz="2400" b="1" i="0" u="none" strike="noStrike" kern="1200" cap="none" spc="0" normalizeH="0" baseline="0" noProof="0" dirty="0">
              <a:ln>
                <a:noFill/>
              </a:ln>
              <a:solidFill>
                <a:srgbClr val="0070C0"/>
              </a:solidFill>
              <a:effectLst/>
              <a:uLnTx/>
              <a:uFillTx/>
              <a:latin typeface="Arial Narrow" pitchFamily="34" charset="0"/>
              <a:ea typeface="+mn-ea"/>
              <a:cs typeface="Aharoni" panose="02010803020104030203" pitchFamily="2" charset="-79"/>
            </a:endParaRPr>
          </a:p>
        </p:txBody>
      </p:sp>
      <p:sp>
        <p:nvSpPr>
          <p:cNvPr id="44" name="Text Box 3">
            <a:extLst>
              <a:ext uri="{FF2B5EF4-FFF2-40B4-BE49-F238E27FC236}">
                <a16:creationId xmlns:a16="http://schemas.microsoft.com/office/drawing/2014/main" id="{92CDF11C-93CF-49B3-9C52-4AF4F7CEAB88}"/>
              </a:ext>
            </a:extLst>
          </p:cNvPr>
          <p:cNvSpPr txBox="1">
            <a:spLocks noChangeArrowheads="1"/>
          </p:cNvSpPr>
          <p:nvPr/>
        </p:nvSpPr>
        <p:spPr bwMode="auto">
          <a:xfrm>
            <a:off x="146654" y="6188987"/>
            <a:ext cx="4341263" cy="784830"/>
          </a:xfrm>
          <a:prstGeom prst="rect">
            <a:avLst/>
          </a:prstGeom>
          <a:noFill/>
          <a:ln w="9525">
            <a:noFill/>
            <a:miter lim="800000"/>
            <a:headEnd/>
            <a:tailEnd/>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Pfizer Canada Inc./BMS Canada.  Eliquis (</a:t>
            </a: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apixaban</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Product </a:t>
            </a: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Monograph</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June 16, 2016.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Boehringer </a:t>
            </a: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Ingelheim</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Canada Ltd. Pradaxa (</a:t>
            </a: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dagbatran</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Product </a:t>
            </a: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Monograph</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August 11, 2016.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Bayer Inc. Xarelto (</a:t>
            </a: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rivaroxaban</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Product </a:t>
            </a: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Monograph</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July 20, 2015.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Daiichi</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a:t>
            </a: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Sankyp</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Inc. </a:t>
            </a: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Lixiana</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a:t>
            </a: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edoxaban</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Product </a:t>
            </a: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Monograph</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a:t>
            </a: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November</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2, 2016.</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endParaRPr>
          </a:p>
        </p:txBody>
      </p:sp>
      <p:sp>
        <p:nvSpPr>
          <p:cNvPr id="47" name="Date Placeholder 3">
            <a:extLst>
              <a:ext uri="{FF2B5EF4-FFF2-40B4-BE49-F238E27FC236}">
                <a16:creationId xmlns:a16="http://schemas.microsoft.com/office/drawing/2014/main" id="{232EE8E0-D7EC-4907-8A15-E2AE2C932A56}"/>
              </a:ext>
            </a:extLst>
          </p:cNvPr>
          <p:cNvSpPr txBox="1">
            <a:spLocks/>
          </p:cNvSpPr>
          <p:nvPr/>
        </p:nvSpPr>
        <p:spPr>
          <a:xfrm>
            <a:off x="3870239" y="6625321"/>
            <a:ext cx="5111836" cy="410088"/>
          </a:xfrm>
          <a:prstGeom prst="rect">
            <a:avLst/>
          </a:prstGeom>
        </p:spPr>
        <p:txBody>
          <a:bodyPr vert="horz" lIns="91440" tIns="45720" rIns="91440" bIns="45720" rtlCol="0" anchor="ctr"/>
          <a:lstStyle>
            <a:lvl1pPr>
              <a:defRPr sz="900"/>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000" b="1" i="0" u="none" strike="noStrike" kern="0" cap="none" spc="0" normalizeH="0" baseline="0" noProof="0" dirty="0">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 </a:t>
            </a:r>
            <a:r>
              <a:rPr kumimoji="0" lang="fr-FR" sz="1000" b="1" i="0" u="none" strike="noStrike" kern="1200" cap="none" spc="0" normalizeH="0" baseline="0" noProof="0" dirty="0">
                <a:ln>
                  <a:noFill/>
                </a:ln>
                <a:solidFill>
                  <a:prstClr val="white"/>
                </a:solidFill>
                <a:effectLst/>
                <a:uLnTx/>
                <a:uFillTx/>
                <a:latin typeface="Arial Narrow" pitchFamily="34" charset="0"/>
                <a:ea typeface="+mn-ea"/>
                <a:cs typeface="+mn-cs"/>
              </a:rPr>
              <a:t>La clairance rénale du rivaroxaban est de 66 % et celle de son métabolite actif est</a:t>
            </a:r>
            <a:r>
              <a:rPr kumimoji="0" lang="en-CA" sz="1000" b="1" i="0" u="none" strike="noStrike" kern="1200" cap="none" spc="0" normalizeH="0" baseline="0" noProof="0" dirty="0">
                <a:ln>
                  <a:noFill/>
                </a:ln>
                <a:solidFill>
                  <a:prstClr val="white"/>
                </a:solidFill>
                <a:effectLst/>
                <a:uLnTx/>
                <a:uFillTx/>
                <a:latin typeface="Arial Narrow" pitchFamily="34" charset="0"/>
                <a:ea typeface="+mn-ea"/>
                <a:cs typeface="+mn-cs"/>
              </a:rPr>
              <a:t> </a:t>
            </a:r>
            <a:r>
              <a:rPr kumimoji="0" lang="fr-FR" sz="1000" b="1" i="0" u="none" strike="noStrike" kern="1200" cap="none" spc="0" normalizeH="0" baseline="0" noProof="0" dirty="0">
                <a:ln>
                  <a:noFill/>
                </a:ln>
                <a:solidFill>
                  <a:prstClr val="white"/>
                </a:solidFill>
                <a:effectLst/>
                <a:uLnTx/>
                <a:uFillTx/>
                <a:latin typeface="Arial Narrow" pitchFamily="34" charset="0"/>
                <a:ea typeface="+mn-ea"/>
                <a:cs typeface="+mn-cs"/>
              </a:rPr>
              <a:t>de 36 %</a:t>
            </a:r>
            <a:endParaRPr kumimoji="0" lang="en-CA" sz="1000" b="1" i="0" u="none" strike="noStrike" kern="1200" cap="none" spc="0" normalizeH="0" baseline="0" noProof="0" dirty="0">
              <a:ln>
                <a:noFill/>
              </a:ln>
              <a:solidFill>
                <a:prstClr val="white"/>
              </a:solidFill>
              <a:effectLst/>
              <a:uLnTx/>
              <a:uFillTx/>
              <a:latin typeface="Arial Narrow" pitchFamily="34" charset="0"/>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da-DK" sz="1000" b="0" i="0" u="none" strike="noStrike" kern="0" cap="none" spc="0" normalizeH="0" baseline="0" noProof="0" dirty="0">
              <a:ln>
                <a:noFill/>
              </a:ln>
              <a:solidFill>
                <a:prstClr val="white"/>
              </a:solidFill>
              <a:effectLst/>
              <a:uLnTx/>
              <a:uFillTx/>
              <a:latin typeface="Arial Narrow" pitchFamily="34" charset="0"/>
              <a:ea typeface="Lato" panose="020F0502020204030203" pitchFamily="34" charset="0"/>
              <a:cs typeface="Lato" panose="020F0502020204030203" pitchFamily="34" charset="0"/>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da-DK" sz="1000" b="0" i="0" u="none" strike="noStrike" kern="0" cap="none" spc="0" normalizeH="0" baseline="0" noProof="0" dirty="0">
              <a:ln>
                <a:noFill/>
              </a:ln>
              <a:solidFill>
                <a:prstClr val="white"/>
              </a:solidFill>
              <a:effectLst/>
              <a:uLnTx/>
              <a:uFillTx/>
              <a:latin typeface="Arial Narrow" pitchFamily="34" charset="0"/>
              <a:ea typeface="Lato" panose="020F0502020204030203" pitchFamily="34" charset="0"/>
              <a:cs typeface="Lato" panose="020F0502020204030203" pitchFamily="34" charset="0"/>
            </a:endParaRPr>
          </a:p>
        </p:txBody>
      </p:sp>
      <p:pic>
        <p:nvPicPr>
          <p:cNvPr id="2" name="Picture 1">
            <a:extLst>
              <a:ext uri="{FF2B5EF4-FFF2-40B4-BE49-F238E27FC236}">
                <a16:creationId xmlns:a16="http://schemas.microsoft.com/office/drawing/2014/main" id="{A9568CAB-2A6C-43EE-A80A-3CB64D90E642}"/>
              </a:ext>
            </a:extLst>
          </p:cNvPr>
          <p:cNvPicPr>
            <a:picLocks noChangeAspect="1"/>
          </p:cNvPicPr>
          <p:nvPr/>
        </p:nvPicPr>
        <p:blipFill>
          <a:blip r:embed="rId5"/>
          <a:stretch>
            <a:fillRect/>
          </a:stretch>
        </p:blipFill>
        <p:spPr>
          <a:xfrm>
            <a:off x="16636" y="1541902"/>
            <a:ext cx="9144000" cy="4392186"/>
          </a:xfrm>
          <a:prstGeom prst="rect">
            <a:avLst/>
          </a:prstGeom>
          <a:ln>
            <a:noFill/>
          </a:ln>
          <a:effectLst>
            <a:outerShdw blurRad="292100" dist="139700" dir="2700000" algn="tl" rotWithShape="0">
              <a:srgbClr val="333333">
                <a:alpha val="65000"/>
              </a:srgbClr>
            </a:outerShdw>
          </a:effectLst>
        </p:spPr>
      </p:pic>
      <p:sp>
        <p:nvSpPr>
          <p:cNvPr id="10" name="Rectangle 9">
            <a:extLst>
              <a:ext uri="{FF2B5EF4-FFF2-40B4-BE49-F238E27FC236}">
                <a16:creationId xmlns:a16="http://schemas.microsoft.com/office/drawing/2014/main" id="{77EF3218-558A-47FF-A84A-2301942C5C25}"/>
              </a:ext>
            </a:extLst>
          </p:cNvPr>
          <p:cNvSpPr/>
          <p:nvPr/>
        </p:nvSpPr>
        <p:spPr>
          <a:xfrm>
            <a:off x="4845361" y="2767908"/>
            <a:ext cx="861238" cy="393405"/>
          </a:xfrm>
          <a:prstGeom prst="rect">
            <a:avLst/>
          </a:prstGeom>
          <a:noFill/>
          <a:ln w="38100">
            <a:solidFill>
              <a:srgbClr val="19325C"/>
            </a:solidFill>
          </a:ln>
          <a:effectLst>
            <a:glow rad="63500">
              <a:schemeClr val="accent1">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957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B113C6A8-9A4B-4752-A660-EE9A242E8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551" y="3697525"/>
            <a:ext cx="2980697" cy="2395530"/>
          </a:xfrm>
          <a:prstGeom prst="rect">
            <a:avLst/>
          </a:prstGeom>
        </p:spPr>
      </p:pic>
      <p:pic>
        <p:nvPicPr>
          <p:cNvPr id="5" name="Picture 4">
            <a:extLst>
              <a:ext uri="{FF2B5EF4-FFF2-40B4-BE49-F238E27FC236}">
                <a16:creationId xmlns:a16="http://schemas.microsoft.com/office/drawing/2014/main" id="{43A2FA68-8A53-491D-8655-81BE51BAE9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526" y="1703418"/>
            <a:ext cx="3425669" cy="2755164"/>
          </a:xfrm>
          <a:prstGeom prst="rect">
            <a:avLst/>
          </a:prstGeom>
        </p:spPr>
      </p:pic>
      <p:sp>
        <p:nvSpPr>
          <p:cNvPr id="45" name="Rectangle 44">
            <a:extLst>
              <a:ext uri="{FF2B5EF4-FFF2-40B4-BE49-F238E27FC236}">
                <a16:creationId xmlns:a16="http://schemas.microsoft.com/office/drawing/2014/main" id="{A841E32A-EB6F-47A2-AF6B-AF79BF1E89C5}"/>
              </a:ext>
            </a:extLst>
          </p:cNvPr>
          <p:cNvSpPr/>
          <p:nvPr/>
        </p:nvSpPr>
        <p:spPr>
          <a:xfrm>
            <a:off x="0" y="6211671"/>
            <a:ext cx="9144000" cy="64633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46" name="Picture 45" descr="CHRC-logo_blue.png">
            <a:extLst>
              <a:ext uri="{FF2B5EF4-FFF2-40B4-BE49-F238E27FC236}">
                <a16:creationId xmlns:a16="http://schemas.microsoft.com/office/drawing/2014/main" id="{095A59FD-9F52-4C72-A6A6-4B5DFA8DC5CA}"/>
              </a:ext>
            </a:extLst>
          </p:cNvPr>
          <p:cNvPicPr>
            <a:picLocks noChangeAspect="1"/>
          </p:cNvPicPr>
          <p:nvPr/>
        </p:nvPicPr>
        <p:blipFill>
          <a:blip r:embed="rId5" cstate="print">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tretch>
            <a:fillRect/>
          </a:stretch>
        </p:blipFill>
        <p:spPr>
          <a:xfrm>
            <a:off x="8380250" y="5889891"/>
            <a:ext cx="716292" cy="712746"/>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264319"/>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241828"/>
            <a:ext cx="6867311" cy="1323439"/>
          </a:xfrm>
          <a:prstGeom prst="rect">
            <a:avLst/>
          </a:prstGeom>
          <a:noFill/>
        </p:spPr>
        <p:txBody>
          <a:bodyPr wrap="square">
            <a:spAutoFit/>
          </a:bodyPr>
          <a:lstStyle/>
          <a:p>
            <a:pPr>
              <a:defRPr/>
            </a:pPr>
            <a:r>
              <a:rPr lang="fr-CA" sz="4000" b="1" kern="0" dirty="0">
                <a:solidFill>
                  <a:srgbClr val="1B1A5A"/>
                </a:solidFill>
                <a:latin typeface="Arial Narrow" pitchFamily="34" charset="0"/>
                <a:ea typeface="Lato" panose="020F0502020204030203" pitchFamily="34" charset="0"/>
                <a:cs typeface="Lato" panose="020F0502020204030203" pitchFamily="34" charset="0"/>
              </a:rPr>
              <a:t>Le dabigatran et l’estomac</a:t>
            </a:r>
          </a:p>
          <a:p>
            <a:pPr lvl="0">
              <a:defRPr/>
            </a:pPr>
            <a:endParaRPr lang="en-CA" sz="4000" b="1" dirty="0">
              <a:solidFill>
                <a:srgbClr val="183059"/>
              </a:solidFill>
              <a:latin typeface="Arial Narrow" panose="020B0606020202030204" pitchFamily="34" charset="0"/>
              <a:cs typeface="Aharoni" panose="02010803020104030203" pitchFamily="2" charset="-79"/>
            </a:endParaRPr>
          </a:p>
        </p:txBody>
      </p:sp>
      <p:sp>
        <p:nvSpPr>
          <p:cNvPr id="44" name="Text Box 3">
            <a:extLst>
              <a:ext uri="{FF2B5EF4-FFF2-40B4-BE49-F238E27FC236}">
                <a16:creationId xmlns:a16="http://schemas.microsoft.com/office/drawing/2014/main" id="{92CDF11C-93CF-49B3-9C52-4AF4F7CEAB88}"/>
              </a:ext>
            </a:extLst>
          </p:cNvPr>
          <p:cNvSpPr txBox="1">
            <a:spLocks noChangeArrowheads="1"/>
          </p:cNvSpPr>
          <p:nvPr/>
        </p:nvSpPr>
        <p:spPr bwMode="auto">
          <a:xfrm>
            <a:off x="155177" y="6370052"/>
            <a:ext cx="4341263" cy="400110"/>
          </a:xfrm>
          <a:prstGeom prst="rect">
            <a:avLst/>
          </a:prstGeom>
          <a:noFill/>
          <a:ln w="9525">
            <a:noFill/>
            <a:miter lim="800000"/>
            <a:headEnd/>
            <a:tailEnd/>
          </a:ln>
        </p:spPr>
        <p:txBody>
          <a:bodyPr wrap="square">
            <a:spAutoFit/>
          </a:bodyPr>
          <a:lstStyle/>
          <a:p>
            <a:pPr lvl="0"/>
            <a:r>
              <a:rPr lang="fr-FR" altLang="en-US" sz="1000" dirty="0">
                <a:solidFill>
                  <a:prstClr val="white"/>
                </a:solidFill>
                <a:latin typeface="Arial Narrow" panose="020B0606020202030204" pitchFamily="34" charset="0"/>
                <a:cs typeface="Lato"/>
              </a:rPr>
              <a:t>Boehringer </a:t>
            </a:r>
            <a:r>
              <a:rPr lang="fr-FR" altLang="en-US" sz="1000" dirty="0" err="1">
                <a:solidFill>
                  <a:prstClr val="white"/>
                </a:solidFill>
                <a:latin typeface="Arial Narrow" panose="020B0606020202030204" pitchFamily="34" charset="0"/>
                <a:cs typeface="Lato"/>
              </a:rPr>
              <a:t>Ingelheim</a:t>
            </a:r>
            <a:r>
              <a:rPr lang="fr-FR" altLang="en-US" sz="1000" dirty="0">
                <a:solidFill>
                  <a:prstClr val="white"/>
                </a:solidFill>
                <a:latin typeface="Arial Narrow" panose="020B0606020202030204" pitchFamily="34" charset="0"/>
                <a:cs typeface="Lato"/>
              </a:rPr>
              <a:t> Canada Ltd. (2014).  Pradaxa Product </a:t>
            </a:r>
            <a:r>
              <a:rPr lang="fr-FR" altLang="en-US" sz="1000" dirty="0" err="1">
                <a:solidFill>
                  <a:prstClr val="white"/>
                </a:solidFill>
                <a:latin typeface="Arial Narrow" panose="020B0606020202030204" pitchFamily="34" charset="0"/>
                <a:cs typeface="Lato"/>
              </a:rPr>
              <a:t>Monograph</a:t>
            </a:r>
            <a:r>
              <a:rPr lang="fr-FR" altLang="en-US" sz="1000" dirty="0">
                <a:solidFill>
                  <a:prstClr val="white"/>
                </a:solidFill>
                <a:latin typeface="Arial Narrow" panose="020B0606020202030204" pitchFamily="34" charset="0"/>
                <a:cs typeface="Lato"/>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altLang="en-US"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endParaRPr>
          </a:p>
        </p:txBody>
      </p:sp>
      <p:graphicFrame>
        <p:nvGraphicFramePr>
          <p:cNvPr id="27" name="Chart 26">
            <a:extLst>
              <a:ext uri="{FF2B5EF4-FFF2-40B4-BE49-F238E27FC236}">
                <a16:creationId xmlns:a16="http://schemas.microsoft.com/office/drawing/2014/main" id="{51705E64-E79F-48F9-B486-455F6BADBFD3}"/>
              </a:ext>
            </a:extLst>
          </p:cNvPr>
          <p:cNvGraphicFramePr/>
          <p:nvPr>
            <p:extLst>
              <p:ext uri="{D42A27DB-BD31-4B8C-83A1-F6EECF244321}">
                <p14:modId xmlns:p14="http://schemas.microsoft.com/office/powerpoint/2010/main" val="1625402627"/>
              </p:ext>
            </p:extLst>
          </p:nvPr>
        </p:nvGraphicFramePr>
        <p:xfrm>
          <a:off x="2213681" y="4721243"/>
          <a:ext cx="1679757" cy="156707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8" name="Chart 27">
            <a:extLst>
              <a:ext uri="{FF2B5EF4-FFF2-40B4-BE49-F238E27FC236}">
                <a16:creationId xmlns:a16="http://schemas.microsoft.com/office/drawing/2014/main" id="{8FD8839C-4C1D-48E6-AEE5-0B5478BEA6E4}"/>
              </a:ext>
            </a:extLst>
          </p:cNvPr>
          <p:cNvGraphicFramePr/>
          <p:nvPr>
            <p:extLst>
              <p:ext uri="{D42A27DB-BD31-4B8C-83A1-F6EECF244321}">
                <p14:modId xmlns:p14="http://schemas.microsoft.com/office/powerpoint/2010/main" val="365843671"/>
              </p:ext>
            </p:extLst>
          </p:nvPr>
        </p:nvGraphicFramePr>
        <p:xfrm>
          <a:off x="3936321" y="4684363"/>
          <a:ext cx="1679757" cy="1567073"/>
        </p:xfrm>
        <a:graphic>
          <a:graphicData uri="http://schemas.openxmlformats.org/drawingml/2006/chart">
            <c:chart xmlns:c="http://schemas.openxmlformats.org/drawingml/2006/chart" xmlns:r="http://schemas.openxmlformats.org/officeDocument/2006/relationships" r:id="rId8"/>
          </a:graphicData>
        </a:graphic>
      </p:graphicFrame>
      <p:sp>
        <p:nvSpPr>
          <p:cNvPr id="31" name="TextBox 30">
            <a:extLst>
              <a:ext uri="{FF2B5EF4-FFF2-40B4-BE49-F238E27FC236}">
                <a16:creationId xmlns:a16="http://schemas.microsoft.com/office/drawing/2014/main" id="{B4209B22-2E37-4C4B-B7ED-22486485D2F5}"/>
              </a:ext>
            </a:extLst>
          </p:cNvPr>
          <p:cNvSpPr txBox="1"/>
          <p:nvPr/>
        </p:nvSpPr>
        <p:spPr>
          <a:xfrm>
            <a:off x="791110" y="1849347"/>
            <a:ext cx="1739439" cy="1200329"/>
          </a:xfrm>
          <a:prstGeom prst="rect">
            <a:avLst/>
          </a:prstGeom>
          <a:noFill/>
        </p:spPr>
        <p:txBody>
          <a:bodyPr wrap="square" rtlCol="0">
            <a:spAutoFit/>
          </a:bodyPr>
          <a:lstStyle/>
          <a:p>
            <a:pPr algn="ctr"/>
            <a:r>
              <a:rPr lang="fr-CA" sz="2400" b="1" dirty="0">
                <a:latin typeface="Arial Narrow" pitchFamily="34" charset="0"/>
              </a:rPr>
              <a:t>Capsule de dabigatran</a:t>
            </a:r>
            <a:endParaRPr lang="fr-FR" sz="2400" b="1" dirty="0">
              <a:latin typeface="Arial Narrow" pitchFamily="34" charset="0"/>
            </a:endParaRPr>
          </a:p>
          <a:p>
            <a:pPr algn="ctr"/>
            <a:endParaRPr lang="en-US" sz="2400" b="1" dirty="0">
              <a:solidFill>
                <a:prstClr val="black"/>
              </a:solidFill>
              <a:latin typeface="Arial Narrow" panose="020B0606020202030204" pitchFamily="34" charset="0"/>
            </a:endParaRPr>
          </a:p>
        </p:txBody>
      </p:sp>
      <p:cxnSp>
        <p:nvCxnSpPr>
          <p:cNvPr id="32" name="Straight Connector 31">
            <a:extLst>
              <a:ext uri="{FF2B5EF4-FFF2-40B4-BE49-F238E27FC236}">
                <a16:creationId xmlns:a16="http://schemas.microsoft.com/office/drawing/2014/main" id="{3D136E87-9014-4529-9A5A-F704A944EC98}"/>
              </a:ext>
            </a:extLst>
          </p:cNvPr>
          <p:cNvCxnSpPr>
            <a:cxnSpLocks/>
          </p:cNvCxnSpPr>
          <p:nvPr/>
        </p:nvCxnSpPr>
        <p:spPr>
          <a:xfrm>
            <a:off x="3233830" y="2996311"/>
            <a:ext cx="2382248" cy="1843230"/>
          </a:xfrm>
          <a:prstGeom prst="line">
            <a:avLst/>
          </a:prstGeom>
          <a:noFill/>
          <a:ln w="19050" cap="flat" cmpd="sng" algn="ctr">
            <a:solidFill>
              <a:srgbClr val="183059"/>
            </a:solidFill>
            <a:prstDash val="solid"/>
            <a:miter lim="800000"/>
          </a:ln>
          <a:effectLst/>
        </p:spPr>
      </p:cxnSp>
      <p:cxnSp>
        <p:nvCxnSpPr>
          <p:cNvPr id="33" name="Straight Connector 32">
            <a:extLst>
              <a:ext uri="{FF2B5EF4-FFF2-40B4-BE49-F238E27FC236}">
                <a16:creationId xmlns:a16="http://schemas.microsoft.com/office/drawing/2014/main" id="{9252B285-DF8A-4FD7-9921-22399AC3F6DE}"/>
              </a:ext>
            </a:extLst>
          </p:cNvPr>
          <p:cNvCxnSpPr>
            <a:cxnSpLocks/>
          </p:cNvCxnSpPr>
          <p:nvPr/>
        </p:nvCxnSpPr>
        <p:spPr>
          <a:xfrm>
            <a:off x="3233830" y="2996311"/>
            <a:ext cx="2873047" cy="1020068"/>
          </a:xfrm>
          <a:prstGeom prst="line">
            <a:avLst/>
          </a:prstGeom>
          <a:noFill/>
          <a:ln w="19050" cap="flat" cmpd="sng" algn="ctr">
            <a:solidFill>
              <a:srgbClr val="183059"/>
            </a:solidFill>
            <a:prstDash val="solid"/>
            <a:miter lim="800000"/>
          </a:ln>
          <a:effectLst/>
        </p:spPr>
      </p:cxnSp>
      <p:cxnSp>
        <p:nvCxnSpPr>
          <p:cNvPr id="34" name="Straight Connector 33">
            <a:extLst>
              <a:ext uri="{FF2B5EF4-FFF2-40B4-BE49-F238E27FC236}">
                <a16:creationId xmlns:a16="http://schemas.microsoft.com/office/drawing/2014/main" id="{694E7461-9CB7-44EC-81BF-F59D53D3DF74}"/>
              </a:ext>
            </a:extLst>
          </p:cNvPr>
          <p:cNvCxnSpPr>
            <a:cxnSpLocks/>
          </p:cNvCxnSpPr>
          <p:nvPr/>
        </p:nvCxnSpPr>
        <p:spPr>
          <a:xfrm flipV="1">
            <a:off x="4724829" y="5077872"/>
            <a:ext cx="1009068" cy="450296"/>
          </a:xfrm>
          <a:prstGeom prst="line">
            <a:avLst/>
          </a:prstGeom>
          <a:noFill/>
          <a:ln w="19050" cap="flat" cmpd="sng" algn="ctr">
            <a:solidFill>
              <a:srgbClr val="43BAD8"/>
            </a:solidFill>
            <a:prstDash val="solid"/>
            <a:miter lim="800000"/>
          </a:ln>
          <a:effectLst/>
        </p:spPr>
      </p:cxnSp>
      <p:sp>
        <p:nvSpPr>
          <p:cNvPr id="35" name="TextBox 34">
            <a:extLst>
              <a:ext uri="{FF2B5EF4-FFF2-40B4-BE49-F238E27FC236}">
                <a16:creationId xmlns:a16="http://schemas.microsoft.com/office/drawing/2014/main" id="{0BE70CAA-F928-4957-95A8-D94EAE527946}"/>
              </a:ext>
            </a:extLst>
          </p:cNvPr>
          <p:cNvSpPr txBox="1"/>
          <p:nvPr/>
        </p:nvSpPr>
        <p:spPr>
          <a:xfrm>
            <a:off x="2662211" y="5303020"/>
            <a:ext cx="2477059" cy="707886"/>
          </a:xfrm>
          <a:prstGeom prst="rect">
            <a:avLst/>
          </a:prstGeom>
          <a:noFill/>
        </p:spPr>
        <p:txBody>
          <a:bodyPr wrap="square" rtlCol="0">
            <a:spAutoFit/>
          </a:bodyPr>
          <a:lstStyle/>
          <a:p>
            <a:pPr algn="ctr"/>
            <a:r>
              <a:rPr lang="en-CA" sz="2000" b="1" dirty="0" err="1">
                <a:solidFill>
                  <a:srgbClr val="43BAD8"/>
                </a:solidFill>
                <a:latin typeface="Arial Narrow" panose="020B0606020202030204" pitchFamily="34" charset="0"/>
              </a:rPr>
              <a:t>Enrobage</a:t>
            </a:r>
            <a:r>
              <a:rPr lang="en-CA" sz="2000" b="1" dirty="0">
                <a:solidFill>
                  <a:srgbClr val="43BAD8"/>
                </a:solidFill>
                <a:latin typeface="Arial Narrow" panose="020B0606020202030204" pitchFamily="34" charset="0"/>
              </a:rPr>
              <a:t> du dabigatran </a:t>
            </a:r>
            <a:endParaRPr lang="en-US" sz="2000" b="1" dirty="0">
              <a:solidFill>
                <a:srgbClr val="43BAD8"/>
              </a:solidFill>
              <a:latin typeface="Arial Narrow" panose="020B0606020202030204" pitchFamily="34" charset="0"/>
            </a:endParaRPr>
          </a:p>
        </p:txBody>
      </p:sp>
      <p:cxnSp>
        <p:nvCxnSpPr>
          <p:cNvPr id="36" name="Straight Connector 35">
            <a:extLst>
              <a:ext uri="{FF2B5EF4-FFF2-40B4-BE49-F238E27FC236}">
                <a16:creationId xmlns:a16="http://schemas.microsoft.com/office/drawing/2014/main" id="{74D2AED6-A10A-408B-B30B-1EBB94CD7FF2}"/>
              </a:ext>
            </a:extLst>
          </p:cNvPr>
          <p:cNvCxnSpPr>
            <a:cxnSpLocks/>
          </p:cNvCxnSpPr>
          <p:nvPr/>
        </p:nvCxnSpPr>
        <p:spPr>
          <a:xfrm flipH="1" flipV="1">
            <a:off x="7051581" y="5169871"/>
            <a:ext cx="435187" cy="378734"/>
          </a:xfrm>
          <a:prstGeom prst="line">
            <a:avLst/>
          </a:prstGeom>
          <a:noFill/>
          <a:ln w="19050" cap="flat" cmpd="sng" algn="ctr">
            <a:solidFill>
              <a:srgbClr val="0E1838"/>
            </a:solidFill>
            <a:prstDash val="solid"/>
            <a:miter lim="800000"/>
          </a:ln>
          <a:effectLst/>
        </p:spPr>
      </p:cxnSp>
      <p:sp>
        <p:nvSpPr>
          <p:cNvPr id="37" name="TextBox 36">
            <a:extLst>
              <a:ext uri="{FF2B5EF4-FFF2-40B4-BE49-F238E27FC236}">
                <a16:creationId xmlns:a16="http://schemas.microsoft.com/office/drawing/2014/main" id="{464875EA-6127-41B2-99F4-0E22C717B7D4}"/>
              </a:ext>
            </a:extLst>
          </p:cNvPr>
          <p:cNvSpPr txBox="1"/>
          <p:nvPr/>
        </p:nvSpPr>
        <p:spPr>
          <a:xfrm>
            <a:off x="6862910" y="5430473"/>
            <a:ext cx="2477059" cy="400110"/>
          </a:xfrm>
          <a:prstGeom prst="rect">
            <a:avLst/>
          </a:prstGeom>
          <a:noFill/>
        </p:spPr>
        <p:txBody>
          <a:bodyPr wrap="square" rtlCol="0">
            <a:spAutoFit/>
          </a:bodyPr>
          <a:lstStyle/>
          <a:p>
            <a:pPr algn="ctr"/>
            <a:r>
              <a:rPr lang="en-CA" sz="2000" b="1" dirty="0" err="1">
                <a:solidFill>
                  <a:srgbClr val="0E1838"/>
                </a:solidFill>
                <a:latin typeface="Arial Narrow" panose="020B0606020202030204" pitchFamily="34" charset="0"/>
              </a:rPr>
              <a:t>Enrobage</a:t>
            </a:r>
            <a:r>
              <a:rPr lang="en-CA" sz="2000" b="1" dirty="0">
                <a:solidFill>
                  <a:srgbClr val="0E1838"/>
                </a:solidFill>
                <a:latin typeface="Arial Narrow" panose="020B0606020202030204" pitchFamily="34" charset="0"/>
              </a:rPr>
              <a:t> </a:t>
            </a:r>
            <a:r>
              <a:rPr lang="en-CA" sz="2000" b="1" dirty="0" err="1">
                <a:solidFill>
                  <a:srgbClr val="0E1838"/>
                </a:solidFill>
                <a:latin typeface="Arial Narrow" panose="020B0606020202030204" pitchFamily="34" charset="0"/>
              </a:rPr>
              <a:t>scellant</a:t>
            </a:r>
            <a:endParaRPr lang="en-US" sz="2000" b="1" dirty="0">
              <a:solidFill>
                <a:srgbClr val="0E1838"/>
              </a:solidFill>
              <a:latin typeface="Arial Narrow" panose="020B0606020202030204" pitchFamily="34" charset="0"/>
            </a:endParaRPr>
          </a:p>
        </p:txBody>
      </p:sp>
      <p:cxnSp>
        <p:nvCxnSpPr>
          <p:cNvPr id="38" name="Straight Connector 37">
            <a:extLst>
              <a:ext uri="{FF2B5EF4-FFF2-40B4-BE49-F238E27FC236}">
                <a16:creationId xmlns:a16="http://schemas.microsoft.com/office/drawing/2014/main" id="{367AB18A-51AA-4E5D-B9BD-A3E5A71BA869}"/>
              </a:ext>
            </a:extLst>
          </p:cNvPr>
          <p:cNvCxnSpPr>
            <a:cxnSpLocks/>
          </p:cNvCxnSpPr>
          <p:nvPr/>
        </p:nvCxnSpPr>
        <p:spPr>
          <a:xfrm flipV="1">
            <a:off x="6617014" y="3892116"/>
            <a:ext cx="869753" cy="718902"/>
          </a:xfrm>
          <a:prstGeom prst="line">
            <a:avLst/>
          </a:prstGeom>
          <a:noFill/>
          <a:ln w="19050" cap="flat" cmpd="sng" algn="ctr">
            <a:solidFill>
              <a:srgbClr val="183059"/>
            </a:solidFill>
            <a:prstDash val="solid"/>
            <a:miter lim="800000"/>
          </a:ln>
          <a:effectLst/>
        </p:spPr>
      </p:cxnSp>
      <p:sp>
        <p:nvSpPr>
          <p:cNvPr id="39" name="TextBox 38">
            <a:extLst>
              <a:ext uri="{FF2B5EF4-FFF2-40B4-BE49-F238E27FC236}">
                <a16:creationId xmlns:a16="http://schemas.microsoft.com/office/drawing/2014/main" id="{F6AE6BE6-2796-4B8A-94AE-325067AAC08A}"/>
              </a:ext>
            </a:extLst>
          </p:cNvPr>
          <p:cNvSpPr txBox="1"/>
          <p:nvPr/>
        </p:nvSpPr>
        <p:spPr>
          <a:xfrm>
            <a:off x="7203653" y="3215014"/>
            <a:ext cx="1750193" cy="707886"/>
          </a:xfrm>
          <a:prstGeom prst="rect">
            <a:avLst/>
          </a:prstGeom>
          <a:noFill/>
        </p:spPr>
        <p:txBody>
          <a:bodyPr wrap="square" rtlCol="0">
            <a:spAutoFit/>
          </a:bodyPr>
          <a:lstStyle/>
          <a:p>
            <a:pPr algn="ctr"/>
            <a:r>
              <a:rPr lang="fr-CA" sz="2000" b="1" dirty="0">
                <a:solidFill>
                  <a:srgbClr val="183059"/>
                </a:solidFill>
                <a:latin typeface="Arial Narrow" panose="020B0606020202030204" pitchFamily="34" charset="0"/>
              </a:rPr>
              <a:t>Noyau d’acide </a:t>
            </a:r>
            <a:r>
              <a:rPr lang="fr-CA" sz="2000" b="1" dirty="0" err="1">
                <a:solidFill>
                  <a:srgbClr val="183059"/>
                </a:solidFill>
                <a:latin typeface="Arial Narrow" panose="020B0606020202030204" pitchFamily="34" charset="0"/>
              </a:rPr>
              <a:t>tartarique</a:t>
            </a:r>
            <a:endParaRPr lang="en-US" sz="2000" b="1" dirty="0">
              <a:solidFill>
                <a:srgbClr val="183059"/>
              </a:solidFill>
              <a:latin typeface="Arial Narrow" panose="020B0606020202030204" pitchFamily="34" charset="0"/>
            </a:endParaRPr>
          </a:p>
        </p:txBody>
      </p:sp>
      <p:sp>
        <p:nvSpPr>
          <p:cNvPr id="40" name="TextBox 39">
            <a:extLst>
              <a:ext uri="{FF2B5EF4-FFF2-40B4-BE49-F238E27FC236}">
                <a16:creationId xmlns:a16="http://schemas.microsoft.com/office/drawing/2014/main" id="{47EB3AA9-F5ED-4EFE-BB35-E7AC540E880C}"/>
              </a:ext>
            </a:extLst>
          </p:cNvPr>
          <p:cNvSpPr txBox="1"/>
          <p:nvPr/>
        </p:nvSpPr>
        <p:spPr>
          <a:xfrm>
            <a:off x="6335666" y="1753415"/>
            <a:ext cx="1935031" cy="1200329"/>
          </a:xfrm>
          <a:prstGeom prst="rect">
            <a:avLst/>
          </a:prstGeom>
          <a:noFill/>
        </p:spPr>
        <p:txBody>
          <a:bodyPr wrap="square" rtlCol="0">
            <a:spAutoFit/>
          </a:bodyPr>
          <a:lstStyle/>
          <a:p>
            <a:pPr algn="ctr"/>
            <a:r>
              <a:rPr lang="fr-CA" sz="2400" b="1" dirty="0">
                <a:latin typeface="Arial Narrow" pitchFamily="34" charset="0"/>
              </a:rPr>
              <a:t>Comprimé de  dabigatran</a:t>
            </a:r>
            <a:endParaRPr lang="fr-FR" sz="2400" b="1" dirty="0">
              <a:latin typeface="Arial Narrow" pitchFamily="34" charset="0"/>
            </a:endParaRPr>
          </a:p>
          <a:p>
            <a:pPr algn="ctr"/>
            <a:endParaRPr lang="en-US" sz="2400" b="1" dirty="0">
              <a:solidFill>
                <a:prstClr val="black"/>
              </a:solidFill>
              <a:latin typeface="Arial Narrow" panose="020B0606020202030204" pitchFamily="34" charset="0"/>
            </a:endParaRPr>
          </a:p>
        </p:txBody>
      </p:sp>
      <p:pic>
        <p:nvPicPr>
          <p:cNvPr id="22" name="4E92DA43-5712-40E9-AFDC-2C1062C78C6F" descr="7646DFF2-B812-4635-AA57-5171E34E5A45@chrc">
            <a:extLst>
              <a:ext uri="{FF2B5EF4-FFF2-40B4-BE49-F238E27FC236}">
                <a16:creationId xmlns:a16="http://schemas.microsoft.com/office/drawing/2014/main" id="{01038FE2-82BF-4BEB-B95E-53617DC5053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83235" y="180464"/>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5844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348549"/>
            <a:ext cx="9144000" cy="509451"/>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380250" y="6007458"/>
            <a:ext cx="716292" cy="712746"/>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9" y="1721519"/>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40689" y="148942"/>
            <a:ext cx="7444823" cy="1384995"/>
          </a:xfrm>
          <a:prstGeom prst="rect">
            <a:avLst/>
          </a:prstGeom>
          <a:noFill/>
        </p:spPr>
        <p:txBody>
          <a:bodyPr wrap="square">
            <a:spAutoFit/>
          </a:bodyPr>
          <a:lstStyle/>
          <a:p>
            <a:pPr lvl="0">
              <a:defRPr/>
            </a:pPr>
            <a:r>
              <a:rPr lang="fr-CH" sz="2800" b="1" dirty="0">
                <a:solidFill>
                  <a:srgbClr val="1B1A5A"/>
                </a:solidFill>
                <a:latin typeface="Arial Narrow" pitchFamily="34" charset="0"/>
                <a:cs typeface="Aharoni" panose="02010803020104030203" pitchFamily="2" charset="-79"/>
              </a:rPr>
              <a:t>Les AOD comparativement à la warfarine en ce qui </a:t>
            </a:r>
          </a:p>
          <a:p>
            <a:pPr lvl="0">
              <a:defRPr/>
            </a:pPr>
            <a:r>
              <a:rPr lang="fr-CH" sz="2800" b="1" dirty="0">
                <a:solidFill>
                  <a:srgbClr val="1B1A5A"/>
                </a:solidFill>
                <a:latin typeface="Arial Narrow" pitchFamily="34" charset="0"/>
                <a:cs typeface="Aharoni" panose="02010803020104030203" pitchFamily="2" charset="-79"/>
              </a:rPr>
              <a:t>a trait à l’hémorragie digestive et à la dyspepsie</a:t>
            </a:r>
            <a:br>
              <a:rPr kumimoji="0" lang="en-CA" sz="3600" b="1" i="0" u="none" strike="noStrike" kern="1200" cap="none" spc="0" normalizeH="0" baseline="0" noProof="0" dirty="0">
                <a:ln>
                  <a:noFill/>
                </a:ln>
                <a:solidFill>
                  <a:srgbClr val="1B1A5A"/>
                </a:solidFill>
                <a:effectLst/>
                <a:uLnTx/>
                <a:uFillTx/>
                <a:latin typeface="Arial Narrow" panose="020B0606020202030204" pitchFamily="34" charset="0"/>
                <a:ea typeface="+mn-ea"/>
                <a:cs typeface="Aharoni" panose="02010803020104030203" pitchFamily="2" charset="-79"/>
              </a:rPr>
            </a:br>
            <a:r>
              <a:rPr lang="en-CA" sz="2800" b="1" dirty="0" err="1">
                <a:solidFill>
                  <a:srgbClr val="0070C0"/>
                </a:solidFill>
                <a:latin typeface="Arial Narrow" panose="020B0606020202030204" pitchFamily="34" charset="0"/>
                <a:cs typeface="Aharoni" panose="02010803020104030203" pitchFamily="2" charset="-79"/>
              </a:rPr>
              <a:t>Comparaisons</a:t>
            </a:r>
            <a:r>
              <a:rPr lang="en-CA" sz="2800" b="1" dirty="0">
                <a:solidFill>
                  <a:srgbClr val="0070C0"/>
                </a:solidFill>
                <a:latin typeface="Arial Narrow" panose="020B0606020202030204" pitchFamily="34" charset="0"/>
                <a:cs typeface="Aharoni" panose="02010803020104030203" pitchFamily="2" charset="-79"/>
              </a:rPr>
              <a:t> </a:t>
            </a:r>
            <a:r>
              <a:rPr lang="en-CA" sz="2800" b="1" dirty="0" err="1">
                <a:solidFill>
                  <a:srgbClr val="0070C0"/>
                </a:solidFill>
                <a:latin typeface="Arial Narrow" panose="020B0606020202030204" pitchFamily="34" charset="0"/>
                <a:cs typeface="Aharoni" panose="02010803020104030203" pitchFamily="2" charset="-79"/>
              </a:rPr>
              <a:t>indirectes</a:t>
            </a:r>
            <a:r>
              <a:rPr lang="en-CA" sz="2800" b="1" dirty="0">
                <a:solidFill>
                  <a:srgbClr val="0070C0"/>
                </a:solidFill>
                <a:latin typeface="Arial Narrow" panose="020B0606020202030204" pitchFamily="34" charset="0"/>
                <a:cs typeface="Aharoni" panose="02010803020104030203" pitchFamily="2" charset="-79"/>
              </a:rPr>
              <a:t> </a:t>
            </a:r>
            <a:r>
              <a:rPr lang="en-CA" sz="2800" b="1" dirty="0" err="1">
                <a:solidFill>
                  <a:srgbClr val="0070C0"/>
                </a:solidFill>
                <a:latin typeface="Arial Narrow" panose="020B0606020202030204" pitchFamily="34" charset="0"/>
                <a:cs typeface="Aharoni" panose="02010803020104030203" pitchFamily="2" charset="-79"/>
              </a:rPr>
              <a:t>d’études</a:t>
            </a:r>
            <a:r>
              <a:rPr lang="en-CA" sz="2800" b="1" dirty="0">
                <a:solidFill>
                  <a:srgbClr val="0070C0"/>
                </a:solidFill>
                <a:latin typeface="Arial Narrow" panose="020B0606020202030204" pitchFamily="34" charset="0"/>
                <a:cs typeface="Aharoni" panose="02010803020104030203" pitchFamily="2" charset="-79"/>
              </a:rPr>
              <a:t> </a:t>
            </a:r>
            <a:r>
              <a:rPr lang="en-CA" sz="2800" b="1" dirty="0" err="1">
                <a:solidFill>
                  <a:srgbClr val="0070C0"/>
                </a:solidFill>
                <a:latin typeface="Arial Narrow" panose="020B0606020202030204" pitchFamily="34" charset="0"/>
                <a:cs typeface="Aharoni" panose="02010803020104030203" pitchFamily="2" charset="-79"/>
              </a:rPr>
              <a:t>cliniques</a:t>
            </a:r>
            <a:endParaRPr kumimoji="0" lang="en-CA" sz="3200" b="1" i="0" u="none" strike="noStrike" kern="1200" cap="none" spc="0" normalizeH="0" baseline="0" noProof="0" dirty="0">
              <a:ln>
                <a:noFill/>
              </a:ln>
              <a:solidFill>
                <a:srgbClr val="0070C0"/>
              </a:solidFill>
              <a:effectLst/>
              <a:uLnTx/>
              <a:uFillTx/>
              <a:latin typeface="Arial Narrow" panose="020B0606020202030204" pitchFamily="34" charset="0"/>
              <a:ea typeface="+mn-ea"/>
              <a:cs typeface="Aharoni" panose="02010803020104030203" pitchFamily="2" charset="-79"/>
            </a:endParaRPr>
          </a:p>
        </p:txBody>
      </p:sp>
      <p:graphicFrame>
        <p:nvGraphicFramePr>
          <p:cNvPr id="22" name="Table 21">
            <a:extLst>
              <a:ext uri="{FF2B5EF4-FFF2-40B4-BE49-F238E27FC236}">
                <a16:creationId xmlns:a16="http://schemas.microsoft.com/office/drawing/2014/main" id="{86590010-4EE5-426D-A317-4D7ADE62D081}"/>
              </a:ext>
            </a:extLst>
          </p:cNvPr>
          <p:cNvGraphicFramePr>
            <a:graphicFrameLocks noGrp="1"/>
          </p:cNvGraphicFramePr>
          <p:nvPr>
            <p:extLst>
              <p:ext uri="{D42A27DB-BD31-4B8C-83A1-F6EECF244321}">
                <p14:modId xmlns:p14="http://schemas.microsoft.com/office/powerpoint/2010/main" val="2183486114"/>
              </p:ext>
            </p:extLst>
          </p:nvPr>
        </p:nvGraphicFramePr>
        <p:xfrm>
          <a:off x="193330" y="2410427"/>
          <a:ext cx="8779999" cy="1944865"/>
        </p:xfrm>
        <a:graphic>
          <a:graphicData uri="http://schemas.openxmlformats.org/drawingml/2006/table">
            <a:tbl>
              <a:tblPr firstRow="1" bandRow="1">
                <a:effectLst>
                  <a:outerShdw blurRad="50800" dist="38100" dir="2700000" algn="tl" rotWithShape="0">
                    <a:prstClr val="black">
                      <a:alpha val="40000"/>
                    </a:prstClr>
                  </a:outerShdw>
                </a:effectLst>
              </a:tblPr>
              <a:tblGrid>
                <a:gridCol w="1707444">
                  <a:extLst>
                    <a:ext uri="{9D8B030D-6E8A-4147-A177-3AD203B41FA5}">
                      <a16:colId xmlns:a16="http://schemas.microsoft.com/office/drawing/2014/main" val="20000"/>
                    </a:ext>
                  </a:extLst>
                </a:gridCol>
                <a:gridCol w="1414511">
                  <a:extLst>
                    <a:ext uri="{9D8B030D-6E8A-4147-A177-3AD203B41FA5}">
                      <a16:colId xmlns:a16="http://schemas.microsoft.com/office/drawing/2014/main" val="20001"/>
                    </a:ext>
                  </a:extLst>
                </a:gridCol>
                <a:gridCol w="1414511">
                  <a:extLst>
                    <a:ext uri="{9D8B030D-6E8A-4147-A177-3AD203B41FA5}">
                      <a16:colId xmlns:a16="http://schemas.microsoft.com/office/drawing/2014/main" val="20002"/>
                    </a:ext>
                  </a:extLst>
                </a:gridCol>
                <a:gridCol w="1414511">
                  <a:extLst>
                    <a:ext uri="{9D8B030D-6E8A-4147-A177-3AD203B41FA5}">
                      <a16:colId xmlns:a16="http://schemas.microsoft.com/office/drawing/2014/main" val="20003"/>
                    </a:ext>
                  </a:extLst>
                </a:gridCol>
                <a:gridCol w="1414511">
                  <a:extLst>
                    <a:ext uri="{9D8B030D-6E8A-4147-A177-3AD203B41FA5}">
                      <a16:colId xmlns:a16="http://schemas.microsoft.com/office/drawing/2014/main" val="20004"/>
                    </a:ext>
                  </a:extLst>
                </a:gridCol>
                <a:gridCol w="1414511">
                  <a:extLst>
                    <a:ext uri="{9D8B030D-6E8A-4147-A177-3AD203B41FA5}">
                      <a16:colId xmlns:a16="http://schemas.microsoft.com/office/drawing/2014/main" val="20005"/>
                    </a:ext>
                  </a:extLst>
                </a:gridCol>
              </a:tblGrid>
              <a:tr h="664705">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endParaRPr lang="en-US" sz="1800" dirty="0">
                        <a:latin typeface="Agency FB" panose="020B0503020202020204" pitchFamily="34" charset="0"/>
                        <a:cs typeface="Candara"/>
                      </a:endParaRPr>
                    </a:p>
                  </a:txBody>
                  <a:tcPr>
                    <a:lnL w="19050" cap="flat" cmpd="sng" algn="ctr">
                      <a:solidFill>
                        <a:sysClr val="windowText" lastClr="000000"/>
                      </a:solidFill>
                      <a:prstDash val="solid"/>
                      <a:round/>
                      <a:headEnd type="none" w="med" len="med"/>
                      <a:tailEnd type="none" w="med" len="med"/>
                    </a:lnL>
                    <a:lnR w="12700" cap="flat" cmpd="sng" algn="ctr">
                      <a:solidFill>
                        <a:prstClr val="black"/>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lvl="0" indent="0" algn="ctr" defTabSz="457200" rtl="0" eaLnBrk="1" fontAlgn="auto" latinLnBrk="0" hangingPunct="1">
                        <a:lnSpc>
                          <a:spcPct val="130000"/>
                        </a:lnSpc>
                        <a:spcBef>
                          <a:spcPts val="0"/>
                        </a:spcBef>
                        <a:spcAft>
                          <a:spcPts val="0"/>
                        </a:spcAft>
                        <a:buClrTx/>
                        <a:buSzTx/>
                        <a:buFontTx/>
                        <a:buNone/>
                        <a:tabLst/>
                        <a:defRPr/>
                      </a:pPr>
                      <a:r>
                        <a:rPr kumimoji="0" lang="en-CA" sz="1200" b="1" i="0" u="none" strike="noStrike" cap="all" normalizeH="0" baseline="0" noProof="0" dirty="0">
                          <a:ln>
                            <a:noFill/>
                          </a:ln>
                          <a:solidFill>
                            <a:srgbClr val="FFFFFF"/>
                          </a:solidFill>
                          <a:effectLst/>
                          <a:latin typeface="Arial Narrow" panose="020B0606020202030204" pitchFamily="34" charset="0"/>
                          <a:ea typeface="+mn-ea"/>
                          <a:cs typeface="Candara"/>
                        </a:rPr>
                        <a:t>Apixaban</a:t>
                      </a:r>
                      <a:r>
                        <a:rPr kumimoji="0" lang="en-CA" sz="1200" b="1" i="0" u="none" strike="noStrike" cap="all" normalizeH="0" baseline="30000" noProof="0" dirty="0">
                          <a:ln>
                            <a:noFill/>
                          </a:ln>
                          <a:solidFill>
                            <a:srgbClr val="FFFFFF"/>
                          </a:solidFill>
                          <a:effectLst/>
                          <a:latin typeface="Arial Narrow" panose="020B0606020202030204" pitchFamily="34" charset="0"/>
                          <a:ea typeface="+mn-ea"/>
                          <a:cs typeface="Candara"/>
                        </a:rPr>
                        <a:t>1</a:t>
                      </a:r>
                    </a:p>
                    <a:p>
                      <a:pPr marL="0" marR="0" lvl="0" indent="0" algn="ctr" defTabSz="457200" rtl="0" eaLnBrk="1" fontAlgn="auto" latinLnBrk="0" hangingPunct="1">
                        <a:lnSpc>
                          <a:spcPct val="130000"/>
                        </a:lnSpc>
                        <a:spcBef>
                          <a:spcPts val="0"/>
                        </a:spcBef>
                        <a:spcAft>
                          <a:spcPts val="0"/>
                        </a:spcAft>
                        <a:buClrTx/>
                        <a:buSzTx/>
                        <a:buFontTx/>
                        <a:buNone/>
                        <a:tabLst/>
                        <a:defRPr/>
                      </a:pPr>
                      <a:r>
                        <a:rPr lang="en-CA" sz="1200" b="1" cap="all" baseline="30000" dirty="0">
                          <a:solidFill>
                            <a:srgbClr val="FFFFFF"/>
                          </a:solidFill>
                          <a:effectLst/>
                          <a:latin typeface="Arial Narrow" panose="020B0606020202030204" pitchFamily="34" charset="0"/>
                          <a:ea typeface="Lato" panose="020F0502020204030203" pitchFamily="34" charset="0"/>
                          <a:cs typeface="Lato" panose="020F0502020204030203" pitchFamily="34" charset="0"/>
                        </a:rPr>
                        <a:t>(</a:t>
                      </a:r>
                      <a:r>
                        <a:rPr lang="en-CA" sz="1200" b="1" cap="all" baseline="30000" dirty="0" err="1">
                          <a:solidFill>
                            <a:srgbClr val="FFFFFF"/>
                          </a:solidFill>
                          <a:effectLst/>
                          <a:latin typeface="Arial Narrow" panose="020B0606020202030204" pitchFamily="34" charset="0"/>
                          <a:ea typeface="Lato" panose="020F0502020204030203" pitchFamily="34" charset="0"/>
                          <a:cs typeface="Lato" panose="020F0502020204030203" pitchFamily="34" charset="0"/>
                        </a:rPr>
                        <a:t>eliquis</a:t>
                      </a:r>
                      <a:r>
                        <a:rPr lang="en-CA" sz="1200" b="1" cap="all" baseline="30000" dirty="0">
                          <a:solidFill>
                            <a:srgbClr val="FFFFFF"/>
                          </a:solidFill>
                          <a:effectLst/>
                          <a:latin typeface="Arial Narrow" panose="020B0606020202030204" pitchFamily="34" charset="0"/>
                          <a:ea typeface="Lato" panose="020F0502020204030203" pitchFamily="34" charset="0"/>
                          <a:cs typeface="Lato" panose="020F0502020204030203" pitchFamily="34" charset="0"/>
                        </a:rPr>
                        <a:t>)</a:t>
                      </a:r>
                      <a:endParaRPr kumimoji="0" lang="en-CA" sz="1200" b="1" i="0" u="none" strike="noStrike" kern="1200" cap="all" spc="0" normalizeH="0" baseline="30000" noProof="0" dirty="0">
                        <a:ln>
                          <a:noFill/>
                        </a:ln>
                        <a:solidFill>
                          <a:srgbClr val="FFFFFF"/>
                        </a:solidFill>
                        <a:effectLst/>
                        <a:uLnTx/>
                        <a:uFillTx/>
                        <a:latin typeface="Arial Narrow" panose="020B0606020202030204" pitchFamily="34" charset="0"/>
                        <a:ea typeface="ＭＳ Ｐゴシック" pitchFamily="34" charset="-128"/>
                        <a:cs typeface="Candara"/>
                      </a:endParaRPr>
                    </a:p>
                  </a:txBody>
                  <a:tcPr anchor="ctr">
                    <a:lnL w="12700" cap="flat" cmpd="sng" algn="ctr">
                      <a:solidFill>
                        <a:prstClr val="black"/>
                      </a:solidFill>
                      <a:prstDash val="solid"/>
                      <a:round/>
                      <a:headEnd type="none" w="med" len="med"/>
                      <a:tailEnd type="none" w="med" len="med"/>
                    </a:lnL>
                    <a:lnR w="3175" cap="flat" cmpd="sng" algn="ctr">
                      <a:solidFill>
                        <a:sysClr val="windowText" lastClr="000000"/>
                      </a:solidFill>
                      <a:prstDash val="sysDot"/>
                      <a:round/>
                      <a:headEnd type="none" w="med" len="med"/>
                      <a:tailEnd type="none" w="med" len="med"/>
                    </a:lnR>
                    <a:lnT w="19050" cap="flat" cmpd="sng" algn="ctr">
                      <a:solidFill>
                        <a:sysClr val="windowText" lastClr="000000"/>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183059"/>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lvl="0" indent="0" algn="ctr" defTabSz="457200" rtl="0" eaLnBrk="1" fontAlgn="auto" latinLnBrk="0" hangingPunct="1">
                        <a:lnSpc>
                          <a:spcPct val="130000"/>
                        </a:lnSpc>
                        <a:spcBef>
                          <a:spcPts val="0"/>
                        </a:spcBef>
                        <a:spcAft>
                          <a:spcPts val="0"/>
                        </a:spcAft>
                        <a:buClrTx/>
                        <a:buSzTx/>
                        <a:buFontTx/>
                        <a:buNone/>
                        <a:tabLst/>
                        <a:defRPr/>
                      </a:pPr>
                      <a:r>
                        <a:rPr kumimoji="0" lang="en-CA" sz="1200" b="1" i="0" u="none" strike="noStrike" cap="all" normalizeH="0" baseline="0" noProof="0" dirty="0" err="1">
                          <a:ln>
                            <a:noFill/>
                          </a:ln>
                          <a:solidFill>
                            <a:srgbClr val="FFFFFF"/>
                          </a:solidFill>
                          <a:effectLst/>
                          <a:latin typeface="Arial Narrow" panose="020B0606020202030204" pitchFamily="34" charset="0"/>
                          <a:ea typeface="+mn-ea"/>
                          <a:cs typeface="Candara"/>
                        </a:rPr>
                        <a:t>Dabigatran</a:t>
                      </a:r>
                      <a:r>
                        <a:rPr kumimoji="0" lang="en-CA" sz="1200" b="1" i="0" u="none" strike="noStrike" cap="all" normalizeH="0" baseline="0" noProof="0" dirty="0">
                          <a:ln>
                            <a:noFill/>
                          </a:ln>
                          <a:solidFill>
                            <a:srgbClr val="FFFFFF"/>
                          </a:solidFill>
                          <a:effectLst/>
                          <a:latin typeface="Arial Narrow" panose="020B0606020202030204" pitchFamily="34" charset="0"/>
                          <a:ea typeface="+mn-ea"/>
                          <a:cs typeface="Candara"/>
                        </a:rPr>
                        <a:t> 110</a:t>
                      </a:r>
                      <a:r>
                        <a:rPr kumimoji="0" lang="en-CA" sz="1200" b="1" i="0" u="none" strike="noStrike" cap="all" normalizeH="0" baseline="30000" noProof="0" dirty="0">
                          <a:ln>
                            <a:noFill/>
                          </a:ln>
                          <a:solidFill>
                            <a:srgbClr val="FFFFFF"/>
                          </a:solidFill>
                          <a:effectLst/>
                          <a:latin typeface="Arial Narrow" panose="020B0606020202030204" pitchFamily="34" charset="0"/>
                          <a:ea typeface="+mn-ea"/>
                          <a:cs typeface="Candara"/>
                        </a:rPr>
                        <a:t>2</a:t>
                      </a:r>
                    </a:p>
                    <a:p>
                      <a:pPr marL="0" marR="0" lvl="0" indent="0" algn="ctr" defTabSz="457200" rtl="0" eaLnBrk="1" fontAlgn="auto" latinLnBrk="0" hangingPunct="1">
                        <a:lnSpc>
                          <a:spcPct val="130000"/>
                        </a:lnSpc>
                        <a:spcBef>
                          <a:spcPts val="0"/>
                        </a:spcBef>
                        <a:spcAft>
                          <a:spcPts val="0"/>
                        </a:spcAft>
                        <a:buClrTx/>
                        <a:buSzTx/>
                        <a:buFontTx/>
                        <a:buNone/>
                        <a:tabLst/>
                        <a:defRPr/>
                      </a:pPr>
                      <a:r>
                        <a:rPr lang="en-CA" sz="1200" b="1" cap="all" baseline="30000" dirty="0">
                          <a:solidFill>
                            <a:srgbClr val="FFFFFF"/>
                          </a:solidFill>
                          <a:effectLst/>
                          <a:latin typeface="Arial Narrow" panose="020B0606020202030204" pitchFamily="34" charset="0"/>
                          <a:ea typeface="Lato" panose="020F0502020204030203" pitchFamily="34" charset="0"/>
                          <a:cs typeface="Lato" panose="020F0502020204030203" pitchFamily="34" charset="0"/>
                        </a:rPr>
                        <a:t>(</a:t>
                      </a:r>
                      <a:r>
                        <a:rPr lang="en-CA" sz="1200" b="1" cap="all" baseline="30000" dirty="0" err="1">
                          <a:solidFill>
                            <a:srgbClr val="FFFFFF"/>
                          </a:solidFill>
                          <a:effectLst/>
                          <a:latin typeface="Arial Narrow" panose="020B0606020202030204" pitchFamily="34" charset="0"/>
                          <a:ea typeface="Lato" panose="020F0502020204030203" pitchFamily="34" charset="0"/>
                          <a:cs typeface="Lato" panose="020F0502020204030203" pitchFamily="34" charset="0"/>
                        </a:rPr>
                        <a:t>Pradaxa</a:t>
                      </a:r>
                      <a:r>
                        <a:rPr lang="en-CA" sz="1200" b="1" cap="all" baseline="30000" dirty="0">
                          <a:solidFill>
                            <a:srgbClr val="FFFFFF"/>
                          </a:solidFill>
                          <a:effectLst/>
                          <a:latin typeface="Arial Narrow" panose="020B0606020202030204" pitchFamily="34" charset="0"/>
                          <a:ea typeface="Lato" panose="020F0502020204030203" pitchFamily="34" charset="0"/>
                          <a:cs typeface="Lato" panose="020F0502020204030203" pitchFamily="34" charset="0"/>
                        </a:rPr>
                        <a:t>)</a:t>
                      </a:r>
                    </a:p>
                  </a:txBody>
                  <a:tcPr anchor="ctr">
                    <a:lnL w="3175" cap="flat" cmpd="sng" algn="ctr">
                      <a:solidFill>
                        <a:sysClr val="windowText" lastClr="000000"/>
                      </a:solidFill>
                      <a:prstDash val="sysDot"/>
                      <a:round/>
                      <a:headEnd type="none" w="med" len="med"/>
                      <a:tailEnd type="none" w="med" len="med"/>
                    </a:lnL>
                    <a:lnR w="3175" cap="flat" cmpd="sng" algn="ctr">
                      <a:solidFill>
                        <a:sysClr val="windowText" lastClr="000000"/>
                      </a:solidFill>
                      <a:prstDash val="sysDot"/>
                      <a:round/>
                      <a:headEnd type="none" w="med" len="med"/>
                      <a:tailEnd type="none" w="med" len="med"/>
                    </a:lnR>
                    <a:lnT w="19050" cap="flat" cmpd="sng" algn="ctr">
                      <a:solidFill>
                        <a:sysClr val="windowText" lastClr="000000"/>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183059"/>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lvl="0" indent="0" algn="ctr" defTabSz="457200" rtl="0" eaLnBrk="1" fontAlgn="auto" latinLnBrk="0" hangingPunct="1">
                        <a:lnSpc>
                          <a:spcPct val="110000"/>
                        </a:lnSpc>
                        <a:spcBef>
                          <a:spcPts val="0"/>
                        </a:spcBef>
                        <a:spcAft>
                          <a:spcPts val="0"/>
                        </a:spcAft>
                        <a:buClrTx/>
                        <a:buSzTx/>
                        <a:buFontTx/>
                        <a:buNone/>
                        <a:tabLst/>
                        <a:defRPr/>
                      </a:pPr>
                      <a:r>
                        <a:rPr lang="en-CA" sz="1200" b="1" cap="all" noProof="0" dirty="0">
                          <a:solidFill>
                            <a:srgbClr val="FFFFFF"/>
                          </a:solidFill>
                          <a:latin typeface="Arial Narrow" panose="020B0606020202030204" pitchFamily="34" charset="0"/>
                          <a:cs typeface="Candara"/>
                        </a:rPr>
                        <a:t>Dabigatran</a:t>
                      </a:r>
                      <a:r>
                        <a:rPr lang="en-CA" sz="1200" b="1" cap="all" baseline="0" noProof="0" dirty="0">
                          <a:solidFill>
                            <a:srgbClr val="FFFFFF"/>
                          </a:solidFill>
                          <a:latin typeface="Arial Narrow" panose="020B0606020202030204" pitchFamily="34" charset="0"/>
                          <a:cs typeface="Candara"/>
                        </a:rPr>
                        <a:t>  </a:t>
                      </a:r>
                      <a:r>
                        <a:rPr lang="en-CA" sz="1200" b="1" cap="all" noProof="0" dirty="0">
                          <a:solidFill>
                            <a:srgbClr val="FFFFFF"/>
                          </a:solidFill>
                          <a:latin typeface="Arial Narrow" panose="020B0606020202030204" pitchFamily="34" charset="0"/>
                          <a:cs typeface="Candara"/>
                        </a:rPr>
                        <a:t>150</a:t>
                      </a:r>
                      <a:r>
                        <a:rPr lang="en-CA" sz="1200" b="1" cap="all" baseline="30000" noProof="0" dirty="0">
                          <a:solidFill>
                            <a:srgbClr val="FFFFFF"/>
                          </a:solidFill>
                          <a:latin typeface="Arial Narrow" panose="020B0606020202030204" pitchFamily="34" charset="0"/>
                          <a:cs typeface="Candara"/>
                        </a:rPr>
                        <a:t>2</a:t>
                      </a:r>
                    </a:p>
                    <a:p>
                      <a:pPr marL="0" marR="0" lvl="0" indent="0" algn="ctr" defTabSz="457200" rtl="0" eaLnBrk="1" fontAlgn="auto" latinLnBrk="0" hangingPunct="1">
                        <a:lnSpc>
                          <a:spcPct val="110000"/>
                        </a:lnSpc>
                        <a:spcBef>
                          <a:spcPts val="0"/>
                        </a:spcBef>
                        <a:spcAft>
                          <a:spcPts val="0"/>
                        </a:spcAft>
                        <a:buClrTx/>
                        <a:buSzTx/>
                        <a:buFontTx/>
                        <a:buNone/>
                        <a:tabLst/>
                        <a:defRPr/>
                      </a:pPr>
                      <a:r>
                        <a:rPr lang="en-CA" sz="1200" b="1" cap="all" baseline="30000" dirty="0">
                          <a:solidFill>
                            <a:srgbClr val="FFFFFF"/>
                          </a:solidFill>
                          <a:effectLst/>
                          <a:latin typeface="Arial Narrow" panose="020B0606020202030204" pitchFamily="34" charset="0"/>
                          <a:ea typeface="Lato" panose="020F0502020204030203" pitchFamily="34" charset="0"/>
                          <a:cs typeface="Lato" panose="020F0502020204030203" pitchFamily="34" charset="0"/>
                        </a:rPr>
                        <a:t>(</a:t>
                      </a:r>
                      <a:r>
                        <a:rPr lang="en-CA" sz="1200" b="1" cap="all" baseline="30000" dirty="0" err="1">
                          <a:solidFill>
                            <a:srgbClr val="FFFFFF"/>
                          </a:solidFill>
                          <a:effectLst/>
                          <a:latin typeface="Arial Narrow" panose="020B0606020202030204" pitchFamily="34" charset="0"/>
                          <a:ea typeface="Lato" panose="020F0502020204030203" pitchFamily="34" charset="0"/>
                          <a:cs typeface="Lato" panose="020F0502020204030203" pitchFamily="34" charset="0"/>
                        </a:rPr>
                        <a:t>Pradaxa</a:t>
                      </a:r>
                      <a:r>
                        <a:rPr lang="en-CA" sz="1200" b="1" cap="all" baseline="30000" dirty="0">
                          <a:solidFill>
                            <a:srgbClr val="FFFFFF"/>
                          </a:solidFill>
                          <a:effectLst/>
                          <a:latin typeface="Arial Narrow" panose="020B0606020202030204" pitchFamily="34" charset="0"/>
                          <a:ea typeface="Lato" panose="020F0502020204030203" pitchFamily="34" charset="0"/>
                          <a:cs typeface="Lato" panose="020F0502020204030203" pitchFamily="34" charset="0"/>
                        </a:rPr>
                        <a:t>)</a:t>
                      </a:r>
                      <a:r>
                        <a:rPr lang="en-CA" sz="1200" b="1" cap="all" noProof="0" dirty="0">
                          <a:solidFill>
                            <a:srgbClr val="FFFFFF"/>
                          </a:solidFill>
                          <a:latin typeface="Arial Narrow" panose="020B0606020202030204" pitchFamily="34" charset="0"/>
                          <a:cs typeface="Candara"/>
                        </a:rPr>
                        <a:t> </a:t>
                      </a:r>
                    </a:p>
                  </a:txBody>
                  <a:tcPr anchor="ctr">
                    <a:lnL w="3175" cap="flat" cmpd="sng" algn="ctr">
                      <a:solidFill>
                        <a:sysClr val="windowText" lastClr="000000"/>
                      </a:solidFill>
                      <a:prstDash val="sysDot"/>
                      <a:round/>
                      <a:headEnd type="none" w="med" len="med"/>
                      <a:tailEnd type="none" w="med" len="med"/>
                    </a:lnL>
                    <a:lnR w="3175" cap="flat" cmpd="sng" algn="ctr">
                      <a:solidFill>
                        <a:sysClr val="windowText" lastClr="000000"/>
                      </a:solidFill>
                      <a:prstDash val="sysDot"/>
                      <a:round/>
                      <a:headEnd type="none" w="med" len="med"/>
                      <a:tailEnd type="none" w="med" len="med"/>
                    </a:lnR>
                    <a:lnT w="19050" cap="flat" cmpd="sng" algn="ctr">
                      <a:solidFill>
                        <a:sysClr val="windowText" lastClr="000000"/>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183059"/>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lvl="0" indent="0" algn="ctr" defTabSz="457200" rtl="0" eaLnBrk="1" fontAlgn="auto" latinLnBrk="0" hangingPunct="1">
                        <a:lnSpc>
                          <a:spcPct val="130000"/>
                        </a:lnSpc>
                        <a:spcBef>
                          <a:spcPts val="0"/>
                        </a:spcBef>
                        <a:spcAft>
                          <a:spcPts val="0"/>
                        </a:spcAft>
                        <a:buClrTx/>
                        <a:buSzTx/>
                        <a:buFontTx/>
                        <a:buNone/>
                        <a:tabLst/>
                        <a:defRPr/>
                      </a:pPr>
                      <a:r>
                        <a:rPr lang="en-CA" sz="1200" b="1" cap="all" noProof="0" dirty="0">
                          <a:solidFill>
                            <a:srgbClr val="FFFFFF"/>
                          </a:solidFill>
                          <a:latin typeface="Arial Narrow" panose="020B0606020202030204" pitchFamily="34" charset="0"/>
                          <a:cs typeface="Candara"/>
                        </a:rPr>
                        <a:t>EDOXABAN</a:t>
                      </a:r>
                      <a:r>
                        <a:rPr lang="en-CA" sz="1200" b="1" cap="all" baseline="0" noProof="0" dirty="0">
                          <a:solidFill>
                            <a:srgbClr val="FFFFFF"/>
                          </a:solidFill>
                          <a:latin typeface="Arial Narrow" panose="020B0606020202030204" pitchFamily="34" charset="0"/>
                          <a:cs typeface="Candara"/>
                        </a:rPr>
                        <a:t> </a:t>
                      </a:r>
                      <a:r>
                        <a:rPr lang="en-CA" sz="1200" b="1" cap="all" noProof="0" dirty="0">
                          <a:solidFill>
                            <a:srgbClr val="FFFFFF"/>
                          </a:solidFill>
                          <a:latin typeface="Arial Narrow" panose="020B0606020202030204" pitchFamily="34" charset="0"/>
                          <a:cs typeface="Candara"/>
                        </a:rPr>
                        <a:t>60</a:t>
                      </a:r>
                    </a:p>
                    <a:p>
                      <a:pPr marL="0" marR="0" lvl="0" indent="0" algn="ctr" defTabSz="457200" rtl="0" eaLnBrk="1" fontAlgn="auto" latinLnBrk="0" hangingPunct="1">
                        <a:lnSpc>
                          <a:spcPct val="130000"/>
                        </a:lnSpc>
                        <a:spcBef>
                          <a:spcPts val="0"/>
                        </a:spcBef>
                        <a:spcAft>
                          <a:spcPts val="0"/>
                        </a:spcAft>
                        <a:buClrTx/>
                        <a:buSzTx/>
                        <a:buFontTx/>
                        <a:buNone/>
                        <a:tabLst/>
                        <a:defRPr/>
                      </a:pPr>
                      <a:r>
                        <a:rPr lang="en-CA" sz="1200" b="1" cap="all" baseline="30000" dirty="0">
                          <a:solidFill>
                            <a:srgbClr val="FFFFFF"/>
                          </a:solidFill>
                          <a:effectLst/>
                          <a:latin typeface="Arial Narrow" panose="020B0606020202030204" pitchFamily="34" charset="0"/>
                          <a:ea typeface="Lato" panose="020F0502020204030203" pitchFamily="34" charset="0"/>
                          <a:cs typeface="Lato" panose="020F0502020204030203" pitchFamily="34" charset="0"/>
                        </a:rPr>
                        <a:t>(</a:t>
                      </a:r>
                      <a:r>
                        <a:rPr lang="en-CA" sz="1200" b="1" cap="all" baseline="30000" dirty="0" err="1">
                          <a:solidFill>
                            <a:srgbClr val="FFFFFF"/>
                          </a:solidFill>
                          <a:effectLst/>
                          <a:latin typeface="Arial Narrow" panose="020B0606020202030204" pitchFamily="34" charset="0"/>
                          <a:ea typeface="Lato" panose="020F0502020204030203" pitchFamily="34" charset="0"/>
                          <a:cs typeface="Lato" panose="020F0502020204030203" pitchFamily="34" charset="0"/>
                        </a:rPr>
                        <a:t>lixiana</a:t>
                      </a:r>
                      <a:r>
                        <a:rPr lang="en-CA" sz="1200" b="1" cap="all" baseline="30000" dirty="0">
                          <a:solidFill>
                            <a:srgbClr val="FFFFFF"/>
                          </a:solidFill>
                          <a:effectLst/>
                          <a:latin typeface="Arial Narrow" panose="020B0606020202030204" pitchFamily="34" charset="0"/>
                          <a:ea typeface="Lato" panose="020F0502020204030203" pitchFamily="34" charset="0"/>
                          <a:cs typeface="Lato" panose="020F0502020204030203" pitchFamily="34" charset="0"/>
                        </a:rPr>
                        <a:t>)</a:t>
                      </a:r>
                    </a:p>
                  </a:txBody>
                  <a:tcPr anchor="ctr">
                    <a:lnL w="3175" cap="flat" cmpd="sng" algn="ctr">
                      <a:solidFill>
                        <a:sysClr val="windowText" lastClr="000000"/>
                      </a:solidFill>
                      <a:prstDash val="sysDot"/>
                      <a:round/>
                      <a:headEnd type="none" w="med" len="med"/>
                      <a:tailEnd type="none" w="med" len="med"/>
                    </a:lnL>
                    <a:lnR w="3175" cap="flat" cmpd="sng" algn="ctr">
                      <a:solidFill>
                        <a:sysClr val="windowText" lastClr="000000"/>
                      </a:solidFill>
                      <a:prstDash val="sysDot"/>
                      <a:round/>
                      <a:headEnd type="none" w="med" len="med"/>
                      <a:tailEnd type="none" w="med" len="med"/>
                    </a:lnR>
                    <a:lnT w="19050" cap="flat" cmpd="sng" algn="ctr">
                      <a:solidFill>
                        <a:sysClr val="windowText" lastClr="000000"/>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183059"/>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lvl="0" indent="0" algn="ctr" defTabSz="457200" rtl="0" eaLnBrk="1" fontAlgn="auto" latinLnBrk="0" hangingPunct="1">
                        <a:lnSpc>
                          <a:spcPct val="120000"/>
                        </a:lnSpc>
                        <a:spcBef>
                          <a:spcPts val="0"/>
                        </a:spcBef>
                        <a:spcAft>
                          <a:spcPts val="0"/>
                        </a:spcAft>
                        <a:buClrTx/>
                        <a:buSzTx/>
                        <a:buFontTx/>
                        <a:buNone/>
                        <a:tabLst/>
                        <a:defRPr/>
                      </a:pPr>
                      <a:r>
                        <a:rPr kumimoji="0" lang="en-CA" sz="1200" b="1" i="0" u="none" strike="noStrike" cap="all" normalizeH="0" baseline="0" noProof="0" dirty="0">
                          <a:ln>
                            <a:noFill/>
                          </a:ln>
                          <a:solidFill>
                            <a:srgbClr val="FFFFFF"/>
                          </a:solidFill>
                          <a:effectLst/>
                          <a:latin typeface="Arial Narrow" panose="020B0606020202030204" pitchFamily="34" charset="0"/>
                          <a:ea typeface="+mn-ea"/>
                          <a:cs typeface="Candara"/>
                        </a:rPr>
                        <a:t>Rivaroxaban</a:t>
                      </a:r>
                      <a:r>
                        <a:rPr kumimoji="0" lang="en-CA" sz="1200" b="1" i="0" u="none" strike="noStrike" cap="all" normalizeH="0" baseline="30000" noProof="0" dirty="0">
                          <a:ln>
                            <a:noFill/>
                          </a:ln>
                          <a:solidFill>
                            <a:srgbClr val="FFFFFF"/>
                          </a:solidFill>
                          <a:effectLst/>
                          <a:latin typeface="Arial Narrow" panose="020B0606020202030204" pitchFamily="34" charset="0"/>
                          <a:ea typeface="+mn-ea"/>
                          <a:cs typeface="Candara"/>
                        </a:rPr>
                        <a:t>3</a:t>
                      </a:r>
                    </a:p>
                    <a:p>
                      <a:pPr marL="0" marR="0" lvl="0" indent="0" algn="ctr" defTabSz="457200" rtl="0" eaLnBrk="1" fontAlgn="auto" latinLnBrk="0" hangingPunct="1">
                        <a:lnSpc>
                          <a:spcPct val="120000"/>
                        </a:lnSpc>
                        <a:spcBef>
                          <a:spcPts val="0"/>
                        </a:spcBef>
                        <a:spcAft>
                          <a:spcPts val="0"/>
                        </a:spcAft>
                        <a:buClrTx/>
                        <a:buSzTx/>
                        <a:buFontTx/>
                        <a:buNone/>
                        <a:tabLst/>
                        <a:defRPr/>
                      </a:pPr>
                      <a:r>
                        <a:rPr lang="en-CA" sz="1200" b="1" cap="all" baseline="30000" dirty="0">
                          <a:solidFill>
                            <a:srgbClr val="FFFFFF"/>
                          </a:solidFill>
                          <a:effectLst/>
                          <a:latin typeface="Arial Narrow" panose="020B0606020202030204" pitchFamily="34" charset="0"/>
                          <a:ea typeface="Lato" panose="020F0502020204030203" pitchFamily="34" charset="0"/>
                          <a:cs typeface="Lato" panose="020F0502020204030203" pitchFamily="34" charset="0"/>
                        </a:rPr>
                        <a:t>(</a:t>
                      </a:r>
                      <a:r>
                        <a:rPr lang="en-CA" sz="1200" b="1" cap="all" baseline="30000" dirty="0" err="1">
                          <a:solidFill>
                            <a:srgbClr val="FFFFFF"/>
                          </a:solidFill>
                          <a:effectLst/>
                          <a:latin typeface="Arial Narrow" panose="020B0606020202030204" pitchFamily="34" charset="0"/>
                          <a:ea typeface="Lato" panose="020F0502020204030203" pitchFamily="34" charset="0"/>
                          <a:cs typeface="Lato" panose="020F0502020204030203" pitchFamily="34" charset="0"/>
                        </a:rPr>
                        <a:t>Xarelto</a:t>
                      </a:r>
                      <a:r>
                        <a:rPr lang="en-CA" sz="1200" b="1" cap="all" baseline="30000" dirty="0">
                          <a:solidFill>
                            <a:srgbClr val="FFFFFF"/>
                          </a:solidFill>
                          <a:effectLst/>
                          <a:latin typeface="Arial Narrow" panose="020B0606020202030204" pitchFamily="34" charset="0"/>
                          <a:ea typeface="Lato" panose="020F0502020204030203" pitchFamily="34" charset="0"/>
                          <a:cs typeface="Lato" panose="020F0502020204030203" pitchFamily="34" charset="0"/>
                        </a:rPr>
                        <a:t>)</a:t>
                      </a:r>
                      <a:r>
                        <a:rPr kumimoji="0" lang="en-CA" sz="1200" b="1" i="0" u="none" strike="noStrike" cap="all" normalizeH="0" baseline="0" noProof="0" dirty="0">
                          <a:ln>
                            <a:noFill/>
                          </a:ln>
                          <a:solidFill>
                            <a:srgbClr val="FFFFFF"/>
                          </a:solidFill>
                          <a:effectLst/>
                          <a:latin typeface="Arial Narrow" panose="020B0606020202030204" pitchFamily="34" charset="0"/>
                          <a:ea typeface="+mn-ea"/>
                          <a:cs typeface="Candara"/>
                        </a:rPr>
                        <a:t> </a:t>
                      </a:r>
                      <a:endParaRPr kumimoji="0" lang="en-CA" sz="1200" b="1" i="0" u="none" strike="noStrike" kern="1200" cap="all" spc="0" normalizeH="0" baseline="30000" noProof="0" dirty="0">
                        <a:ln>
                          <a:noFill/>
                        </a:ln>
                        <a:solidFill>
                          <a:srgbClr val="FFFFFF"/>
                        </a:solidFill>
                        <a:effectLst/>
                        <a:uLnTx/>
                        <a:uFillTx/>
                        <a:latin typeface="Arial Narrow" panose="020B0606020202030204" pitchFamily="34" charset="0"/>
                        <a:ea typeface="ＭＳ Ｐゴシック" pitchFamily="34" charset="-128"/>
                        <a:cs typeface="Candara"/>
                      </a:endParaRPr>
                    </a:p>
                  </a:txBody>
                  <a:tcPr anchor="ctr">
                    <a:lnL w="3175" cap="flat" cmpd="sng" algn="ctr">
                      <a:solidFill>
                        <a:sysClr val="windowText" lastClr="000000"/>
                      </a:solidFill>
                      <a:prstDash val="sysDot"/>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183059"/>
                    </a:solidFill>
                  </a:tcPr>
                </a:tc>
                <a:extLst>
                  <a:ext uri="{0D108BD9-81ED-4DB2-BD59-A6C34878D82A}">
                    <a16:rowId xmlns:a16="http://schemas.microsoft.com/office/drawing/2014/main" val="10000"/>
                  </a:ext>
                </a:extLst>
              </a:tr>
              <a:tr h="64008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600" b="1"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Candara"/>
                        </a:rPr>
                        <a:t>Hémorragie</a:t>
                      </a:r>
                      <a:r>
                        <a:rPr kumimoji="0" lang="en-CA"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Candara"/>
                        </a:rPr>
                        <a:t> digestive</a:t>
                      </a:r>
                    </a:p>
                  </a:txBody>
                  <a:tcPr anchor="ctr">
                    <a:lnL w="19050" cap="flat" cmpd="sng" algn="ctr">
                      <a:solidFill>
                        <a:sysClr val="windowText" lastClr="00000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3175" cap="flat" cmpd="sng" algn="ctr">
                      <a:solidFill>
                        <a:sysClr val="windowText" lastClr="000000"/>
                      </a:solidFill>
                      <a:prstDash val="sysDot"/>
                      <a:round/>
                      <a:headEnd type="none" w="med" len="med"/>
                      <a:tailEnd type="none" w="med" len="med"/>
                    </a:lnB>
                    <a:lnTlToBr w="12700" cmpd="sng">
                      <a:noFill/>
                      <a:prstDash val="solid"/>
                    </a:lnTlToBr>
                    <a:lnBlToTr w="12700" cmpd="sng">
                      <a:noFill/>
                      <a:prstDash val="solid"/>
                    </a:lnBlToTr>
                    <a:solidFill>
                      <a:srgbClr val="D5E0F3"/>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1800" dirty="0">
                        <a:latin typeface="Agency FB" panose="020B0503020202020204" pitchFamily="34" charset="0"/>
                        <a:cs typeface="Candara"/>
                      </a:endParaRPr>
                    </a:p>
                  </a:txBody>
                  <a:tcPr>
                    <a:lnL w="12700" cap="flat" cmpd="sng" algn="ctr">
                      <a:solidFill>
                        <a:prstClr val="black"/>
                      </a:solidFill>
                      <a:prstDash val="solid"/>
                      <a:round/>
                      <a:headEnd type="none" w="med" len="med"/>
                      <a:tailEnd type="none" w="med" len="med"/>
                    </a:lnL>
                    <a:lnR w="3175" cap="flat" cmpd="sng" algn="ctr">
                      <a:solidFill>
                        <a:sysClr val="windowText" lastClr="000000"/>
                      </a:solidFill>
                      <a:prstDash val="sysDot"/>
                      <a:round/>
                      <a:headEnd type="none" w="med" len="med"/>
                      <a:tailEnd type="none" w="med" len="med"/>
                    </a:lnR>
                    <a:lnT w="12700" cap="flat" cmpd="sng" algn="ctr">
                      <a:solidFill>
                        <a:prstClr val="black"/>
                      </a:solidFill>
                      <a:prstDash val="solid"/>
                      <a:round/>
                      <a:headEnd type="none" w="med" len="med"/>
                      <a:tailEnd type="none" w="med" len="med"/>
                    </a:lnT>
                    <a:lnB w="3175" cap="flat" cmpd="sng" algn="ctr">
                      <a:solidFill>
                        <a:sysClr val="windowText" lastClr="000000"/>
                      </a:solid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1800" dirty="0">
                        <a:latin typeface="Agency FB" panose="020B0503020202020204" pitchFamily="34" charset="0"/>
                        <a:cs typeface="Candara"/>
                      </a:endParaRPr>
                    </a:p>
                  </a:txBody>
                  <a:tcPr>
                    <a:lnL w="3175" cap="flat" cmpd="sng" algn="ctr">
                      <a:solidFill>
                        <a:sysClr val="windowText" lastClr="000000"/>
                      </a:solidFill>
                      <a:prstDash val="sysDot"/>
                      <a:round/>
                      <a:headEnd type="none" w="med" len="med"/>
                      <a:tailEnd type="none" w="med" len="med"/>
                    </a:lnL>
                    <a:lnR w="3175" cap="flat" cmpd="sng" algn="ctr">
                      <a:solidFill>
                        <a:sysClr val="windowText" lastClr="000000"/>
                      </a:solidFill>
                      <a:prstDash val="sysDot"/>
                      <a:round/>
                      <a:headEnd type="none" w="med" len="med"/>
                      <a:tailEnd type="none" w="med" len="med"/>
                    </a:lnR>
                    <a:lnT w="12700" cap="flat" cmpd="sng" algn="ctr">
                      <a:solidFill>
                        <a:prstClr val="black"/>
                      </a:solidFill>
                      <a:prstDash val="solid"/>
                      <a:round/>
                      <a:headEnd type="none" w="med" len="med"/>
                      <a:tailEnd type="none" w="med" len="med"/>
                    </a:lnT>
                    <a:lnB w="3175" cap="flat" cmpd="sng" algn="ctr">
                      <a:solidFill>
                        <a:sysClr val="windowText" lastClr="000000"/>
                      </a:solid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1800" dirty="0">
                        <a:latin typeface="Agency FB" panose="020B0503020202020204" pitchFamily="34" charset="0"/>
                        <a:cs typeface="Candara"/>
                      </a:endParaRPr>
                    </a:p>
                  </a:txBody>
                  <a:tcPr>
                    <a:lnL w="3175" cap="flat" cmpd="sng" algn="ctr">
                      <a:solidFill>
                        <a:sysClr val="windowText" lastClr="000000"/>
                      </a:solidFill>
                      <a:prstDash val="sysDot"/>
                      <a:round/>
                      <a:headEnd type="none" w="med" len="med"/>
                      <a:tailEnd type="none" w="med" len="med"/>
                    </a:lnL>
                    <a:lnR w="3175" cap="flat" cmpd="sng" algn="ctr">
                      <a:solidFill>
                        <a:sysClr val="windowText" lastClr="000000"/>
                      </a:solidFill>
                      <a:prstDash val="sysDot"/>
                      <a:round/>
                      <a:headEnd type="none" w="med" len="med"/>
                      <a:tailEnd type="none" w="med" len="med"/>
                    </a:lnR>
                    <a:lnT w="12700" cap="flat" cmpd="sng" algn="ctr">
                      <a:solidFill>
                        <a:prstClr val="black"/>
                      </a:solidFill>
                      <a:prstDash val="solid"/>
                      <a:round/>
                      <a:headEnd type="none" w="med" len="med"/>
                      <a:tailEnd type="none" w="med" len="med"/>
                    </a:lnT>
                    <a:lnB w="3175" cap="flat" cmpd="sng" algn="ctr">
                      <a:solidFill>
                        <a:sysClr val="windowText" lastClr="000000"/>
                      </a:solid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1800" dirty="0">
                        <a:latin typeface="Agency FB" panose="020B0503020202020204" pitchFamily="34" charset="0"/>
                        <a:cs typeface="Candara"/>
                      </a:endParaRPr>
                    </a:p>
                  </a:txBody>
                  <a:tcPr>
                    <a:lnL w="3175" cap="flat" cmpd="sng" algn="ctr">
                      <a:solidFill>
                        <a:sysClr val="windowText" lastClr="000000"/>
                      </a:solidFill>
                      <a:prstDash val="sysDot"/>
                      <a:round/>
                      <a:headEnd type="none" w="med" len="med"/>
                      <a:tailEnd type="none" w="med" len="med"/>
                    </a:lnL>
                    <a:lnR w="3175" cap="flat" cmpd="sng" algn="ctr">
                      <a:solidFill>
                        <a:sysClr val="windowText" lastClr="000000"/>
                      </a:solidFill>
                      <a:prstDash val="sysDot"/>
                      <a:round/>
                      <a:headEnd type="none" w="med" len="med"/>
                      <a:tailEnd type="none" w="med" len="med"/>
                    </a:lnR>
                    <a:lnT w="12700" cap="flat" cmpd="sng" algn="ctr">
                      <a:solidFill>
                        <a:prstClr val="black"/>
                      </a:solidFill>
                      <a:prstDash val="solid"/>
                      <a:round/>
                      <a:headEnd type="none" w="med" len="med"/>
                      <a:tailEnd type="none" w="med" len="med"/>
                    </a:lnT>
                    <a:lnB w="3175" cap="flat" cmpd="sng" algn="ctr">
                      <a:solidFill>
                        <a:sysClr val="windowText" lastClr="000000"/>
                      </a:solid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1800" dirty="0">
                        <a:latin typeface="Agency FB" panose="020B0503020202020204" pitchFamily="34" charset="0"/>
                        <a:cs typeface="Candara"/>
                      </a:endParaRPr>
                    </a:p>
                  </a:txBody>
                  <a:tcPr>
                    <a:lnL w="3175" cap="flat" cmpd="sng" algn="ctr">
                      <a:solidFill>
                        <a:sysClr val="windowText" lastClr="000000"/>
                      </a:solidFill>
                      <a:prstDash val="sysDot"/>
                      <a:round/>
                      <a:headEnd type="none" w="med" len="med"/>
                      <a:tailEnd type="none" w="med" len="med"/>
                    </a:lnL>
                    <a:lnR w="19050" cap="flat" cmpd="sng" algn="ctr">
                      <a:solidFill>
                        <a:sysClr val="windowText" lastClr="000000"/>
                      </a:solidFill>
                      <a:prstDash val="solid"/>
                      <a:round/>
                      <a:headEnd type="none" w="med" len="med"/>
                      <a:tailEnd type="none" w="med" len="med"/>
                    </a:lnR>
                    <a:lnT w="12700" cap="flat" cmpd="sng" algn="ctr">
                      <a:solidFill>
                        <a:prstClr val="black"/>
                      </a:solidFill>
                      <a:prstDash val="solid"/>
                      <a:round/>
                      <a:headEnd type="none" w="med" len="med"/>
                      <a:tailEnd type="none" w="med" len="med"/>
                    </a:lnT>
                    <a:lnB w="3175" cap="flat" cmpd="sng" algn="ctr">
                      <a:solidFill>
                        <a:sysClr val="windowText" lastClr="000000"/>
                      </a:solid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64008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600" b="1"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Candara"/>
                        </a:rPr>
                        <a:t>Dyspepsie</a:t>
                      </a:r>
                      <a:endParaRPr kumimoji="0" lang="en-CA"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Candara"/>
                      </a:endParaRPr>
                    </a:p>
                  </a:txBody>
                  <a:tcPr anchor="ctr">
                    <a:lnL w="19050" cap="flat" cmpd="sng" algn="ctr">
                      <a:solidFill>
                        <a:sysClr val="windowText" lastClr="000000"/>
                      </a:solidFill>
                      <a:prstDash val="solid"/>
                      <a:round/>
                      <a:headEnd type="none" w="med" len="med"/>
                      <a:tailEnd type="none" w="med" len="med"/>
                    </a:lnL>
                    <a:lnR w="12700" cap="flat" cmpd="sng" algn="ctr">
                      <a:solidFill>
                        <a:prstClr val="black"/>
                      </a:solidFill>
                      <a:prstDash val="solid"/>
                      <a:round/>
                      <a:headEnd type="none" w="med" len="med"/>
                      <a:tailEnd type="none" w="med" len="med"/>
                    </a:lnR>
                    <a:lnT w="3175" cap="flat" cmpd="sng" algn="ctr">
                      <a:solidFill>
                        <a:sysClr val="windowText" lastClr="000000"/>
                      </a:solidFill>
                      <a:prstDash val="sysDot"/>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D5E0F3"/>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r>
                        <a:rPr lang="en-CA" sz="2400" b="1" dirty="0">
                          <a:solidFill>
                            <a:schemeClr val="tx1">
                              <a:lumMod val="75000"/>
                              <a:lumOff val="25000"/>
                            </a:schemeClr>
                          </a:solidFill>
                          <a:latin typeface="Arial Narrow" panose="020B0606020202030204" pitchFamily="34" charset="0"/>
                          <a:cs typeface="Candara"/>
                        </a:rPr>
                        <a:t>N/A</a:t>
                      </a:r>
                      <a:endParaRPr lang="en-US" sz="2400" b="1" dirty="0">
                        <a:solidFill>
                          <a:schemeClr val="tx1">
                            <a:lumMod val="75000"/>
                            <a:lumOff val="25000"/>
                          </a:schemeClr>
                        </a:solidFill>
                        <a:latin typeface="Arial Narrow" panose="020B0606020202030204" pitchFamily="34" charset="0"/>
                        <a:cs typeface="Candara"/>
                      </a:endParaRPr>
                    </a:p>
                  </a:txBody>
                  <a:tcPr anchor="ctr">
                    <a:lnL w="12700" cap="flat" cmpd="sng" algn="ctr">
                      <a:solidFill>
                        <a:prstClr val="black"/>
                      </a:solidFill>
                      <a:prstDash val="solid"/>
                      <a:round/>
                      <a:headEnd type="none" w="med" len="med"/>
                      <a:tailEnd type="none" w="med" len="med"/>
                    </a:lnL>
                    <a:lnR w="3175" cap="flat" cmpd="sng" algn="ctr">
                      <a:solidFill>
                        <a:sysClr val="windowText" lastClr="000000"/>
                      </a:solidFill>
                      <a:prstDash val="sysDot"/>
                      <a:round/>
                      <a:headEnd type="none" w="med" len="med"/>
                      <a:tailEnd type="none" w="med" len="med"/>
                    </a:lnR>
                    <a:lnT w="3175" cap="flat" cmpd="sng" algn="ctr">
                      <a:solidFill>
                        <a:sysClr val="windowText" lastClr="000000"/>
                      </a:solidFill>
                      <a:prstDash val="sysDot"/>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1800" dirty="0">
                        <a:latin typeface="Agency FB" panose="020B0503020202020204" pitchFamily="34" charset="0"/>
                        <a:cs typeface="Candara"/>
                      </a:endParaRPr>
                    </a:p>
                  </a:txBody>
                  <a:tcPr>
                    <a:lnL w="3175" cap="flat" cmpd="sng" algn="ctr">
                      <a:solidFill>
                        <a:sysClr val="windowText" lastClr="000000"/>
                      </a:solidFill>
                      <a:prstDash val="sysDot"/>
                      <a:round/>
                      <a:headEnd type="none" w="med" len="med"/>
                      <a:tailEnd type="none" w="med" len="med"/>
                    </a:lnL>
                    <a:lnR w="3175" cap="flat" cmpd="sng" algn="ctr">
                      <a:solidFill>
                        <a:sysClr val="windowText" lastClr="000000"/>
                      </a:solidFill>
                      <a:prstDash val="sysDot"/>
                      <a:round/>
                      <a:headEnd type="none" w="med" len="med"/>
                      <a:tailEnd type="none" w="med" len="med"/>
                    </a:lnR>
                    <a:lnT w="3175" cap="flat" cmpd="sng" algn="ctr">
                      <a:solidFill>
                        <a:sysClr val="windowText" lastClr="000000"/>
                      </a:solidFill>
                      <a:prstDash val="sysDot"/>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1800" dirty="0">
                        <a:latin typeface="Agency FB" panose="020B0503020202020204" pitchFamily="34" charset="0"/>
                        <a:cs typeface="Candara"/>
                      </a:endParaRPr>
                    </a:p>
                  </a:txBody>
                  <a:tcPr>
                    <a:lnL w="3175" cap="flat" cmpd="sng" algn="ctr">
                      <a:solidFill>
                        <a:sysClr val="windowText" lastClr="000000"/>
                      </a:solidFill>
                      <a:prstDash val="sysDot"/>
                      <a:round/>
                      <a:headEnd type="none" w="med" len="med"/>
                      <a:tailEnd type="none" w="med" len="med"/>
                    </a:lnL>
                    <a:lnR w="3175" cap="flat" cmpd="sng" algn="ctr">
                      <a:solidFill>
                        <a:sysClr val="windowText" lastClr="000000"/>
                      </a:solidFill>
                      <a:prstDash val="sysDot"/>
                      <a:round/>
                      <a:headEnd type="none" w="med" len="med"/>
                      <a:tailEnd type="none" w="med" len="med"/>
                    </a:lnR>
                    <a:lnT w="3175" cap="flat" cmpd="sng" algn="ctr">
                      <a:solidFill>
                        <a:sysClr val="windowText" lastClr="000000"/>
                      </a:solidFill>
                      <a:prstDash val="sysDot"/>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2400" b="1" dirty="0">
                          <a:solidFill>
                            <a:schemeClr val="tx1">
                              <a:lumMod val="75000"/>
                              <a:lumOff val="25000"/>
                            </a:schemeClr>
                          </a:solidFill>
                          <a:latin typeface="Arial Narrow" panose="020B0606020202030204" pitchFamily="34" charset="0"/>
                          <a:cs typeface="Candara"/>
                        </a:rPr>
                        <a:t>N/A</a:t>
                      </a:r>
                      <a:endParaRPr lang="en-US" sz="2400" b="1" dirty="0">
                        <a:solidFill>
                          <a:schemeClr val="tx1">
                            <a:lumMod val="75000"/>
                            <a:lumOff val="25000"/>
                          </a:schemeClr>
                        </a:solidFill>
                        <a:latin typeface="Arial Narrow" panose="020B0606020202030204" pitchFamily="34" charset="0"/>
                        <a:cs typeface="Candara"/>
                      </a:endParaRPr>
                    </a:p>
                  </a:txBody>
                  <a:tcPr anchor="ctr">
                    <a:lnL w="3175" cap="flat" cmpd="sng" algn="ctr">
                      <a:solidFill>
                        <a:sysClr val="windowText" lastClr="000000"/>
                      </a:solidFill>
                      <a:prstDash val="sysDot"/>
                      <a:round/>
                      <a:headEnd type="none" w="med" len="med"/>
                      <a:tailEnd type="none" w="med" len="med"/>
                    </a:lnL>
                    <a:lnR w="3175" cap="flat" cmpd="sng" algn="ctr">
                      <a:solidFill>
                        <a:sysClr val="windowText" lastClr="000000"/>
                      </a:solidFill>
                      <a:prstDash val="sysDot"/>
                      <a:round/>
                      <a:headEnd type="none" w="med" len="med"/>
                      <a:tailEnd type="none" w="med" len="med"/>
                    </a:lnR>
                    <a:lnT w="3175" cap="flat" cmpd="sng" algn="ctr">
                      <a:solidFill>
                        <a:sysClr val="windowText" lastClr="000000"/>
                      </a:solidFill>
                      <a:prstDash val="sysDot"/>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sz="1800" dirty="0">
                        <a:latin typeface="Agency FB" panose="020B0503020202020204" pitchFamily="34" charset="0"/>
                        <a:cs typeface="Candara"/>
                      </a:endParaRPr>
                    </a:p>
                  </a:txBody>
                  <a:tcPr>
                    <a:lnL w="3175" cap="flat" cmpd="sng" algn="ctr">
                      <a:solidFill>
                        <a:sysClr val="windowText" lastClr="000000"/>
                      </a:solidFill>
                      <a:prstDash val="sysDot"/>
                      <a:round/>
                      <a:headEnd type="none" w="med" len="med"/>
                      <a:tailEnd type="none" w="med" len="med"/>
                    </a:lnL>
                    <a:lnR w="19050"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ysDot"/>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5"/>
                  </a:ext>
                </a:extLst>
              </a:tr>
            </a:tbl>
          </a:graphicData>
        </a:graphic>
      </p:graphicFrame>
      <p:sp>
        <p:nvSpPr>
          <p:cNvPr id="23" name="Arrow: Striped Right 22">
            <a:extLst>
              <a:ext uri="{FF2B5EF4-FFF2-40B4-BE49-F238E27FC236}">
                <a16:creationId xmlns:a16="http://schemas.microsoft.com/office/drawing/2014/main" id="{FF531EA3-3B31-464D-B8CF-84E2E4C25184}"/>
              </a:ext>
            </a:extLst>
          </p:cNvPr>
          <p:cNvSpPr/>
          <p:nvPr/>
        </p:nvSpPr>
        <p:spPr>
          <a:xfrm rot="16200000">
            <a:off x="5250849" y="3226504"/>
            <a:ext cx="457200" cy="365760"/>
          </a:xfrm>
          <a:prstGeom prst="stripedRightArrow">
            <a:avLst/>
          </a:prstGeom>
          <a:solidFill>
            <a:srgbClr val="FF616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Arrow: Striped Right 23">
            <a:extLst>
              <a:ext uri="{FF2B5EF4-FFF2-40B4-BE49-F238E27FC236}">
                <a16:creationId xmlns:a16="http://schemas.microsoft.com/office/drawing/2014/main" id="{83056A54-D68B-4E65-AD7A-72C902320983}"/>
              </a:ext>
            </a:extLst>
          </p:cNvPr>
          <p:cNvSpPr/>
          <p:nvPr/>
        </p:nvSpPr>
        <p:spPr>
          <a:xfrm rot="16200000">
            <a:off x="6637000" y="3237655"/>
            <a:ext cx="457200" cy="365760"/>
          </a:xfrm>
          <a:prstGeom prst="stripedRightArrow">
            <a:avLst/>
          </a:prstGeom>
          <a:solidFill>
            <a:srgbClr val="FF616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Arrow: Striped Right 24">
            <a:extLst>
              <a:ext uri="{FF2B5EF4-FFF2-40B4-BE49-F238E27FC236}">
                <a16:creationId xmlns:a16="http://schemas.microsoft.com/office/drawing/2014/main" id="{0C87FA8E-5085-4B75-8B69-816F81A36EC0}"/>
              </a:ext>
            </a:extLst>
          </p:cNvPr>
          <p:cNvSpPr/>
          <p:nvPr/>
        </p:nvSpPr>
        <p:spPr>
          <a:xfrm rot="16200000">
            <a:off x="8056604" y="3226504"/>
            <a:ext cx="457200" cy="365760"/>
          </a:xfrm>
          <a:prstGeom prst="stripedRightArrow">
            <a:avLst/>
          </a:prstGeom>
          <a:solidFill>
            <a:srgbClr val="FF616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Left-Right Arrow 28">
            <a:extLst>
              <a:ext uri="{FF2B5EF4-FFF2-40B4-BE49-F238E27FC236}">
                <a16:creationId xmlns:a16="http://schemas.microsoft.com/office/drawing/2014/main" id="{486BBC50-C8F5-416C-BEE9-ACF49F3BBB03}"/>
              </a:ext>
            </a:extLst>
          </p:cNvPr>
          <p:cNvSpPr/>
          <p:nvPr/>
        </p:nvSpPr>
        <p:spPr>
          <a:xfrm>
            <a:off x="2311872" y="3231048"/>
            <a:ext cx="640080" cy="365760"/>
          </a:xfrm>
          <a:prstGeom prst="leftRightArrow">
            <a:avLst/>
          </a:prstGeom>
          <a:solidFill>
            <a:schemeClr val="tx1">
              <a:lumMod val="75000"/>
              <a:lumOff val="25000"/>
            </a:schemeClr>
          </a:solidFill>
          <a:ln>
            <a:noFill/>
          </a:ln>
          <a:effectLst>
            <a:outerShdw blurRad="50800" dist="38100" dir="2700000" algn="tl" rotWithShape="0">
              <a:prstClr val="black">
                <a:alpha val="40000"/>
              </a:prstClr>
            </a:outerShdw>
          </a:effectLst>
          <a:scene3d>
            <a:camera prst="orthographicFront"/>
            <a:lightRig rig="harsh" dir="t">
              <a:rot lat="0" lon="0" rev="1200000"/>
            </a:lightRig>
          </a:scene3d>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100" b="0" i="1" u="none" strike="noStrike" kern="1200" cap="none" spc="0" normalizeH="0" baseline="0" noProof="0">
              <a:ln>
                <a:noFill/>
              </a:ln>
              <a:solidFill>
                <a:srgbClr val="000000"/>
              </a:solidFill>
              <a:effectLst/>
              <a:uLnTx/>
              <a:uFillTx/>
              <a:latin typeface="Candara" panose="020E0502030303020204" pitchFamily="34" charset="0"/>
              <a:ea typeface="+mn-ea"/>
              <a:cs typeface="+mn-cs"/>
            </a:endParaRPr>
          </a:p>
        </p:txBody>
      </p:sp>
      <p:sp>
        <p:nvSpPr>
          <p:cNvPr id="31" name="Left-Right Arrow 28">
            <a:extLst>
              <a:ext uri="{FF2B5EF4-FFF2-40B4-BE49-F238E27FC236}">
                <a16:creationId xmlns:a16="http://schemas.microsoft.com/office/drawing/2014/main" id="{3FF7556F-6949-46E0-BF93-7C25D4F55673}"/>
              </a:ext>
            </a:extLst>
          </p:cNvPr>
          <p:cNvSpPr/>
          <p:nvPr/>
        </p:nvSpPr>
        <p:spPr>
          <a:xfrm>
            <a:off x="3733164" y="3231048"/>
            <a:ext cx="640080" cy="365760"/>
          </a:xfrm>
          <a:prstGeom prst="leftRightArrow">
            <a:avLst/>
          </a:prstGeom>
          <a:solidFill>
            <a:schemeClr val="tx1">
              <a:lumMod val="75000"/>
              <a:lumOff val="25000"/>
            </a:schemeClr>
          </a:solidFill>
          <a:ln>
            <a:noFill/>
          </a:ln>
          <a:effectLst>
            <a:outerShdw blurRad="50800" dist="38100" dir="2700000" algn="tl" rotWithShape="0">
              <a:prstClr val="black">
                <a:alpha val="40000"/>
              </a:prstClr>
            </a:outerShdw>
          </a:effectLst>
          <a:scene3d>
            <a:camera prst="orthographicFront"/>
            <a:lightRig rig="harsh" dir="t">
              <a:rot lat="0" lon="0" rev="1200000"/>
            </a:lightRig>
          </a:scene3d>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100" b="0" i="1" u="none" strike="noStrike" kern="1200" cap="none" spc="0" normalizeH="0" baseline="0" noProof="0">
              <a:ln>
                <a:noFill/>
              </a:ln>
              <a:solidFill>
                <a:srgbClr val="000000"/>
              </a:solidFill>
              <a:effectLst/>
              <a:uLnTx/>
              <a:uFillTx/>
              <a:latin typeface="Candara" panose="020E0502030303020204" pitchFamily="34" charset="0"/>
              <a:ea typeface="+mn-ea"/>
              <a:cs typeface="+mn-cs"/>
            </a:endParaRPr>
          </a:p>
        </p:txBody>
      </p:sp>
      <p:sp>
        <p:nvSpPr>
          <p:cNvPr id="35" name="Left-Right Arrow 28">
            <a:extLst>
              <a:ext uri="{FF2B5EF4-FFF2-40B4-BE49-F238E27FC236}">
                <a16:creationId xmlns:a16="http://schemas.microsoft.com/office/drawing/2014/main" id="{3F565B42-36E7-4D39-8818-39C9408BFD61}"/>
              </a:ext>
            </a:extLst>
          </p:cNvPr>
          <p:cNvSpPr/>
          <p:nvPr/>
        </p:nvSpPr>
        <p:spPr>
          <a:xfrm>
            <a:off x="7972559" y="3857707"/>
            <a:ext cx="640080" cy="365760"/>
          </a:xfrm>
          <a:prstGeom prst="leftRightArrow">
            <a:avLst/>
          </a:prstGeom>
          <a:solidFill>
            <a:schemeClr val="tx1">
              <a:lumMod val="75000"/>
              <a:lumOff val="25000"/>
            </a:schemeClr>
          </a:solidFill>
          <a:ln>
            <a:noFill/>
          </a:ln>
          <a:effectLst>
            <a:outerShdw blurRad="50800" dist="38100" dir="2700000" algn="tl" rotWithShape="0">
              <a:prstClr val="black">
                <a:alpha val="40000"/>
              </a:prstClr>
            </a:outerShdw>
          </a:effectLst>
          <a:scene3d>
            <a:camera prst="orthographicFront"/>
            <a:lightRig rig="harsh" dir="t">
              <a:rot lat="0" lon="0" rev="1200000"/>
            </a:lightRig>
          </a:scene3d>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100" b="0" i="1" u="none" strike="noStrike" kern="1200" cap="none" spc="0" normalizeH="0" baseline="0" noProof="0">
              <a:ln>
                <a:noFill/>
              </a:ln>
              <a:solidFill>
                <a:srgbClr val="000000"/>
              </a:solidFill>
              <a:effectLst/>
              <a:uLnTx/>
              <a:uFillTx/>
              <a:latin typeface="Candara" panose="020E0502030303020204" pitchFamily="34" charset="0"/>
              <a:ea typeface="+mn-ea"/>
              <a:cs typeface="+mn-cs"/>
            </a:endParaRPr>
          </a:p>
        </p:txBody>
      </p:sp>
      <p:sp>
        <p:nvSpPr>
          <p:cNvPr id="59" name="Rectangle 58">
            <a:extLst>
              <a:ext uri="{FF2B5EF4-FFF2-40B4-BE49-F238E27FC236}">
                <a16:creationId xmlns:a16="http://schemas.microsoft.com/office/drawing/2014/main" id="{F60A0E53-5AA9-4884-BDC5-52F267185623}"/>
              </a:ext>
            </a:extLst>
          </p:cNvPr>
          <p:cNvSpPr/>
          <p:nvPr/>
        </p:nvSpPr>
        <p:spPr>
          <a:xfrm>
            <a:off x="161925" y="4713443"/>
            <a:ext cx="8754199" cy="535531"/>
          </a:xfrm>
          <a:prstGeom prst="rect">
            <a:avLst/>
          </a:prstGeom>
        </p:spPr>
        <p:txBody>
          <a:bodyPr wrap="square">
            <a:spAutoFit/>
          </a:bodyPr>
          <a:lstStyle/>
          <a:p>
            <a:pPr algn="ctr">
              <a:lnSpc>
                <a:spcPct val="90000"/>
              </a:lnSpc>
              <a:defRPr/>
            </a:pPr>
            <a:r>
              <a:rPr lang="fr-LU" sz="1600" b="1" dirty="0">
                <a:solidFill>
                  <a:prstClr val="black">
                    <a:lumMod val="85000"/>
                    <a:lumOff val="15000"/>
                  </a:prstClr>
                </a:solidFill>
                <a:latin typeface="Arial Narrow" pitchFamily="34" charset="0"/>
                <a:cs typeface="Lato"/>
              </a:rPr>
              <a:t>Jusqu’à présent, il n’existe pas d’études comparant directement l’apixaban, le dabigatran, l’</a:t>
            </a:r>
            <a:r>
              <a:rPr lang="fr-LU" sz="1600" b="1" dirty="0" err="1">
                <a:solidFill>
                  <a:prstClr val="black">
                    <a:lumMod val="85000"/>
                    <a:lumOff val="15000"/>
                  </a:prstClr>
                </a:solidFill>
                <a:latin typeface="Arial Narrow" pitchFamily="34" charset="0"/>
                <a:cs typeface="Lato"/>
              </a:rPr>
              <a:t>édoxaban</a:t>
            </a:r>
            <a:r>
              <a:rPr lang="fr-LU" sz="1600" b="1" dirty="0">
                <a:solidFill>
                  <a:prstClr val="black">
                    <a:lumMod val="85000"/>
                    <a:lumOff val="15000"/>
                  </a:prstClr>
                </a:solidFill>
                <a:latin typeface="Arial Narrow" pitchFamily="34" charset="0"/>
                <a:cs typeface="Lato"/>
              </a:rPr>
              <a:t> et le rivaroxaban, leur efficacité et innocuité comparatives n’ont donc pas été établies</a:t>
            </a:r>
          </a:p>
        </p:txBody>
      </p:sp>
      <p:sp>
        <p:nvSpPr>
          <p:cNvPr id="66" name="Arrow: Striped Right 65">
            <a:extLst>
              <a:ext uri="{FF2B5EF4-FFF2-40B4-BE49-F238E27FC236}">
                <a16:creationId xmlns:a16="http://schemas.microsoft.com/office/drawing/2014/main" id="{658D5773-2B10-42C8-B16B-253847A48CE6}"/>
              </a:ext>
            </a:extLst>
          </p:cNvPr>
          <p:cNvSpPr/>
          <p:nvPr/>
        </p:nvSpPr>
        <p:spPr>
          <a:xfrm rot="16200000">
            <a:off x="305814" y="5491618"/>
            <a:ext cx="274320" cy="274320"/>
          </a:xfrm>
          <a:prstGeom prst="stripedRightArrow">
            <a:avLst/>
          </a:prstGeom>
          <a:solidFill>
            <a:srgbClr val="FF616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Narrow" panose="020B0606020202030204" pitchFamily="34" charset="0"/>
              <a:ea typeface="+mn-ea"/>
              <a:cs typeface="+mn-cs"/>
            </a:endParaRPr>
          </a:p>
        </p:txBody>
      </p:sp>
      <p:sp>
        <p:nvSpPr>
          <p:cNvPr id="67" name="Rectangle 66">
            <a:extLst>
              <a:ext uri="{FF2B5EF4-FFF2-40B4-BE49-F238E27FC236}">
                <a16:creationId xmlns:a16="http://schemas.microsoft.com/office/drawing/2014/main" id="{70A14A4E-80D8-48A9-81E1-893B04427693}"/>
              </a:ext>
            </a:extLst>
          </p:cNvPr>
          <p:cNvSpPr/>
          <p:nvPr/>
        </p:nvSpPr>
        <p:spPr>
          <a:xfrm>
            <a:off x="601483" y="5436774"/>
            <a:ext cx="2863033" cy="461665"/>
          </a:xfrm>
          <a:prstGeom prst="rect">
            <a:avLst/>
          </a:prstGeom>
        </p:spPr>
        <p:txBody>
          <a:bodyPr wrap="square">
            <a:spAutoFit/>
          </a:bodyPr>
          <a:lstStyle/>
          <a:p>
            <a:pPr lvl="0"/>
            <a:r>
              <a:rPr lang="fr-CH" sz="1200" b="1" dirty="0">
                <a:solidFill>
                  <a:srgbClr val="000000"/>
                </a:solidFill>
                <a:latin typeface="Arial Narrow" pitchFamily="34" charset="0"/>
              </a:rPr>
              <a:t>Augmentation significative vs la warfarine </a:t>
            </a:r>
          </a:p>
          <a:p>
            <a:pPr lvl="0"/>
            <a:r>
              <a:rPr lang="fr-CH" sz="1200" b="1" dirty="0">
                <a:solidFill>
                  <a:srgbClr val="000000"/>
                </a:solidFill>
                <a:latin typeface="Arial Narrow" pitchFamily="34" charset="0"/>
              </a:rPr>
              <a:t>(P &lt; 0,05)  </a:t>
            </a:r>
          </a:p>
        </p:txBody>
      </p:sp>
      <p:sp>
        <p:nvSpPr>
          <p:cNvPr id="70" name="Left-Right Arrow 28">
            <a:extLst>
              <a:ext uri="{FF2B5EF4-FFF2-40B4-BE49-F238E27FC236}">
                <a16:creationId xmlns:a16="http://schemas.microsoft.com/office/drawing/2014/main" id="{4B6B85B8-6608-402B-9F83-8861056DBA04}"/>
              </a:ext>
            </a:extLst>
          </p:cNvPr>
          <p:cNvSpPr/>
          <p:nvPr/>
        </p:nvSpPr>
        <p:spPr>
          <a:xfrm>
            <a:off x="3301057" y="5483867"/>
            <a:ext cx="365760" cy="228600"/>
          </a:xfrm>
          <a:prstGeom prst="leftRightArrow">
            <a:avLst/>
          </a:prstGeom>
          <a:solidFill>
            <a:sysClr val="windowText" lastClr="000000">
              <a:lumMod val="75000"/>
              <a:lumOff val="25000"/>
            </a:sys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harsh" dir="t">
              <a:rot lat="0" lon="0" rev="1200000"/>
            </a:lightRig>
          </a:scene3d>
          <a:sp3d/>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1" u="none" strike="noStrike" kern="0" cap="none" spc="0" normalizeH="0" baseline="0" noProof="0">
              <a:ln>
                <a:noFill/>
              </a:ln>
              <a:solidFill>
                <a:srgbClr val="000000"/>
              </a:solidFill>
              <a:effectLst/>
              <a:uLnTx/>
              <a:uFillTx/>
              <a:latin typeface="Arial Narrow" panose="020B0606020202030204" pitchFamily="34" charset="0"/>
              <a:ea typeface="+mn-ea"/>
              <a:cs typeface="+mn-cs"/>
            </a:endParaRPr>
          </a:p>
        </p:txBody>
      </p:sp>
      <p:sp>
        <p:nvSpPr>
          <p:cNvPr id="71" name="Rectangle 70">
            <a:extLst>
              <a:ext uri="{FF2B5EF4-FFF2-40B4-BE49-F238E27FC236}">
                <a16:creationId xmlns:a16="http://schemas.microsoft.com/office/drawing/2014/main" id="{0F895F5D-ECFE-441F-9441-9977FF54AEF4}"/>
              </a:ext>
            </a:extLst>
          </p:cNvPr>
          <p:cNvSpPr/>
          <p:nvPr/>
        </p:nvSpPr>
        <p:spPr>
          <a:xfrm>
            <a:off x="3676550" y="5448210"/>
            <a:ext cx="2752032" cy="461665"/>
          </a:xfrm>
          <a:prstGeom prst="rect">
            <a:avLst/>
          </a:prstGeom>
        </p:spPr>
        <p:txBody>
          <a:bodyPr wrap="square">
            <a:spAutoFit/>
          </a:bodyPr>
          <a:lstStyle/>
          <a:p>
            <a:pPr>
              <a:defRPr/>
            </a:pPr>
            <a:r>
              <a:rPr lang="fr-FR" sz="1200" b="1" dirty="0">
                <a:solidFill>
                  <a:srgbClr val="000000"/>
                </a:solidFill>
                <a:latin typeface="Arial Narrow" pitchFamily="34" charset="0"/>
              </a:rPr>
              <a:t>Différence non significative vs la warfarine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200" b="1" i="0" u="none" strike="noStrike" kern="1200" cap="none" spc="0" normalizeH="0" baseline="0" dirty="0">
              <a:ln>
                <a:noFill/>
              </a:ln>
              <a:solidFill>
                <a:srgbClr val="000000"/>
              </a:solidFill>
              <a:effectLst/>
              <a:uLnTx/>
              <a:uFillTx/>
              <a:latin typeface="Arial Narrow" panose="020B0606020202030204" pitchFamily="34" charset="0"/>
            </a:endParaRPr>
          </a:p>
        </p:txBody>
      </p:sp>
      <p:sp>
        <p:nvSpPr>
          <p:cNvPr id="72" name="Text Box 3">
            <a:extLst>
              <a:ext uri="{FF2B5EF4-FFF2-40B4-BE49-F238E27FC236}">
                <a16:creationId xmlns:a16="http://schemas.microsoft.com/office/drawing/2014/main" id="{F10C7603-1221-4724-8F26-389A26CC2B1A}"/>
              </a:ext>
            </a:extLst>
          </p:cNvPr>
          <p:cNvSpPr txBox="1">
            <a:spLocks noChangeArrowheads="1"/>
          </p:cNvSpPr>
          <p:nvPr/>
        </p:nvSpPr>
        <p:spPr bwMode="auto">
          <a:xfrm>
            <a:off x="261214" y="6416283"/>
            <a:ext cx="3501887" cy="400110"/>
          </a:xfrm>
          <a:prstGeom prst="rect">
            <a:avLst/>
          </a:prstGeom>
          <a:noFill/>
          <a:ln w="9525">
            <a:noFill/>
            <a:miter lim="800000"/>
            <a:headEnd/>
            <a:tailEnd/>
          </a:ln>
        </p:spPr>
        <p:txBody>
          <a:bodyPr wrap="square">
            <a:spAutoFit/>
          </a:bodyPr>
          <a:lstStyle/>
          <a:p>
            <a:pPr marL="685800" marR="0" lvl="1" indent="-228600" algn="l" defTabSz="457200" rtl="0" eaLnBrk="1" fontAlgn="auto" latinLnBrk="0" hangingPunct="1">
              <a:lnSpc>
                <a:spcPct val="100000"/>
              </a:lnSpc>
              <a:spcBef>
                <a:spcPts val="0"/>
              </a:spcBef>
              <a:spcAft>
                <a:spcPts val="0"/>
              </a:spcAft>
              <a:buClrTx/>
              <a:buSzTx/>
              <a:buFont typeface="+mj-lt"/>
              <a:buAutoNum type="arabicPeriod"/>
              <a:tabLst/>
              <a:defRPr/>
            </a:pPr>
            <a:r>
              <a:rPr kumimoji="0" lang="da-DK"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Granger et al., NEJM 2011; 365: 981-992</a:t>
            </a:r>
          </a:p>
          <a:p>
            <a:pPr marL="685800" marR="0" lvl="1" indent="-228600" algn="l" defTabSz="457200" rtl="0" eaLnBrk="1" fontAlgn="auto" latinLnBrk="0" hangingPunct="1">
              <a:lnSpc>
                <a:spcPct val="100000"/>
              </a:lnSpc>
              <a:spcBef>
                <a:spcPts val="0"/>
              </a:spcBef>
              <a:spcAft>
                <a:spcPts val="0"/>
              </a:spcAft>
              <a:buClrTx/>
              <a:buSzTx/>
              <a:buFont typeface="+mj-lt"/>
              <a:buAutoNum type="arabicPeriod"/>
              <a:tabLst/>
              <a:defRPr/>
            </a:pPr>
            <a:r>
              <a:rPr kumimoji="0" lang="da-DK"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Connolly et al., NEJM 2009; 361: 1139-1151</a:t>
            </a:r>
            <a:r>
              <a:rPr kumimoji="0" lang="en-US" sz="1100" b="0" i="0" u="none" strike="noStrike" kern="1200" cap="none" spc="0" normalizeH="0" baseline="30000" noProof="0" dirty="0">
                <a:ln>
                  <a:noFill/>
                </a:ln>
                <a:solidFill>
                  <a:prstClr val="white"/>
                </a:solidFill>
                <a:effectLst/>
                <a:uLnTx/>
                <a:uFillTx/>
                <a:latin typeface="Arial Narrow" panose="020B0606020202030204" pitchFamily="34" charset="0"/>
                <a:ea typeface="+mn-ea"/>
                <a:cs typeface="+mn-cs"/>
              </a:rPr>
              <a:t> </a:t>
            </a:r>
          </a:p>
        </p:txBody>
      </p:sp>
      <p:sp>
        <p:nvSpPr>
          <p:cNvPr id="73" name="Text Box 3">
            <a:extLst>
              <a:ext uri="{FF2B5EF4-FFF2-40B4-BE49-F238E27FC236}">
                <a16:creationId xmlns:a16="http://schemas.microsoft.com/office/drawing/2014/main" id="{800F0654-CCA3-410F-B82B-D0B822028431}"/>
              </a:ext>
            </a:extLst>
          </p:cNvPr>
          <p:cNvSpPr txBox="1">
            <a:spLocks noChangeArrowheads="1"/>
          </p:cNvSpPr>
          <p:nvPr/>
        </p:nvSpPr>
        <p:spPr bwMode="auto">
          <a:xfrm>
            <a:off x="2814608" y="6421490"/>
            <a:ext cx="3501887" cy="400110"/>
          </a:xfrm>
          <a:prstGeom prst="rect">
            <a:avLst/>
          </a:prstGeom>
          <a:noFill/>
          <a:ln w="9525">
            <a:noFill/>
            <a:miter lim="800000"/>
            <a:headEnd/>
            <a:tailEnd/>
          </a:ln>
        </p:spPr>
        <p:txBody>
          <a:bodyPr wrap="square">
            <a:spAutoFit/>
          </a:bodyPr>
          <a:lstStyle/>
          <a:p>
            <a:pPr marL="685800" marR="0" lvl="1" indent="-228600" algn="l" defTabSz="457200" rtl="0" eaLnBrk="1" fontAlgn="auto" latinLnBrk="0" hangingPunct="1">
              <a:lnSpc>
                <a:spcPct val="100000"/>
              </a:lnSpc>
              <a:spcBef>
                <a:spcPts val="0"/>
              </a:spcBef>
              <a:spcAft>
                <a:spcPts val="0"/>
              </a:spcAft>
              <a:buClrTx/>
              <a:buSzTx/>
              <a:buFont typeface="+mj-lt"/>
              <a:buAutoNum type="arabicPeriod" startAt="3"/>
              <a:tabLst/>
              <a:defRPr/>
            </a:pPr>
            <a:r>
              <a:rPr kumimoji="0" lang="da-DK"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Patel et al., NEJM 2011; 365: 883-891</a:t>
            </a:r>
          </a:p>
          <a:p>
            <a:pPr marL="685800" marR="0" lvl="1" indent="-228600" algn="l" defTabSz="457200" rtl="0" eaLnBrk="1" fontAlgn="auto" latinLnBrk="0" hangingPunct="1">
              <a:lnSpc>
                <a:spcPct val="100000"/>
              </a:lnSpc>
              <a:spcBef>
                <a:spcPts val="0"/>
              </a:spcBef>
              <a:spcAft>
                <a:spcPts val="0"/>
              </a:spcAft>
              <a:buClrTx/>
              <a:buSzTx/>
              <a:buFont typeface="+mj-lt"/>
              <a:buAutoNum type="arabicPeriod" startAt="3"/>
              <a:tabLst/>
              <a:defRPr/>
            </a:pPr>
            <a:r>
              <a:rPr kumimoji="0" lang="da-DK"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Giuliano RP et al NEJM 2013; 369:2091</a:t>
            </a:r>
          </a:p>
        </p:txBody>
      </p:sp>
      <p:sp>
        <p:nvSpPr>
          <p:cNvPr id="42" name="Arrow: Striped Right 41">
            <a:extLst>
              <a:ext uri="{FF2B5EF4-FFF2-40B4-BE49-F238E27FC236}">
                <a16:creationId xmlns:a16="http://schemas.microsoft.com/office/drawing/2014/main" id="{EF303E8B-349B-4C4C-8411-41B6080E2C97}"/>
              </a:ext>
            </a:extLst>
          </p:cNvPr>
          <p:cNvSpPr/>
          <p:nvPr/>
        </p:nvSpPr>
        <p:spPr>
          <a:xfrm rot="16200000">
            <a:off x="3816740" y="3813531"/>
            <a:ext cx="457200" cy="365760"/>
          </a:xfrm>
          <a:prstGeom prst="stripedRightArrow">
            <a:avLst/>
          </a:prstGeom>
          <a:solidFill>
            <a:srgbClr val="FF616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 name="Arrow: Striped Right 42">
            <a:extLst>
              <a:ext uri="{FF2B5EF4-FFF2-40B4-BE49-F238E27FC236}">
                <a16:creationId xmlns:a16="http://schemas.microsoft.com/office/drawing/2014/main" id="{CB04C516-CACF-4385-981E-D2A7FB6BB8CA}"/>
              </a:ext>
            </a:extLst>
          </p:cNvPr>
          <p:cNvSpPr/>
          <p:nvPr/>
        </p:nvSpPr>
        <p:spPr>
          <a:xfrm rot="16200000">
            <a:off x="5250849" y="3840569"/>
            <a:ext cx="457200" cy="365760"/>
          </a:xfrm>
          <a:prstGeom prst="stripedRightArrow">
            <a:avLst/>
          </a:prstGeom>
          <a:solidFill>
            <a:srgbClr val="FF616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D2008242-8602-4C88-A3F8-C97AA99E6937}"/>
              </a:ext>
            </a:extLst>
          </p:cNvPr>
          <p:cNvSpPr/>
          <p:nvPr/>
        </p:nvSpPr>
        <p:spPr>
          <a:xfrm>
            <a:off x="6316494" y="5448210"/>
            <a:ext cx="2599629" cy="523220"/>
          </a:xfrm>
          <a:prstGeom prst="rect">
            <a:avLst/>
          </a:prstGeom>
        </p:spPr>
        <p:txBody>
          <a:bodyPr wrap="square">
            <a:spAutoFit/>
          </a:bodyPr>
          <a:lstStyle/>
          <a:p>
            <a:pPr>
              <a:defRPr/>
            </a:pPr>
            <a:r>
              <a:rPr kumimoji="0" lang="en-US" sz="1600" b="1" i="0" u="none" strike="noStrike" kern="1200" cap="none" spc="0" normalizeH="0" baseline="0" noProof="0" dirty="0">
                <a:ln>
                  <a:noFill/>
                </a:ln>
                <a:solidFill>
                  <a:schemeClr val="tx1">
                    <a:lumMod val="75000"/>
                    <a:lumOff val="25000"/>
                  </a:schemeClr>
                </a:solidFill>
                <a:effectLst/>
                <a:uLnTx/>
                <a:uFillTx/>
                <a:latin typeface="Arial Narrow" panose="020B0606020202030204" pitchFamily="34" charset="0"/>
                <a:ea typeface="+mn-ea"/>
                <a:cs typeface="+mn-cs"/>
              </a:rPr>
              <a:t>N/A </a:t>
            </a:r>
            <a:r>
              <a:rPr lang="en-CA" sz="1200" b="1" dirty="0">
                <a:solidFill>
                  <a:srgbClr val="000000"/>
                </a:solidFill>
                <a:latin typeface="Arial Narrow" pitchFamily="34" charset="0"/>
                <a:cs typeface="Arial" pitchFamily="34" charset="0"/>
              </a:rPr>
              <a:t>Information</a:t>
            </a:r>
            <a:r>
              <a:rPr lang="en-CA" sz="1200" b="1" dirty="0">
                <a:solidFill>
                  <a:srgbClr val="000000"/>
                </a:solidFill>
                <a:latin typeface="Arial" pitchFamily="34" charset="0"/>
                <a:cs typeface="Arial" pitchFamily="34" charset="0"/>
              </a:rPr>
              <a:t> </a:t>
            </a:r>
            <a:r>
              <a:rPr lang="en-CA" sz="1200" b="1" dirty="0">
                <a:solidFill>
                  <a:srgbClr val="000000"/>
                </a:solidFill>
                <a:latin typeface="Arial Narrow" panose="020B0606020202030204" pitchFamily="34" charset="0"/>
                <a:cs typeface="Arial" pitchFamily="34" charset="0"/>
              </a:rPr>
              <a:t>non </a:t>
            </a:r>
            <a:r>
              <a:rPr lang="en-CA" sz="1200" b="1" dirty="0" err="1">
                <a:solidFill>
                  <a:srgbClr val="000000"/>
                </a:solidFill>
                <a:latin typeface="Arial Narrow" panose="020B0606020202030204" pitchFamily="34" charset="0"/>
                <a:cs typeface="Arial" pitchFamily="34" charset="0"/>
              </a:rPr>
              <a:t>disponible</a:t>
            </a:r>
            <a:endParaRPr lang="en-US" sz="1200" b="1" dirty="0">
              <a:solidFill>
                <a:srgbClr val="000000"/>
              </a:solidFill>
              <a:latin typeface="Arial Narrow" panose="020B0606020202030204" pitchFamily="34" charset="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Arial" pitchFamily="34" charset="0"/>
              <a:cs typeface="Arial" pitchFamily="34" charset="0"/>
            </a:endParaRPr>
          </a:p>
        </p:txBody>
      </p:sp>
      <p:pic>
        <p:nvPicPr>
          <p:cNvPr id="26" name="4E92DA43-5712-40E9-AFDC-2C1062C78C6F" descr="7646DFF2-B812-4635-AA57-5171E34E5A45@chrc">
            <a:extLst>
              <a:ext uri="{FF2B5EF4-FFF2-40B4-BE49-F238E27FC236}">
                <a16:creationId xmlns:a16="http://schemas.microsoft.com/office/drawing/2014/main" id="{791575A7-B766-43F7-9AFF-820440A264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0835" y="40901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6673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841E32A-EB6F-47A2-AF6B-AF79BF1E89C5}"/>
              </a:ext>
            </a:extLst>
          </p:cNvPr>
          <p:cNvSpPr/>
          <p:nvPr/>
        </p:nvSpPr>
        <p:spPr>
          <a:xfrm>
            <a:off x="0" y="6211671"/>
            <a:ext cx="9144000" cy="64633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46" name="Picture 45" descr="CHRC-logo_blue.png">
            <a:extLst>
              <a:ext uri="{FF2B5EF4-FFF2-40B4-BE49-F238E27FC236}">
                <a16:creationId xmlns:a16="http://schemas.microsoft.com/office/drawing/2014/main" id="{095A59FD-9F52-4C72-A6A6-4B5DFA8DC5CA}"/>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380250" y="5889891"/>
            <a:ext cx="716292" cy="712746"/>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264319"/>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5081" y="13238"/>
            <a:ext cx="6867311" cy="1200329"/>
          </a:xfrm>
          <a:prstGeom prst="rect">
            <a:avLst/>
          </a:prstGeom>
          <a:noFill/>
        </p:spPr>
        <p:txBody>
          <a:bodyPr wrap="square">
            <a:spAutoFit/>
          </a:bodyPr>
          <a:lstStyle/>
          <a:p>
            <a:pPr lvl="0">
              <a:defRPr/>
            </a:pPr>
            <a:r>
              <a:rPr lang="fr-CA" sz="3600" b="1" dirty="0">
                <a:solidFill>
                  <a:srgbClr val="183059"/>
                </a:solidFill>
                <a:latin typeface="Arial Narrow" panose="020B0606020202030204" pitchFamily="34" charset="0"/>
                <a:cs typeface="Aharoni" panose="02010803020104030203" pitchFamily="2" charset="-79"/>
              </a:rPr>
              <a:t>Données sur la comorbidité en présence de FA</a:t>
            </a:r>
            <a:endParaRPr kumimoji="0" lang="fr-CA" sz="3600" b="1" i="0" u="none" strike="noStrike" kern="1200" cap="none" spc="0" normalizeH="0" baseline="0" dirty="0">
              <a:ln>
                <a:noFill/>
              </a:ln>
              <a:solidFill>
                <a:srgbClr val="183059"/>
              </a:solidFill>
              <a:effectLst/>
              <a:uLnTx/>
              <a:uFillTx/>
              <a:latin typeface="Arial Narrow" panose="020B0606020202030204" pitchFamily="34" charset="0"/>
              <a:cs typeface="Aharoni" panose="02010803020104030203" pitchFamily="2" charset="-79"/>
            </a:endParaRPr>
          </a:p>
        </p:txBody>
      </p:sp>
      <p:graphicFrame>
        <p:nvGraphicFramePr>
          <p:cNvPr id="27" name="Chart 26">
            <a:extLst>
              <a:ext uri="{FF2B5EF4-FFF2-40B4-BE49-F238E27FC236}">
                <a16:creationId xmlns:a16="http://schemas.microsoft.com/office/drawing/2014/main" id="{51705E64-E79F-48F9-B486-455F6BADBFD3}"/>
              </a:ext>
            </a:extLst>
          </p:cNvPr>
          <p:cNvGraphicFramePr/>
          <p:nvPr/>
        </p:nvGraphicFramePr>
        <p:xfrm>
          <a:off x="2213681" y="4721243"/>
          <a:ext cx="1679757" cy="156707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8" name="Chart 27">
            <a:extLst>
              <a:ext uri="{FF2B5EF4-FFF2-40B4-BE49-F238E27FC236}">
                <a16:creationId xmlns:a16="http://schemas.microsoft.com/office/drawing/2014/main" id="{8FD8839C-4C1D-48E6-AEE5-0B5478BEA6E4}"/>
              </a:ext>
            </a:extLst>
          </p:cNvPr>
          <p:cNvGraphicFramePr/>
          <p:nvPr/>
        </p:nvGraphicFramePr>
        <p:xfrm>
          <a:off x="3936321" y="4684363"/>
          <a:ext cx="1679757" cy="1567073"/>
        </p:xfrm>
        <a:graphic>
          <a:graphicData uri="http://schemas.openxmlformats.org/drawingml/2006/chart">
            <c:chart xmlns:c="http://schemas.openxmlformats.org/drawingml/2006/chart" xmlns:r="http://schemas.openxmlformats.org/officeDocument/2006/relationships" r:id="rId6"/>
          </a:graphicData>
        </a:graphic>
      </p:graphicFrame>
      <p:sp>
        <p:nvSpPr>
          <p:cNvPr id="23" name="TextBox 22">
            <a:extLst>
              <a:ext uri="{FF2B5EF4-FFF2-40B4-BE49-F238E27FC236}">
                <a16:creationId xmlns:a16="http://schemas.microsoft.com/office/drawing/2014/main" id="{46E92D12-0950-4CF2-AFF2-25FB834E8B76}"/>
              </a:ext>
            </a:extLst>
          </p:cNvPr>
          <p:cNvSpPr txBox="1"/>
          <p:nvPr/>
        </p:nvSpPr>
        <p:spPr>
          <a:xfrm>
            <a:off x="448666" y="5855290"/>
            <a:ext cx="4955824" cy="253916"/>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Arial Narrow" panose="020B0606020202030204" pitchFamily="34" charset="0"/>
                <a:cs typeface="Lato"/>
              </a:rPr>
              <a:t>* </a:t>
            </a:r>
            <a:r>
              <a:rPr kumimoji="0" lang="en-US" sz="1050" b="1" i="0" u="none" strike="noStrike" kern="1200" cap="none" spc="0" normalizeH="0" baseline="0" noProof="0" dirty="0" err="1">
                <a:ln>
                  <a:noFill/>
                </a:ln>
                <a:solidFill>
                  <a:prstClr val="black"/>
                </a:solidFill>
                <a:effectLst/>
                <a:uLnTx/>
                <a:uFillTx/>
                <a:latin typeface="Arial Narrow" panose="020B0606020202030204" pitchFamily="34" charset="0"/>
                <a:cs typeface="Lato"/>
              </a:rPr>
              <a:t>Ou</a:t>
            </a:r>
            <a:r>
              <a:rPr kumimoji="0" lang="en-US" sz="1050" b="1" i="0" u="none" strike="noStrike" kern="1200" cap="none" spc="0" normalizeH="0" baseline="0" noProof="0" dirty="0">
                <a:ln>
                  <a:noFill/>
                </a:ln>
                <a:solidFill>
                  <a:prstClr val="black"/>
                </a:solidFill>
                <a:effectLst/>
                <a:uLnTx/>
                <a:uFillTx/>
                <a:latin typeface="Arial Narrow" panose="020B0606020202030204" pitchFamily="34" charset="0"/>
                <a:cs typeface="Lato"/>
              </a:rPr>
              <a:t> le </a:t>
            </a:r>
            <a:r>
              <a:rPr kumimoji="0" lang="en-US" sz="1050" b="1" i="0" u="none" strike="noStrike" kern="1200" cap="none" spc="0" normalizeH="0" baseline="0" noProof="0" dirty="0" err="1">
                <a:ln>
                  <a:noFill/>
                </a:ln>
                <a:solidFill>
                  <a:prstClr val="black"/>
                </a:solidFill>
                <a:effectLst/>
                <a:uLnTx/>
                <a:uFillTx/>
                <a:latin typeface="Arial Narrow" panose="020B0606020202030204" pitchFamily="34" charset="0"/>
                <a:cs typeface="Lato"/>
              </a:rPr>
              <a:t>prasugrel</a:t>
            </a:r>
            <a:r>
              <a:rPr kumimoji="0" lang="en-US" sz="1050" b="1" i="0" u="none" strike="noStrike" kern="1200" cap="none" spc="0" normalizeH="0" baseline="0" noProof="0" dirty="0">
                <a:ln>
                  <a:noFill/>
                </a:ln>
                <a:solidFill>
                  <a:prstClr val="black"/>
                </a:solidFill>
                <a:effectLst/>
                <a:uLnTx/>
                <a:uFillTx/>
                <a:latin typeface="Arial Narrow" panose="020B0606020202030204" pitchFamily="34" charset="0"/>
                <a:cs typeface="Lato"/>
              </a:rPr>
              <a:t> </a:t>
            </a:r>
            <a:r>
              <a:rPr kumimoji="0" lang="en-US" sz="1050" b="1" i="0" u="none" strike="noStrike" kern="1200" cap="none" spc="0" normalizeH="0" baseline="0" noProof="0" dirty="0" err="1">
                <a:ln>
                  <a:noFill/>
                </a:ln>
                <a:solidFill>
                  <a:prstClr val="black"/>
                </a:solidFill>
                <a:effectLst/>
                <a:uLnTx/>
                <a:uFillTx/>
                <a:latin typeface="Arial Narrow" panose="020B0606020202030204" pitchFamily="34" charset="0"/>
                <a:cs typeface="Lato"/>
              </a:rPr>
              <a:t>si</a:t>
            </a:r>
            <a:r>
              <a:rPr kumimoji="0" lang="en-US" sz="1050" b="1" i="0" u="none" strike="noStrike" kern="1200" cap="none" spc="0" normalizeH="0" baseline="0" noProof="0" dirty="0">
                <a:ln>
                  <a:noFill/>
                </a:ln>
                <a:solidFill>
                  <a:prstClr val="black"/>
                </a:solidFill>
                <a:effectLst/>
                <a:uLnTx/>
                <a:uFillTx/>
                <a:latin typeface="Arial Narrow" panose="020B0606020202030204" pitchFamily="34" charset="0"/>
                <a:cs typeface="Lato"/>
              </a:rPr>
              <a:t> </a:t>
            </a:r>
            <a:r>
              <a:rPr kumimoji="0" lang="en-US" sz="1050" b="1" i="0" u="none" strike="noStrike" kern="1200" cap="none" spc="0" normalizeH="0" baseline="0" noProof="0" dirty="0" err="1">
                <a:ln>
                  <a:noFill/>
                </a:ln>
                <a:solidFill>
                  <a:prstClr val="black"/>
                </a:solidFill>
                <a:effectLst/>
                <a:uLnTx/>
                <a:uFillTx/>
                <a:latin typeface="Arial Narrow" panose="020B0606020202030204" pitchFamily="34" charset="0"/>
                <a:cs typeface="Lato"/>
              </a:rPr>
              <a:t>une</a:t>
            </a:r>
            <a:r>
              <a:rPr kumimoji="0" lang="en-US" sz="1050" b="1" i="0" u="none" strike="noStrike" kern="1200" cap="none" spc="0" normalizeH="0" baseline="0" noProof="0" dirty="0">
                <a:ln>
                  <a:noFill/>
                </a:ln>
                <a:solidFill>
                  <a:prstClr val="black"/>
                </a:solidFill>
                <a:effectLst/>
                <a:uLnTx/>
                <a:uFillTx/>
                <a:latin typeface="Arial Narrow" panose="020B0606020202030204" pitchFamily="34" charset="0"/>
                <a:cs typeface="Lato"/>
              </a:rPr>
              <a:t> ICP </a:t>
            </a:r>
            <a:r>
              <a:rPr kumimoji="0" lang="en-US" sz="1050" b="1" i="0" u="none" strike="noStrike" kern="1200" cap="none" spc="0" normalizeH="0" baseline="0" noProof="0" dirty="0" err="1">
                <a:ln>
                  <a:noFill/>
                </a:ln>
                <a:solidFill>
                  <a:prstClr val="black"/>
                </a:solidFill>
                <a:effectLst/>
                <a:uLnTx/>
                <a:uFillTx/>
                <a:latin typeface="Arial Narrow" panose="020B0606020202030204" pitchFamily="34" charset="0"/>
                <a:cs typeface="Lato"/>
              </a:rPr>
              <a:t>est</a:t>
            </a:r>
            <a:r>
              <a:rPr kumimoji="0" lang="en-US" sz="1050" b="1" i="0" u="none" strike="noStrike" kern="1200" cap="none" spc="0" normalizeH="0" baseline="0" noProof="0" dirty="0">
                <a:ln>
                  <a:noFill/>
                </a:ln>
                <a:solidFill>
                  <a:prstClr val="black"/>
                </a:solidFill>
                <a:effectLst/>
                <a:uLnTx/>
                <a:uFillTx/>
                <a:latin typeface="Arial Narrow" panose="020B0606020202030204" pitchFamily="34" charset="0"/>
                <a:cs typeface="Lato"/>
              </a:rPr>
              <a:t> </a:t>
            </a:r>
            <a:r>
              <a:rPr kumimoji="0" lang="en-US" sz="1050" b="1" i="0" u="none" strike="noStrike" kern="1200" cap="none" spc="0" normalizeH="0" baseline="0" noProof="0" dirty="0" err="1">
                <a:ln>
                  <a:noFill/>
                </a:ln>
                <a:solidFill>
                  <a:prstClr val="black"/>
                </a:solidFill>
                <a:effectLst/>
                <a:uLnTx/>
                <a:uFillTx/>
                <a:latin typeface="Arial Narrow" panose="020B0606020202030204" pitchFamily="34" charset="0"/>
                <a:cs typeface="Lato"/>
              </a:rPr>
              <a:t>réalisée</a:t>
            </a:r>
            <a:r>
              <a:rPr kumimoji="0" lang="en-US" sz="1050" b="1" i="0" u="none" strike="noStrike" kern="1200" cap="none" spc="0" normalizeH="0" baseline="0" noProof="0" dirty="0">
                <a:ln>
                  <a:noFill/>
                </a:ln>
                <a:solidFill>
                  <a:prstClr val="black"/>
                </a:solidFill>
                <a:effectLst/>
                <a:uLnTx/>
                <a:uFillTx/>
                <a:latin typeface="Arial Narrow" panose="020B0606020202030204" pitchFamily="34" charset="0"/>
                <a:cs typeface="Lato"/>
              </a:rPr>
              <a:t>    ** le </a:t>
            </a:r>
            <a:r>
              <a:rPr kumimoji="0" lang="en-US" sz="1050" b="1" i="0" u="none" strike="noStrike" kern="1200" cap="none" spc="0" normalizeH="0" baseline="0" noProof="0" dirty="0" err="1">
                <a:ln>
                  <a:noFill/>
                </a:ln>
                <a:solidFill>
                  <a:prstClr val="black"/>
                </a:solidFill>
                <a:effectLst/>
                <a:uLnTx/>
                <a:uFillTx/>
                <a:latin typeface="Arial Narrow" panose="020B0606020202030204" pitchFamily="34" charset="0"/>
                <a:cs typeface="Lato"/>
              </a:rPr>
              <a:t>clopidogrel</a:t>
            </a:r>
            <a:r>
              <a:rPr kumimoji="0" lang="en-US" sz="1050" b="1" i="0" u="none" strike="noStrike" kern="1200" cap="none" spc="0" normalizeH="0" baseline="0" noProof="0" dirty="0">
                <a:ln>
                  <a:noFill/>
                </a:ln>
                <a:solidFill>
                  <a:prstClr val="black"/>
                </a:solidFill>
                <a:effectLst/>
                <a:uLnTx/>
                <a:uFillTx/>
                <a:latin typeface="Arial Narrow" panose="020B0606020202030204" pitchFamily="34" charset="0"/>
                <a:cs typeface="Lato"/>
              </a:rPr>
              <a:t> </a:t>
            </a:r>
            <a:r>
              <a:rPr kumimoji="0" lang="en-US" sz="1050" b="1" i="0" u="none" strike="noStrike" kern="1200" cap="none" spc="0" normalizeH="0" baseline="0" noProof="0" dirty="0" err="1">
                <a:ln>
                  <a:noFill/>
                </a:ln>
                <a:solidFill>
                  <a:prstClr val="black"/>
                </a:solidFill>
                <a:effectLst/>
                <a:uLnTx/>
                <a:uFillTx/>
                <a:latin typeface="Arial Narrow" panose="020B0606020202030204" pitchFamily="34" charset="0"/>
                <a:cs typeface="Lato"/>
              </a:rPr>
              <a:t>est</a:t>
            </a:r>
            <a:r>
              <a:rPr kumimoji="0" lang="en-US" sz="1050" b="1" i="0" u="none" strike="noStrike" kern="1200" cap="none" spc="0" normalizeH="0" baseline="0" noProof="0" dirty="0">
                <a:ln>
                  <a:noFill/>
                </a:ln>
                <a:solidFill>
                  <a:prstClr val="black"/>
                </a:solidFill>
                <a:effectLst/>
                <a:uLnTx/>
                <a:uFillTx/>
                <a:latin typeface="Arial Narrow" panose="020B0606020202030204" pitchFamily="34" charset="0"/>
                <a:cs typeface="Lato"/>
              </a:rPr>
              <a:t> </a:t>
            </a:r>
            <a:r>
              <a:rPr kumimoji="0" lang="en-US" sz="1050" b="1" i="0" u="none" strike="noStrike" kern="1200" cap="none" spc="0" normalizeH="0" baseline="0" noProof="0" dirty="0" err="1">
                <a:ln>
                  <a:noFill/>
                </a:ln>
                <a:solidFill>
                  <a:prstClr val="black"/>
                </a:solidFill>
                <a:effectLst/>
                <a:uLnTx/>
                <a:uFillTx/>
                <a:latin typeface="Arial Narrow" panose="020B0606020202030204" pitchFamily="34" charset="0"/>
                <a:cs typeface="Lato"/>
              </a:rPr>
              <a:t>généralement</a:t>
            </a:r>
            <a:r>
              <a:rPr kumimoji="0" lang="en-US" sz="1050" b="1" i="0" u="none" strike="noStrike" kern="1200" cap="none" spc="0" normalizeH="0" baseline="0" noProof="0" dirty="0">
                <a:ln>
                  <a:noFill/>
                </a:ln>
                <a:solidFill>
                  <a:prstClr val="black"/>
                </a:solidFill>
                <a:effectLst/>
                <a:uLnTx/>
                <a:uFillTx/>
                <a:latin typeface="Arial Narrow" panose="020B0606020202030204" pitchFamily="34" charset="0"/>
                <a:cs typeface="Lato"/>
              </a:rPr>
              <a:t> </a:t>
            </a:r>
            <a:r>
              <a:rPr kumimoji="0" lang="en-US" sz="1050" b="1" i="0" u="none" strike="noStrike" kern="1200" cap="none" spc="0" normalizeH="0" baseline="0" noProof="0" dirty="0" err="1">
                <a:ln>
                  <a:noFill/>
                </a:ln>
                <a:solidFill>
                  <a:prstClr val="black"/>
                </a:solidFill>
                <a:effectLst/>
                <a:uLnTx/>
                <a:uFillTx/>
                <a:latin typeface="Arial Narrow" panose="020B0606020202030204" pitchFamily="34" charset="0"/>
                <a:cs typeface="Lato"/>
              </a:rPr>
              <a:t>choisi</a:t>
            </a:r>
            <a:endParaRPr kumimoji="0" lang="en-US" sz="1050" b="1" i="0" u="none" strike="noStrike" kern="1200" cap="none" spc="0" normalizeH="0" baseline="0" noProof="0" dirty="0">
              <a:ln>
                <a:noFill/>
              </a:ln>
              <a:solidFill>
                <a:prstClr val="black"/>
              </a:solidFill>
              <a:effectLst/>
              <a:uLnTx/>
              <a:uFillTx/>
              <a:latin typeface="Arial Narrow" panose="020B0606020202030204" pitchFamily="34" charset="0"/>
              <a:cs typeface="Lato"/>
            </a:endParaRPr>
          </a:p>
        </p:txBody>
      </p:sp>
      <p:sp>
        <p:nvSpPr>
          <p:cNvPr id="24" name="Rectangle 23">
            <a:extLst>
              <a:ext uri="{FF2B5EF4-FFF2-40B4-BE49-F238E27FC236}">
                <a16:creationId xmlns:a16="http://schemas.microsoft.com/office/drawing/2014/main" id="{6393089C-0643-41BB-BCED-5CA839EE501E}"/>
              </a:ext>
            </a:extLst>
          </p:cNvPr>
          <p:cNvSpPr/>
          <p:nvPr/>
        </p:nvSpPr>
        <p:spPr>
          <a:xfrm>
            <a:off x="107504" y="6254374"/>
            <a:ext cx="4572000" cy="584775"/>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0" i="0" u="none" strike="noStrike" kern="0" cap="none" spc="0" normalizeH="0" baseline="0" noProof="0" dirty="0">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Pfizer Canada Inc./BMS Canada.  </a:t>
            </a:r>
            <a:r>
              <a:rPr kumimoji="0" lang="en-CA" sz="800" b="0" i="0" u="none" strike="noStrike" kern="0" cap="none" spc="0" normalizeH="0" baseline="0" noProof="0" dirty="0" err="1">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Eliquis</a:t>
            </a:r>
            <a:r>
              <a:rPr kumimoji="0" lang="en-CA" sz="800" b="0" i="0" u="none" strike="noStrike" kern="0" cap="none" spc="0" normalizeH="0" baseline="0" noProof="0" dirty="0">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 (</a:t>
            </a:r>
            <a:r>
              <a:rPr kumimoji="0" lang="en-CA" sz="800" b="0" i="0" u="none" strike="noStrike" kern="0" cap="none" spc="0" normalizeH="0" baseline="0" noProof="0" dirty="0" err="1">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apixaban</a:t>
            </a:r>
            <a:r>
              <a:rPr kumimoji="0" lang="en-CA" sz="800" b="0" i="0" u="none" strike="noStrike" kern="0" cap="none" spc="0" normalizeH="0" baseline="0" noProof="0" dirty="0">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 Product Monograph, June 16, 2016.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0" i="0" u="none" strike="noStrike" kern="0" cap="none" spc="0" normalizeH="0" baseline="0" noProof="0" dirty="0" err="1">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Boehringer</a:t>
            </a:r>
            <a:r>
              <a:rPr kumimoji="0" lang="en-CA" sz="800" b="0" i="0" u="none" strike="noStrike" kern="0" cap="none" spc="0" normalizeH="0" baseline="0" noProof="0" dirty="0">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 </a:t>
            </a:r>
            <a:r>
              <a:rPr kumimoji="0" lang="en-CA" sz="800" b="0" i="0" u="none" strike="noStrike" kern="0" cap="none" spc="0" normalizeH="0" baseline="0" noProof="0" dirty="0" err="1">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Ingelheim</a:t>
            </a:r>
            <a:r>
              <a:rPr kumimoji="0" lang="en-CA" sz="800" b="0" i="0" u="none" strike="noStrike" kern="0" cap="none" spc="0" normalizeH="0" baseline="0" noProof="0" dirty="0">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 Canada Ltd. </a:t>
            </a:r>
            <a:r>
              <a:rPr kumimoji="0" lang="en-CA" sz="800" b="0" i="0" u="none" strike="noStrike" kern="0" cap="none" spc="0" normalizeH="0" baseline="0" noProof="0" dirty="0" err="1">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Pradaxa</a:t>
            </a:r>
            <a:r>
              <a:rPr kumimoji="0" lang="en-CA" sz="800" b="0" i="0" u="none" strike="noStrike" kern="0" cap="none" spc="0" normalizeH="0" baseline="0" noProof="0" dirty="0">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 (</a:t>
            </a:r>
            <a:r>
              <a:rPr kumimoji="0" lang="en-CA" sz="800" b="0" i="0" u="none" strike="noStrike" kern="0" cap="none" spc="0" normalizeH="0" baseline="0" noProof="0" dirty="0" err="1">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dagbatran</a:t>
            </a:r>
            <a:r>
              <a:rPr kumimoji="0" lang="en-CA" sz="800" b="0" i="0" u="none" strike="noStrike" kern="0" cap="none" spc="0" normalizeH="0" baseline="0" noProof="0" dirty="0">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 Product Monograph. August 11, 2016.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0" i="0" u="none" strike="noStrike" kern="0" cap="none" spc="0" normalizeH="0" baseline="0" noProof="0" dirty="0">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Bayer Inc. </a:t>
            </a:r>
            <a:r>
              <a:rPr kumimoji="0" lang="en-CA" sz="800" b="0" i="0" u="none" strike="noStrike" kern="0" cap="none" spc="0" normalizeH="0" baseline="0" noProof="0" dirty="0" err="1">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Xarelto</a:t>
            </a:r>
            <a:r>
              <a:rPr kumimoji="0" lang="en-CA" sz="800" b="0" i="0" u="none" strike="noStrike" kern="0" cap="none" spc="0" normalizeH="0" baseline="0" noProof="0" dirty="0">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 (</a:t>
            </a:r>
            <a:r>
              <a:rPr kumimoji="0" lang="en-CA" sz="800" b="0" i="0" u="none" strike="noStrike" kern="0" cap="none" spc="0" normalizeH="0" baseline="0" noProof="0" dirty="0" err="1">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rivaroxaban</a:t>
            </a:r>
            <a:r>
              <a:rPr kumimoji="0" lang="en-CA" sz="800" b="0" i="0" u="none" strike="noStrike" kern="0" cap="none" spc="0" normalizeH="0" baseline="0" noProof="0" dirty="0">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 Product Monograph. July 20, 2015.</a:t>
            </a:r>
          </a:p>
          <a:p>
            <a:pPr marL="0" marR="0" lvl="2" indent="0" algn="l" defTabSz="457200" rtl="0" eaLnBrk="1" fontAlgn="auto" latinLnBrk="0" hangingPunct="1">
              <a:lnSpc>
                <a:spcPct val="100000"/>
              </a:lnSpc>
              <a:spcBef>
                <a:spcPts val="0"/>
              </a:spcBef>
              <a:spcAft>
                <a:spcPts val="0"/>
              </a:spcAft>
              <a:buClrTx/>
              <a:buSzTx/>
              <a:buFontTx/>
              <a:buNone/>
              <a:tabLst/>
              <a:defRPr/>
            </a:pPr>
            <a:r>
              <a:rPr kumimoji="0" lang="en-CA" sz="800" b="0" i="0" u="none" strike="noStrike" kern="1200" cap="none" spc="0" normalizeH="0" baseline="0" noProof="0" dirty="0">
                <a:ln>
                  <a:noFill/>
                </a:ln>
                <a:solidFill>
                  <a:prstClr val="white"/>
                </a:solidFill>
                <a:effectLst/>
                <a:uLnTx/>
                <a:uFillTx/>
                <a:latin typeface="Arial Narrow" panose="020B0606020202030204" pitchFamily="34" charset="0"/>
                <a:cs typeface="Lato"/>
              </a:rPr>
              <a:t>Cairns  Which OAC for which AF Patient Can J  </a:t>
            </a:r>
            <a:r>
              <a:rPr kumimoji="0" lang="en-CA" sz="800" b="0" i="0" u="none" strike="noStrike" kern="1200" cap="none" spc="0" normalizeH="0" baseline="0" noProof="0" dirty="0" err="1">
                <a:ln>
                  <a:noFill/>
                </a:ln>
                <a:solidFill>
                  <a:prstClr val="white"/>
                </a:solidFill>
                <a:effectLst/>
                <a:uLnTx/>
                <a:uFillTx/>
                <a:latin typeface="Arial Narrow" panose="020B0606020202030204" pitchFamily="34" charset="0"/>
                <a:cs typeface="Lato"/>
              </a:rPr>
              <a:t>Cardiol</a:t>
            </a:r>
            <a:r>
              <a:rPr kumimoji="0" lang="en-CA" sz="800" b="0" i="0" u="none" strike="noStrike" kern="1200" cap="none" spc="0" normalizeH="0" baseline="0" noProof="0" dirty="0">
                <a:ln>
                  <a:noFill/>
                </a:ln>
                <a:solidFill>
                  <a:prstClr val="white"/>
                </a:solidFill>
                <a:effectLst/>
                <a:uLnTx/>
                <a:uFillTx/>
                <a:latin typeface="Arial Narrow" panose="020B0606020202030204" pitchFamily="34" charset="0"/>
                <a:cs typeface="Lato"/>
              </a:rPr>
              <a:t> 2013;  :1-8</a:t>
            </a:r>
          </a:p>
        </p:txBody>
      </p:sp>
      <p:sp>
        <p:nvSpPr>
          <p:cNvPr id="25" name="Rectangle 24">
            <a:extLst>
              <a:ext uri="{FF2B5EF4-FFF2-40B4-BE49-F238E27FC236}">
                <a16:creationId xmlns:a16="http://schemas.microsoft.com/office/drawing/2014/main" id="{2170723D-8962-4B8C-9AA2-6FDDC5A75B29}"/>
              </a:ext>
            </a:extLst>
          </p:cNvPr>
          <p:cNvSpPr/>
          <p:nvPr/>
        </p:nvSpPr>
        <p:spPr>
          <a:xfrm>
            <a:off x="4480167" y="6232360"/>
            <a:ext cx="4572000" cy="584775"/>
          </a:xfrm>
          <a:prstGeom prst="rect">
            <a:avLst/>
          </a:prstGeom>
        </p:spPr>
        <p:txBody>
          <a:bodyPr>
            <a:spAutoFit/>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kumimoji="0" lang="da-DK" sz="800" b="0" i="0" u="none" strike="noStrike" kern="1200" cap="none" spc="0" normalizeH="0" baseline="0" noProof="0" dirty="0">
                <a:ln>
                  <a:noFill/>
                </a:ln>
                <a:solidFill>
                  <a:prstClr val="white"/>
                </a:solidFill>
                <a:effectLst/>
                <a:uLnTx/>
                <a:uFillTx/>
                <a:latin typeface="Arial Narrow" panose="020B0606020202030204" pitchFamily="34" charset="0"/>
                <a:cs typeface="Lato"/>
              </a:rPr>
              <a:t>Granger et al., NEJM 2011; 365: 981-992</a:t>
            </a:r>
          </a:p>
          <a:p>
            <a:pPr marL="0" marR="0" lvl="2" indent="0" algn="l" defTabSz="457200" rtl="0" eaLnBrk="1" fontAlgn="auto" latinLnBrk="0" hangingPunct="1">
              <a:lnSpc>
                <a:spcPct val="100000"/>
              </a:lnSpc>
              <a:spcBef>
                <a:spcPts val="0"/>
              </a:spcBef>
              <a:spcAft>
                <a:spcPts val="0"/>
              </a:spcAft>
              <a:buClrTx/>
              <a:buSzTx/>
              <a:buFontTx/>
              <a:buNone/>
              <a:tabLst/>
              <a:defRPr/>
            </a:pPr>
            <a:r>
              <a:rPr kumimoji="0" lang="da-DK" sz="800" b="0" i="0" u="none" strike="noStrike" kern="1200" cap="none" spc="0" normalizeH="0" baseline="0" noProof="0" dirty="0">
                <a:ln>
                  <a:noFill/>
                </a:ln>
                <a:solidFill>
                  <a:prstClr val="white"/>
                </a:solidFill>
                <a:effectLst/>
                <a:uLnTx/>
                <a:uFillTx/>
                <a:latin typeface="Arial Narrow" panose="020B0606020202030204" pitchFamily="34" charset="0"/>
                <a:cs typeface="Lato"/>
              </a:rPr>
              <a:t>Connolly et al., NEJM 2009; 361: 1139-1151</a:t>
            </a:r>
          </a:p>
          <a:p>
            <a:pPr marL="0" marR="0" lvl="2" indent="0" algn="l" defTabSz="457200" rtl="0" eaLnBrk="1" fontAlgn="auto" latinLnBrk="0" hangingPunct="1">
              <a:lnSpc>
                <a:spcPct val="100000"/>
              </a:lnSpc>
              <a:spcBef>
                <a:spcPts val="0"/>
              </a:spcBef>
              <a:spcAft>
                <a:spcPts val="0"/>
              </a:spcAft>
              <a:buClrTx/>
              <a:buSzTx/>
              <a:buFontTx/>
              <a:buNone/>
              <a:tabLst/>
              <a:defRPr/>
            </a:pPr>
            <a:r>
              <a:rPr kumimoji="0" lang="da-DK" sz="800" b="0" i="0" u="none" strike="noStrike" kern="1200" cap="none" spc="0" normalizeH="0" baseline="0" noProof="0" dirty="0">
                <a:ln>
                  <a:noFill/>
                </a:ln>
                <a:solidFill>
                  <a:prstClr val="white"/>
                </a:solidFill>
                <a:effectLst/>
                <a:uLnTx/>
                <a:uFillTx/>
                <a:latin typeface="Arial Narrow" panose="020B0606020202030204" pitchFamily="34" charset="0"/>
                <a:cs typeface="Lato"/>
              </a:rPr>
              <a:t>Patel et al., NEJM 2011; 365: 883-891</a:t>
            </a:r>
          </a:p>
          <a:p>
            <a:pPr marL="0" marR="0" lvl="2" indent="0" algn="l" defTabSz="457200" rtl="0" eaLnBrk="1" fontAlgn="auto" latinLnBrk="0" hangingPunct="1">
              <a:lnSpc>
                <a:spcPct val="100000"/>
              </a:lnSpc>
              <a:spcBef>
                <a:spcPts val="0"/>
              </a:spcBef>
              <a:spcAft>
                <a:spcPts val="0"/>
              </a:spcAft>
              <a:buClrTx/>
              <a:buSzTx/>
              <a:buFontTx/>
              <a:buNone/>
              <a:tabLst/>
              <a:defRPr/>
            </a:pPr>
            <a:r>
              <a:rPr kumimoji="0" lang="da-DK" sz="800" b="0" i="0" u="none" strike="noStrike" kern="1200" cap="none" spc="0" normalizeH="0" baseline="0" noProof="0" dirty="0" err="1">
                <a:ln>
                  <a:noFill/>
                </a:ln>
                <a:solidFill>
                  <a:prstClr val="white"/>
                </a:solidFill>
                <a:effectLst/>
                <a:uLnTx/>
                <a:uFillTx/>
                <a:latin typeface="Arial Narrow" panose="020B0606020202030204" pitchFamily="34" charset="0"/>
                <a:cs typeface="Lato"/>
              </a:rPr>
              <a:t>Macle</a:t>
            </a:r>
            <a:r>
              <a:rPr kumimoji="0" lang="en-US" sz="800" b="0" i="0" u="none" strike="noStrike" kern="1200" cap="none" spc="0" normalizeH="0" baseline="0" noProof="0" dirty="0">
                <a:ln>
                  <a:noFill/>
                </a:ln>
                <a:solidFill>
                  <a:prstClr val="white"/>
                </a:solidFill>
                <a:effectLst/>
                <a:uLnTx/>
                <a:uFillTx/>
                <a:latin typeface="Arial Narrow" panose="020B0606020202030204" pitchFamily="34" charset="0"/>
                <a:cs typeface="Lato"/>
              </a:rPr>
              <a:t> L et al. 2016 Focused Update of the CCS Management of AF. CJC 32;1170</a:t>
            </a:r>
          </a:p>
        </p:txBody>
      </p:sp>
      <p:pic>
        <p:nvPicPr>
          <p:cNvPr id="3" name="Picture 2">
            <a:extLst>
              <a:ext uri="{FF2B5EF4-FFF2-40B4-BE49-F238E27FC236}">
                <a16:creationId xmlns:a16="http://schemas.microsoft.com/office/drawing/2014/main" id="{1C051DCA-DB19-4BC1-A278-0B520FCB22E3}"/>
              </a:ext>
            </a:extLst>
          </p:cNvPr>
          <p:cNvPicPr>
            <a:picLocks noChangeAspect="1"/>
          </p:cNvPicPr>
          <p:nvPr/>
        </p:nvPicPr>
        <p:blipFill>
          <a:blip r:embed="rId7"/>
          <a:stretch>
            <a:fillRect/>
          </a:stretch>
        </p:blipFill>
        <p:spPr>
          <a:xfrm>
            <a:off x="376274" y="1349889"/>
            <a:ext cx="8362122" cy="4606418"/>
          </a:xfrm>
          <a:prstGeom prst="rect">
            <a:avLst/>
          </a:prstGeom>
          <a:ln>
            <a:noFill/>
          </a:ln>
          <a:effectLst>
            <a:outerShdw blurRad="292100" dist="139700" dir="2700000" algn="tl" rotWithShape="0">
              <a:srgbClr val="333333">
                <a:alpha val="65000"/>
              </a:srgbClr>
            </a:outerShdw>
          </a:effectLst>
        </p:spPr>
      </p:pic>
      <p:pic>
        <p:nvPicPr>
          <p:cNvPr id="14" name="4E92DA43-5712-40E9-AFDC-2C1062C78C6F" descr="7646DFF2-B812-4635-AA57-5171E34E5A45@chrc">
            <a:extLst>
              <a:ext uri="{FF2B5EF4-FFF2-40B4-BE49-F238E27FC236}">
                <a16:creationId xmlns:a16="http://schemas.microsoft.com/office/drawing/2014/main" id="{B84AB1C2-6C1E-403F-88C1-9935B29515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83235" y="167212"/>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1827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2234" y="1321014"/>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51950" y="156854"/>
            <a:ext cx="6998207" cy="892552"/>
          </a:xfrm>
          <a:prstGeom prst="rect">
            <a:avLst/>
          </a:prstGeom>
          <a:noFill/>
        </p:spPr>
        <p:txBody>
          <a:bodyPr wrap="square">
            <a:spAutoFit/>
          </a:bodyPr>
          <a:lstStyle/>
          <a:p>
            <a:pPr>
              <a:defRPr/>
            </a:pPr>
            <a:r>
              <a:rPr lang="fr-FR" sz="2600" b="1" kern="0" dirty="0">
                <a:solidFill>
                  <a:srgbClr val="1B1A5A"/>
                </a:solidFill>
                <a:latin typeface="Arial Narrow" pitchFamily="34" charset="0"/>
                <a:ea typeface="Lato" panose="020F0502020204030203" pitchFamily="34" charset="0"/>
                <a:cs typeface="Lato" panose="020F0502020204030203" pitchFamily="34" charset="0"/>
              </a:rPr>
              <a:t>Position d’expert sur le rôle des IPP dans la gestion des agents anticoagulants et antiplaquettaires</a:t>
            </a:r>
            <a:endParaRPr lang="en-CA" sz="2600" b="1" dirty="0">
              <a:solidFill>
                <a:srgbClr val="1B1A5A"/>
              </a:solidFill>
              <a:latin typeface="Arial Narrow" panose="020B0606020202030204" pitchFamily="34" charset="0"/>
              <a:cs typeface="Aharoni" panose="02010803020104030203" pitchFamily="2" charset="-79"/>
            </a:endParaRPr>
          </a:p>
        </p:txBody>
      </p:sp>
      <p:sp>
        <p:nvSpPr>
          <p:cNvPr id="34" name="Rectangle 33">
            <a:extLst>
              <a:ext uri="{FF2B5EF4-FFF2-40B4-BE49-F238E27FC236}">
                <a16:creationId xmlns:a16="http://schemas.microsoft.com/office/drawing/2014/main" id="{2A46632C-5180-4D30-8DAD-82619CA3B15A}"/>
              </a:ext>
            </a:extLst>
          </p:cNvPr>
          <p:cNvSpPr/>
          <p:nvPr/>
        </p:nvSpPr>
        <p:spPr>
          <a:xfrm>
            <a:off x="51950" y="6365954"/>
            <a:ext cx="6432669" cy="383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lvl="0">
              <a:lnSpc>
                <a:spcPct val="90000"/>
              </a:lnSpc>
              <a:defRPr/>
            </a:pPr>
            <a:r>
              <a:rPr lang="en-GB" sz="1000" dirty="0">
                <a:solidFill>
                  <a:prstClr val="white"/>
                </a:solidFill>
                <a:latin typeface="Arial Narrow" panose="020B0606020202030204" pitchFamily="34" charset="0"/>
                <a:cs typeface="Arial" pitchFamily="34" charset="0"/>
              </a:rPr>
              <a:t>PPI = Proton Pump Inhibitor</a:t>
            </a:r>
          </a:p>
          <a:p>
            <a:pPr lvl="0">
              <a:lnSpc>
                <a:spcPct val="90000"/>
              </a:lnSpc>
              <a:defRPr/>
            </a:pPr>
            <a:r>
              <a:rPr lang="en-GB" sz="900" dirty="0" err="1">
                <a:solidFill>
                  <a:prstClr val="white"/>
                </a:solidFill>
                <a:latin typeface="Arial Narrow" panose="020B0606020202030204" pitchFamily="34" charset="0"/>
                <a:cs typeface="Arial" pitchFamily="34" charset="0"/>
              </a:rPr>
              <a:t>Agewall</a:t>
            </a:r>
            <a:r>
              <a:rPr lang="en-GB" sz="900" dirty="0">
                <a:solidFill>
                  <a:prstClr val="white"/>
                </a:solidFill>
                <a:latin typeface="Arial Narrow" panose="020B0606020202030204" pitchFamily="34" charset="0"/>
                <a:cs typeface="Arial" pitchFamily="34" charset="0"/>
              </a:rPr>
              <a:t> et al. Eur Heart J 2013 Jun;34(23):1708-13, 1713a-1713b</a:t>
            </a:r>
          </a:p>
        </p:txBody>
      </p:sp>
      <p:sp>
        <p:nvSpPr>
          <p:cNvPr id="18" name="Rectangle 17">
            <a:extLst>
              <a:ext uri="{FF2B5EF4-FFF2-40B4-BE49-F238E27FC236}">
                <a16:creationId xmlns:a16="http://schemas.microsoft.com/office/drawing/2014/main" id="{EFB4E5F0-48FA-45A3-9A50-6467FF363D5C}"/>
              </a:ext>
            </a:extLst>
          </p:cNvPr>
          <p:cNvSpPr/>
          <p:nvPr/>
        </p:nvSpPr>
        <p:spPr>
          <a:xfrm>
            <a:off x="194761" y="2112463"/>
            <a:ext cx="8787314" cy="3745415"/>
          </a:xfrm>
          <a:prstGeom prst="rect">
            <a:avLst/>
          </a:prstGeom>
          <a:solidFill>
            <a:sysClr val="window" lastClr="FFFFFF">
              <a:lumMod val="95000"/>
            </a:sys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79CFDA59-FB60-44BF-847F-C9BF5AF7FA66}"/>
              </a:ext>
            </a:extLst>
          </p:cNvPr>
          <p:cNvSpPr/>
          <p:nvPr/>
        </p:nvSpPr>
        <p:spPr>
          <a:xfrm>
            <a:off x="-6448" y="2110468"/>
            <a:ext cx="182880" cy="3749040"/>
          </a:xfrm>
          <a:prstGeom prst="rect">
            <a:avLst/>
          </a:prstGeom>
          <a:solidFill>
            <a:srgbClr val="23334E"/>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2C36A6D5-CE90-4BCF-B0CD-6F70D4D2DF40}"/>
              </a:ext>
            </a:extLst>
          </p:cNvPr>
          <p:cNvSpPr/>
          <p:nvPr/>
        </p:nvSpPr>
        <p:spPr>
          <a:xfrm>
            <a:off x="8961118" y="2116707"/>
            <a:ext cx="182880" cy="3749040"/>
          </a:xfrm>
          <a:prstGeom prst="rect">
            <a:avLst/>
          </a:prstGeom>
          <a:solidFill>
            <a:srgbClr val="30C1D7"/>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4" name="TextBox 23">
            <a:extLst>
              <a:ext uri="{FF2B5EF4-FFF2-40B4-BE49-F238E27FC236}">
                <a16:creationId xmlns:a16="http://schemas.microsoft.com/office/drawing/2014/main" id="{4307342D-28B2-4B83-8529-A692AA9DAE46}"/>
              </a:ext>
            </a:extLst>
          </p:cNvPr>
          <p:cNvSpPr txBox="1"/>
          <p:nvPr/>
        </p:nvSpPr>
        <p:spPr>
          <a:xfrm>
            <a:off x="128792" y="2229736"/>
            <a:ext cx="8813997" cy="3493264"/>
          </a:xfrm>
          <a:prstGeom prst="rect">
            <a:avLst/>
          </a:prstGeom>
          <a:noFill/>
        </p:spPr>
        <p:txBody>
          <a:bodyPr wrap="square" rtlCol="0">
            <a:spAutoFit/>
          </a:bodyPr>
          <a:lstStyle/>
          <a:p>
            <a:pPr marL="285750" indent="-285750">
              <a:buClr>
                <a:srgbClr val="30C1D7"/>
              </a:buClr>
              <a:buFont typeface="Wingdings" panose="05000000000000000000" pitchFamily="2" charset="2"/>
              <a:buChar char="§"/>
            </a:pPr>
            <a:r>
              <a:rPr lang="fr-FR" sz="1700" b="1" dirty="0">
                <a:latin typeface="Arial Narrow" pitchFamily="34" charset="0"/>
                <a:cs typeface="Candara"/>
              </a:rPr>
              <a:t>Il n’existe AUCUNE donnée probante indiquant que les inhibiteurs de la pompe à protons (IPP) préviennent ou réduisent le risque d’hémorragie digestive associé aux AOD</a:t>
            </a:r>
            <a:br>
              <a:rPr lang="fr-FR" sz="1700" b="1" dirty="0">
                <a:latin typeface="Arial Narrow" pitchFamily="34" charset="0"/>
                <a:cs typeface="Candara"/>
              </a:rPr>
            </a:br>
            <a:endParaRPr lang="fr-FR" sz="1700" b="1" dirty="0">
              <a:latin typeface="Arial Narrow" pitchFamily="34" charset="0"/>
              <a:cs typeface="Candara"/>
            </a:endParaRPr>
          </a:p>
          <a:p>
            <a:pPr marL="285750" indent="-285750">
              <a:buClr>
                <a:srgbClr val="30C1D7"/>
              </a:buClr>
              <a:buFont typeface="Wingdings" panose="05000000000000000000" pitchFamily="2" charset="2"/>
              <a:buChar char="§"/>
            </a:pPr>
            <a:r>
              <a:rPr lang="fr-FR" sz="1700" b="1" dirty="0">
                <a:latin typeface="Arial Narrow" pitchFamily="34" charset="0"/>
                <a:cs typeface="Candara"/>
              </a:rPr>
              <a:t>Il existe des données anecdotiques indiquant que les IPP réduisent les symptômes de la dyspepsie associés au dabigatran, mais il n’existe pas de preuves que l’utilisation des IPP réduit le risque d’hémorragie digestive associé au dabigatran</a:t>
            </a:r>
            <a:br>
              <a:rPr lang="fr-FR" sz="1700" b="1" dirty="0">
                <a:latin typeface="Arial Narrow" pitchFamily="34" charset="0"/>
                <a:cs typeface="Candara"/>
              </a:rPr>
            </a:br>
            <a:endParaRPr lang="fr-FR" sz="1700" b="1" dirty="0">
              <a:latin typeface="Arial Narrow" pitchFamily="34" charset="0"/>
              <a:cs typeface="Candara"/>
            </a:endParaRPr>
          </a:p>
          <a:p>
            <a:pPr marL="285750" indent="-285750">
              <a:buClr>
                <a:srgbClr val="30C1D7"/>
              </a:buClr>
              <a:buFont typeface="Wingdings" panose="05000000000000000000" pitchFamily="2" charset="2"/>
              <a:buChar char="§"/>
            </a:pPr>
            <a:r>
              <a:rPr lang="fr-FR" sz="1700" b="1" dirty="0">
                <a:latin typeface="Arial Narrow" pitchFamily="34" charset="0"/>
                <a:cs typeface="Candara"/>
              </a:rPr>
              <a:t>Il existe des preuves très solides que les agents antiplaquettaires, incluant l’AAS à faible dose, augmentent le risque d’hémorragie digestive, lequel s’ajoute au risque hémorragique associé aux AOD et à la warfarine</a:t>
            </a:r>
            <a:br>
              <a:rPr lang="fr-FR" sz="1700" b="1" dirty="0">
                <a:latin typeface="Arial Narrow" pitchFamily="34" charset="0"/>
                <a:cs typeface="Candara"/>
              </a:rPr>
            </a:br>
            <a:endParaRPr lang="fr-FR" sz="1700" b="1" dirty="0">
              <a:latin typeface="Arial Narrow" pitchFamily="34" charset="0"/>
              <a:cs typeface="Candara"/>
            </a:endParaRPr>
          </a:p>
          <a:p>
            <a:pPr marL="285750" indent="-285750">
              <a:buClr>
                <a:srgbClr val="30C1D7"/>
              </a:buClr>
              <a:buFont typeface="Wingdings" panose="05000000000000000000" pitchFamily="2" charset="2"/>
              <a:buChar char="§"/>
            </a:pPr>
            <a:r>
              <a:rPr lang="fr-FR" sz="1700" b="1" dirty="0">
                <a:latin typeface="Arial Narrow" pitchFamily="34" charset="0"/>
                <a:cs typeface="Candara"/>
              </a:rPr>
              <a:t>Le risque d’hémorragie majeure double approximativement lorsqu’un AOD ou la warfarine est administré avec l’AAS et triple lorsqu’il est administré avec une bithérapie antiplaquettaire</a:t>
            </a:r>
            <a:endParaRPr kumimoji="0" lang="en-CA" sz="1700" b="0" i="0" u="none" strike="noStrike" kern="1200" cap="none" spc="0" normalizeH="0" baseline="0" noProof="0" dirty="0">
              <a:ln>
                <a:noFill/>
              </a:ln>
              <a:solidFill>
                <a:prstClr val="black"/>
              </a:solidFill>
              <a:effectLst/>
              <a:uLnTx/>
              <a:uFillTx/>
              <a:latin typeface="Lato"/>
              <a:ea typeface="Lato" panose="020F0502020204030203" pitchFamily="34" charset="0"/>
              <a:cs typeface="Lato" panose="020F0502020204030203" pitchFamily="34" charset="0"/>
            </a:endParaRPr>
          </a:p>
        </p:txBody>
      </p:sp>
      <p:pic>
        <p:nvPicPr>
          <p:cNvPr id="12" name="4E92DA43-5712-40E9-AFDC-2C1062C78C6F" descr="7646DFF2-B812-4635-AA57-5171E34E5A45@chrc">
            <a:extLst>
              <a:ext uri="{FF2B5EF4-FFF2-40B4-BE49-F238E27FC236}">
                <a16:creationId xmlns:a16="http://schemas.microsoft.com/office/drawing/2014/main" id="{4854DA35-2B1A-469C-B4E4-C0129A676A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3235" y="180464"/>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335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2234" y="1321014"/>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51950" y="236366"/>
            <a:ext cx="7303007" cy="892552"/>
          </a:xfrm>
          <a:prstGeom prst="rect">
            <a:avLst/>
          </a:prstGeom>
          <a:noFill/>
        </p:spPr>
        <p:txBody>
          <a:bodyPr wrap="square">
            <a:spAutoFit/>
          </a:bodyPr>
          <a:lstStyle/>
          <a:p>
            <a:pPr>
              <a:defRPr/>
            </a:pPr>
            <a:r>
              <a:rPr lang="fr-FR" sz="2600" b="1" kern="0" dirty="0">
                <a:solidFill>
                  <a:srgbClr val="1B1A5A"/>
                </a:solidFill>
                <a:latin typeface="Arial Narrow" pitchFamily="34" charset="0"/>
                <a:ea typeface="Lato" panose="020F0502020204030203" pitchFamily="34" charset="0"/>
                <a:cs typeface="Lato" panose="020F0502020204030203" pitchFamily="34" charset="0"/>
              </a:rPr>
              <a:t>Position d’expert sur le rôle des IPP dans la gestion des agents anticoagulants et antiplaquettaires</a:t>
            </a:r>
          </a:p>
        </p:txBody>
      </p:sp>
      <p:sp>
        <p:nvSpPr>
          <p:cNvPr id="34" name="Rectangle 33">
            <a:extLst>
              <a:ext uri="{FF2B5EF4-FFF2-40B4-BE49-F238E27FC236}">
                <a16:creationId xmlns:a16="http://schemas.microsoft.com/office/drawing/2014/main" id="{2A46632C-5180-4D30-8DAD-82619CA3B15A}"/>
              </a:ext>
            </a:extLst>
          </p:cNvPr>
          <p:cNvSpPr/>
          <p:nvPr/>
        </p:nvSpPr>
        <p:spPr>
          <a:xfrm>
            <a:off x="51950" y="6365954"/>
            <a:ext cx="6432669" cy="383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lvl="0">
              <a:lnSpc>
                <a:spcPct val="90000"/>
              </a:lnSpc>
              <a:defRPr/>
            </a:pPr>
            <a:r>
              <a:rPr lang="en-GB" sz="1000" dirty="0">
                <a:solidFill>
                  <a:prstClr val="white"/>
                </a:solidFill>
                <a:latin typeface="Arial Narrow" panose="020B0606020202030204" pitchFamily="34" charset="0"/>
                <a:cs typeface="Arial" pitchFamily="34" charset="0"/>
              </a:rPr>
              <a:t>PPI = Proton Pump Inhibitor</a:t>
            </a:r>
          </a:p>
          <a:p>
            <a:pPr lvl="0">
              <a:lnSpc>
                <a:spcPct val="90000"/>
              </a:lnSpc>
              <a:defRPr/>
            </a:pPr>
            <a:r>
              <a:rPr lang="en-GB" sz="900" dirty="0" err="1">
                <a:solidFill>
                  <a:prstClr val="white"/>
                </a:solidFill>
                <a:latin typeface="Arial Narrow" panose="020B0606020202030204" pitchFamily="34" charset="0"/>
                <a:cs typeface="Arial" pitchFamily="34" charset="0"/>
              </a:rPr>
              <a:t>Agewall</a:t>
            </a:r>
            <a:r>
              <a:rPr lang="en-GB" sz="900" dirty="0">
                <a:solidFill>
                  <a:prstClr val="white"/>
                </a:solidFill>
                <a:latin typeface="Arial Narrow" panose="020B0606020202030204" pitchFamily="34" charset="0"/>
                <a:cs typeface="Arial" pitchFamily="34" charset="0"/>
              </a:rPr>
              <a:t> et al. Eur Heart J 2013 Jun;34(23):1708-13, 1713a-1713b</a:t>
            </a:r>
          </a:p>
        </p:txBody>
      </p:sp>
      <p:sp>
        <p:nvSpPr>
          <p:cNvPr id="18" name="Rectangle 17">
            <a:extLst>
              <a:ext uri="{FF2B5EF4-FFF2-40B4-BE49-F238E27FC236}">
                <a16:creationId xmlns:a16="http://schemas.microsoft.com/office/drawing/2014/main" id="{EFB4E5F0-48FA-45A3-9A50-6467FF363D5C}"/>
              </a:ext>
            </a:extLst>
          </p:cNvPr>
          <p:cNvSpPr/>
          <p:nvPr/>
        </p:nvSpPr>
        <p:spPr>
          <a:xfrm>
            <a:off x="194761" y="2112463"/>
            <a:ext cx="8787314" cy="3745415"/>
          </a:xfrm>
          <a:prstGeom prst="rect">
            <a:avLst/>
          </a:prstGeom>
          <a:solidFill>
            <a:sysClr val="window" lastClr="FFFFFF">
              <a:lumMod val="95000"/>
            </a:sys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79CFDA59-FB60-44BF-847F-C9BF5AF7FA66}"/>
              </a:ext>
            </a:extLst>
          </p:cNvPr>
          <p:cNvSpPr/>
          <p:nvPr/>
        </p:nvSpPr>
        <p:spPr>
          <a:xfrm>
            <a:off x="-6448" y="2110468"/>
            <a:ext cx="182880" cy="3749040"/>
          </a:xfrm>
          <a:prstGeom prst="rect">
            <a:avLst/>
          </a:prstGeom>
          <a:solidFill>
            <a:srgbClr val="23334E"/>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2C36A6D5-CE90-4BCF-B0CD-6F70D4D2DF40}"/>
              </a:ext>
            </a:extLst>
          </p:cNvPr>
          <p:cNvSpPr/>
          <p:nvPr/>
        </p:nvSpPr>
        <p:spPr>
          <a:xfrm>
            <a:off x="8961118" y="2116707"/>
            <a:ext cx="182880" cy="3749040"/>
          </a:xfrm>
          <a:prstGeom prst="rect">
            <a:avLst/>
          </a:prstGeom>
          <a:solidFill>
            <a:srgbClr val="30C1D7"/>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4" name="TextBox 23">
            <a:extLst>
              <a:ext uri="{FF2B5EF4-FFF2-40B4-BE49-F238E27FC236}">
                <a16:creationId xmlns:a16="http://schemas.microsoft.com/office/drawing/2014/main" id="{4307342D-28B2-4B83-8529-A692AA9DAE46}"/>
              </a:ext>
            </a:extLst>
          </p:cNvPr>
          <p:cNvSpPr txBox="1"/>
          <p:nvPr/>
        </p:nvSpPr>
        <p:spPr>
          <a:xfrm>
            <a:off x="128792" y="2349004"/>
            <a:ext cx="8813997" cy="3539430"/>
          </a:xfrm>
          <a:prstGeom prst="rect">
            <a:avLst/>
          </a:prstGeom>
          <a:noFill/>
        </p:spPr>
        <p:txBody>
          <a:bodyPr wrap="square" rtlCol="0">
            <a:spAutoFit/>
          </a:bodyPr>
          <a:lstStyle/>
          <a:p>
            <a:pPr marL="342900" indent="-342900">
              <a:buClr>
                <a:srgbClr val="30C1D7"/>
              </a:buClr>
              <a:buFont typeface="Wingdings" panose="05000000000000000000" pitchFamily="2" charset="2"/>
              <a:buChar char="§"/>
            </a:pPr>
            <a:r>
              <a:rPr lang="fr-CA" sz="2000" b="1" dirty="0">
                <a:latin typeface="Arial Narrow" pitchFamily="34" charset="0"/>
                <a:cs typeface="Candara"/>
              </a:rPr>
              <a:t>Les IPP réduisent le risque hémorragique associé aux agents antiplaquettaires et leur administration doit être envisagée chez les patients recevant des AOD ou de la warfarine en association avec de l’AAS ou une BTAP (bithérapie antiplaquettaire) </a:t>
            </a:r>
            <a:br>
              <a:rPr lang="fr-CA" sz="2000" b="1" dirty="0">
                <a:latin typeface="Arial Narrow" pitchFamily="34" charset="0"/>
                <a:cs typeface="Candara"/>
              </a:rPr>
            </a:br>
            <a:endParaRPr lang="fr-CA" sz="2000" b="1" dirty="0">
              <a:latin typeface="Arial Narrow" pitchFamily="34" charset="0"/>
              <a:cs typeface="Candara"/>
            </a:endParaRPr>
          </a:p>
          <a:p>
            <a:pPr marL="342900" indent="-342900">
              <a:buClr>
                <a:srgbClr val="30C1D7"/>
              </a:buClr>
              <a:buFont typeface="Wingdings" panose="05000000000000000000" pitchFamily="2" charset="2"/>
              <a:buChar char="§"/>
            </a:pPr>
            <a:r>
              <a:rPr lang="fr-CA" sz="2000" b="1" dirty="0">
                <a:latin typeface="Arial Narrow" pitchFamily="34" charset="0"/>
                <a:cs typeface="Candara"/>
              </a:rPr>
              <a:t>Chez de nombreux patients recevant de l’AAS, ce médicament n’est pas clairement indiqué ( p. ex., en prévention primaire pour un PAC)</a:t>
            </a:r>
            <a:br>
              <a:rPr lang="fr-CA" sz="2000" b="1" dirty="0">
                <a:latin typeface="Arial Narrow" pitchFamily="34" charset="0"/>
                <a:cs typeface="Candara"/>
              </a:rPr>
            </a:br>
            <a:endParaRPr lang="fr-CA" sz="2000" b="1" dirty="0">
              <a:latin typeface="Arial Narrow" pitchFamily="34" charset="0"/>
              <a:cs typeface="Candara"/>
            </a:endParaRPr>
          </a:p>
          <a:p>
            <a:pPr marL="342900" indent="-342900">
              <a:buClr>
                <a:srgbClr val="30C1D7"/>
              </a:buClr>
              <a:buFont typeface="Wingdings" panose="05000000000000000000" pitchFamily="2" charset="2"/>
              <a:buChar char="§"/>
            </a:pPr>
            <a:r>
              <a:rPr lang="fr-CA" sz="2000" b="1" dirty="0">
                <a:latin typeface="Arial Narrow" pitchFamily="34" charset="0"/>
                <a:cs typeface="Candara"/>
              </a:rPr>
              <a:t>Les cliniciens doivent s’assurer auprès de leurs patients que ces derniers ne prennent pas de l’AAS pour d’autres indications du médicament en vente libre, ce qui entraînerait un risque hémorragique supplémentaire</a:t>
            </a:r>
          </a:p>
          <a:p>
            <a:pPr marL="282575" indent="-282575">
              <a:buFont typeface="Arial" pitchFamily="34" charset="0"/>
              <a:buChar char="•"/>
            </a:pPr>
            <a:endParaRPr lang="en-CA" sz="2400" b="1" dirty="0">
              <a:solidFill>
                <a:prstClr val="black"/>
              </a:solidFill>
              <a:latin typeface="Arial Narrow" panose="020B0606020202030204" pitchFamily="34" charset="0"/>
              <a:cs typeface="Candara"/>
            </a:endParaRPr>
          </a:p>
        </p:txBody>
      </p:sp>
      <p:pic>
        <p:nvPicPr>
          <p:cNvPr id="12" name="4E92DA43-5712-40E9-AFDC-2C1062C78C6F" descr="7646DFF2-B812-4635-AA57-5171E34E5A45@chrc">
            <a:extLst>
              <a:ext uri="{FF2B5EF4-FFF2-40B4-BE49-F238E27FC236}">
                <a16:creationId xmlns:a16="http://schemas.microsoft.com/office/drawing/2014/main" id="{4DB08E4E-1A4B-4B05-B4BE-6FE24B3700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3235" y="167212"/>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932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erson posing for the camera&#10;&#10;Description automatically generated">
            <a:extLst>
              <a:ext uri="{FF2B5EF4-FFF2-40B4-BE49-F238E27FC236}">
                <a16:creationId xmlns:a16="http://schemas.microsoft.com/office/drawing/2014/main" id="{FB1E6E13-7442-4FB5-BF3F-58A02F9DB060}"/>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42817" y="107158"/>
            <a:ext cx="4111341" cy="6167012"/>
          </a:xfrm>
          <a:prstGeom prst="rect">
            <a:avLst/>
          </a:prstGeom>
        </p:spPr>
      </p:pic>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sp>
        <p:nvSpPr>
          <p:cNvPr id="17" name="Rectangle 16">
            <a:extLst>
              <a:ext uri="{FF2B5EF4-FFF2-40B4-BE49-F238E27FC236}">
                <a16:creationId xmlns:a16="http://schemas.microsoft.com/office/drawing/2014/main" id="{583F703E-5F2E-45D6-B071-D3FB233EB843}"/>
              </a:ext>
            </a:extLst>
          </p:cNvPr>
          <p:cNvSpPr/>
          <p:nvPr/>
        </p:nvSpPr>
        <p:spPr>
          <a:xfrm>
            <a:off x="0" y="106366"/>
            <a:ext cx="2277932" cy="830997"/>
          </a:xfrm>
          <a:prstGeom prst="rect">
            <a:avLst/>
          </a:prstGeom>
          <a:noFill/>
        </p:spPr>
        <p:txBody>
          <a:bodyPr wrap="square">
            <a:spAutoFit/>
          </a:bodyPr>
          <a:lstStyle/>
          <a:p>
            <a:pPr algn="ctr">
              <a:defRPr/>
            </a:pPr>
            <a:r>
              <a:rPr lang="en-CA" sz="4800" b="1" dirty="0" err="1">
                <a:latin typeface="Arial Narrow" panose="020B0606020202030204" pitchFamily="34" charset="0"/>
                <a:cs typeface="Aharoni" panose="02010803020104030203" pitchFamily="2" charset="-79"/>
              </a:rPr>
              <a:t>Cas</a:t>
            </a:r>
            <a:r>
              <a:rPr lang="en-CA" sz="4800" b="1" dirty="0">
                <a:latin typeface="Arial Narrow" panose="020B0606020202030204" pitchFamily="34" charset="0"/>
                <a:cs typeface="Aharoni" panose="02010803020104030203" pitchFamily="2" charset="-79"/>
              </a:rPr>
              <a:t> </a:t>
            </a:r>
            <a:r>
              <a:rPr lang="en-US" sz="4800" b="1" dirty="0">
                <a:latin typeface="Arial Narrow" pitchFamily="34" charset="0"/>
              </a:rPr>
              <a:t>n° </a:t>
            </a:r>
            <a:r>
              <a:rPr lang="en-CA" sz="4800" b="1" dirty="0">
                <a:latin typeface="Arial Narrow" panose="020B0606020202030204" pitchFamily="34" charset="0"/>
                <a:cs typeface="Aharoni" panose="02010803020104030203" pitchFamily="2" charset="-79"/>
              </a:rPr>
              <a:t>2</a:t>
            </a:r>
            <a:endParaRPr lang="en-US" sz="4800" b="1" dirty="0">
              <a:latin typeface="Arial Narrow" panose="020B0606020202030204" pitchFamily="34" charset="0"/>
              <a:cs typeface="Aharoni" panose="02010803020104030203" pitchFamily="2" charset="-79"/>
            </a:endParaRPr>
          </a:p>
        </p:txBody>
      </p:sp>
      <p:sp>
        <p:nvSpPr>
          <p:cNvPr id="16" name="AutoShape 6" descr="Related image">
            <a:extLst>
              <a:ext uri="{FF2B5EF4-FFF2-40B4-BE49-F238E27FC236}">
                <a16:creationId xmlns:a16="http://schemas.microsoft.com/office/drawing/2014/main" id="{8EBB92B4-2428-4096-85BF-4F416959DED4}"/>
              </a:ext>
            </a:extLst>
          </p:cNvPr>
          <p:cNvSpPr>
            <a:spLocks noChangeAspect="1" noChangeArrowheads="1"/>
          </p:cNvSpPr>
          <p:nvPr/>
        </p:nvSpPr>
        <p:spPr bwMode="auto">
          <a:xfrm>
            <a:off x="2713634" y="1088144"/>
            <a:ext cx="1858366" cy="18583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Rectangle 27">
            <a:extLst>
              <a:ext uri="{FF2B5EF4-FFF2-40B4-BE49-F238E27FC236}">
                <a16:creationId xmlns:a16="http://schemas.microsoft.com/office/drawing/2014/main" id="{C250E6C8-43A8-47E6-B78A-189197B49C48}"/>
              </a:ext>
            </a:extLst>
          </p:cNvPr>
          <p:cNvSpPr/>
          <p:nvPr/>
        </p:nvSpPr>
        <p:spPr>
          <a:xfrm>
            <a:off x="0" y="3035231"/>
            <a:ext cx="9144000" cy="1201904"/>
          </a:xfrm>
          <a:prstGeom prst="rect">
            <a:avLst/>
          </a:prstGeom>
          <a:solidFill>
            <a:srgbClr val="23334E">
              <a:alpha val="79000"/>
            </a:srgbClr>
          </a:solidFill>
          <a:ln w="25400" cap="flat" cmpd="sng" algn="ctr">
            <a:noFill/>
            <a:prstDash val="solid"/>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sp>
        <p:nvSpPr>
          <p:cNvPr id="29" name="Hexagon 28">
            <a:extLst>
              <a:ext uri="{FF2B5EF4-FFF2-40B4-BE49-F238E27FC236}">
                <a16:creationId xmlns:a16="http://schemas.microsoft.com/office/drawing/2014/main" id="{07D6B309-7923-4781-80FC-868FC8A7E93B}"/>
              </a:ext>
            </a:extLst>
          </p:cNvPr>
          <p:cNvSpPr/>
          <p:nvPr/>
        </p:nvSpPr>
        <p:spPr>
          <a:xfrm>
            <a:off x="909835" y="2315151"/>
            <a:ext cx="1676062" cy="1444880"/>
          </a:xfrm>
          <a:prstGeom prst="hexagon">
            <a:avLst/>
          </a:prstGeom>
          <a:solidFill>
            <a:srgbClr val="30C1D7"/>
          </a:solidFill>
          <a:ln w="25400" cap="flat" cmpd="sng" algn="ctr">
            <a:noFill/>
            <a:prstDash val="solid"/>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4800" b="1" i="0" u="none" strike="noStrike" kern="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1" name="Freeform 5">
            <a:extLst>
              <a:ext uri="{FF2B5EF4-FFF2-40B4-BE49-F238E27FC236}">
                <a16:creationId xmlns:a16="http://schemas.microsoft.com/office/drawing/2014/main" id="{CD5E9F53-F6A0-43AE-8C49-CF1CBDA29CCC}"/>
              </a:ext>
            </a:extLst>
          </p:cNvPr>
          <p:cNvSpPr>
            <a:spLocks noEditPoints="1"/>
          </p:cNvSpPr>
          <p:nvPr/>
        </p:nvSpPr>
        <p:spPr bwMode="auto">
          <a:xfrm>
            <a:off x="1389842" y="2792255"/>
            <a:ext cx="716048" cy="490672"/>
          </a:xfrm>
          <a:custGeom>
            <a:avLst/>
            <a:gdLst>
              <a:gd name="T0" fmla="*/ 450 w 2050"/>
              <a:gd name="T1" fmla="*/ 512 h 1408"/>
              <a:gd name="T2" fmla="*/ 898 w 2050"/>
              <a:gd name="T3" fmla="*/ 960 h 1408"/>
              <a:gd name="T4" fmla="*/ 450 w 2050"/>
              <a:gd name="T5" fmla="*/ 1408 h 1408"/>
              <a:gd name="T6" fmla="*/ 2 w 2050"/>
              <a:gd name="T7" fmla="*/ 960 h 1408"/>
              <a:gd name="T8" fmla="*/ 0 w 2050"/>
              <a:gd name="T9" fmla="*/ 896 h 1408"/>
              <a:gd name="T10" fmla="*/ 896 w 2050"/>
              <a:gd name="T11" fmla="*/ 0 h 1408"/>
              <a:gd name="T12" fmla="*/ 896 w 2050"/>
              <a:gd name="T13" fmla="*/ 256 h 1408"/>
              <a:gd name="T14" fmla="*/ 443 w 2050"/>
              <a:gd name="T15" fmla="*/ 443 h 1408"/>
              <a:gd name="T16" fmla="*/ 380 w 2050"/>
              <a:gd name="T17" fmla="*/ 517 h 1408"/>
              <a:gd name="T18" fmla="*/ 450 w 2050"/>
              <a:gd name="T19" fmla="*/ 512 h 1408"/>
              <a:gd name="T20" fmla="*/ 1602 w 2050"/>
              <a:gd name="T21" fmla="*/ 512 h 1408"/>
              <a:gd name="T22" fmla="*/ 2050 w 2050"/>
              <a:gd name="T23" fmla="*/ 960 h 1408"/>
              <a:gd name="T24" fmla="*/ 1602 w 2050"/>
              <a:gd name="T25" fmla="*/ 1408 h 1408"/>
              <a:gd name="T26" fmla="*/ 1154 w 2050"/>
              <a:gd name="T27" fmla="*/ 960 h 1408"/>
              <a:gd name="T28" fmla="*/ 1152 w 2050"/>
              <a:gd name="T29" fmla="*/ 896 h 1408"/>
              <a:gd name="T30" fmla="*/ 2048 w 2050"/>
              <a:gd name="T31" fmla="*/ 0 h 1408"/>
              <a:gd name="T32" fmla="*/ 2048 w 2050"/>
              <a:gd name="T33" fmla="*/ 256 h 1408"/>
              <a:gd name="T34" fmla="*/ 1595 w 2050"/>
              <a:gd name="T35" fmla="*/ 443 h 1408"/>
              <a:gd name="T36" fmla="*/ 1532 w 2050"/>
              <a:gd name="T37" fmla="*/ 517 h 1408"/>
              <a:gd name="T38" fmla="*/ 1602 w 2050"/>
              <a:gd name="T39" fmla="*/ 512 h 1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50" h="1408">
                <a:moveTo>
                  <a:pt x="450" y="512"/>
                </a:moveTo>
                <a:cubicBezTo>
                  <a:pt x="697" y="512"/>
                  <a:pt x="898" y="713"/>
                  <a:pt x="898" y="960"/>
                </a:cubicBezTo>
                <a:cubicBezTo>
                  <a:pt x="898" y="1207"/>
                  <a:pt x="697" y="1408"/>
                  <a:pt x="450" y="1408"/>
                </a:cubicBezTo>
                <a:cubicBezTo>
                  <a:pt x="203" y="1408"/>
                  <a:pt x="2" y="1207"/>
                  <a:pt x="2" y="960"/>
                </a:cubicBezTo>
                <a:cubicBezTo>
                  <a:pt x="0" y="896"/>
                  <a:pt x="0" y="896"/>
                  <a:pt x="0" y="896"/>
                </a:cubicBezTo>
                <a:cubicBezTo>
                  <a:pt x="0" y="401"/>
                  <a:pt x="401" y="0"/>
                  <a:pt x="896" y="0"/>
                </a:cubicBezTo>
                <a:cubicBezTo>
                  <a:pt x="896" y="256"/>
                  <a:pt x="896" y="256"/>
                  <a:pt x="896" y="256"/>
                </a:cubicBezTo>
                <a:cubicBezTo>
                  <a:pt x="725" y="256"/>
                  <a:pt x="564" y="323"/>
                  <a:pt x="443" y="443"/>
                </a:cubicBezTo>
                <a:cubicBezTo>
                  <a:pt x="420" y="467"/>
                  <a:pt x="399" y="491"/>
                  <a:pt x="380" y="517"/>
                </a:cubicBezTo>
                <a:cubicBezTo>
                  <a:pt x="403" y="514"/>
                  <a:pt x="426" y="512"/>
                  <a:pt x="450" y="512"/>
                </a:cubicBezTo>
                <a:close/>
                <a:moveTo>
                  <a:pt x="1602" y="512"/>
                </a:moveTo>
                <a:cubicBezTo>
                  <a:pt x="1849" y="512"/>
                  <a:pt x="2050" y="713"/>
                  <a:pt x="2050" y="960"/>
                </a:cubicBezTo>
                <a:cubicBezTo>
                  <a:pt x="2050" y="1207"/>
                  <a:pt x="1849" y="1408"/>
                  <a:pt x="1602" y="1408"/>
                </a:cubicBezTo>
                <a:cubicBezTo>
                  <a:pt x="1355" y="1408"/>
                  <a:pt x="1154" y="1207"/>
                  <a:pt x="1154" y="960"/>
                </a:cubicBezTo>
                <a:cubicBezTo>
                  <a:pt x="1152" y="896"/>
                  <a:pt x="1152" y="896"/>
                  <a:pt x="1152" y="896"/>
                </a:cubicBezTo>
                <a:cubicBezTo>
                  <a:pt x="1152" y="401"/>
                  <a:pt x="1553" y="0"/>
                  <a:pt x="2048" y="0"/>
                </a:cubicBezTo>
                <a:cubicBezTo>
                  <a:pt x="2048" y="256"/>
                  <a:pt x="2048" y="256"/>
                  <a:pt x="2048" y="256"/>
                </a:cubicBezTo>
                <a:cubicBezTo>
                  <a:pt x="1877" y="256"/>
                  <a:pt x="1716" y="323"/>
                  <a:pt x="1595" y="443"/>
                </a:cubicBezTo>
                <a:cubicBezTo>
                  <a:pt x="1572" y="467"/>
                  <a:pt x="1551" y="491"/>
                  <a:pt x="1532" y="517"/>
                </a:cubicBezTo>
                <a:cubicBezTo>
                  <a:pt x="1555" y="514"/>
                  <a:pt x="1578" y="512"/>
                  <a:pt x="1602" y="512"/>
                </a:cubicBezTo>
                <a:close/>
              </a:path>
            </a:pathLst>
          </a:custGeom>
          <a:solidFill>
            <a:sysClr val="window" lastClr="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B54D5F78-C870-433C-9C85-16DC3597EF2B}"/>
              </a:ext>
            </a:extLst>
          </p:cNvPr>
          <p:cNvSpPr/>
          <p:nvPr/>
        </p:nvSpPr>
        <p:spPr>
          <a:xfrm>
            <a:off x="2421055" y="3037591"/>
            <a:ext cx="6805138" cy="1200329"/>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CA" sz="3600" b="1" i="0" u="none" strike="noStrike" kern="1200" cap="none" spc="0" normalizeH="0" baseline="0" dirty="0">
                <a:ln>
                  <a:noFill/>
                </a:ln>
                <a:solidFill>
                  <a:prstClr val="white">
                    <a:lumMod val="95000"/>
                  </a:prstClr>
                </a:solidFill>
                <a:effectLst/>
                <a:uLnTx/>
                <a:uFillTx/>
                <a:latin typeface="Arial Narrow" panose="020B0606020202030204" pitchFamily="34" charset="0"/>
                <a:ea typeface="+mn-ea"/>
                <a:cs typeface="Candara"/>
              </a:rPr>
              <a:t>Que</a:t>
            </a:r>
            <a:r>
              <a:rPr kumimoji="0" lang="fr-CA" sz="3600" b="1" i="0" u="none" strike="noStrike" kern="1200" cap="none" spc="0" normalizeH="0" dirty="0">
                <a:ln>
                  <a:noFill/>
                </a:ln>
                <a:solidFill>
                  <a:prstClr val="white">
                    <a:lumMod val="95000"/>
                  </a:prstClr>
                </a:solidFill>
                <a:effectLst/>
                <a:uLnTx/>
                <a:uFillTx/>
                <a:latin typeface="Arial Narrow" panose="020B0606020202030204" pitchFamily="34" charset="0"/>
                <a:ea typeface="+mn-ea"/>
                <a:cs typeface="Candara"/>
              </a:rPr>
              <a:t> feriez-vous si la concentration d’</a:t>
            </a:r>
            <a:r>
              <a:rPr kumimoji="0" lang="fr-CA" sz="3600" b="1" i="0" u="none" strike="noStrike" kern="1200" cap="none" spc="0" normalizeH="0" baseline="0" dirty="0" err="1">
                <a:ln>
                  <a:noFill/>
                </a:ln>
                <a:solidFill>
                  <a:prstClr val="white">
                    <a:lumMod val="95000"/>
                  </a:prstClr>
                </a:solidFill>
                <a:effectLst/>
                <a:uLnTx/>
                <a:uFillTx/>
                <a:latin typeface="Arial Narrow" panose="020B0606020202030204" pitchFamily="34" charset="0"/>
                <a:ea typeface="+mn-ea"/>
                <a:cs typeface="Candara"/>
              </a:rPr>
              <a:t>Hb</a:t>
            </a:r>
            <a:r>
              <a:rPr kumimoji="0" lang="fr-CA" sz="3600" b="1" i="0" u="none" strike="noStrike" kern="1200" cap="none" spc="0" normalizeH="0" baseline="0" dirty="0">
                <a:ln>
                  <a:noFill/>
                </a:ln>
                <a:solidFill>
                  <a:prstClr val="white">
                    <a:lumMod val="95000"/>
                  </a:prstClr>
                </a:solidFill>
                <a:effectLst/>
                <a:uLnTx/>
                <a:uFillTx/>
                <a:latin typeface="Arial Narrow" panose="020B0606020202030204" pitchFamily="34" charset="0"/>
                <a:ea typeface="+mn-ea"/>
                <a:cs typeface="Candara"/>
              </a:rPr>
              <a:t> de Don était de </a:t>
            </a:r>
            <a:r>
              <a:rPr kumimoji="0" lang="fr-CA" sz="3600" b="1" i="0" u="none" strike="noStrike" kern="1200" cap="none" spc="0" normalizeH="0" baseline="0" dirty="0">
                <a:ln>
                  <a:noFill/>
                </a:ln>
                <a:solidFill>
                  <a:srgbClr val="DCF4F8"/>
                </a:solidFill>
                <a:effectLst/>
                <a:uLnTx/>
                <a:uFillTx/>
                <a:latin typeface="Arial Narrow" panose="020B0606020202030204" pitchFamily="34" charset="0"/>
                <a:ea typeface="+mn-ea"/>
                <a:cs typeface="Candara"/>
              </a:rPr>
              <a:t>120 g/L</a:t>
            </a:r>
            <a:r>
              <a:rPr kumimoji="0" lang="fr-CA" sz="3600" b="1" i="0" u="none" strike="noStrike" kern="1200" cap="none" spc="0" normalizeH="0" baseline="0" dirty="0">
                <a:ln>
                  <a:noFill/>
                </a:ln>
                <a:solidFill>
                  <a:prstClr val="white">
                    <a:lumMod val="95000"/>
                  </a:prstClr>
                </a:solidFill>
                <a:effectLst/>
                <a:uLnTx/>
                <a:uFillTx/>
                <a:latin typeface="Arial Narrow" panose="020B0606020202030204" pitchFamily="34" charset="0"/>
                <a:ea typeface="+mn-ea"/>
                <a:cs typeface="Candara"/>
              </a:rPr>
              <a:t>?</a:t>
            </a:r>
            <a:endParaRPr kumimoji="0" lang="fr-CA" sz="3600" b="1" i="0" u="none" strike="noStrike" kern="1200" cap="none" spc="0" normalizeH="0" baseline="30000" dirty="0">
              <a:ln>
                <a:noFill/>
              </a:ln>
              <a:solidFill>
                <a:prstClr val="white">
                  <a:lumMod val="95000"/>
                </a:prstClr>
              </a:solidFill>
              <a:effectLst/>
              <a:uLnTx/>
              <a:uFillTx/>
              <a:latin typeface="Arial Narrow" panose="020B0606020202030204" pitchFamily="34" charset="0"/>
              <a:ea typeface="+mn-ea"/>
              <a:cs typeface="Candara"/>
            </a:endParaRPr>
          </a:p>
        </p:txBody>
      </p:sp>
      <p:pic>
        <p:nvPicPr>
          <p:cNvPr id="13" name="4E92DA43-5712-40E9-AFDC-2C1062C78C6F" descr="7646DFF2-B812-4635-AA57-5171E34E5A45@chrc">
            <a:extLst>
              <a:ext uri="{FF2B5EF4-FFF2-40B4-BE49-F238E27FC236}">
                <a16:creationId xmlns:a16="http://schemas.microsoft.com/office/drawing/2014/main" id="{383FFD6A-AEBF-4C47-BBC1-5DAC2C6F68F7}"/>
              </a:ext>
            </a:extLst>
          </p:cNvPr>
          <p:cNvPicPr>
            <a:picLocks noChangeAspect="1" noChangeArrowheads="1"/>
          </p:cNvPicPr>
          <p:nvPr/>
        </p:nvPicPr>
        <p:blipFill>
          <a:blip r:embed="rId6" cstate="hqprint">
            <a:lum bright="70000" contrast="-70000"/>
            <a:extLst>
              <a:ext uri="{28A0092B-C50C-407E-A947-70E740481C1C}">
                <a14:useLocalDpi xmlns:a14="http://schemas.microsoft.com/office/drawing/2010/main" val="0"/>
              </a:ext>
            </a:extLst>
          </a:blip>
          <a:srcRect/>
          <a:stretch>
            <a:fillRect/>
          </a:stretch>
        </p:blipFill>
        <p:spPr bwMode="auto">
          <a:xfrm>
            <a:off x="180222" y="6335968"/>
            <a:ext cx="729613" cy="415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2020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878E3E-03CE-44DE-91BF-54E76C1C3319}"/>
              </a:ext>
            </a:extLst>
          </p:cNvPr>
          <p:cNvSpPr/>
          <p:nvPr/>
        </p:nvSpPr>
        <p:spPr>
          <a:xfrm>
            <a:off x="0" y="6442058"/>
            <a:ext cx="9144000" cy="415942"/>
          </a:xfrm>
          <a:prstGeom prst="rect">
            <a:avLst/>
          </a:prstGeom>
          <a:solidFill>
            <a:srgbClr val="30C1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Straight Connector 6">
            <a:extLst>
              <a:ext uri="{FF2B5EF4-FFF2-40B4-BE49-F238E27FC236}">
                <a16:creationId xmlns:a16="http://schemas.microsoft.com/office/drawing/2014/main" id="{4F0F2E5D-FE70-4771-AEC9-15CFDDC61F37}"/>
              </a:ext>
            </a:extLst>
          </p:cNvPr>
          <p:cNvCxnSpPr/>
          <p:nvPr/>
        </p:nvCxnSpPr>
        <p:spPr>
          <a:xfrm flipV="1">
            <a:off x="0" y="1149657"/>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68A608-2AD4-4118-9576-9334CD35F3ED}"/>
              </a:ext>
            </a:extLst>
          </p:cNvPr>
          <p:cNvCxnSpPr/>
          <p:nvPr/>
        </p:nvCxnSpPr>
        <p:spPr>
          <a:xfrm flipV="1">
            <a:off x="0" y="6444164"/>
            <a:ext cx="9144000"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pic>
        <p:nvPicPr>
          <p:cNvPr id="5" name="Picture 4" descr="CHRC-logo_light-blue.png">
            <a:extLst>
              <a:ext uri="{FF2B5EF4-FFF2-40B4-BE49-F238E27FC236}">
                <a16:creationId xmlns:a16="http://schemas.microsoft.com/office/drawing/2014/main" id="{ADEC60BF-4E5F-40CC-86DD-1D84B351C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359" y="6075747"/>
            <a:ext cx="846691" cy="842500"/>
          </a:xfrm>
          <a:prstGeom prst="rect">
            <a:avLst/>
          </a:prstGeom>
        </p:spPr>
      </p:pic>
      <p:sp>
        <p:nvSpPr>
          <p:cNvPr id="10" name="TextBox 9">
            <a:extLst>
              <a:ext uri="{FF2B5EF4-FFF2-40B4-BE49-F238E27FC236}">
                <a16:creationId xmlns:a16="http://schemas.microsoft.com/office/drawing/2014/main" id="{0199A57B-5E3A-4432-B942-8C5BDCDD410F}"/>
              </a:ext>
            </a:extLst>
          </p:cNvPr>
          <p:cNvSpPr txBox="1"/>
          <p:nvPr/>
        </p:nvSpPr>
        <p:spPr>
          <a:xfrm>
            <a:off x="0" y="1169143"/>
            <a:ext cx="9144000" cy="1371600"/>
          </a:xfrm>
          <a:prstGeom prst="rect">
            <a:avLst/>
          </a:prstGeom>
          <a:solidFill>
            <a:srgbClr val="23334E">
              <a:alpha val="69804"/>
            </a:srgb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AutoShape 6" descr="Related image">
            <a:extLst>
              <a:ext uri="{FF2B5EF4-FFF2-40B4-BE49-F238E27FC236}">
                <a16:creationId xmlns:a16="http://schemas.microsoft.com/office/drawing/2014/main" id="{E49CAD29-5C27-4112-85AD-55CC4DF426EB}"/>
              </a:ext>
            </a:extLst>
          </p:cNvPr>
          <p:cNvSpPr>
            <a:spLocks noChangeAspect="1" noChangeArrowheads="1"/>
          </p:cNvSpPr>
          <p:nvPr/>
        </p:nvSpPr>
        <p:spPr bwMode="auto">
          <a:xfrm>
            <a:off x="2713634" y="1088144"/>
            <a:ext cx="1858366" cy="18583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BA423CDB-40B0-4C6C-9B21-6071EB4E024D}"/>
              </a:ext>
            </a:extLst>
          </p:cNvPr>
          <p:cNvSpPr/>
          <p:nvPr/>
        </p:nvSpPr>
        <p:spPr>
          <a:xfrm>
            <a:off x="1114425" y="1441317"/>
            <a:ext cx="7783077" cy="707886"/>
          </a:xfrm>
          <a:prstGeom prst="rect">
            <a:avLst/>
          </a:prstGeom>
        </p:spPr>
        <p:txBody>
          <a:bodyPr wrap="square">
            <a:spAutoFit/>
          </a:bodyPr>
          <a:lstStyle/>
          <a:p>
            <a:pPr lvl="0" algn="ctr">
              <a:defRPr/>
            </a:pPr>
            <a:r>
              <a:rPr lang="fr-CA" sz="4000" b="1" dirty="0">
                <a:solidFill>
                  <a:srgbClr val="FFFFFF"/>
                </a:solidFill>
                <a:latin typeface="Arial Narrow" pitchFamily="34" charset="0"/>
                <a:cs typeface="Candara"/>
              </a:rPr>
              <a:t>Que recommanderiez-vous pour</a:t>
            </a:r>
            <a:r>
              <a:rPr kumimoji="0" lang="en-CA" sz="4000" b="1" i="0" u="none" strike="noStrike" kern="1200" cap="none" spc="0" normalizeH="0" baseline="0" noProof="0" dirty="0">
                <a:ln>
                  <a:noFill/>
                </a:ln>
                <a:solidFill>
                  <a:prstClr val="white">
                    <a:lumMod val="95000"/>
                  </a:prstClr>
                </a:solidFill>
                <a:effectLst/>
                <a:uLnTx/>
                <a:uFillTx/>
                <a:latin typeface="Arial Narrow" panose="020B0606020202030204" pitchFamily="34" charset="0"/>
                <a:cs typeface="Candara"/>
              </a:rPr>
              <a:t> </a:t>
            </a:r>
            <a:r>
              <a:rPr kumimoji="0" lang="en-CA" sz="4000" b="1" i="0" u="none" strike="noStrike" kern="1200" cap="none" spc="0" normalizeH="0" baseline="0" noProof="0" dirty="0">
                <a:ln>
                  <a:noFill/>
                </a:ln>
                <a:solidFill>
                  <a:prstClr val="white">
                    <a:lumMod val="95000"/>
                  </a:prstClr>
                </a:solidFill>
                <a:effectLst/>
                <a:uLnTx/>
                <a:uFillTx/>
                <a:latin typeface="Arial Narrow" panose="020B0606020202030204" pitchFamily="34" charset="0"/>
                <a:ea typeface="+mn-ea"/>
                <a:cs typeface="Candara"/>
              </a:rPr>
              <a:t>Don?</a:t>
            </a:r>
          </a:p>
        </p:txBody>
      </p:sp>
      <p:sp>
        <p:nvSpPr>
          <p:cNvPr id="33" name="Content Placeholder 2">
            <a:extLst>
              <a:ext uri="{FF2B5EF4-FFF2-40B4-BE49-F238E27FC236}">
                <a16:creationId xmlns:a16="http://schemas.microsoft.com/office/drawing/2014/main" id="{EA3DAF72-ADEB-4361-AC63-CDC19E0715BA}"/>
              </a:ext>
            </a:extLst>
          </p:cNvPr>
          <p:cNvSpPr txBox="1">
            <a:spLocks/>
          </p:cNvSpPr>
          <p:nvPr/>
        </p:nvSpPr>
        <p:spPr>
          <a:xfrm>
            <a:off x="171950" y="2567110"/>
            <a:ext cx="8910789" cy="38147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buClr>
                <a:schemeClr val="accent2"/>
              </a:buClr>
            </a:pPr>
            <a:r>
              <a:rPr lang="fr-BE" b="1" i="1" dirty="0">
                <a:solidFill>
                  <a:srgbClr val="23334E"/>
                </a:solidFill>
                <a:latin typeface="Arial Narrow" panose="020B0606020202030204" pitchFamily="34" charset="0"/>
                <a:cs typeface="Aharoni" panose="02010803020104030203" pitchFamily="2" charset="-79"/>
              </a:rPr>
              <a:t>Choisissez une ou plusieurs des options suivantes </a:t>
            </a:r>
          </a:p>
          <a:p>
            <a:pPr marL="914400" lvl="1" indent="-457200" algn="l" defTabSz="914377">
              <a:lnSpc>
                <a:spcPct val="100000"/>
              </a:lnSpc>
              <a:spcBef>
                <a:spcPts val="600"/>
              </a:spcBef>
              <a:buFont typeface="+mj-lt"/>
              <a:buAutoNum type="arabicPeriod"/>
            </a:pPr>
            <a:r>
              <a:rPr lang="fr-BE" sz="1800" b="1" dirty="0">
                <a:latin typeface="Arial Narrow" pitchFamily="34" charset="0"/>
                <a:cs typeface="Candara"/>
              </a:rPr>
              <a:t>Continuer le dabigatran 110 mg </a:t>
            </a:r>
            <a:r>
              <a:rPr lang="fr-BE" sz="1800" b="1" dirty="0" err="1">
                <a:latin typeface="Arial Narrow" pitchFamily="34" charset="0"/>
                <a:cs typeface="Candara"/>
              </a:rPr>
              <a:t>bid</a:t>
            </a:r>
            <a:r>
              <a:rPr lang="fr-BE" sz="1800" b="1" dirty="0">
                <a:latin typeface="Arial Narrow" pitchFamily="34" charset="0"/>
                <a:cs typeface="Candara"/>
              </a:rPr>
              <a:t>  </a:t>
            </a:r>
            <a:r>
              <a:rPr lang="en-CA" sz="1800" b="1" dirty="0">
                <a:latin typeface="Arial Narrow" pitchFamily="34" charset="0"/>
                <a:cs typeface="Candara"/>
              </a:rPr>
              <a:t> </a:t>
            </a:r>
          </a:p>
          <a:p>
            <a:pPr marL="914400" lvl="1" indent="-457200" algn="l" defTabSz="914377">
              <a:lnSpc>
                <a:spcPct val="100000"/>
              </a:lnSpc>
              <a:spcBef>
                <a:spcPts val="600"/>
              </a:spcBef>
              <a:buFont typeface="+mj-lt"/>
              <a:buAutoNum type="arabicPeriod"/>
            </a:pPr>
            <a:r>
              <a:rPr lang="fr-BE" sz="1800" b="1" dirty="0">
                <a:latin typeface="Arial Narrow" pitchFamily="34" charset="0"/>
                <a:cs typeface="Candara"/>
              </a:rPr>
              <a:t>Arrêter l’anticoagulation par le dabigatran </a:t>
            </a:r>
            <a:endParaRPr lang="en-CA" sz="1800" b="1" dirty="0">
              <a:latin typeface="Arial Narrow" pitchFamily="34" charset="0"/>
              <a:cs typeface="Candara"/>
            </a:endParaRPr>
          </a:p>
          <a:p>
            <a:pPr marL="914400" lvl="1" indent="-457200" algn="l" defTabSz="914377">
              <a:lnSpc>
                <a:spcPct val="100000"/>
              </a:lnSpc>
              <a:spcBef>
                <a:spcPts val="600"/>
              </a:spcBef>
              <a:buFont typeface="+mj-lt"/>
              <a:buAutoNum type="arabicPeriod"/>
            </a:pPr>
            <a:r>
              <a:rPr lang="fr-BE" sz="1800" b="1" dirty="0">
                <a:latin typeface="Arial Narrow" pitchFamily="34" charset="0"/>
                <a:cs typeface="Candara"/>
              </a:rPr>
              <a:t>Passer à l’AAS 80 mg/jour</a:t>
            </a:r>
          </a:p>
          <a:p>
            <a:pPr marL="914400" lvl="1" indent="-457200" algn="l" defTabSz="914377">
              <a:lnSpc>
                <a:spcPct val="100000"/>
              </a:lnSpc>
              <a:spcBef>
                <a:spcPts val="600"/>
              </a:spcBef>
              <a:buFont typeface="+mj-lt"/>
              <a:buAutoNum type="arabicPeriod"/>
            </a:pPr>
            <a:r>
              <a:rPr lang="fr-BE" sz="1800" b="1" dirty="0">
                <a:latin typeface="Arial Narrow" pitchFamily="34" charset="0"/>
                <a:cs typeface="Candara"/>
              </a:rPr>
              <a:t>Passer à la warfarine </a:t>
            </a:r>
          </a:p>
          <a:p>
            <a:pPr marL="914400" lvl="1" indent="-457200" algn="l" defTabSz="914377">
              <a:lnSpc>
                <a:spcPct val="100000"/>
              </a:lnSpc>
              <a:spcBef>
                <a:spcPts val="600"/>
              </a:spcBef>
              <a:buFont typeface="+mj-lt"/>
              <a:buAutoNum type="arabicPeriod"/>
            </a:pPr>
            <a:r>
              <a:rPr lang="fr-BE" sz="1800" b="1" dirty="0">
                <a:latin typeface="Arial Narrow" pitchFamily="34" charset="0"/>
                <a:cs typeface="Candara"/>
              </a:rPr>
              <a:t>Passer à l’apixaban</a:t>
            </a:r>
          </a:p>
          <a:p>
            <a:pPr marL="914400" lvl="1" indent="-457200" algn="l" defTabSz="914377">
              <a:lnSpc>
                <a:spcPct val="100000"/>
              </a:lnSpc>
              <a:spcBef>
                <a:spcPts val="600"/>
              </a:spcBef>
              <a:buFont typeface="+mj-lt"/>
              <a:buAutoNum type="arabicPeriod"/>
            </a:pPr>
            <a:r>
              <a:rPr lang="fr-BE" sz="1800" b="1" dirty="0">
                <a:latin typeface="Arial Narrow" pitchFamily="34" charset="0"/>
                <a:cs typeface="Candara"/>
              </a:rPr>
              <a:t>Passer à l’</a:t>
            </a:r>
            <a:r>
              <a:rPr lang="fr-BE" sz="1800" b="1" dirty="0" err="1">
                <a:latin typeface="Arial Narrow" pitchFamily="34" charset="0"/>
                <a:cs typeface="Candara"/>
              </a:rPr>
              <a:t>édoxaban</a:t>
            </a:r>
            <a:endParaRPr lang="fr-BE" sz="1800" b="1" dirty="0">
              <a:latin typeface="Arial Narrow" pitchFamily="34" charset="0"/>
              <a:cs typeface="Candara"/>
            </a:endParaRPr>
          </a:p>
          <a:p>
            <a:pPr marL="914400" lvl="1" indent="-457200" algn="l" defTabSz="914377">
              <a:lnSpc>
                <a:spcPct val="100000"/>
              </a:lnSpc>
              <a:spcBef>
                <a:spcPts val="600"/>
              </a:spcBef>
              <a:buFont typeface="+mj-lt"/>
              <a:buAutoNum type="arabicPeriod"/>
            </a:pPr>
            <a:r>
              <a:rPr lang="fr-BE" sz="1800" b="1" dirty="0">
                <a:latin typeface="Arial Narrow" pitchFamily="34" charset="0"/>
                <a:cs typeface="Candara"/>
              </a:rPr>
              <a:t>Passer au rivaroxaban</a:t>
            </a:r>
          </a:p>
          <a:p>
            <a:pPr marL="914400" lvl="1" indent="-457200" algn="l" defTabSz="914377">
              <a:lnSpc>
                <a:spcPct val="100000"/>
              </a:lnSpc>
              <a:spcBef>
                <a:spcPts val="600"/>
              </a:spcBef>
              <a:buFont typeface="+mj-lt"/>
              <a:buAutoNum type="arabicPeriod"/>
            </a:pPr>
            <a:r>
              <a:rPr lang="fr-BE" sz="1800" b="1" dirty="0">
                <a:latin typeface="Arial Narrow" pitchFamily="34" charset="0"/>
                <a:cs typeface="Candara"/>
              </a:rPr>
              <a:t>Répéter la mesure de l’</a:t>
            </a:r>
            <a:r>
              <a:rPr lang="fr-BE" sz="1800" b="1" dirty="0" err="1">
                <a:latin typeface="Arial Narrow" pitchFamily="34" charset="0"/>
                <a:cs typeface="Candara"/>
              </a:rPr>
              <a:t>Hb</a:t>
            </a:r>
            <a:r>
              <a:rPr lang="fr-BE" sz="1800" b="1" dirty="0">
                <a:latin typeface="Arial Narrow" pitchFamily="34" charset="0"/>
                <a:cs typeface="Candara"/>
              </a:rPr>
              <a:t> après 1 semaine</a:t>
            </a:r>
          </a:p>
          <a:p>
            <a:pPr marL="914400" lvl="1" indent="-457200" algn="l" defTabSz="914377">
              <a:lnSpc>
                <a:spcPct val="100000"/>
              </a:lnSpc>
              <a:spcBef>
                <a:spcPts val="600"/>
              </a:spcBef>
              <a:buFont typeface="+mj-lt"/>
              <a:buAutoNum type="arabicPeriod"/>
            </a:pPr>
            <a:r>
              <a:rPr lang="fr-BE" sz="1800" b="1" dirty="0">
                <a:latin typeface="Arial Narrow" pitchFamily="34" charset="0"/>
                <a:cs typeface="Candara"/>
              </a:rPr>
              <a:t>Adresser le patient à un gastroentérologue pour des examens plus approfondis</a:t>
            </a:r>
          </a:p>
        </p:txBody>
      </p:sp>
      <p:cxnSp>
        <p:nvCxnSpPr>
          <p:cNvPr id="34" name="Straight Connector 33">
            <a:extLst>
              <a:ext uri="{FF2B5EF4-FFF2-40B4-BE49-F238E27FC236}">
                <a16:creationId xmlns:a16="http://schemas.microsoft.com/office/drawing/2014/main" id="{1634C970-2BB3-4646-A5B7-B1C6D597D6E4}"/>
              </a:ext>
            </a:extLst>
          </p:cNvPr>
          <p:cNvCxnSpPr/>
          <p:nvPr/>
        </p:nvCxnSpPr>
        <p:spPr>
          <a:xfrm flipV="1">
            <a:off x="-1" y="2501483"/>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pic>
        <p:nvPicPr>
          <p:cNvPr id="13" name="4E92DA43-5712-40E9-AFDC-2C1062C78C6F" descr="7646DFF2-B812-4635-AA57-5171E34E5A45@chrc">
            <a:extLst>
              <a:ext uri="{FF2B5EF4-FFF2-40B4-BE49-F238E27FC236}">
                <a16:creationId xmlns:a16="http://schemas.microsoft.com/office/drawing/2014/main" id="{7A382F85-F94E-4C39-A66A-F05B452FC5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A close up of a sign&#10;&#10;Description automatically generated">
            <a:extLst>
              <a:ext uri="{FF2B5EF4-FFF2-40B4-BE49-F238E27FC236}">
                <a16:creationId xmlns:a16="http://schemas.microsoft.com/office/drawing/2014/main" id="{8C5D67F7-81BA-4304-B962-CC5C509440FE}"/>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 uri="{28A0092B-C50C-407E-A947-70E740481C1C}">
                <a14:useLocalDpi xmlns:a14="http://schemas.microsoft.com/office/drawing/2010/main" val="0"/>
              </a:ext>
            </a:extLst>
          </a:blip>
          <a:stretch>
            <a:fillRect/>
          </a:stretch>
        </p:blipFill>
        <p:spPr>
          <a:xfrm>
            <a:off x="52179" y="84727"/>
            <a:ext cx="1367490" cy="3079932"/>
          </a:xfrm>
          <a:prstGeom prst="rect">
            <a:avLst/>
          </a:prstGeom>
        </p:spPr>
      </p:pic>
    </p:spTree>
    <p:extLst>
      <p:ext uri="{BB962C8B-B14F-4D97-AF65-F5344CB8AC3E}">
        <p14:creationId xmlns:p14="http://schemas.microsoft.com/office/powerpoint/2010/main" val="27159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3">
                                            <p:txEl>
                                              <p:pRg st="8" end="8"/>
                                            </p:txEl>
                                          </p:spTgt>
                                        </p:tgtEl>
                                        <p:attrNameLst>
                                          <p:attrName>style.color</p:attrName>
                                        </p:attrNameLst>
                                      </p:cBhvr>
                                      <p:to>
                                        <a:srgbClr val="30C1D7"/>
                                      </p:to>
                                    </p:animClr>
                                  </p:childTnLst>
                                </p:cTn>
                              </p:par>
                              <p:par>
                                <p:cTn id="7" presetID="3" presetClass="emph" presetSubtype="2" fill="hold" nodeType="withEffect">
                                  <p:stCondLst>
                                    <p:cond delay="0"/>
                                  </p:stCondLst>
                                  <p:childTnLst>
                                    <p:animClr clrSpc="rgb" dir="cw">
                                      <p:cBhvr override="childStyle">
                                        <p:cTn id="8" dur="500" fill="hold"/>
                                        <p:tgtEl>
                                          <p:spTgt spid="33">
                                            <p:txEl>
                                              <p:pRg st="9" end="9"/>
                                            </p:txEl>
                                          </p:spTgt>
                                        </p:tgtEl>
                                        <p:attrNameLst>
                                          <p:attrName>style.color</p:attrName>
                                        </p:attrNameLst>
                                      </p:cBhvr>
                                      <p:to>
                                        <a:srgbClr val="30C1D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841E32A-EB6F-47A2-AF6B-AF79BF1E89C5}"/>
              </a:ext>
            </a:extLst>
          </p:cNvPr>
          <p:cNvSpPr/>
          <p:nvPr/>
        </p:nvSpPr>
        <p:spPr>
          <a:xfrm>
            <a:off x="0" y="6211671"/>
            <a:ext cx="9144000" cy="64633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46" name="Picture 45" descr="CHRC-logo_blue.png">
            <a:extLst>
              <a:ext uri="{FF2B5EF4-FFF2-40B4-BE49-F238E27FC236}">
                <a16:creationId xmlns:a16="http://schemas.microsoft.com/office/drawing/2014/main" id="{095A59FD-9F52-4C72-A6A6-4B5DFA8DC5CA}"/>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380250" y="5889891"/>
            <a:ext cx="716292" cy="712746"/>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264319"/>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5081" y="13238"/>
            <a:ext cx="6867311" cy="1200329"/>
          </a:xfrm>
          <a:prstGeom prst="rect">
            <a:avLst/>
          </a:prstGeom>
          <a:noFill/>
        </p:spPr>
        <p:txBody>
          <a:bodyPr wrap="square">
            <a:spAutoFit/>
          </a:bodyPr>
          <a:lstStyle/>
          <a:p>
            <a:pPr lvl="0">
              <a:defRPr/>
            </a:pPr>
            <a:r>
              <a:rPr lang="fr-CA" sz="3600" b="1" dirty="0">
                <a:solidFill>
                  <a:srgbClr val="183059"/>
                </a:solidFill>
                <a:latin typeface="Arial Narrow" panose="020B0606020202030204" pitchFamily="34" charset="0"/>
                <a:cs typeface="Aharoni" panose="02010803020104030203" pitchFamily="2" charset="-79"/>
              </a:rPr>
              <a:t>Risque hémorragique associé à un traitement </a:t>
            </a:r>
            <a:r>
              <a:rPr lang="fr-CA" sz="3600" b="1" dirty="0" err="1">
                <a:solidFill>
                  <a:srgbClr val="183059"/>
                </a:solidFill>
                <a:latin typeface="Arial Narrow" panose="020B0606020202030204" pitchFamily="34" charset="0"/>
                <a:cs typeface="Aharoni" panose="02010803020104030203" pitchFamily="2" charset="-79"/>
              </a:rPr>
              <a:t>antithrombotique</a:t>
            </a:r>
            <a:r>
              <a:rPr lang="fr-CA" sz="3600" b="1" dirty="0">
                <a:solidFill>
                  <a:srgbClr val="183059"/>
                </a:solidFill>
                <a:latin typeface="Arial Narrow" panose="020B0606020202030204" pitchFamily="34" charset="0"/>
                <a:cs typeface="Aharoni" panose="02010803020104030203" pitchFamily="2" charset="-79"/>
              </a:rPr>
              <a:t> combiné</a:t>
            </a:r>
          </a:p>
        </p:txBody>
      </p:sp>
      <p:graphicFrame>
        <p:nvGraphicFramePr>
          <p:cNvPr id="28" name="Chart 27">
            <a:extLst>
              <a:ext uri="{FF2B5EF4-FFF2-40B4-BE49-F238E27FC236}">
                <a16:creationId xmlns:a16="http://schemas.microsoft.com/office/drawing/2014/main" id="{8FD8839C-4C1D-48E6-AEE5-0B5478BEA6E4}"/>
              </a:ext>
            </a:extLst>
          </p:cNvPr>
          <p:cNvGraphicFramePr/>
          <p:nvPr/>
        </p:nvGraphicFramePr>
        <p:xfrm>
          <a:off x="3936321" y="4684363"/>
          <a:ext cx="1679757" cy="1567073"/>
        </p:xfrm>
        <a:graphic>
          <a:graphicData uri="http://schemas.openxmlformats.org/drawingml/2006/chart">
            <c:chart xmlns:c="http://schemas.openxmlformats.org/drawingml/2006/chart" xmlns:r="http://schemas.openxmlformats.org/officeDocument/2006/relationships" r:id="rId5"/>
          </a:graphicData>
        </a:graphic>
      </p:graphicFrame>
      <p:sp>
        <p:nvSpPr>
          <p:cNvPr id="24" name="Rectangle 23">
            <a:extLst>
              <a:ext uri="{FF2B5EF4-FFF2-40B4-BE49-F238E27FC236}">
                <a16:creationId xmlns:a16="http://schemas.microsoft.com/office/drawing/2014/main" id="{6393089C-0643-41BB-BCED-5CA839EE501E}"/>
              </a:ext>
            </a:extLst>
          </p:cNvPr>
          <p:cNvSpPr/>
          <p:nvPr/>
        </p:nvSpPr>
        <p:spPr>
          <a:xfrm>
            <a:off x="107504" y="6439307"/>
            <a:ext cx="4572000" cy="215444"/>
          </a:xfrm>
          <a:prstGeom prst="rect">
            <a:avLst/>
          </a:prstGeom>
        </p:spPr>
        <p:txBody>
          <a:bodyPr>
            <a:spAutoFit/>
          </a:bodyPr>
          <a:lstStyle/>
          <a:p>
            <a:pPr lvl="0" defTabSz="914400">
              <a:defRPr/>
            </a:pPr>
            <a:r>
              <a:rPr lang="en-CA" sz="800" kern="0" dirty="0">
                <a:solidFill>
                  <a:prstClr val="white"/>
                </a:solidFill>
                <a:latin typeface="Arial Narrow" panose="020B0606020202030204" pitchFamily="34" charset="0"/>
                <a:ea typeface="Lato" panose="020F0502020204030203" pitchFamily="34" charset="0"/>
                <a:cs typeface="Lato" panose="020F0502020204030203" pitchFamily="34" charset="0"/>
              </a:rPr>
              <a:t>Lancet 2009; 374: 1967-74.</a:t>
            </a:r>
          </a:p>
        </p:txBody>
      </p:sp>
      <p:sp>
        <p:nvSpPr>
          <p:cNvPr id="14" name="Text Box 5">
            <a:extLst>
              <a:ext uri="{FF2B5EF4-FFF2-40B4-BE49-F238E27FC236}">
                <a16:creationId xmlns:a16="http://schemas.microsoft.com/office/drawing/2014/main" id="{F17422E0-8B2B-47F8-B497-AFCD26EB1656}"/>
              </a:ext>
            </a:extLst>
          </p:cNvPr>
          <p:cNvSpPr txBox="1">
            <a:spLocks noChangeArrowheads="1"/>
          </p:cNvSpPr>
          <p:nvPr/>
        </p:nvSpPr>
        <p:spPr bwMode="auto">
          <a:xfrm>
            <a:off x="10633" y="1292449"/>
            <a:ext cx="3443288" cy="4247317"/>
          </a:xfrm>
          <a:prstGeom prst="rect">
            <a:avLst/>
          </a:prstGeom>
          <a:noFill/>
          <a:ln w="9525">
            <a:noFill/>
            <a:miter lim="800000"/>
            <a:headEnd/>
            <a:tailEnd/>
          </a:ln>
        </p:spPr>
        <p:txBody>
          <a:bodyPr wrap="square">
            <a:spAutoFit/>
          </a:bodyPr>
          <a:lstStyle/>
          <a:p>
            <a:pPr marL="0" marR="0" lvl="0" indent="0" algn="r" defTabSz="914400" eaLnBrk="1" fontAlgn="auto" latinLnBrk="0" hangingPunct="1">
              <a:lnSpc>
                <a:spcPct val="100000"/>
              </a:lnSpc>
              <a:spcBef>
                <a:spcPct val="100000"/>
              </a:spcBef>
              <a:spcAft>
                <a:spcPts val="0"/>
              </a:spcAft>
              <a:buClrTx/>
              <a:buSzTx/>
              <a:buFontTx/>
              <a:buNone/>
              <a:tabLst/>
              <a:defRPr/>
            </a:pPr>
            <a:endParaRPr kumimoji="0" lang="en-GB" sz="1800" b="1" i="0" u="none" strike="noStrike" kern="0" cap="none" spc="0" normalizeH="0" baseline="0" noProof="0" dirty="0">
              <a:ln>
                <a:noFill/>
              </a:ln>
              <a:solidFill>
                <a:prstClr val="black"/>
              </a:solidFill>
              <a:effectLst/>
              <a:uLnTx/>
              <a:uFillTx/>
              <a:latin typeface="Agency FB" panose="020B0503020202020204" pitchFamily="34" charset="0"/>
            </a:endParaRPr>
          </a:p>
          <a:p>
            <a:pPr lvl="0" algn="r" defTabSz="914400">
              <a:spcBef>
                <a:spcPct val="100000"/>
              </a:spcBef>
              <a:defRPr/>
            </a:pPr>
            <a:r>
              <a:rPr lang="en-GB" b="1" kern="0" dirty="0">
                <a:solidFill>
                  <a:prstClr val="black"/>
                </a:solidFill>
                <a:latin typeface="Arial Narrow" pitchFamily="34" charset="0"/>
              </a:rPr>
              <a:t>AAS </a:t>
            </a:r>
            <a:r>
              <a:rPr lang="en-GB" b="1" kern="0" dirty="0" err="1">
                <a:solidFill>
                  <a:prstClr val="black"/>
                </a:solidFill>
                <a:latin typeface="Arial Narrow" pitchFamily="34" charset="0"/>
              </a:rPr>
              <a:t>seul</a:t>
            </a:r>
            <a:endParaRPr lang="en-GB" b="1" kern="0" dirty="0">
              <a:solidFill>
                <a:prstClr val="black"/>
              </a:solidFill>
              <a:latin typeface="Arial Narrow" pitchFamily="34" charset="0"/>
            </a:endParaRPr>
          </a:p>
          <a:p>
            <a:pPr lvl="0" algn="r" defTabSz="914400">
              <a:spcBef>
                <a:spcPct val="100000"/>
              </a:spcBef>
              <a:defRPr/>
            </a:pPr>
            <a:r>
              <a:rPr lang="en-GB" b="1" kern="0" dirty="0" err="1">
                <a:solidFill>
                  <a:prstClr val="black"/>
                </a:solidFill>
                <a:latin typeface="Arial Narrow" pitchFamily="34" charset="0"/>
              </a:rPr>
              <a:t>Clopidogrel</a:t>
            </a:r>
            <a:r>
              <a:rPr lang="en-GB" b="1" kern="0" dirty="0">
                <a:solidFill>
                  <a:prstClr val="black"/>
                </a:solidFill>
                <a:latin typeface="Arial Narrow" pitchFamily="34" charset="0"/>
              </a:rPr>
              <a:t> </a:t>
            </a:r>
            <a:r>
              <a:rPr lang="en-GB" b="1" kern="0" dirty="0" err="1">
                <a:solidFill>
                  <a:prstClr val="black"/>
                </a:solidFill>
                <a:latin typeface="Arial Narrow" pitchFamily="34" charset="0"/>
              </a:rPr>
              <a:t>seul</a:t>
            </a:r>
            <a:endParaRPr lang="en-GB" b="1" kern="0" dirty="0">
              <a:solidFill>
                <a:prstClr val="black"/>
              </a:solidFill>
              <a:latin typeface="Arial Narrow" pitchFamily="34" charset="0"/>
            </a:endParaRPr>
          </a:p>
          <a:p>
            <a:pPr lvl="0" algn="r" defTabSz="914400">
              <a:spcBef>
                <a:spcPct val="100000"/>
              </a:spcBef>
              <a:defRPr/>
            </a:pPr>
            <a:r>
              <a:rPr lang="en-GB" b="1" kern="0" dirty="0">
                <a:solidFill>
                  <a:prstClr val="black"/>
                </a:solidFill>
                <a:latin typeface="Arial Narrow" pitchFamily="34" charset="0"/>
              </a:rPr>
              <a:t>AVK </a:t>
            </a:r>
            <a:r>
              <a:rPr lang="en-GB" b="1" kern="0" dirty="0" err="1">
                <a:solidFill>
                  <a:prstClr val="black"/>
                </a:solidFill>
                <a:latin typeface="Arial Narrow" pitchFamily="34" charset="0"/>
              </a:rPr>
              <a:t>seul</a:t>
            </a:r>
            <a:endParaRPr lang="en-GB" b="1" kern="0" dirty="0">
              <a:solidFill>
                <a:prstClr val="black"/>
              </a:solidFill>
              <a:latin typeface="Arial Narrow" pitchFamily="34" charset="0"/>
            </a:endParaRPr>
          </a:p>
          <a:p>
            <a:pPr lvl="0" algn="r" defTabSz="914400">
              <a:spcBef>
                <a:spcPct val="100000"/>
              </a:spcBef>
              <a:defRPr/>
            </a:pPr>
            <a:r>
              <a:rPr lang="en-GB" b="1" kern="0" dirty="0">
                <a:solidFill>
                  <a:prstClr val="black"/>
                </a:solidFill>
                <a:latin typeface="Arial Narrow" pitchFamily="34" charset="0"/>
              </a:rPr>
              <a:t>AAS + </a:t>
            </a:r>
            <a:r>
              <a:rPr lang="en-GB" b="1" kern="0" dirty="0" err="1">
                <a:solidFill>
                  <a:prstClr val="black"/>
                </a:solidFill>
                <a:latin typeface="Arial Narrow" pitchFamily="34" charset="0"/>
              </a:rPr>
              <a:t>clopidogrel</a:t>
            </a:r>
            <a:endParaRPr lang="en-GB" b="1" kern="0" dirty="0">
              <a:solidFill>
                <a:prstClr val="black"/>
              </a:solidFill>
              <a:latin typeface="Arial Narrow" pitchFamily="34" charset="0"/>
            </a:endParaRPr>
          </a:p>
          <a:p>
            <a:pPr lvl="0" algn="r" defTabSz="914400">
              <a:spcBef>
                <a:spcPct val="100000"/>
              </a:spcBef>
              <a:defRPr/>
            </a:pPr>
            <a:r>
              <a:rPr lang="en-GB" b="1" kern="0" dirty="0">
                <a:solidFill>
                  <a:prstClr val="black"/>
                </a:solidFill>
                <a:latin typeface="Arial Narrow" pitchFamily="34" charset="0"/>
              </a:rPr>
              <a:t>AAS + AVK</a:t>
            </a:r>
          </a:p>
          <a:p>
            <a:pPr lvl="0" algn="r" defTabSz="914400">
              <a:spcBef>
                <a:spcPct val="100000"/>
              </a:spcBef>
              <a:defRPr/>
            </a:pPr>
            <a:r>
              <a:rPr lang="en-GB" b="1" kern="0" dirty="0" err="1">
                <a:solidFill>
                  <a:prstClr val="black"/>
                </a:solidFill>
                <a:latin typeface="Arial Narrow" pitchFamily="34" charset="0"/>
              </a:rPr>
              <a:t>Clopidogrel</a:t>
            </a:r>
            <a:r>
              <a:rPr lang="en-GB" b="1" kern="0" dirty="0">
                <a:solidFill>
                  <a:prstClr val="black"/>
                </a:solidFill>
                <a:latin typeface="Arial Narrow" pitchFamily="34" charset="0"/>
              </a:rPr>
              <a:t> + AVK</a:t>
            </a:r>
          </a:p>
          <a:p>
            <a:pPr lvl="0" algn="r" defTabSz="914400">
              <a:spcBef>
                <a:spcPct val="100000"/>
              </a:spcBef>
              <a:defRPr/>
            </a:pPr>
            <a:r>
              <a:rPr lang="en-GB" b="1" kern="0" dirty="0">
                <a:solidFill>
                  <a:prstClr val="black"/>
                </a:solidFill>
                <a:latin typeface="Arial Narrow" pitchFamily="34" charset="0"/>
              </a:rPr>
              <a:t>AAS + </a:t>
            </a:r>
            <a:r>
              <a:rPr lang="en-GB" b="1" kern="0" dirty="0" err="1">
                <a:solidFill>
                  <a:prstClr val="black"/>
                </a:solidFill>
                <a:latin typeface="Arial Narrow" pitchFamily="34" charset="0"/>
              </a:rPr>
              <a:t>clopidogrel</a:t>
            </a:r>
            <a:r>
              <a:rPr lang="en-GB" b="1" kern="0" dirty="0">
                <a:solidFill>
                  <a:prstClr val="black"/>
                </a:solidFill>
                <a:latin typeface="Arial Narrow" pitchFamily="34" charset="0"/>
              </a:rPr>
              <a:t> + AVK</a:t>
            </a:r>
            <a:endParaRPr lang="en-US" b="1" kern="0" dirty="0">
              <a:solidFill>
                <a:prstClr val="black"/>
              </a:solidFill>
              <a:latin typeface="Arial Narrow" pitchFamily="34" charset="0"/>
            </a:endParaRPr>
          </a:p>
        </p:txBody>
      </p:sp>
      <p:sp>
        <p:nvSpPr>
          <p:cNvPr id="15" name="Line 6">
            <a:extLst>
              <a:ext uri="{FF2B5EF4-FFF2-40B4-BE49-F238E27FC236}">
                <a16:creationId xmlns:a16="http://schemas.microsoft.com/office/drawing/2014/main" id="{478B8C2F-3486-4B23-B693-9A2FA4365981}"/>
              </a:ext>
            </a:extLst>
          </p:cNvPr>
          <p:cNvSpPr>
            <a:spLocks noChangeShapeType="1"/>
          </p:cNvSpPr>
          <p:nvPr/>
        </p:nvSpPr>
        <p:spPr bwMode="auto">
          <a:xfrm>
            <a:off x="5116034" y="1726627"/>
            <a:ext cx="22225" cy="3976688"/>
          </a:xfrm>
          <a:prstGeom prst="line">
            <a:avLst/>
          </a:prstGeom>
          <a:noFill/>
          <a:ln w="28575">
            <a:solidFill>
              <a:sysClr val="windowText" lastClr="000000">
                <a:lumMod val="65000"/>
                <a:lumOff val="35000"/>
              </a:sysClr>
            </a:solidFill>
            <a:prstDash val="sysDot"/>
            <a:round/>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16" name="Line 7">
            <a:extLst>
              <a:ext uri="{FF2B5EF4-FFF2-40B4-BE49-F238E27FC236}">
                <a16:creationId xmlns:a16="http://schemas.microsoft.com/office/drawing/2014/main" id="{3203224C-BA69-49C9-B4CE-5C0CC90EB94C}"/>
              </a:ext>
            </a:extLst>
          </p:cNvPr>
          <p:cNvSpPr>
            <a:spLocks noChangeShapeType="1"/>
          </p:cNvSpPr>
          <p:nvPr/>
        </p:nvSpPr>
        <p:spPr bwMode="auto">
          <a:xfrm flipV="1">
            <a:off x="3436458" y="5719190"/>
            <a:ext cx="4032250" cy="0"/>
          </a:xfrm>
          <a:prstGeom prst="line">
            <a:avLst/>
          </a:prstGeom>
          <a:noFill/>
          <a:ln w="28575">
            <a:solidFill>
              <a:sysClr val="windowText" lastClr="000000">
                <a:lumMod val="65000"/>
                <a:lumOff val="35000"/>
              </a:sysClr>
            </a:solidFill>
            <a:round/>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17" name="Line 8">
            <a:extLst>
              <a:ext uri="{FF2B5EF4-FFF2-40B4-BE49-F238E27FC236}">
                <a16:creationId xmlns:a16="http://schemas.microsoft.com/office/drawing/2014/main" id="{97F8BA66-5D66-44BC-85AA-308AFED3B182}"/>
              </a:ext>
            </a:extLst>
          </p:cNvPr>
          <p:cNvSpPr>
            <a:spLocks noChangeShapeType="1"/>
          </p:cNvSpPr>
          <p:nvPr/>
        </p:nvSpPr>
        <p:spPr bwMode="auto">
          <a:xfrm>
            <a:off x="3450745" y="5731891"/>
            <a:ext cx="0" cy="111125"/>
          </a:xfrm>
          <a:prstGeom prst="line">
            <a:avLst/>
          </a:prstGeom>
          <a:noFill/>
          <a:ln w="28575">
            <a:solidFill>
              <a:sysClr val="windowText" lastClr="000000">
                <a:lumMod val="65000"/>
                <a:lumOff val="35000"/>
              </a:sysClr>
            </a:solidFill>
            <a:round/>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18" name="Line 9">
            <a:extLst>
              <a:ext uri="{FF2B5EF4-FFF2-40B4-BE49-F238E27FC236}">
                <a16:creationId xmlns:a16="http://schemas.microsoft.com/office/drawing/2014/main" id="{207B1466-16C0-4326-93C9-F99CA978EA7A}"/>
              </a:ext>
            </a:extLst>
          </p:cNvPr>
          <p:cNvSpPr>
            <a:spLocks noChangeShapeType="1"/>
          </p:cNvSpPr>
          <p:nvPr/>
        </p:nvSpPr>
        <p:spPr bwMode="auto">
          <a:xfrm>
            <a:off x="4319108" y="5731891"/>
            <a:ext cx="0" cy="111125"/>
          </a:xfrm>
          <a:prstGeom prst="line">
            <a:avLst/>
          </a:prstGeom>
          <a:noFill/>
          <a:ln w="28575">
            <a:solidFill>
              <a:sysClr val="windowText" lastClr="000000">
                <a:lumMod val="65000"/>
                <a:lumOff val="35000"/>
              </a:sysClr>
            </a:solidFill>
            <a:round/>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19" name="Line 13">
            <a:extLst>
              <a:ext uri="{FF2B5EF4-FFF2-40B4-BE49-F238E27FC236}">
                <a16:creationId xmlns:a16="http://schemas.microsoft.com/office/drawing/2014/main" id="{3B0777CB-C94F-4937-A13F-2CA24C612EA2}"/>
              </a:ext>
            </a:extLst>
          </p:cNvPr>
          <p:cNvSpPr>
            <a:spLocks noChangeShapeType="1"/>
          </p:cNvSpPr>
          <p:nvPr/>
        </p:nvSpPr>
        <p:spPr bwMode="auto">
          <a:xfrm>
            <a:off x="5970108" y="5731891"/>
            <a:ext cx="0" cy="111125"/>
          </a:xfrm>
          <a:prstGeom prst="line">
            <a:avLst/>
          </a:prstGeom>
          <a:noFill/>
          <a:ln w="28575">
            <a:solidFill>
              <a:srgbClr val="183059"/>
            </a:solidFill>
            <a:round/>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20" name="Line 14">
            <a:extLst>
              <a:ext uri="{FF2B5EF4-FFF2-40B4-BE49-F238E27FC236}">
                <a16:creationId xmlns:a16="http://schemas.microsoft.com/office/drawing/2014/main" id="{9FB8D3F6-A314-41D4-A2E6-0D0ED0B1FFFD}"/>
              </a:ext>
            </a:extLst>
          </p:cNvPr>
          <p:cNvSpPr>
            <a:spLocks noChangeShapeType="1"/>
          </p:cNvSpPr>
          <p:nvPr/>
        </p:nvSpPr>
        <p:spPr bwMode="auto">
          <a:xfrm>
            <a:off x="6468583" y="5731891"/>
            <a:ext cx="0" cy="111125"/>
          </a:xfrm>
          <a:prstGeom prst="line">
            <a:avLst/>
          </a:prstGeom>
          <a:noFill/>
          <a:ln w="28575">
            <a:solidFill>
              <a:srgbClr val="183059"/>
            </a:solidFill>
            <a:round/>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21" name="Text Box 16">
            <a:extLst>
              <a:ext uri="{FF2B5EF4-FFF2-40B4-BE49-F238E27FC236}">
                <a16:creationId xmlns:a16="http://schemas.microsoft.com/office/drawing/2014/main" id="{E84B6153-1F15-489B-A177-FA67B3E5CE2D}"/>
              </a:ext>
            </a:extLst>
          </p:cNvPr>
          <p:cNvSpPr txBox="1">
            <a:spLocks noChangeArrowheads="1"/>
          </p:cNvSpPr>
          <p:nvPr/>
        </p:nvSpPr>
        <p:spPr bwMode="auto">
          <a:xfrm>
            <a:off x="3303108" y="5831903"/>
            <a:ext cx="232436" cy="246221"/>
          </a:xfrm>
          <a:prstGeom prst="rect">
            <a:avLst/>
          </a:prstGeom>
          <a:noFill/>
          <a:ln w="12700">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prstClr val="black"/>
                </a:solidFill>
                <a:effectLst/>
                <a:uLnTx/>
                <a:uFillTx/>
                <a:latin typeface="Arial Narrow" panose="020B0606020202030204" pitchFamily="34" charset="0"/>
              </a:rPr>
              <a:t>0,1</a:t>
            </a:r>
            <a:endParaRPr kumimoji="0" lang="en-US" sz="1600" b="1" i="0" u="none" strike="noStrike" kern="0" cap="none" spc="0" normalizeH="0" baseline="0" noProof="0" dirty="0">
              <a:ln>
                <a:noFill/>
              </a:ln>
              <a:solidFill>
                <a:prstClr val="black"/>
              </a:solidFill>
              <a:effectLst/>
              <a:uLnTx/>
              <a:uFillTx/>
              <a:latin typeface="Arial Narrow" panose="020B0606020202030204" pitchFamily="34" charset="0"/>
            </a:endParaRPr>
          </a:p>
        </p:txBody>
      </p:sp>
      <p:sp>
        <p:nvSpPr>
          <p:cNvPr id="22" name="Text Box 17">
            <a:extLst>
              <a:ext uri="{FF2B5EF4-FFF2-40B4-BE49-F238E27FC236}">
                <a16:creationId xmlns:a16="http://schemas.microsoft.com/office/drawing/2014/main" id="{419662E3-BD5F-4079-81BC-F647DBBD6448}"/>
              </a:ext>
            </a:extLst>
          </p:cNvPr>
          <p:cNvSpPr txBox="1">
            <a:spLocks noChangeArrowheads="1"/>
          </p:cNvSpPr>
          <p:nvPr/>
        </p:nvSpPr>
        <p:spPr bwMode="auto">
          <a:xfrm>
            <a:off x="4177820" y="5831903"/>
            <a:ext cx="232436" cy="246221"/>
          </a:xfrm>
          <a:prstGeom prst="rect">
            <a:avLst/>
          </a:prstGeom>
          <a:noFill/>
          <a:ln w="12700">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prstClr val="black"/>
                </a:solidFill>
                <a:effectLst/>
                <a:uLnTx/>
                <a:uFillTx/>
                <a:latin typeface="Arial Narrow" panose="020B0606020202030204" pitchFamily="34" charset="0"/>
              </a:rPr>
              <a:t>0,3</a:t>
            </a:r>
            <a:endParaRPr kumimoji="0" lang="en-US" sz="1600" b="1" i="0" u="none" strike="noStrike" kern="0" cap="none" spc="0" normalizeH="0" baseline="0" noProof="0" dirty="0">
              <a:ln>
                <a:noFill/>
              </a:ln>
              <a:solidFill>
                <a:prstClr val="black"/>
              </a:solidFill>
              <a:effectLst/>
              <a:uLnTx/>
              <a:uFillTx/>
              <a:latin typeface="Arial Narrow" panose="020B0606020202030204" pitchFamily="34" charset="0"/>
            </a:endParaRPr>
          </a:p>
        </p:txBody>
      </p:sp>
      <p:sp>
        <p:nvSpPr>
          <p:cNvPr id="26" name="Text Box 21">
            <a:extLst>
              <a:ext uri="{FF2B5EF4-FFF2-40B4-BE49-F238E27FC236}">
                <a16:creationId xmlns:a16="http://schemas.microsoft.com/office/drawing/2014/main" id="{7058C31E-170F-4D4E-8307-55E5CD4C51AC}"/>
              </a:ext>
            </a:extLst>
          </p:cNvPr>
          <p:cNvSpPr txBox="1">
            <a:spLocks noChangeArrowheads="1"/>
          </p:cNvSpPr>
          <p:nvPr/>
        </p:nvSpPr>
        <p:spPr bwMode="auto">
          <a:xfrm>
            <a:off x="5822470" y="5831903"/>
            <a:ext cx="232436" cy="246221"/>
          </a:xfrm>
          <a:prstGeom prst="rect">
            <a:avLst/>
          </a:prstGeom>
          <a:noFill/>
          <a:ln w="12700">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prstClr val="black"/>
                </a:solidFill>
                <a:effectLst/>
                <a:uLnTx/>
                <a:uFillTx/>
                <a:latin typeface="Arial Narrow" panose="020B0606020202030204" pitchFamily="34" charset="0"/>
              </a:rPr>
              <a:t>2,0</a:t>
            </a:r>
            <a:endParaRPr kumimoji="0" lang="en-US" sz="1600" b="1" i="0" u="none" strike="noStrike" kern="0" cap="none" spc="0" normalizeH="0" baseline="0" noProof="0" dirty="0">
              <a:ln>
                <a:noFill/>
              </a:ln>
              <a:solidFill>
                <a:prstClr val="black"/>
              </a:solidFill>
              <a:effectLst/>
              <a:uLnTx/>
              <a:uFillTx/>
              <a:latin typeface="Arial Narrow" panose="020B0606020202030204" pitchFamily="34" charset="0"/>
            </a:endParaRPr>
          </a:p>
        </p:txBody>
      </p:sp>
      <p:sp>
        <p:nvSpPr>
          <p:cNvPr id="29" name="Text Box 22">
            <a:extLst>
              <a:ext uri="{FF2B5EF4-FFF2-40B4-BE49-F238E27FC236}">
                <a16:creationId xmlns:a16="http://schemas.microsoft.com/office/drawing/2014/main" id="{6C6E24F9-4E55-4F67-9C61-D3641814AD97}"/>
              </a:ext>
            </a:extLst>
          </p:cNvPr>
          <p:cNvSpPr txBox="1">
            <a:spLocks noChangeArrowheads="1"/>
          </p:cNvSpPr>
          <p:nvPr/>
        </p:nvSpPr>
        <p:spPr bwMode="auto">
          <a:xfrm>
            <a:off x="6325708" y="5831903"/>
            <a:ext cx="232436" cy="246221"/>
          </a:xfrm>
          <a:prstGeom prst="rect">
            <a:avLst/>
          </a:prstGeom>
          <a:noFill/>
          <a:ln w="12700">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prstClr val="black"/>
                </a:solidFill>
                <a:effectLst/>
                <a:uLnTx/>
                <a:uFillTx/>
                <a:latin typeface="Arial Narrow" panose="020B0606020202030204" pitchFamily="34" charset="0"/>
              </a:rPr>
              <a:t>3,0</a:t>
            </a:r>
            <a:endParaRPr kumimoji="0" lang="en-US" sz="1600" b="1" i="0" u="none" strike="noStrike" kern="0" cap="none" spc="0" normalizeH="0" baseline="0" noProof="0" dirty="0">
              <a:ln>
                <a:noFill/>
              </a:ln>
              <a:solidFill>
                <a:prstClr val="black"/>
              </a:solidFill>
              <a:effectLst/>
              <a:uLnTx/>
              <a:uFillTx/>
              <a:latin typeface="Arial Narrow" panose="020B0606020202030204" pitchFamily="34" charset="0"/>
            </a:endParaRPr>
          </a:p>
        </p:txBody>
      </p:sp>
      <p:sp>
        <p:nvSpPr>
          <p:cNvPr id="30" name="Rectangle 31">
            <a:extLst>
              <a:ext uri="{FF2B5EF4-FFF2-40B4-BE49-F238E27FC236}">
                <a16:creationId xmlns:a16="http://schemas.microsoft.com/office/drawing/2014/main" id="{70837456-4BCF-43FD-9AC8-573F34DC3DA1}"/>
              </a:ext>
            </a:extLst>
          </p:cNvPr>
          <p:cNvSpPr>
            <a:spLocks noChangeArrowheads="1"/>
          </p:cNvSpPr>
          <p:nvPr/>
        </p:nvSpPr>
        <p:spPr bwMode="auto">
          <a:xfrm>
            <a:off x="5312884" y="2494463"/>
            <a:ext cx="184731" cy="369332"/>
          </a:xfrm>
          <a:prstGeom prst="rect">
            <a:avLst/>
          </a:prstGeom>
          <a:solidFill>
            <a:srgbClr val="183059"/>
          </a:solidFill>
          <a:ln w="28575">
            <a:solidFill>
              <a:srgbClr val="183059"/>
            </a:solidFill>
            <a:miter lim="800000"/>
            <a:headEnd/>
            <a:tailEnd/>
          </a:ln>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grpSp>
        <p:nvGrpSpPr>
          <p:cNvPr id="31" name="Group 32">
            <a:extLst>
              <a:ext uri="{FF2B5EF4-FFF2-40B4-BE49-F238E27FC236}">
                <a16:creationId xmlns:a16="http://schemas.microsoft.com/office/drawing/2014/main" id="{D1F6BEBF-7E5C-46A3-A680-B26EC654B49D}"/>
              </a:ext>
            </a:extLst>
          </p:cNvPr>
          <p:cNvGrpSpPr>
            <a:grpSpLocks/>
          </p:cNvGrpSpPr>
          <p:nvPr/>
        </p:nvGrpSpPr>
        <p:grpSpPr bwMode="auto">
          <a:xfrm>
            <a:off x="5196994" y="2574353"/>
            <a:ext cx="425450" cy="206375"/>
            <a:chOff x="3024" y="2681"/>
            <a:chExt cx="161" cy="112"/>
          </a:xfrm>
          <a:solidFill>
            <a:srgbClr val="183059"/>
          </a:solidFill>
        </p:grpSpPr>
        <p:sp>
          <p:nvSpPr>
            <p:cNvPr id="71" name="Line 33">
              <a:extLst>
                <a:ext uri="{FF2B5EF4-FFF2-40B4-BE49-F238E27FC236}">
                  <a16:creationId xmlns:a16="http://schemas.microsoft.com/office/drawing/2014/main" id="{CE5831DE-FE86-4620-AA01-61E6F133FC72}"/>
                </a:ext>
              </a:extLst>
            </p:cNvPr>
            <p:cNvSpPr>
              <a:spLocks noChangeShapeType="1"/>
            </p:cNvSpPr>
            <p:nvPr/>
          </p:nvSpPr>
          <p:spPr bwMode="auto">
            <a:xfrm>
              <a:off x="3024" y="2740"/>
              <a:ext cx="152" cy="0"/>
            </a:xfrm>
            <a:prstGeom prst="line">
              <a:avLst/>
            </a:prstGeom>
            <a:grpFill/>
            <a:ln w="28575">
              <a:solidFill>
                <a:srgbClr val="183059"/>
              </a:solidFill>
              <a:round/>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gency FB" panose="020B0503020202020204" pitchFamily="34" charset="0"/>
              </a:endParaRPr>
            </a:p>
          </p:txBody>
        </p:sp>
        <p:sp>
          <p:nvSpPr>
            <p:cNvPr id="72" name="Line 34">
              <a:extLst>
                <a:ext uri="{FF2B5EF4-FFF2-40B4-BE49-F238E27FC236}">
                  <a16:creationId xmlns:a16="http://schemas.microsoft.com/office/drawing/2014/main" id="{488A6150-F249-4129-9904-79F9DF030EC5}"/>
                </a:ext>
              </a:extLst>
            </p:cNvPr>
            <p:cNvSpPr>
              <a:spLocks noChangeShapeType="1"/>
            </p:cNvSpPr>
            <p:nvPr/>
          </p:nvSpPr>
          <p:spPr bwMode="auto">
            <a:xfrm flipH="1">
              <a:off x="3024" y="2681"/>
              <a:ext cx="0" cy="112"/>
            </a:xfrm>
            <a:prstGeom prst="line">
              <a:avLst/>
            </a:prstGeom>
            <a:grpFill/>
            <a:ln w="28575">
              <a:solidFill>
                <a:srgbClr val="183059"/>
              </a:solidFill>
              <a:round/>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73" name="Line 35">
              <a:extLst>
                <a:ext uri="{FF2B5EF4-FFF2-40B4-BE49-F238E27FC236}">
                  <a16:creationId xmlns:a16="http://schemas.microsoft.com/office/drawing/2014/main" id="{8B264F6E-44D8-4E26-803D-4F04C0453834}"/>
                </a:ext>
              </a:extLst>
            </p:cNvPr>
            <p:cNvSpPr>
              <a:spLocks noChangeShapeType="1"/>
            </p:cNvSpPr>
            <p:nvPr/>
          </p:nvSpPr>
          <p:spPr bwMode="auto">
            <a:xfrm>
              <a:off x="3185" y="2688"/>
              <a:ext cx="0" cy="100"/>
            </a:xfrm>
            <a:prstGeom prst="line">
              <a:avLst/>
            </a:prstGeom>
            <a:grpFill/>
            <a:ln w="28575">
              <a:solidFill>
                <a:srgbClr val="183059"/>
              </a:solidFill>
              <a:round/>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grpSp>
      <p:sp>
        <p:nvSpPr>
          <p:cNvPr id="32" name="Rectangle 26">
            <a:extLst>
              <a:ext uri="{FF2B5EF4-FFF2-40B4-BE49-F238E27FC236}">
                <a16:creationId xmlns:a16="http://schemas.microsoft.com/office/drawing/2014/main" id="{7384FF14-CE88-419D-AE7B-79306434B74B}"/>
              </a:ext>
            </a:extLst>
          </p:cNvPr>
          <p:cNvSpPr>
            <a:spLocks noChangeArrowheads="1"/>
          </p:cNvSpPr>
          <p:nvPr/>
        </p:nvSpPr>
        <p:spPr bwMode="auto">
          <a:xfrm>
            <a:off x="5439884" y="3612063"/>
            <a:ext cx="184731" cy="369332"/>
          </a:xfrm>
          <a:prstGeom prst="rect">
            <a:avLst/>
          </a:prstGeom>
          <a:solidFill>
            <a:srgbClr val="183059"/>
          </a:solidFill>
          <a:ln w="28575">
            <a:solidFill>
              <a:srgbClr val="183059"/>
            </a:solidFill>
            <a:miter lim="800000"/>
            <a:headEnd/>
            <a:tailEnd/>
          </a:ln>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grpSp>
        <p:nvGrpSpPr>
          <p:cNvPr id="33" name="Group 27">
            <a:extLst>
              <a:ext uri="{FF2B5EF4-FFF2-40B4-BE49-F238E27FC236}">
                <a16:creationId xmlns:a16="http://schemas.microsoft.com/office/drawing/2014/main" id="{83E5F4DF-31AA-4F48-9C33-E17D177AF390}"/>
              </a:ext>
            </a:extLst>
          </p:cNvPr>
          <p:cNvGrpSpPr>
            <a:grpSpLocks/>
          </p:cNvGrpSpPr>
          <p:nvPr/>
        </p:nvGrpSpPr>
        <p:grpSpPr bwMode="auto">
          <a:xfrm>
            <a:off x="5312884" y="3685603"/>
            <a:ext cx="404812" cy="219075"/>
            <a:chOff x="2994" y="2688"/>
            <a:chExt cx="212" cy="100"/>
          </a:xfrm>
          <a:solidFill>
            <a:srgbClr val="183059"/>
          </a:solidFill>
        </p:grpSpPr>
        <p:sp>
          <p:nvSpPr>
            <p:cNvPr id="68" name="Line 28">
              <a:extLst>
                <a:ext uri="{FF2B5EF4-FFF2-40B4-BE49-F238E27FC236}">
                  <a16:creationId xmlns:a16="http://schemas.microsoft.com/office/drawing/2014/main" id="{845BF577-4D3E-4BAD-99B3-4258F428D5C0}"/>
                </a:ext>
              </a:extLst>
            </p:cNvPr>
            <p:cNvSpPr>
              <a:spLocks noChangeShapeType="1"/>
            </p:cNvSpPr>
            <p:nvPr/>
          </p:nvSpPr>
          <p:spPr bwMode="auto">
            <a:xfrm>
              <a:off x="2994" y="2738"/>
              <a:ext cx="212" cy="0"/>
            </a:xfrm>
            <a:prstGeom prst="line">
              <a:avLst/>
            </a:prstGeom>
            <a:grpFill/>
            <a:ln w="28575">
              <a:solidFill>
                <a:srgbClr val="183059"/>
              </a:solidFill>
              <a:round/>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69" name="Line 29">
              <a:extLst>
                <a:ext uri="{FF2B5EF4-FFF2-40B4-BE49-F238E27FC236}">
                  <a16:creationId xmlns:a16="http://schemas.microsoft.com/office/drawing/2014/main" id="{9D8C066D-A014-4E22-80CB-61D158CB7164}"/>
                </a:ext>
              </a:extLst>
            </p:cNvPr>
            <p:cNvSpPr>
              <a:spLocks noChangeShapeType="1"/>
            </p:cNvSpPr>
            <p:nvPr/>
          </p:nvSpPr>
          <p:spPr bwMode="auto">
            <a:xfrm>
              <a:off x="3004" y="2688"/>
              <a:ext cx="0" cy="100"/>
            </a:xfrm>
            <a:prstGeom prst="line">
              <a:avLst/>
            </a:prstGeom>
            <a:grpFill/>
            <a:ln w="28575">
              <a:solidFill>
                <a:srgbClr val="183059"/>
              </a:solidFill>
              <a:round/>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70" name="Line 30">
              <a:extLst>
                <a:ext uri="{FF2B5EF4-FFF2-40B4-BE49-F238E27FC236}">
                  <a16:creationId xmlns:a16="http://schemas.microsoft.com/office/drawing/2014/main" id="{6E3469F8-C650-4182-B3B2-C295E2AE6611}"/>
                </a:ext>
              </a:extLst>
            </p:cNvPr>
            <p:cNvSpPr>
              <a:spLocks noChangeShapeType="1"/>
            </p:cNvSpPr>
            <p:nvPr/>
          </p:nvSpPr>
          <p:spPr bwMode="auto">
            <a:xfrm>
              <a:off x="3206" y="2688"/>
              <a:ext cx="0" cy="100"/>
            </a:xfrm>
            <a:prstGeom prst="line">
              <a:avLst/>
            </a:prstGeom>
            <a:grpFill/>
            <a:ln w="28575">
              <a:solidFill>
                <a:srgbClr val="183059"/>
              </a:solidFill>
              <a:round/>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grpSp>
      <p:sp>
        <p:nvSpPr>
          <p:cNvPr id="34" name="Text Box 23">
            <a:extLst>
              <a:ext uri="{FF2B5EF4-FFF2-40B4-BE49-F238E27FC236}">
                <a16:creationId xmlns:a16="http://schemas.microsoft.com/office/drawing/2014/main" id="{E572C3A8-53B7-46B9-9EA5-4DEE16B6B151}"/>
              </a:ext>
            </a:extLst>
          </p:cNvPr>
          <p:cNvSpPr txBox="1">
            <a:spLocks noChangeArrowheads="1"/>
          </p:cNvSpPr>
          <p:nvPr/>
        </p:nvSpPr>
        <p:spPr bwMode="auto">
          <a:xfrm>
            <a:off x="7270270" y="5830316"/>
            <a:ext cx="325410" cy="246221"/>
          </a:xfrm>
          <a:prstGeom prst="rect">
            <a:avLst/>
          </a:prstGeom>
          <a:noFill/>
          <a:ln w="12700">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prstClr val="black"/>
                </a:solidFill>
                <a:effectLst/>
                <a:uLnTx/>
                <a:uFillTx/>
                <a:latin typeface="Arial Narrow" panose="020B0606020202030204" pitchFamily="34" charset="0"/>
              </a:rPr>
              <a:t>10,0</a:t>
            </a:r>
            <a:endParaRPr kumimoji="0" lang="en-US" sz="1600" b="1" i="0" u="none" strike="noStrike" kern="0" cap="none" spc="0" normalizeH="0" baseline="0" noProof="0" dirty="0">
              <a:ln>
                <a:noFill/>
              </a:ln>
              <a:solidFill>
                <a:prstClr val="black"/>
              </a:solidFill>
              <a:effectLst/>
              <a:uLnTx/>
              <a:uFillTx/>
              <a:latin typeface="Arial Narrow" panose="020B0606020202030204" pitchFamily="34" charset="0"/>
            </a:endParaRPr>
          </a:p>
        </p:txBody>
      </p:sp>
      <p:sp>
        <p:nvSpPr>
          <p:cNvPr id="35" name="Line 14">
            <a:extLst>
              <a:ext uri="{FF2B5EF4-FFF2-40B4-BE49-F238E27FC236}">
                <a16:creationId xmlns:a16="http://schemas.microsoft.com/office/drawing/2014/main" id="{64A1B4DA-4DB1-4293-8E9B-8764B38993EB}"/>
              </a:ext>
            </a:extLst>
          </p:cNvPr>
          <p:cNvSpPr>
            <a:spLocks noChangeShapeType="1"/>
          </p:cNvSpPr>
          <p:nvPr/>
        </p:nvSpPr>
        <p:spPr bwMode="auto">
          <a:xfrm>
            <a:off x="7447442" y="5726020"/>
            <a:ext cx="0" cy="111125"/>
          </a:xfrm>
          <a:prstGeom prst="line">
            <a:avLst/>
          </a:prstGeom>
          <a:noFill/>
          <a:ln w="28575">
            <a:solidFill>
              <a:srgbClr val="183059"/>
            </a:solidFill>
            <a:round/>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36" name="Text Box 24">
            <a:extLst>
              <a:ext uri="{FF2B5EF4-FFF2-40B4-BE49-F238E27FC236}">
                <a16:creationId xmlns:a16="http://schemas.microsoft.com/office/drawing/2014/main" id="{F868FEBB-632F-435F-8602-BAB74D03F701}"/>
              </a:ext>
            </a:extLst>
          </p:cNvPr>
          <p:cNvSpPr txBox="1">
            <a:spLocks noChangeArrowheads="1"/>
          </p:cNvSpPr>
          <p:nvPr/>
        </p:nvSpPr>
        <p:spPr bwMode="auto">
          <a:xfrm>
            <a:off x="4879601" y="1478978"/>
            <a:ext cx="1138132" cy="246221"/>
          </a:xfrm>
          <a:prstGeom prst="rect">
            <a:avLst/>
          </a:prstGeom>
          <a:noFill/>
          <a:ln w="12700">
            <a:noFill/>
            <a:miter lim="800000"/>
            <a:headEnd/>
            <a:tailEnd/>
          </a:ln>
        </p:spPr>
        <p:txBody>
          <a:bodyPr wrap="non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prstClr val="black"/>
                </a:solidFill>
                <a:effectLst/>
                <a:uLnTx/>
                <a:uFillTx/>
                <a:latin typeface="Arial Narrow" panose="020B0606020202030204" pitchFamily="34" charset="0"/>
              </a:rPr>
              <a:t>RRI (IC</a:t>
            </a:r>
            <a:r>
              <a:rPr kumimoji="0" lang="en-GB" sz="1600" b="1" i="0" u="none" strike="noStrike" kern="0" cap="none" spc="0" normalizeH="0" noProof="0" dirty="0">
                <a:ln>
                  <a:noFill/>
                </a:ln>
                <a:solidFill>
                  <a:prstClr val="black"/>
                </a:solidFill>
                <a:effectLst/>
                <a:uLnTx/>
                <a:uFillTx/>
                <a:latin typeface="Arial Narrow" panose="020B0606020202030204" pitchFamily="34" charset="0"/>
              </a:rPr>
              <a:t> à </a:t>
            </a:r>
            <a:r>
              <a:rPr kumimoji="0" lang="en-GB" sz="1600" b="1" i="0" u="none" strike="noStrike" kern="0" cap="none" spc="0" normalizeH="0" baseline="0" noProof="0" dirty="0">
                <a:ln>
                  <a:noFill/>
                </a:ln>
                <a:solidFill>
                  <a:prstClr val="black"/>
                </a:solidFill>
                <a:effectLst/>
                <a:uLnTx/>
                <a:uFillTx/>
                <a:latin typeface="Arial Narrow" panose="020B0606020202030204" pitchFamily="34" charset="0"/>
              </a:rPr>
              <a:t>95%)</a:t>
            </a:r>
            <a:endParaRPr kumimoji="0" lang="en-US" sz="1600" b="1" i="0" u="none" strike="noStrike" kern="0" cap="none" spc="0" normalizeH="0" baseline="0" noProof="0" dirty="0">
              <a:ln>
                <a:noFill/>
              </a:ln>
              <a:solidFill>
                <a:prstClr val="black"/>
              </a:solidFill>
              <a:effectLst/>
              <a:uLnTx/>
              <a:uFillTx/>
              <a:latin typeface="Arial Narrow" panose="020B0606020202030204" pitchFamily="34" charset="0"/>
            </a:endParaRPr>
          </a:p>
        </p:txBody>
      </p:sp>
      <p:sp>
        <p:nvSpPr>
          <p:cNvPr id="37" name="Rectangle 31">
            <a:extLst>
              <a:ext uri="{FF2B5EF4-FFF2-40B4-BE49-F238E27FC236}">
                <a16:creationId xmlns:a16="http://schemas.microsoft.com/office/drawing/2014/main" id="{8D27F7B7-0A70-4F27-B4BC-1C3F9DF4B260}"/>
              </a:ext>
            </a:extLst>
          </p:cNvPr>
          <p:cNvSpPr>
            <a:spLocks noChangeArrowheads="1"/>
          </p:cNvSpPr>
          <p:nvPr/>
        </p:nvSpPr>
        <p:spPr bwMode="auto">
          <a:xfrm>
            <a:off x="5039833" y="1922963"/>
            <a:ext cx="184731" cy="369332"/>
          </a:xfrm>
          <a:prstGeom prst="rect">
            <a:avLst/>
          </a:prstGeom>
          <a:solidFill>
            <a:srgbClr val="183059"/>
          </a:solidFill>
          <a:ln w="28575">
            <a:noFill/>
            <a:miter lim="800000"/>
            <a:headEnd/>
            <a:tailEnd/>
          </a:ln>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gency FB" panose="020B0503020202020204" pitchFamily="34" charset="0"/>
            </a:endParaRPr>
          </a:p>
        </p:txBody>
      </p:sp>
      <p:sp>
        <p:nvSpPr>
          <p:cNvPr id="38" name="Rectangle 26">
            <a:extLst>
              <a:ext uri="{FF2B5EF4-FFF2-40B4-BE49-F238E27FC236}">
                <a16:creationId xmlns:a16="http://schemas.microsoft.com/office/drawing/2014/main" id="{A131535B-DD16-41FB-ACFF-03296A32DFC2}"/>
              </a:ext>
            </a:extLst>
          </p:cNvPr>
          <p:cNvSpPr>
            <a:spLocks noChangeArrowheads="1"/>
          </p:cNvSpPr>
          <p:nvPr/>
        </p:nvSpPr>
        <p:spPr bwMode="auto">
          <a:xfrm>
            <a:off x="5254146" y="3037387"/>
            <a:ext cx="184731" cy="369332"/>
          </a:xfrm>
          <a:prstGeom prst="rect">
            <a:avLst/>
          </a:prstGeom>
          <a:solidFill>
            <a:srgbClr val="183059"/>
          </a:solidFill>
          <a:ln w="28575">
            <a:solidFill>
              <a:srgbClr val="183059"/>
            </a:solidFill>
            <a:miter lim="800000"/>
            <a:headEnd/>
            <a:tailEnd/>
          </a:ln>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grpSp>
        <p:nvGrpSpPr>
          <p:cNvPr id="39" name="Group 27">
            <a:extLst>
              <a:ext uri="{FF2B5EF4-FFF2-40B4-BE49-F238E27FC236}">
                <a16:creationId xmlns:a16="http://schemas.microsoft.com/office/drawing/2014/main" id="{1CBBBE09-306A-43C4-B42E-792E7469D9D7}"/>
              </a:ext>
            </a:extLst>
          </p:cNvPr>
          <p:cNvGrpSpPr>
            <a:grpSpLocks/>
          </p:cNvGrpSpPr>
          <p:nvPr/>
        </p:nvGrpSpPr>
        <p:grpSpPr bwMode="auto">
          <a:xfrm>
            <a:off x="5068409" y="3110928"/>
            <a:ext cx="574675" cy="219075"/>
            <a:chOff x="2964" y="2688"/>
            <a:chExt cx="300" cy="100"/>
          </a:xfrm>
          <a:solidFill>
            <a:srgbClr val="183059"/>
          </a:solidFill>
        </p:grpSpPr>
        <p:sp>
          <p:nvSpPr>
            <p:cNvPr id="65" name="Line 28">
              <a:extLst>
                <a:ext uri="{FF2B5EF4-FFF2-40B4-BE49-F238E27FC236}">
                  <a16:creationId xmlns:a16="http://schemas.microsoft.com/office/drawing/2014/main" id="{4F8F6A61-B400-4980-99BD-BBC31E999FF8}"/>
                </a:ext>
              </a:extLst>
            </p:cNvPr>
            <p:cNvSpPr>
              <a:spLocks noChangeShapeType="1"/>
            </p:cNvSpPr>
            <p:nvPr/>
          </p:nvSpPr>
          <p:spPr bwMode="auto">
            <a:xfrm>
              <a:off x="2968" y="2740"/>
              <a:ext cx="296" cy="0"/>
            </a:xfrm>
            <a:prstGeom prst="line">
              <a:avLst/>
            </a:prstGeom>
            <a:grpFill/>
            <a:ln w="28575">
              <a:solidFill>
                <a:srgbClr val="183059"/>
              </a:solidFill>
              <a:round/>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66" name="Line 29">
              <a:extLst>
                <a:ext uri="{FF2B5EF4-FFF2-40B4-BE49-F238E27FC236}">
                  <a16:creationId xmlns:a16="http://schemas.microsoft.com/office/drawing/2014/main" id="{A9DDAB91-58EB-47DD-921B-F178E28BC6D9}"/>
                </a:ext>
              </a:extLst>
            </p:cNvPr>
            <p:cNvSpPr>
              <a:spLocks noChangeShapeType="1"/>
            </p:cNvSpPr>
            <p:nvPr/>
          </p:nvSpPr>
          <p:spPr bwMode="auto">
            <a:xfrm>
              <a:off x="2964" y="2688"/>
              <a:ext cx="0" cy="100"/>
            </a:xfrm>
            <a:prstGeom prst="line">
              <a:avLst/>
            </a:prstGeom>
            <a:grpFill/>
            <a:ln w="28575">
              <a:solidFill>
                <a:srgbClr val="183059"/>
              </a:solidFill>
              <a:round/>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67" name="Line 30">
              <a:extLst>
                <a:ext uri="{FF2B5EF4-FFF2-40B4-BE49-F238E27FC236}">
                  <a16:creationId xmlns:a16="http://schemas.microsoft.com/office/drawing/2014/main" id="{B70033B4-43C8-4EA7-97AE-7FF674057E23}"/>
                </a:ext>
              </a:extLst>
            </p:cNvPr>
            <p:cNvSpPr>
              <a:spLocks noChangeShapeType="1"/>
            </p:cNvSpPr>
            <p:nvPr/>
          </p:nvSpPr>
          <p:spPr bwMode="auto">
            <a:xfrm>
              <a:off x="3264" y="2688"/>
              <a:ext cx="0" cy="100"/>
            </a:xfrm>
            <a:prstGeom prst="line">
              <a:avLst/>
            </a:prstGeom>
            <a:grpFill/>
            <a:ln w="28575">
              <a:solidFill>
                <a:srgbClr val="183059"/>
              </a:solidFill>
              <a:round/>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grpSp>
      <p:sp>
        <p:nvSpPr>
          <p:cNvPr id="40" name="Rectangle 31">
            <a:extLst>
              <a:ext uri="{FF2B5EF4-FFF2-40B4-BE49-F238E27FC236}">
                <a16:creationId xmlns:a16="http://schemas.microsoft.com/office/drawing/2014/main" id="{FE3938FB-5B88-4955-B893-48016BD33D6E}"/>
              </a:ext>
            </a:extLst>
          </p:cNvPr>
          <p:cNvSpPr>
            <a:spLocks noChangeArrowheads="1"/>
          </p:cNvSpPr>
          <p:nvPr/>
        </p:nvSpPr>
        <p:spPr bwMode="auto">
          <a:xfrm>
            <a:off x="5735159" y="4118475"/>
            <a:ext cx="184731" cy="369332"/>
          </a:xfrm>
          <a:prstGeom prst="rect">
            <a:avLst/>
          </a:prstGeom>
          <a:solidFill>
            <a:srgbClr val="183059"/>
          </a:solidFill>
          <a:ln w="28575">
            <a:solidFill>
              <a:srgbClr val="183059"/>
            </a:solidFill>
            <a:miter lim="800000"/>
            <a:headEnd/>
            <a:tailEnd/>
          </a:ln>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grpSp>
        <p:nvGrpSpPr>
          <p:cNvPr id="41" name="Group 32">
            <a:extLst>
              <a:ext uri="{FF2B5EF4-FFF2-40B4-BE49-F238E27FC236}">
                <a16:creationId xmlns:a16="http://schemas.microsoft.com/office/drawing/2014/main" id="{CAC6680B-CDA2-4BC3-9CAB-07FF08FB50D7}"/>
              </a:ext>
            </a:extLst>
          </p:cNvPr>
          <p:cNvGrpSpPr>
            <a:grpSpLocks/>
          </p:cNvGrpSpPr>
          <p:nvPr/>
        </p:nvGrpSpPr>
        <p:grpSpPr bwMode="auto">
          <a:xfrm>
            <a:off x="5620862" y="4199953"/>
            <a:ext cx="414880" cy="206375"/>
            <a:chOff x="3024" y="2681"/>
            <a:chExt cx="157" cy="112"/>
          </a:xfrm>
          <a:solidFill>
            <a:srgbClr val="183059"/>
          </a:solidFill>
        </p:grpSpPr>
        <p:sp>
          <p:nvSpPr>
            <p:cNvPr id="62" name="Line 33">
              <a:extLst>
                <a:ext uri="{FF2B5EF4-FFF2-40B4-BE49-F238E27FC236}">
                  <a16:creationId xmlns:a16="http://schemas.microsoft.com/office/drawing/2014/main" id="{FC9C470C-BE38-4FE0-850F-5D28E0999B47}"/>
                </a:ext>
              </a:extLst>
            </p:cNvPr>
            <p:cNvSpPr>
              <a:spLocks noChangeShapeType="1"/>
            </p:cNvSpPr>
            <p:nvPr/>
          </p:nvSpPr>
          <p:spPr bwMode="auto">
            <a:xfrm>
              <a:off x="3024" y="2740"/>
              <a:ext cx="152" cy="0"/>
            </a:xfrm>
            <a:prstGeom prst="line">
              <a:avLst/>
            </a:prstGeom>
            <a:grpFill/>
            <a:ln w="28575">
              <a:solidFill>
                <a:srgbClr val="183059"/>
              </a:solidFill>
              <a:round/>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63" name="Line 34">
              <a:extLst>
                <a:ext uri="{FF2B5EF4-FFF2-40B4-BE49-F238E27FC236}">
                  <a16:creationId xmlns:a16="http://schemas.microsoft.com/office/drawing/2014/main" id="{667238A9-B73A-42B1-9451-608D57B83CD3}"/>
                </a:ext>
              </a:extLst>
            </p:cNvPr>
            <p:cNvSpPr>
              <a:spLocks noChangeShapeType="1"/>
            </p:cNvSpPr>
            <p:nvPr/>
          </p:nvSpPr>
          <p:spPr bwMode="auto">
            <a:xfrm flipH="1">
              <a:off x="3024" y="2681"/>
              <a:ext cx="0" cy="112"/>
            </a:xfrm>
            <a:prstGeom prst="line">
              <a:avLst/>
            </a:prstGeom>
            <a:grpFill/>
            <a:ln w="28575">
              <a:solidFill>
                <a:srgbClr val="183059"/>
              </a:solidFill>
              <a:round/>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64" name="Line 35">
              <a:extLst>
                <a:ext uri="{FF2B5EF4-FFF2-40B4-BE49-F238E27FC236}">
                  <a16:creationId xmlns:a16="http://schemas.microsoft.com/office/drawing/2014/main" id="{2E033D86-ABC7-4B5F-A47E-F4F27B3E9961}"/>
                </a:ext>
              </a:extLst>
            </p:cNvPr>
            <p:cNvSpPr>
              <a:spLocks noChangeShapeType="1"/>
            </p:cNvSpPr>
            <p:nvPr/>
          </p:nvSpPr>
          <p:spPr bwMode="auto">
            <a:xfrm>
              <a:off x="3181" y="2688"/>
              <a:ext cx="0" cy="100"/>
            </a:xfrm>
            <a:prstGeom prst="line">
              <a:avLst/>
            </a:prstGeom>
            <a:grpFill/>
            <a:ln w="28575">
              <a:solidFill>
                <a:srgbClr val="183059"/>
              </a:solidFill>
              <a:round/>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grpSp>
      <p:sp>
        <p:nvSpPr>
          <p:cNvPr id="42" name="Rectangle 26">
            <a:extLst>
              <a:ext uri="{FF2B5EF4-FFF2-40B4-BE49-F238E27FC236}">
                <a16:creationId xmlns:a16="http://schemas.microsoft.com/office/drawing/2014/main" id="{C1A20DDB-5765-4200-9B1F-CE305291C191}"/>
              </a:ext>
            </a:extLst>
          </p:cNvPr>
          <p:cNvSpPr>
            <a:spLocks noChangeArrowheads="1"/>
          </p:cNvSpPr>
          <p:nvPr/>
        </p:nvSpPr>
        <p:spPr bwMode="auto">
          <a:xfrm>
            <a:off x="6520970" y="4689975"/>
            <a:ext cx="184731" cy="369332"/>
          </a:xfrm>
          <a:prstGeom prst="rect">
            <a:avLst/>
          </a:prstGeom>
          <a:solidFill>
            <a:srgbClr val="183059"/>
          </a:solidFill>
          <a:ln w="28575">
            <a:solidFill>
              <a:srgbClr val="183059"/>
            </a:solidFill>
            <a:miter lim="800000"/>
            <a:headEnd/>
            <a:tailEnd/>
          </a:ln>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grpSp>
        <p:nvGrpSpPr>
          <p:cNvPr id="43" name="Group 27">
            <a:extLst>
              <a:ext uri="{FF2B5EF4-FFF2-40B4-BE49-F238E27FC236}">
                <a16:creationId xmlns:a16="http://schemas.microsoft.com/office/drawing/2014/main" id="{945D77AF-3361-4F2A-8B94-D358B2A69323}"/>
              </a:ext>
            </a:extLst>
          </p:cNvPr>
          <p:cNvGrpSpPr>
            <a:grpSpLocks/>
          </p:cNvGrpSpPr>
          <p:nvPr/>
        </p:nvGrpSpPr>
        <p:grpSpPr bwMode="auto">
          <a:xfrm>
            <a:off x="6108221" y="4763516"/>
            <a:ext cx="1017588" cy="219075"/>
            <a:chOff x="2846" y="2688"/>
            <a:chExt cx="531" cy="100"/>
          </a:xfrm>
          <a:solidFill>
            <a:srgbClr val="183059"/>
          </a:solidFill>
        </p:grpSpPr>
        <p:sp>
          <p:nvSpPr>
            <p:cNvPr id="59" name="Line 28">
              <a:extLst>
                <a:ext uri="{FF2B5EF4-FFF2-40B4-BE49-F238E27FC236}">
                  <a16:creationId xmlns:a16="http://schemas.microsoft.com/office/drawing/2014/main" id="{E93F11C2-9A52-40B6-BE3E-96DE0A0B20AD}"/>
                </a:ext>
              </a:extLst>
            </p:cNvPr>
            <p:cNvSpPr>
              <a:spLocks noChangeShapeType="1"/>
            </p:cNvSpPr>
            <p:nvPr/>
          </p:nvSpPr>
          <p:spPr bwMode="auto">
            <a:xfrm>
              <a:off x="2846" y="2738"/>
              <a:ext cx="531" cy="0"/>
            </a:xfrm>
            <a:prstGeom prst="line">
              <a:avLst/>
            </a:prstGeom>
            <a:grpFill/>
            <a:ln w="28575">
              <a:solidFill>
                <a:srgbClr val="183059"/>
              </a:solidFill>
              <a:round/>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60" name="Line 29">
              <a:extLst>
                <a:ext uri="{FF2B5EF4-FFF2-40B4-BE49-F238E27FC236}">
                  <a16:creationId xmlns:a16="http://schemas.microsoft.com/office/drawing/2014/main" id="{B66DCF01-E30A-4C5A-9231-F27968DF70BC}"/>
                </a:ext>
              </a:extLst>
            </p:cNvPr>
            <p:cNvSpPr>
              <a:spLocks noChangeShapeType="1"/>
            </p:cNvSpPr>
            <p:nvPr/>
          </p:nvSpPr>
          <p:spPr bwMode="auto">
            <a:xfrm>
              <a:off x="2846" y="2688"/>
              <a:ext cx="0" cy="100"/>
            </a:xfrm>
            <a:prstGeom prst="line">
              <a:avLst/>
            </a:prstGeom>
            <a:grpFill/>
            <a:ln w="28575">
              <a:solidFill>
                <a:srgbClr val="183059"/>
              </a:solidFill>
              <a:round/>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61" name="Line 30">
              <a:extLst>
                <a:ext uri="{FF2B5EF4-FFF2-40B4-BE49-F238E27FC236}">
                  <a16:creationId xmlns:a16="http://schemas.microsoft.com/office/drawing/2014/main" id="{0673E8ED-420D-4323-97BE-F8EE173BF8CB}"/>
                </a:ext>
              </a:extLst>
            </p:cNvPr>
            <p:cNvSpPr>
              <a:spLocks noChangeShapeType="1"/>
            </p:cNvSpPr>
            <p:nvPr/>
          </p:nvSpPr>
          <p:spPr bwMode="auto">
            <a:xfrm>
              <a:off x="3377" y="2688"/>
              <a:ext cx="0" cy="100"/>
            </a:xfrm>
            <a:prstGeom prst="line">
              <a:avLst/>
            </a:prstGeom>
            <a:grpFill/>
            <a:ln w="28575">
              <a:solidFill>
                <a:srgbClr val="183059"/>
              </a:solidFill>
              <a:round/>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grpSp>
      <p:sp>
        <p:nvSpPr>
          <p:cNvPr id="44" name="Rectangle 26">
            <a:extLst>
              <a:ext uri="{FF2B5EF4-FFF2-40B4-BE49-F238E27FC236}">
                <a16:creationId xmlns:a16="http://schemas.microsoft.com/office/drawing/2014/main" id="{9A3A5D14-C637-483D-AD0E-BF91F9B44055}"/>
              </a:ext>
            </a:extLst>
          </p:cNvPr>
          <p:cNvSpPr>
            <a:spLocks noChangeArrowheads="1"/>
          </p:cNvSpPr>
          <p:nvPr/>
        </p:nvSpPr>
        <p:spPr bwMode="auto">
          <a:xfrm>
            <a:off x="6665433" y="5193213"/>
            <a:ext cx="184731" cy="369332"/>
          </a:xfrm>
          <a:prstGeom prst="rect">
            <a:avLst/>
          </a:prstGeom>
          <a:solidFill>
            <a:srgbClr val="183059"/>
          </a:solidFill>
          <a:ln w="28575">
            <a:solidFill>
              <a:srgbClr val="183059"/>
            </a:solidFill>
            <a:miter lim="800000"/>
            <a:headEnd/>
            <a:tailEnd/>
          </a:ln>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grpSp>
        <p:nvGrpSpPr>
          <p:cNvPr id="47" name="Group 27">
            <a:extLst>
              <a:ext uri="{FF2B5EF4-FFF2-40B4-BE49-F238E27FC236}">
                <a16:creationId xmlns:a16="http://schemas.microsoft.com/office/drawing/2014/main" id="{1D6C3CE9-F5A2-4313-9E14-BBEBFF400520}"/>
              </a:ext>
            </a:extLst>
          </p:cNvPr>
          <p:cNvGrpSpPr>
            <a:grpSpLocks/>
          </p:cNvGrpSpPr>
          <p:nvPr/>
        </p:nvGrpSpPr>
        <p:grpSpPr bwMode="auto">
          <a:xfrm>
            <a:off x="6479697" y="5266753"/>
            <a:ext cx="574675" cy="219075"/>
            <a:chOff x="2964" y="2688"/>
            <a:chExt cx="300" cy="100"/>
          </a:xfrm>
          <a:solidFill>
            <a:srgbClr val="183059"/>
          </a:solidFill>
        </p:grpSpPr>
        <p:sp>
          <p:nvSpPr>
            <p:cNvPr id="56" name="Line 28">
              <a:extLst>
                <a:ext uri="{FF2B5EF4-FFF2-40B4-BE49-F238E27FC236}">
                  <a16:creationId xmlns:a16="http://schemas.microsoft.com/office/drawing/2014/main" id="{AA4F5CFE-B0EC-436F-8FF5-E8F2CA5292A6}"/>
                </a:ext>
              </a:extLst>
            </p:cNvPr>
            <p:cNvSpPr>
              <a:spLocks noChangeShapeType="1"/>
            </p:cNvSpPr>
            <p:nvPr/>
          </p:nvSpPr>
          <p:spPr bwMode="auto">
            <a:xfrm>
              <a:off x="2968" y="2740"/>
              <a:ext cx="296" cy="0"/>
            </a:xfrm>
            <a:prstGeom prst="line">
              <a:avLst/>
            </a:prstGeom>
            <a:grpFill/>
            <a:ln w="28575">
              <a:solidFill>
                <a:srgbClr val="183059"/>
              </a:solidFill>
              <a:round/>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57" name="Line 29">
              <a:extLst>
                <a:ext uri="{FF2B5EF4-FFF2-40B4-BE49-F238E27FC236}">
                  <a16:creationId xmlns:a16="http://schemas.microsoft.com/office/drawing/2014/main" id="{C871F0DA-0E5D-461F-96BE-04013DAE9B20}"/>
                </a:ext>
              </a:extLst>
            </p:cNvPr>
            <p:cNvSpPr>
              <a:spLocks noChangeShapeType="1"/>
            </p:cNvSpPr>
            <p:nvPr/>
          </p:nvSpPr>
          <p:spPr bwMode="auto">
            <a:xfrm>
              <a:off x="2964" y="2688"/>
              <a:ext cx="0" cy="100"/>
            </a:xfrm>
            <a:prstGeom prst="line">
              <a:avLst/>
            </a:prstGeom>
            <a:grpFill/>
            <a:ln w="28575">
              <a:solidFill>
                <a:srgbClr val="183059"/>
              </a:solidFill>
              <a:round/>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sp>
          <p:nvSpPr>
            <p:cNvPr id="58" name="Line 30">
              <a:extLst>
                <a:ext uri="{FF2B5EF4-FFF2-40B4-BE49-F238E27FC236}">
                  <a16:creationId xmlns:a16="http://schemas.microsoft.com/office/drawing/2014/main" id="{5D7428BB-8222-40AD-9268-667F84382C42}"/>
                </a:ext>
              </a:extLst>
            </p:cNvPr>
            <p:cNvSpPr>
              <a:spLocks noChangeShapeType="1"/>
            </p:cNvSpPr>
            <p:nvPr/>
          </p:nvSpPr>
          <p:spPr bwMode="auto">
            <a:xfrm>
              <a:off x="3264" y="2688"/>
              <a:ext cx="0" cy="100"/>
            </a:xfrm>
            <a:prstGeom prst="line">
              <a:avLst/>
            </a:prstGeom>
            <a:grpFill/>
            <a:ln w="28575">
              <a:solidFill>
                <a:srgbClr val="183059"/>
              </a:solidFill>
              <a:round/>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gency FB" panose="020B0503020202020204" pitchFamily="34" charset="0"/>
              </a:endParaRPr>
            </a:p>
          </p:txBody>
        </p:sp>
      </p:grpSp>
      <p:sp>
        <p:nvSpPr>
          <p:cNvPr id="48" name="Text Box 24">
            <a:extLst>
              <a:ext uri="{FF2B5EF4-FFF2-40B4-BE49-F238E27FC236}">
                <a16:creationId xmlns:a16="http://schemas.microsoft.com/office/drawing/2014/main" id="{0D364815-6553-408D-B92C-FAAACCAAD73E}"/>
              </a:ext>
            </a:extLst>
          </p:cNvPr>
          <p:cNvSpPr txBox="1">
            <a:spLocks noChangeArrowheads="1"/>
          </p:cNvSpPr>
          <p:nvPr/>
        </p:nvSpPr>
        <p:spPr bwMode="auto">
          <a:xfrm>
            <a:off x="7483370" y="1993328"/>
            <a:ext cx="1207062" cy="215444"/>
          </a:xfrm>
          <a:prstGeom prst="rect">
            <a:avLst/>
          </a:prstGeom>
          <a:noFill/>
          <a:ln w="12700">
            <a:noFill/>
            <a:miter lim="800000"/>
            <a:headEnd/>
            <a:tailEnd/>
          </a:ln>
        </p:spPr>
        <p:txBody>
          <a:bodyPr wrap="non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Arial Narrow" panose="020B0606020202030204" pitchFamily="34" charset="0"/>
              </a:rPr>
              <a:t>1,00     </a:t>
            </a:r>
            <a:r>
              <a:rPr kumimoji="0" lang="en-GB" sz="1400" b="1" i="0" u="none" strike="noStrike" kern="0" cap="none" spc="0" normalizeH="0" baseline="0" noProof="0" dirty="0" err="1">
                <a:ln>
                  <a:noFill/>
                </a:ln>
                <a:solidFill>
                  <a:prstClr val="black"/>
                </a:solidFill>
                <a:effectLst/>
                <a:uLnTx/>
                <a:uFillTx/>
                <a:latin typeface="Arial Narrow" panose="020B0606020202030204" pitchFamily="34" charset="0"/>
              </a:rPr>
              <a:t>Référence</a:t>
            </a:r>
            <a:endParaRPr kumimoji="0" lang="en-US" sz="1400" b="1" i="0" u="none" strike="noStrike" kern="0" cap="none" spc="0" normalizeH="0" baseline="0" noProof="0" dirty="0">
              <a:ln>
                <a:noFill/>
              </a:ln>
              <a:solidFill>
                <a:prstClr val="black"/>
              </a:solidFill>
              <a:effectLst/>
              <a:uLnTx/>
              <a:uFillTx/>
              <a:latin typeface="Arial Narrow" panose="020B0606020202030204" pitchFamily="34" charset="0"/>
            </a:endParaRPr>
          </a:p>
        </p:txBody>
      </p:sp>
      <p:sp>
        <p:nvSpPr>
          <p:cNvPr id="49" name="Text Box 24">
            <a:extLst>
              <a:ext uri="{FF2B5EF4-FFF2-40B4-BE49-F238E27FC236}">
                <a16:creationId xmlns:a16="http://schemas.microsoft.com/office/drawing/2014/main" id="{346619B6-EC35-454D-8CA3-5EFA984D80BA}"/>
              </a:ext>
            </a:extLst>
          </p:cNvPr>
          <p:cNvSpPr txBox="1">
            <a:spLocks noChangeArrowheads="1"/>
          </p:cNvSpPr>
          <p:nvPr/>
        </p:nvSpPr>
        <p:spPr bwMode="auto">
          <a:xfrm>
            <a:off x="7319545" y="1478978"/>
            <a:ext cx="1760561" cy="215444"/>
          </a:xfrm>
          <a:prstGeom prst="rect">
            <a:avLst/>
          </a:prstGeom>
          <a:noFill/>
          <a:ln w="12700">
            <a:noFill/>
            <a:miter lim="800000"/>
            <a:headEnd/>
            <a:tailEnd/>
          </a:ln>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Arial Narrow" panose="020B0606020202030204" pitchFamily="34" charset="0"/>
              </a:rPr>
              <a:t>     RRI       </a:t>
            </a:r>
            <a:r>
              <a:rPr lang="en-GB" sz="1400" b="1" kern="0" dirty="0">
                <a:solidFill>
                  <a:prstClr val="black"/>
                </a:solidFill>
                <a:latin typeface="Arial Narrow" panose="020B0606020202030204" pitchFamily="34" charset="0"/>
              </a:rPr>
              <a:t> IC à </a:t>
            </a:r>
            <a:r>
              <a:rPr kumimoji="0" lang="en-GB" sz="1400" b="1" i="0" u="none" strike="noStrike" kern="0" cap="none" spc="0" normalizeH="0" baseline="0" noProof="0" dirty="0">
                <a:ln>
                  <a:noFill/>
                </a:ln>
                <a:solidFill>
                  <a:prstClr val="black"/>
                </a:solidFill>
                <a:effectLst/>
                <a:uLnTx/>
                <a:uFillTx/>
                <a:latin typeface="Arial Narrow" panose="020B0606020202030204" pitchFamily="34" charset="0"/>
              </a:rPr>
              <a:t> 95%</a:t>
            </a:r>
            <a:endParaRPr kumimoji="0" lang="en-US" sz="1400" b="1" i="0" u="none" strike="noStrike" kern="0" cap="none" spc="0" normalizeH="0" baseline="0" noProof="0" dirty="0">
              <a:ln>
                <a:noFill/>
              </a:ln>
              <a:solidFill>
                <a:prstClr val="black"/>
              </a:solidFill>
              <a:effectLst/>
              <a:uLnTx/>
              <a:uFillTx/>
              <a:latin typeface="Arial Narrow" panose="020B0606020202030204" pitchFamily="34" charset="0"/>
            </a:endParaRPr>
          </a:p>
        </p:txBody>
      </p:sp>
      <p:sp>
        <p:nvSpPr>
          <p:cNvPr id="50" name="Text Box 24">
            <a:extLst>
              <a:ext uri="{FF2B5EF4-FFF2-40B4-BE49-F238E27FC236}">
                <a16:creationId xmlns:a16="http://schemas.microsoft.com/office/drawing/2014/main" id="{C431D126-3E9C-4A28-915B-9D58EBFA6678}"/>
              </a:ext>
            </a:extLst>
          </p:cNvPr>
          <p:cNvSpPr txBox="1">
            <a:spLocks noChangeArrowheads="1"/>
          </p:cNvSpPr>
          <p:nvPr/>
        </p:nvSpPr>
        <p:spPr bwMode="auto">
          <a:xfrm>
            <a:off x="7479070" y="2591816"/>
            <a:ext cx="1118896" cy="215444"/>
          </a:xfrm>
          <a:prstGeom prst="rect">
            <a:avLst/>
          </a:prstGeom>
          <a:noFill/>
          <a:ln w="12700">
            <a:noFill/>
            <a:miter lim="800000"/>
            <a:headEnd/>
            <a:tailEnd/>
          </a:ln>
        </p:spPr>
        <p:txBody>
          <a:bodyPr wrap="non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Arial Narrow" panose="020B0606020202030204" pitchFamily="34" charset="0"/>
              </a:rPr>
              <a:t>1,33     1,11-1,59</a:t>
            </a:r>
            <a:endParaRPr kumimoji="0" lang="en-US" sz="1400" b="1" i="0" u="none" strike="noStrike" kern="0" cap="none" spc="0" normalizeH="0" baseline="0" noProof="0" dirty="0">
              <a:ln>
                <a:noFill/>
              </a:ln>
              <a:solidFill>
                <a:prstClr val="black"/>
              </a:solidFill>
              <a:effectLst/>
              <a:uLnTx/>
              <a:uFillTx/>
              <a:latin typeface="Arial Narrow" panose="020B0606020202030204" pitchFamily="34" charset="0"/>
            </a:endParaRPr>
          </a:p>
        </p:txBody>
      </p:sp>
      <p:sp>
        <p:nvSpPr>
          <p:cNvPr id="51" name="Text Box 24">
            <a:extLst>
              <a:ext uri="{FF2B5EF4-FFF2-40B4-BE49-F238E27FC236}">
                <a16:creationId xmlns:a16="http://schemas.microsoft.com/office/drawing/2014/main" id="{E9DFA926-CEF7-45AB-A435-12596D901635}"/>
              </a:ext>
            </a:extLst>
          </p:cNvPr>
          <p:cNvSpPr txBox="1">
            <a:spLocks noChangeArrowheads="1"/>
          </p:cNvSpPr>
          <p:nvPr/>
        </p:nvSpPr>
        <p:spPr bwMode="auto">
          <a:xfrm>
            <a:off x="7479070" y="3095053"/>
            <a:ext cx="1118896" cy="215444"/>
          </a:xfrm>
          <a:prstGeom prst="rect">
            <a:avLst/>
          </a:prstGeom>
          <a:noFill/>
          <a:ln w="12700">
            <a:noFill/>
            <a:miter lim="800000"/>
            <a:headEnd/>
            <a:tailEnd/>
          </a:ln>
        </p:spPr>
        <p:txBody>
          <a:bodyPr wrap="non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Arial Narrow" panose="020B0606020202030204" pitchFamily="34" charset="0"/>
              </a:rPr>
              <a:t>1,23     0,94-1,61</a:t>
            </a:r>
            <a:endParaRPr kumimoji="0" lang="en-US" sz="1400" b="1" i="0" u="none" strike="noStrike" kern="0" cap="none" spc="0" normalizeH="0" baseline="0" noProof="0" dirty="0">
              <a:ln>
                <a:noFill/>
              </a:ln>
              <a:solidFill>
                <a:prstClr val="black"/>
              </a:solidFill>
              <a:effectLst/>
              <a:uLnTx/>
              <a:uFillTx/>
              <a:latin typeface="Arial Narrow" panose="020B0606020202030204" pitchFamily="34" charset="0"/>
            </a:endParaRPr>
          </a:p>
        </p:txBody>
      </p:sp>
      <p:sp>
        <p:nvSpPr>
          <p:cNvPr id="52" name="Text Box 24">
            <a:extLst>
              <a:ext uri="{FF2B5EF4-FFF2-40B4-BE49-F238E27FC236}">
                <a16:creationId xmlns:a16="http://schemas.microsoft.com/office/drawing/2014/main" id="{0ACA2FB8-1A17-4222-8D80-5D712EC1BEF6}"/>
              </a:ext>
            </a:extLst>
          </p:cNvPr>
          <p:cNvSpPr txBox="1">
            <a:spLocks noChangeArrowheads="1"/>
          </p:cNvSpPr>
          <p:nvPr/>
        </p:nvSpPr>
        <p:spPr bwMode="auto">
          <a:xfrm>
            <a:off x="7479070" y="3691952"/>
            <a:ext cx="1118896" cy="215444"/>
          </a:xfrm>
          <a:prstGeom prst="rect">
            <a:avLst/>
          </a:prstGeom>
          <a:noFill/>
          <a:ln w="12700">
            <a:noFill/>
            <a:miter lim="800000"/>
            <a:headEnd/>
            <a:tailEnd/>
          </a:ln>
        </p:spPr>
        <p:txBody>
          <a:bodyPr wrap="non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Arial Narrow" panose="020B0606020202030204" pitchFamily="34" charset="0"/>
              </a:rPr>
              <a:t>1,47     1,28-1,69</a:t>
            </a:r>
            <a:endParaRPr kumimoji="0" lang="en-US" sz="1400" b="1" i="0" u="none" strike="noStrike" kern="0" cap="none" spc="0" normalizeH="0" baseline="0" noProof="0" dirty="0">
              <a:ln>
                <a:noFill/>
              </a:ln>
              <a:solidFill>
                <a:prstClr val="black"/>
              </a:solidFill>
              <a:effectLst/>
              <a:uLnTx/>
              <a:uFillTx/>
              <a:latin typeface="Arial Narrow" panose="020B0606020202030204" pitchFamily="34" charset="0"/>
            </a:endParaRPr>
          </a:p>
        </p:txBody>
      </p:sp>
      <p:sp>
        <p:nvSpPr>
          <p:cNvPr id="53" name="Text Box 24">
            <a:extLst>
              <a:ext uri="{FF2B5EF4-FFF2-40B4-BE49-F238E27FC236}">
                <a16:creationId xmlns:a16="http://schemas.microsoft.com/office/drawing/2014/main" id="{F09F09A4-266A-411C-B521-9BB6BAA8048C}"/>
              </a:ext>
            </a:extLst>
          </p:cNvPr>
          <p:cNvSpPr txBox="1">
            <a:spLocks noChangeArrowheads="1"/>
          </p:cNvSpPr>
          <p:nvPr/>
        </p:nvSpPr>
        <p:spPr bwMode="auto">
          <a:xfrm>
            <a:off x="7479070" y="4176141"/>
            <a:ext cx="1118896" cy="215444"/>
          </a:xfrm>
          <a:prstGeom prst="rect">
            <a:avLst/>
          </a:prstGeom>
          <a:noFill/>
          <a:ln w="12700">
            <a:noFill/>
            <a:miter lim="800000"/>
            <a:headEnd/>
            <a:tailEnd/>
          </a:ln>
        </p:spPr>
        <p:txBody>
          <a:bodyPr wrap="non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Arial Narrow" panose="020B0606020202030204" pitchFamily="34" charset="0"/>
              </a:rPr>
              <a:t>1,84     1,51-2,23</a:t>
            </a:r>
            <a:endParaRPr kumimoji="0" lang="en-US" sz="1400" b="1" i="0" u="none" strike="noStrike" kern="0" cap="none" spc="0" normalizeH="0" baseline="0" noProof="0" dirty="0">
              <a:ln>
                <a:noFill/>
              </a:ln>
              <a:solidFill>
                <a:prstClr val="black"/>
              </a:solidFill>
              <a:effectLst/>
              <a:uLnTx/>
              <a:uFillTx/>
              <a:latin typeface="Arial Narrow" panose="020B0606020202030204" pitchFamily="34" charset="0"/>
            </a:endParaRPr>
          </a:p>
        </p:txBody>
      </p:sp>
      <p:sp>
        <p:nvSpPr>
          <p:cNvPr id="54" name="Text Box 24">
            <a:extLst>
              <a:ext uri="{FF2B5EF4-FFF2-40B4-BE49-F238E27FC236}">
                <a16:creationId xmlns:a16="http://schemas.microsoft.com/office/drawing/2014/main" id="{5BC7A3F3-B531-4944-95C2-CA769D5C22B5}"/>
              </a:ext>
            </a:extLst>
          </p:cNvPr>
          <p:cNvSpPr txBox="1">
            <a:spLocks noChangeArrowheads="1"/>
          </p:cNvSpPr>
          <p:nvPr/>
        </p:nvSpPr>
        <p:spPr bwMode="auto">
          <a:xfrm>
            <a:off x="7479070" y="4752403"/>
            <a:ext cx="1118896" cy="215444"/>
          </a:xfrm>
          <a:prstGeom prst="rect">
            <a:avLst/>
          </a:prstGeom>
          <a:noFill/>
          <a:ln w="12700">
            <a:noFill/>
            <a:miter lim="800000"/>
            <a:headEnd/>
            <a:tailEnd/>
          </a:ln>
        </p:spPr>
        <p:txBody>
          <a:bodyPr wrap="non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Arial Narrow" panose="020B0606020202030204" pitchFamily="34" charset="0"/>
              </a:rPr>
              <a:t>3,52     2,42-5,11</a:t>
            </a:r>
            <a:endParaRPr kumimoji="0" lang="en-US" sz="1400" b="1" i="0" u="none" strike="noStrike" kern="0" cap="none" spc="0" normalizeH="0" baseline="0" noProof="0" dirty="0">
              <a:ln>
                <a:noFill/>
              </a:ln>
              <a:solidFill>
                <a:prstClr val="black"/>
              </a:solidFill>
              <a:effectLst/>
              <a:uLnTx/>
              <a:uFillTx/>
              <a:latin typeface="Arial Narrow" panose="020B0606020202030204" pitchFamily="34" charset="0"/>
            </a:endParaRPr>
          </a:p>
        </p:txBody>
      </p:sp>
      <p:sp>
        <p:nvSpPr>
          <p:cNvPr id="55" name="Text Box 24">
            <a:extLst>
              <a:ext uri="{FF2B5EF4-FFF2-40B4-BE49-F238E27FC236}">
                <a16:creationId xmlns:a16="http://schemas.microsoft.com/office/drawing/2014/main" id="{CCA1DD3F-41E5-4508-8C94-455ED1A612E0}"/>
              </a:ext>
            </a:extLst>
          </p:cNvPr>
          <p:cNvSpPr txBox="1">
            <a:spLocks noChangeArrowheads="1"/>
          </p:cNvSpPr>
          <p:nvPr/>
        </p:nvSpPr>
        <p:spPr bwMode="auto">
          <a:xfrm>
            <a:off x="7479070" y="5255641"/>
            <a:ext cx="1118896" cy="215444"/>
          </a:xfrm>
          <a:prstGeom prst="rect">
            <a:avLst/>
          </a:prstGeom>
          <a:noFill/>
          <a:ln w="12700">
            <a:noFill/>
            <a:miter lim="800000"/>
            <a:headEnd/>
            <a:tailEnd/>
          </a:ln>
        </p:spPr>
        <p:txBody>
          <a:bodyPr wrap="none" lIns="0" tIns="0" rIns="0" b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Arial Narrow" panose="020B0606020202030204" pitchFamily="34" charset="0"/>
              </a:rPr>
              <a:t>4,05     3,08-5,33</a:t>
            </a:r>
            <a:endParaRPr kumimoji="0" lang="en-US" sz="1400" b="1" i="0" u="none" strike="noStrike" kern="0" cap="none" spc="0" normalizeH="0" baseline="0" noProof="0" dirty="0">
              <a:ln>
                <a:noFill/>
              </a:ln>
              <a:solidFill>
                <a:prstClr val="black"/>
              </a:solidFill>
              <a:effectLst/>
              <a:uLnTx/>
              <a:uFillTx/>
              <a:latin typeface="Arial Narrow" panose="020B0606020202030204" pitchFamily="34" charset="0"/>
            </a:endParaRPr>
          </a:p>
        </p:txBody>
      </p:sp>
      <p:sp>
        <p:nvSpPr>
          <p:cNvPr id="74" name="Rectangle 73">
            <a:extLst>
              <a:ext uri="{FF2B5EF4-FFF2-40B4-BE49-F238E27FC236}">
                <a16:creationId xmlns:a16="http://schemas.microsoft.com/office/drawing/2014/main" id="{F9CA4B3F-ABA5-44AB-83DC-255EF0258351}"/>
              </a:ext>
            </a:extLst>
          </p:cNvPr>
          <p:cNvSpPr/>
          <p:nvPr/>
        </p:nvSpPr>
        <p:spPr>
          <a:xfrm>
            <a:off x="-6447" y="5562546"/>
            <a:ext cx="2633648" cy="6463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200" b="1" i="0" u="none" strike="noStrike" kern="0" cap="none" spc="0" normalizeH="0" baseline="0" noProof="0" dirty="0">
                <a:ln>
                  <a:noFill/>
                </a:ln>
                <a:solidFill>
                  <a:prstClr val="black"/>
                </a:solidFill>
                <a:effectLst/>
                <a:uLnTx/>
                <a:uFillTx/>
                <a:latin typeface="Arial Narrow" panose="020B0606020202030204" pitchFamily="34" charset="0"/>
              </a:rPr>
              <a:t>AVK = antagoniste de la vitamine K</a:t>
            </a:r>
          </a:p>
          <a:p>
            <a:pPr marL="0" marR="0" lvl="0" indent="0" defTabSz="914400" eaLnBrk="1" fontAlgn="auto" latinLnBrk="0" hangingPunct="1">
              <a:lnSpc>
                <a:spcPct val="100000"/>
              </a:lnSpc>
              <a:spcBef>
                <a:spcPts val="0"/>
              </a:spcBef>
              <a:spcAft>
                <a:spcPts val="0"/>
              </a:spcAft>
              <a:buClrTx/>
              <a:buSzTx/>
              <a:buFontTx/>
              <a:buNone/>
              <a:tabLst/>
              <a:defRPr/>
            </a:pPr>
            <a:r>
              <a:rPr kumimoji="0" lang="fr-CA" sz="1200" b="1" i="0" u="none" strike="noStrike" kern="0" cap="none" spc="0" normalizeH="0" baseline="0" noProof="0" dirty="0">
                <a:ln>
                  <a:noFill/>
                </a:ln>
                <a:solidFill>
                  <a:prstClr val="black"/>
                </a:solidFill>
                <a:effectLst/>
                <a:uLnTx/>
                <a:uFillTx/>
                <a:latin typeface="Arial Narrow" panose="020B0606020202030204" pitchFamily="34" charset="0"/>
              </a:rPr>
              <a:t>IC = intervalle</a:t>
            </a:r>
            <a:r>
              <a:rPr kumimoji="0" lang="fr-CA" sz="1200" b="1" i="0" u="none" strike="noStrike" kern="0" cap="none" spc="0" normalizeH="0" noProof="0" dirty="0">
                <a:ln>
                  <a:noFill/>
                </a:ln>
                <a:solidFill>
                  <a:prstClr val="black"/>
                </a:solidFill>
                <a:effectLst/>
                <a:uLnTx/>
                <a:uFillTx/>
                <a:latin typeface="Arial Narrow" panose="020B0606020202030204" pitchFamily="34" charset="0"/>
              </a:rPr>
              <a:t> de confiance</a:t>
            </a:r>
            <a:r>
              <a:rPr kumimoji="0" lang="fr-CA" sz="1200" b="1" i="0" u="none" strike="noStrike" kern="0" cap="none" spc="0" normalizeH="0" baseline="0" noProof="0" dirty="0">
                <a:ln>
                  <a:noFill/>
                </a:ln>
                <a:solidFill>
                  <a:prstClr val="black"/>
                </a:solidFill>
                <a:effectLst/>
                <a:uLnTx/>
                <a:uFillTx/>
                <a:latin typeface="Arial Narrow" panose="020B060602020203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fr-CA" sz="1200" b="1" kern="0" dirty="0">
                <a:solidFill>
                  <a:prstClr val="black"/>
                </a:solidFill>
                <a:latin typeface="Arial Narrow" panose="020B0606020202030204" pitchFamily="34" charset="0"/>
              </a:rPr>
              <a:t>RRI = rapport des risques instantanés</a:t>
            </a:r>
            <a:endParaRPr kumimoji="0" lang="en-CA" sz="1200" b="1" i="0" u="none" strike="noStrike" kern="0" cap="none" spc="0" normalizeH="0" baseline="0" noProof="0" dirty="0">
              <a:ln>
                <a:noFill/>
              </a:ln>
              <a:solidFill>
                <a:sysClr val="windowText" lastClr="000000"/>
              </a:solidFill>
              <a:effectLst/>
              <a:uLnTx/>
              <a:uFillTx/>
              <a:latin typeface="Arial Narrow" panose="020B0606020202030204" pitchFamily="34" charset="0"/>
            </a:endParaRPr>
          </a:p>
        </p:txBody>
      </p:sp>
      <p:sp>
        <p:nvSpPr>
          <p:cNvPr id="75" name="TextBox 74">
            <a:extLst>
              <a:ext uri="{FF2B5EF4-FFF2-40B4-BE49-F238E27FC236}">
                <a16:creationId xmlns:a16="http://schemas.microsoft.com/office/drawing/2014/main" id="{696BB9D6-0E0C-465C-9FE0-92CA7BDCB9DA}"/>
              </a:ext>
            </a:extLst>
          </p:cNvPr>
          <p:cNvSpPr txBox="1"/>
          <p:nvPr/>
        </p:nvSpPr>
        <p:spPr>
          <a:xfrm>
            <a:off x="196572" y="1541655"/>
            <a:ext cx="1815108" cy="307777"/>
          </a:xfrm>
          <a:prstGeom prst="rect">
            <a:avLst/>
          </a:prstGeom>
          <a:noFill/>
        </p:spPr>
        <p:txBody>
          <a:bodyPr wrap="square" rtlCol="0">
            <a:spAutoFit/>
          </a:bodyPr>
          <a:lstStyle/>
          <a:p>
            <a:pPr defTabSz="914400">
              <a:defRPr/>
            </a:pPr>
            <a:r>
              <a:rPr lang="fr-FR" sz="1400" b="1" kern="0" dirty="0">
                <a:solidFill>
                  <a:sysClr val="windowText" lastClr="000000"/>
                </a:solidFill>
                <a:latin typeface="Arial Narrow" pitchFamily="34" charset="0"/>
              </a:rPr>
              <a:t>Valeur P non rapportée</a:t>
            </a:r>
          </a:p>
        </p:txBody>
      </p:sp>
      <p:pic>
        <p:nvPicPr>
          <p:cNvPr id="76" name="4E92DA43-5712-40E9-AFDC-2C1062C78C6F" descr="7646DFF2-B812-4635-AA57-5171E34E5A45@chrc">
            <a:extLst>
              <a:ext uri="{FF2B5EF4-FFF2-40B4-BE49-F238E27FC236}">
                <a16:creationId xmlns:a16="http://schemas.microsoft.com/office/drawing/2014/main" id="{C70A11AB-DF5D-4C04-BB72-92A470CCB6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9061" y="127455"/>
            <a:ext cx="1740404" cy="99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7075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841E32A-EB6F-47A2-AF6B-AF79BF1E89C5}"/>
              </a:ext>
            </a:extLst>
          </p:cNvPr>
          <p:cNvSpPr/>
          <p:nvPr/>
        </p:nvSpPr>
        <p:spPr>
          <a:xfrm>
            <a:off x="0" y="6211671"/>
            <a:ext cx="9144000" cy="64633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46" name="Picture 45" descr="CHRC-logo_blue.png">
            <a:extLst>
              <a:ext uri="{FF2B5EF4-FFF2-40B4-BE49-F238E27FC236}">
                <a16:creationId xmlns:a16="http://schemas.microsoft.com/office/drawing/2014/main" id="{095A59FD-9F52-4C72-A6A6-4B5DFA8DC5CA}"/>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380250" y="5889891"/>
            <a:ext cx="716292" cy="712746"/>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319739"/>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6448" y="0"/>
            <a:ext cx="6867311" cy="1261884"/>
          </a:xfrm>
          <a:prstGeom prst="rect">
            <a:avLst/>
          </a:prstGeom>
          <a:noFill/>
        </p:spPr>
        <p:txBody>
          <a:bodyPr wrap="square">
            <a:spAutoFit/>
          </a:bodyPr>
          <a:lstStyle/>
          <a:p>
            <a:pPr lvl="0">
              <a:defRPr/>
            </a:pPr>
            <a:r>
              <a:rPr lang="en-CA" sz="4000" b="1" dirty="0">
                <a:solidFill>
                  <a:srgbClr val="183059"/>
                </a:solidFill>
                <a:latin typeface="Arial Narrow" panose="020B0606020202030204" pitchFamily="34" charset="0"/>
                <a:cs typeface="Aharoni" panose="02010803020104030203" pitchFamily="2" charset="-79"/>
              </a:rPr>
              <a:t>AVERROES </a:t>
            </a:r>
          </a:p>
          <a:p>
            <a:pPr lvl="0">
              <a:defRPr/>
            </a:pPr>
            <a:r>
              <a:rPr lang="en-CA" sz="3600" b="1" dirty="0">
                <a:solidFill>
                  <a:srgbClr val="356AC1"/>
                </a:solidFill>
                <a:latin typeface="Arial Narrow" panose="020B0606020202030204" pitchFamily="34" charset="0"/>
                <a:cs typeface="Aharoni" panose="02010803020104030203" pitchFamily="2" charset="-79"/>
              </a:rPr>
              <a:t>Plan de </a:t>
            </a:r>
            <a:r>
              <a:rPr lang="en-CA" sz="3600" b="1" dirty="0" err="1">
                <a:solidFill>
                  <a:srgbClr val="356AC1"/>
                </a:solidFill>
                <a:latin typeface="Arial Narrow" panose="020B0606020202030204" pitchFamily="34" charset="0"/>
                <a:cs typeface="Aharoni" panose="02010803020104030203" pitchFamily="2" charset="-79"/>
              </a:rPr>
              <a:t>l’étude</a:t>
            </a:r>
            <a:endParaRPr lang="en-CA" sz="3600" b="1" dirty="0">
              <a:solidFill>
                <a:srgbClr val="356AC1"/>
              </a:solidFill>
              <a:latin typeface="Arial Narrow" panose="020B0606020202030204" pitchFamily="34" charset="0"/>
              <a:cs typeface="Aharoni" panose="02010803020104030203" pitchFamily="2" charset="-79"/>
            </a:endParaRPr>
          </a:p>
        </p:txBody>
      </p:sp>
      <p:graphicFrame>
        <p:nvGraphicFramePr>
          <p:cNvPr id="28" name="Chart 27">
            <a:extLst>
              <a:ext uri="{FF2B5EF4-FFF2-40B4-BE49-F238E27FC236}">
                <a16:creationId xmlns:a16="http://schemas.microsoft.com/office/drawing/2014/main" id="{8FD8839C-4C1D-48E6-AEE5-0B5478BEA6E4}"/>
              </a:ext>
            </a:extLst>
          </p:cNvPr>
          <p:cNvGraphicFramePr/>
          <p:nvPr/>
        </p:nvGraphicFramePr>
        <p:xfrm>
          <a:off x="3936321" y="4684363"/>
          <a:ext cx="1679757" cy="1567073"/>
        </p:xfrm>
        <a:graphic>
          <a:graphicData uri="http://schemas.openxmlformats.org/drawingml/2006/chart">
            <c:chart xmlns:c="http://schemas.openxmlformats.org/drawingml/2006/chart" xmlns:r="http://schemas.openxmlformats.org/officeDocument/2006/relationships" r:id="rId5"/>
          </a:graphicData>
        </a:graphic>
      </p:graphicFrame>
      <p:sp>
        <p:nvSpPr>
          <p:cNvPr id="24" name="Rectangle 23">
            <a:extLst>
              <a:ext uri="{FF2B5EF4-FFF2-40B4-BE49-F238E27FC236}">
                <a16:creationId xmlns:a16="http://schemas.microsoft.com/office/drawing/2014/main" id="{6393089C-0643-41BB-BCED-5CA839EE501E}"/>
              </a:ext>
            </a:extLst>
          </p:cNvPr>
          <p:cNvSpPr/>
          <p:nvPr/>
        </p:nvSpPr>
        <p:spPr>
          <a:xfrm>
            <a:off x="107504" y="6439307"/>
            <a:ext cx="4572000" cy="215444"/>
          </a:xfrm>
          <a:prstGeom prst="rect">
            <a:avLst/>
          </a:prstGeom>
        </p:spPr>
        <p:txBody>
          <a:bodyPr>
            <a:spAutoFit/>
          </a:bodyPr>
          <a:lstStyle/>
          <a:p>
            <a:pPr lvl="0" defTabSz="914400">
              <a:defRPr/>
            </a:pPr>
            <a:r>
              <a:rPr lang="en-CA" sz="800" kern="0" dirty="0">
                <a:solidFill>
                  <a:prstClr val="white"/>
                </a:solidFill>
                <a:latin typeface="Arial Narrow" panose="020B0606020202030204" pitchFamily="34" charset="0"/>
                <a:ea typeface="Lato" panose="020F0502020204030203" pitchFamily="34" charset="0"/>
                <a:cs typeface="Lato" panose="020F0502020204030203" pitchFamily="34" charset="0"/>
              </a:rPr>
              <a:t>N </a:t>
            </a:r>
            <a:r>
              <a:rPr lang="en-CA" sz="800" kern="0" dirty="0" err="1">
                <a:solidFill>
                  <a:prstClr val="white"/>
                </a:solidFill>
                <a:latin typeface="Arial Narrow" panose="020B0606020202030204" pitchFamily="34" charset="0"/>
                <a:ea typeface="Lato" panose="020F0502020204030203" pitchFamily="34" charset="0"/>
                <a:cs typeface="Lato" panose="020F0502020204030203" pitchFamily="34" charset="0"/>
              </a:rPr>
              <a:t>Engl</a:t>
            </a:r>
            <a:r>
              <a:rPr lang="en-CA" sz="800" kern="0" dirty="0">
                <a:solidFill>
                  <a:prstClr val="white"/>
                </a:solidFill>
                <a:latin typeface="Arial Narrow" panose="020B0606020202030204" pitchFamily="34" charset="0"/>
                <a:ea typeface="Lato" panose="020F0502020204030203" pitchFamily="34" charset="0"/>
                <a:cs typeface="Lato" panose="020F0502020204030203" pitchFamily="34" charset="0"/>
              </a:rPr>
              <a:t> J Med 2011; 364: 806-17.</a:t>
            </a:r>
          </a:p>
        </p:txBody>
      </p:sp>
      <p:graphicFrame>
        <p:nvGraphicFramePr>
          <p:cNvPr id="94" name="Chart 93">
            <a:extLst>
              <a:ext uri="{FF2B5EF4-FFF2-40B4-BE49-F238E27FC236}">
                <a16:creationId xmlns:a16="http://schemas.microsoft.com/office/drawing/2014/main" id="{485620CD-D5C0-46F0-97A3-35A0C1E4DBDC}"/>
              </a:ext>
            </a:extLst>
          </p:cNvPr>
          <p:cNvGraphicFramePr/>
          <p:nvPr/>
        </p:nvGraphicFramePr>
        <p:xfrm>
          <a:off x="2213681" y="4721243"/>
          <a:ext cx="1679757" cy="156707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5" name="Chart 94">
            <a:extLst>
              <a:ext uri="{FF2B5EF4-FFF2-40B4-BE49-F238E27FC236}">
                <a16:creationId xmlns:a16="http://schemas.microsoft.com/office/drawing/2014/main" id="{402C30C1-2AF7-411F-87F4-73D191F78D65}"/>
              </a:ext>
            </a:extLst>
          </p:cNvPr>
          <p:cNvGraphicFramePr/>
          <p:nvPr/>
        </p:nvGraphicFramePr>
        <p:xfrm>
          <a:off x="3936321" y="4684363"/>
          <a:ext cx="1679757" cy="1567073"/>
        </p:xfrm>
        <a:graphic>
          <a:graphicData uri="http://schemas.openxmlformats.org/drawingml/2006/chart">
            <c:chart xmlns:c="http://schemas.openxmlformats.org/drawingml/2006/chart" xmlns:r="http://schemas.openxmlformats.org/officeDocument/2006/relationships" r:id="rId7"/>
          </a:graphicData>
        </a:graphic>
      </p:graphicFrame>
      <p:grpSp>
        <p:nvGrpSpPr>
          <p:cNvPr id="96" name="Group 95">
            <a:extLst>
              <a:ext uri="{FF2B5EF4-FFF2-40B4-BE49-F238E27FC236}">
                <a16:creationId xmlns:a16="http://schemas.microsoft.com/office/drawing/2014/main" id="{34F09877-BE44-4273-AFD1-9732E1C39F75}"/>
              </a:ext>
            </a:extLst>
          </p:cNvPr>
          <p:cNvGrpSpPr/>
          <p:nvPr/>
        </p:nvGrpSpPr>
        <p:grpSpPr>
          <a:xfrm>
            <a:off x="323528" y="2893572"/>
            <a:ext cx="8323756" cy="3057498"/>
            <a:chOff x="291720" y="3092804"/>
            <a:chExt cx="8323756" cy="3057498"/>
          </a:xfrm>
        </p:grpSpPr>
        <p:sp>
          <p:nvSpPr>
            <p:cNvPr id="97" name="Line 3">
              <a:extLst>
                <a:ext uri="{FF2B5EF4-FFF2-40B4-BE49-F238E27FC236}">
                  <a16:creationId xmlns:a16="http://schemas.microsoft.com/office/drawing/2014/main" id="{E08C3230-F435-4EFB-B787-F2898848172C}"/>
                </a:ext>
              </a:extLst>
            </p:cNvPr>
            <p:cNvSpPr>
              <a:spLocks noChangeShapeType="1"/>
            </p:cNvSpPr>
            <p:nvPr/>
          </p:nvSpPr>
          <p:spPr bwMode="auto">
            <a:xfrm>
              <a:off x="1017873" y="4825373"/>
              <a:ext cx="2478088" cy="4762"/>
            </a:xfrm>
            <a:prstGeom prst="line">
              <a:avLst/>
            </a:prstGeom>
            <a:noFill/>
            <a:ln w="57150">
              <a:solidFill>
                <a:sysClr val="windowText" lastClr="000000">
                  <a:lumMod val="65000"/>
                  <a:lumOff val="35000"/>
                </a:sysClr>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black"/>
                </a:solidFill>
                <a:effectLst/>
                <a:uLnTx/>
                <a:uFillTx/>
                <a:latin typeface="Arial Narrow" panose="020B0606020202030204" pitchFamily="34" charset="0"/>
              </a:endParaRPr>
            </a:p>
          </p:txBody>
        </p:sp>
        <p:sp>
          <p:nvSpPr>
            <p:cNvPr id="98" name="Line 5">
              <a:extLst>
                <a:ext uri="{FF2B5EF4-FFF2-40B4-BE49-F238E27FC236}">
                  <a16:creationId xmlns:a16="http://schemas.microsoft.com/office/drawing/2014/main" id="{1E677007-8F2D-420D-8EAC-185A4BA1F35B}"/>
                </a:ext>
              </a:extLst>
            </p:cNvPr>
            <p:cNvSpPr>
              <a:spLocks noChangeShapeType="1"/>
            </p:cNvSpPr>
            <p:nvPr/>
          </p:nvSpPr>
          <p:spPr bwMode="auto">
            <a:xfrm>
              <a:off x="3961099" y="5520698"/>
              <a:ext cx="4392613" cy="0"/>
            </a:xfrm>
            <a:prstGeom prst="line">
              <a:avLst/>
            </a:prstGeom>
            <a:noFill/>
            <a:ln w="57150">
              <a:solidFill>
                <a:sysClr val="windowText" lastClr="000000">
                  <a:lumMod val="65000"/>
                  <a:lumOff val="35000"/>
                </a:sysClr>
              </a:solidFill>
              <a:round/>
              <a:headEnd/>
              <a:tailEnd type="oval" w="med" len="med"/>
            </a:ln>
            <a:extLst>
              <a:ext uri="{909E8E84-426E-40DD-AFC4-6F175D3DCCD1}">
                <a14:hiddenFill xmlns:a14="http://schemas.microsoft.com/office/drawing/2010/main">
                  <a:no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black"/>
                </a:solidFill>
                <a:effectLst/>
                <a:uLnTx/>
                <a:uFillTx/>
                <a:latin typeface="Arial Narrow" panose="020B0606020202030204" pitchFamily="34" charset="0"/>
              </a:endParaRPr>
            </a:p>
          </p:txBody>
        </p:sp>
        <p:sp>
          <p:nvSpPr>
            <p:cNvPr id="99" name="Line 27">
              <a:extLst>
                <a:ext uri="{FF2B5EF4-FFF2-40B4-BE49-F238E27FC236}">
                  <a16:creationId xmlns:a16="http://schemas.microsoft.com/office/drawing/2014/main" id="{18D7F1F1-8A6B-42AE-8476-A8A6162953A7}"/>
                </a:ext>
              </a:extLst>
            </p:cNvPr>
            <p:cNvSpPr>
              <a:spLocks noChangeShapeType="1"/>
            </p:cNvSpPr>
            <p:nvPr/>
          </p:nvSpPr>
          <p:spPr bwMode="auto">
            <a:xfrm>
              <a:off x="3970624" y="4034275"/>
              <a:ext cx="4392613" cy="0"/>
            </a:xfrm>
            <a:prstGeom prst="line">
              <a:avLst/>
            </a:prstGeom>
            <a:noFill/>
            <a:ln w="57150">
              <a:solidFill>
                <a:sysClr val="windowText" lastClr="000000">
                  <a:lumMod val="65000"/>
                  <a:lumOff val="35000"/>
                </a:sysClr>
              </a:solidFill>
              <a:round/>
              <a:headEnd/>
              <a:tailEnd type="oval" w="med" len="med"/>
            </a:ln>
            <a:extLst>
              <a:ext uri="{909E8E84-426E-40DD-AFC4-6F175D3DCCD1}">
                <a14:hiddenFill xmlns:a14="http://schemas.microsoft.com/office/drawing/2010/main">
                  <a:noFill/>
                </a14:hiddenFill>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black"/>
                </a:solidFill>
                <a:effectLst/>
                <a:uLnTx/>
                <a:uFillTx/>
                <a:latin typeface="Arial Narrow" panose="020B0606020202030204" pitchFamily="34" charset="0"/>
              </a:endParaRPr>
            </a:p>
          </p:txBody>
        </p:sp>
        <p:sp>
          <p:nvSpPr>
            <p:cNvPr id="100" name="Line 26">
              <a:extLst>
                <a:ext uri="{FF2B5EF4-FFF2-40B4-BE49-F238E27FC236}">
                  <a16:creationId xmlns:a16="http://schemas.microsoft.com/office/drawing/2014/main" id="{A4E30742-7956-450A-96E2-BDDE349E18B5}"/>
                </a:ext>
              </a:extLst>
            </p:cNvPr>
            <p:cNvSpPr>
              <a:spLocks noChangeShapeType="1"/>
            </p:cNvSpPr>
            <p:nvPr/>
          </p:nvSpPr>
          <p:spPr bwMode="auto">
            <a:xfrm flipV="1">
              <a:off x="3507072" y="4038600"/>
              <a:ext cx="484188" cy="838200"/>
            </a:xfrm>
            <a:prstGeom prst="line">
              <a:avLst/>
            </a:prstGeom>
            <a:noFill/>
            <a:ln w="57150">
              <a:solidFill>
                <a:sysClr val="windowText" lastClr="000000">
                  <a:lumMod val="65000"/>
                  <a:lumOff val="35000"/>
                </a:sysClr>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black"/>
                </a:solidFill>
                <a:effectLst/>
                <a:uLnTx/>
                <a:uFillTx/>
                <a:latin typeface="Arial Narrow" panose="020B0606020202030204" pitchFamily="34" charset="0"/>
              </a:endParaRPr>
            </a:p>
          </p:txBody>
        </p:sp>
        <p:sp>
          <p:nvSpPr>
            <p:cNvPr id="101" name="Line 27">
              <a:extLst>
                <a:ext uri="{FF2B5EF4-FFF2-40B4-BE49-F238E27FC236}">
                  <a16:creationId xmlns:a16="http://schemas.microsoft.com/office/drawing/2014/main" id="{4FB9F81E-5A85-4DC9-9878-C43DB6880624}"/>
                </a:ext>
              </a:extLst>
            </p:cNvPr>
            <p:cNvSpPr>
              <a:spLocks noChangeShapeType="1"/>
            </p:cNvSpPr>
            <p:nvPr/>
          </p:nvSpPr>
          <p:spPr bwMode="auto">
            <a:xfrm>
              <a:off x="3507072" y="4850773"/>
              <a:ext cx="484188" cy="685800"/>
            </a:xfrm>
            <a:prstGeom prst="line">
              <a:avLst/>
            </a:prstGeom>
            <a:noFill/>
            <a:ln w="57150">
              <a:solidFill>
                <a:sysClr val="windowText" lastClr="000000">
                  <a:lumMod val="65000"/>
                  <a:lumOff val="35000"/>
                </a:sysClr>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black"/>
                </a:solidFill>
                <a:effectLst/>
                <a:uLnTx/>
                <a:uFillTx/>
                <a:latin typeface="Arial Narrow" panose="020B0606020202030204" pitchFamily="34" charset="0"/>
              </a:endParaRPr>
            </a:p>
          </p:txBody>
        </p:sp>
        <p:sp>
          <p:nvSpPr>
            <p:cNvPr id="102" name="Oval 4">
              <a:extLst>
                <a:ext uri="{FF2B5EF4-FFF2-40B4-BE49-F238E27FC236}">
                  <a16:creationId xmlns:a16="http://schemas.microsoft.com/office/drawing/2014/main" id="{410400CA-4A9A-4784-916B-CC818220DEEA}"/>
                </a:ext>
              </a:extLst>
            </p:cNvPr>
            <p:cNvSpPr>
              <a:spLocks noChangeArrowheads="1"/>
            </p:cNvSpPr>
            <p:nvPr/>
          </p:nvSpPr>
          <p:spPr bwMode="auto">
            <a:xfrm>
              <a:off x="3310224" y="4622174"/>
              <a:ext cx="501650" cy="403225"/>
            </a:xfrm>
            <a:prstGeom prst="ellipse">
              <a:avLst/>
            </a:prstGeom>
            <a:solidFill>
              <a:srgbClr val="43BAD8"/>
            </a:solidFill>
            <a:ln w="38100">
              <a:solidFill>
                <a:sysClr val="windowText" lastClr="000000"/>
              </a:solidFill>
              <a:round/>
              <a:headEnd/>
              <a:tailEnd/>
            </a:ln>
          </p:spPr>
          <p:txBody>
            <a:bodyPr wrap="none" lIns="82058" tIns="41029" rIns="82058" bIns="41029" anchor="ctr"/>
            <a:lstStyle>
              <a:lvl1pPr defTabSz="820738">
                <a:defRPr sz="2400">
                  <a:solidFill>
                    <a:schemeClr val="tx1"/>
                  </a:solidFill>
                  <a:latin typeface="Times New Roman" pitchFamily="18" charset="0"/>
                  <a:ea typeface="MS PGothic" pitchFamily="34" charset="-128"/>
                </a:defRPr>
              </a:lvl1pPr>
              <a:lvl2pPr marL="742950" indent="-285750" defTabSz="820738">
                <a:defRPr sz="2400">
                  <a:solidFill>
                    <a:schemeClr val="tx1"/>
                  </a:solidFill>
                  <a:latin typeface="Times New Roman" pitchFamily="18" charset="0"/>
                  <a:ea typeface="MS PGothic" pitchFamily="34" charset="-128"/>
                </a:defRPr>
              </a:lvl2pPr>
              <a:lvl3pPr marL="1143000" indent="-228600" defTabSz="820738">
                <a:defRPr sz="2400">
                  <a:solidFill>
                    <a:schemeClr val="tx1"/>
                  </a:solidFill>
                  <a:latin typeface="Times New Roman" pitchFamily="18" charset="0"/>
                  <a:ea typeface="MS PGothic" pitchFamily="34" charset="-128"/>
                </a:defRPr>
              </a:lvl3pPr>
              <a:lvl4pPr marL="1600200" indent="-228600" defTabSz="820738">
                <a:defRPr sz="2400">
                  <a:solidFill>
                    <a:schemeClr val="tx1"/>
                  </a:solidFill>
                  <a:latin typeface="Times New Roman" pitchFamily="18" charset="0"/>
                  <a:ea typeface="MS PGothic" pitchFamily="34" charset="-128"/>
                </a:defRPr>
              </a:lvl4pPr>
              <a:lvl5pPr marL="2057400" indent="-228600" defTabSz="820738">
                <a:defRPr sz="2400">
                  <a:solidFill>
                    <a:schemeClr val="tx1"/>
                  </a:solidFill>
                  <a:latin typeface="Times New Roman" pitchFamily="18" charset="0"/>
                  <a:ea typeface="MS PGothic" pitchFamily="34" charset="-128"/>
                </a:defRPr>
              </a:lvl5pPr>
              <a:lvl6pPr marL="2514600" indent="-228600" algn="ctr" defTabSz="820738"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defTabSz="820738"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defTabSz="820738"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defTabSz="820738"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0" marR="0" lvl="0" indent="0" algn="ctr" defTabSz="820738" eaLnBrk="1" fontAlgn="auto" latinLnBrk="0" hangingPunct="1">
                <a:lnSpc>
                  <a:spcPct val="100000"/>
                </a:lnSpc>
                <a:spcBef>
                  <a:spcPts val="0"/>
                </a:spcBef>
                <a:spcAft>
                  <a:spcPts val="0"/>
                </a:spcAft>
                <a:buClrTx/>
                <a:buSzTx/>
                <a:buFontTx/>
                <a:buNone/>
                <a:tabLst/>
                <a:defRPr/>
              </a:pPr>
              <a:r>
                <a:rPr kumimoji="0" lang="en-US" altLang="en-US" b="1" i="0" u="none" strike="noStrike" kern="0" cap="none" spc="0" normalizeH="0" baseline="0" noProof="0" dirty="0">
                  <a:ln>
                    <a:noFill/>
                  </a:ln>
                  <a:solidFill>
                    <a:prstClr val="black"/>
                  </a:solidFill>
                  <a:effectLst/>
                  <a:uLnTx/>
                  <a:uFillTx/>
                  <a:latin typeface="Arial Narrow" panose="020B0606020202030204" pitchFamily="34" charset="0"/>
                </a:rPr>
                <a:t>R</a:t>
              </a:r>
            </a:p>
          </p:txBody>
        </p:sp>
        <p:sp>
          <p:nvSpPr>
            <p:cNvPr id="103" name="Text Box 13">
              <a:extLst>
                <a:ext uri="{FF2B5EF4-FFF2-40B4-BE49-F238E27FC236}">
                  <a16:creationId xmlns:a16="http://schemas.microsoft.com/office/drawing/2014/main" id="{934F8FF3-52FD-4B65-8D48-FCC5CC1F8438}"/>
                </a:ext>
              </a:extLst>
            </p:cNvPr>
            <p:cNvSpPr txBox="1">
              <a:spLocks noChangeArrowheads="1"/>
            </p:cNvSpPr>
            <p:nvPr/>
          </p:nvSpPr>
          <p:spPr bwMode="auto">
            <a:xfrm>
              <a:off x="3908711" y="4547862"/>
              <a:ext cx="2646363" cy="51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058" tIns="41029" rIns="82058" bIns="41029">
              <a:spAutoFit/>
            </a:bodyPr>
            <a:lstStyle>
              <a:lvl1pPr defTabSz="820738">
                <a:defRPr sz="2400">
                  <a:solidFill>
                    <a:schemeClr val="tx1"/>
                  </a:solidFill>
                  <a:latin typeface="Times New Roman" pitchFamily="18" charset="0"/>
                  <a:ea typeface="MS PGothic" pitchFamily="34" charset="-128"/>
                </a:defRPr>
              </a:lvl1pPr>
              <a:lvl2pPr marL="742950" indent="-285750" defTabSz="820738">
                <a:defRPr sz="2400">
                  <a:solidFill>
                    <a:schemeClr val="tx1"/>
                  </a:solidFill>
                  <a:latin typeface="Times New Roman" pitchFamily="18" charset="0"/>
                  <a:ea typeface="MS PGothic" pitchFamily="34" charset="-128"/>
                </a:defRPr>
              </a:lvl2pPr>
              <a:lvl3pPr marL="1143000" indent="-228600" defTabSz="820738">
                <a:defRPr sz="2400">
                  <a:solidFill>
                    <a:schemeClr val="tx1"/>
                  </a:solidFill>
                  <a:latin typeface="Times New Roman" pitchFamily="18" charset="0"/>
                  <a:ea typeface="MS PGothic" pitchFamily="34" charset="-128"/>
                </a:defRPr>
              </a:lvl3pPr>
              <a:lvl4pPr marL="1600200" indent="-228600" defTabSz="820738">
                <a:defRPr sz="2400">
                  <a:solidFill>
                    <a:schemeClr val="tx1"/>
                  </a:solidFill>
                  <a:latin typeface="Times New Roman" pitchFamily="18" charset="0"/>
                  <a:ea typeface="MS PGothic" pitchFamily="34" charset="-128"/>
                </a:defRPr>
              </a:lvl4pPr>
              <a:lvl5pPr marL="2057400" indent="-228600" defTabSz="820738">
                <a:defRPr sz="2400">
                  <a:solidFill>
                    <a:schemeClr val="tx1"/>
                  </a:solidFill>
                  <a:latin typeface="Times New Roman" pitchFamily="18" charset="0"/>
                  <a:ea typeface="MS PGothic" pitchFamily="34" charset="-128"/>
                </a:defRPr>
              </a:lvl5pPr>
              <a:lvl6pPr marL="2514600" indent="-228600" algn="ctr" defTabSz="820738"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defTabSz="820738"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defTabSz="820738"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defTabSz="820738"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0" marR="0" lvl="0" indent="0" defTabSz="820738" eaLnBrk="1" fontAlgn="auto" latinLnBrk="0" hangingPunct="1">
                <a:lnSpc>
                  <a:spcPct val="100000"/>
                </a:lnSpc>
                <a:spcBef>
                  <a:spcPts val="0"/>
                </a:spcBef>
                <a:spcAft>
                  <a:spcPts val="0"/>
                </a:spcAft>
                <a:buClrTx/>
                <a:buSzTx/>
                <a:buFontTx/>
                <a:buNone/>
                <a:tabLst/>
                <a:defRPr/>
              </a:pPr>
              <a:r>
                <a:rPr kumimoji="0" lang="en-US" altLang="en-US" sz="2800" b="1" i="0" u="none" strike="noStrike" kern="0" cap="none" spc="0" normalizeH="0" baseline="0" noProof="0" dirty="0">
                  <a:ln>
                    <a:noFill/>
                  </a:ln>
                  <a:solidFill>
                    <a:prstClr val="black"/>
                  </a:solidFill>
                  <a:effectLst/>
                  <a:uLnTx/>
                  <a:uFillTx/>
                  <a:latin typeface="Arial Narrow" panose="020B0606020202030204" pitchFamily="34" charset="0"/>
                </a:rPr>
                <a:t>5999 patients</a:t>
              </a:r>
            </a:p>
          </p:txBody>
        </p:sp>
        <p:sp>
          <p:nvSpPr>
            <p:cNvPr id="104" name="TextBox 16">
              <a:extLst>
                <a:ext uri="{FF2B5EF4-FFF2-40B4-BE49-F238E27FC236}">
                  <a16:creationId xmlns:a16="http://schemas.microsoft.com/office/drawing/2014/main" id="{C6F4621F-979E-4E88-993F-FD2B1261B663}"/>
                </a:ext>
              </a:extLst>
            </p:cNvPr>
            <p:cNvSpPr txBox="1">
              <a:spLocks noChangeArrowheads="1"/>
            </p:cNvSpPr>
            <p:nvPr/>
          </p:nvSpPr>
          <p:spPr bwMode="auto">
            <a:xfrm>
              <a:off x="1017875" y="5134936"/>
              <a:ext cx="2408237" cy="523220"/>
            </a:xfrm>
            <a:prstGeom prst="rect">
              <a:avLst/>
            </a:prstGeom>
            <a:solidFill>
              <a:srgbClr val="0E1838"/>
            </a:solidFill>
            <a:ln>
              <a:noFill/>
              <a:headEnd/>
              <a:tailEnd/>
            </a:ln>
            <a:effectLst>
              <a:outerShdw blurRad="57150" dist="19050" dir="5400000" algn="ctr" rotWithShape="0">
                <a:srgbClr val="000000">
                  <a:alpha val="63000"/>
                </a:srgbClr>
              </a:outerShdw>
            </a:effectLst>
          </p:spPr>
          <p:txBody>
            <a:bodyPr wrap="squar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altLang="en-US" sz="2800" b="1" i="0" u="none" strike="noStrike" kern="0" cap="none" spc="0" normalizeH="0" baseline="0" noProof="0" dirty="0">
                  <a:ln>
                    <a:noFill/>
                  </a:ln>
                  <a:solidFill>
                    <a:srgbClr val="FFFFFF"/>
                  </a:solidFill>
                  <a:effectLst/>
                  <a:uLnTx/>
                  <a:uFillTx/>
                  <a:latin typeface="Arial Narrow" panose="020B0606020202030204" pitchFamily="34" charset="0"/>
                </a:rPr>
                <a:t>Double </a:t>
              </a:r>
              <a:r>
                <a:rPr kumimoji="0" lang="en-CA" altLang="en-US" sz="2800" b="1" i="0" u="none" strike="noStrike" kern="0" cap="none" spc="0" normalizeH="0" baseline="0" noProof="0" dirty="0" err="1">
                  <a:ln>
                    <a:noFill/>
                  </a:ln>
                  <a:solidFill>
                    <a:srgbClr val="FFFFFF"/>
                  </a:solidFill>
                  <a:effectLst/>
                  <a:uLnTx/>
                  <a:uFillTx/>
                  <a:latin typeface="Arial Narrow" panose="020B0606020202030204" pitchFamily="34" charset="0"/>
                </a:rPr>
                <a:t>insu</a:t>
              </a:r>
              <a:endParaRPr kumimoji="0" lang="en-US" altLang="en-US" sz="2800" b="1" i="0" u="none" strike="noStrike" kern="0" cap="none" spc="0" normalizeH="0" baseline="0" noProof="0" dirty="0">
                <a:ln>
                  <a:noFill/>
                </a:ln>
                <a:solidFill>
                  <a:srgbClr val="FFFFFF"/>
                </a:solidFill>
                <a:effectLst/>
                <a:uLnTx/>
                <a:uFillTx/>
                <a:latin typeface="Arial Narrow" panose="020B0606020202030204" pitchFamily="34" charset="0"/>
              </a:endParaRPr>
            </a:p>
          </p:txBody>
        </p:sp>
        <p:sp>
          <p:nvSpPr>
            <p:cNvPr id="105" name="Text Box 7">
              <a:extLst>
                <a:ext uri="{FF2B5EF4-FFF2-40B4-BE49-F238E27FC236}">
                  <a16:creationId xmlns:a16="http://schemas.microsoft.com/office/drawing/2014/main" id="{58898FF4-9C87-467F-BF83-854237B95DF2}"/>
                </a:ext>
              </a:extLst>
            </p:cNvPr>
            <p:cNvSpPr txBox="1">
              <a:spLocks noChangeArrowheads="1"/>
            </p:cNvSpPr>
            <p:nvPr/>
          </p:nvSpPr>
          <p:spPr bwMode="auto">
            <a:xfrm>
              <a:off x="4140142" y="3092804"/>
              <a:ext cx="4275138" cy="57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058" tIns="41029" rIns="82058" bIns="41029">
              <a:spAutoFit/>
            </a:bodyPr>
            <a:lstStyle>
              <a:lvl1pPr defTabSz="820738">
                <a:defRPr sz="2400">
                  <a:solidFill>
                    <a:schemeClr val="tx1"/>
                  </a:solidFill>
                  <a:latin typeface="Times New Roman" pitchFamily="18" charset="0"/>
                  <a:ea typeface="MS PGothic" pitchFamily="34" charset="-128"/>
                </a:defRPr>
              </a:lvl1pPr>
              <a:lvl2pPr marL="742950" indent="-285750" defTabSz="820738">
                <a:defRPr sz="2400">
                  <a:solidFill>
                    <a:schemeClr val="tx1"/>
                  </a:solidFill>
                  <a:latin typeface="Times New Roman" pitchFamily="18" charset="0"/>
                  <a:ea typeface="MS PGothic" pitchFamily="34" charset="-128"/>
                </a:defRPr>
              </a:lvl2pPr>
              <a:lvl3pPr marL="1143000" indent="-228600" defTabSz="820738">
                <a:defRPr sz="2400">
                  <a:solidFill>
                    <a:schemeClr val="tx1"/>
                  </a:solidFill>
                  <a:latin typeface="Times New Roman" pitchFamily="18" charset="0"/>
                  <a:ea typeface="MS PGothic" pitchFamily="34" charset="-128"/>
                </a:defRPr>
              </a:lvl3pPr>
              <a:lvl4pPr marL="1600200" indent="-228600" defTabSz="820738">
                <a:defRPr sz="2400">
                  <a:solidFill>
                    <a:schemeClr val="tx1"/>
                  </a:solidFill>
                  <a:latin typeface="Times New Roman" pitchFamily="18" charset="0"/>
                  <a:ea typeface="MS PGothic" pitchFamily="34" charset="-128"/>
                </a:defRPr>
              </a:lvl4pPr>
              <a:lvl5pPr marL="2057400" indent="-228600" defTabSz="820738">
                <a:defRPr sz="2400">
                  <a:solidFill>
                    <a:schemeClr val="tx1"/>
                  </a:solidFill>
                  <a:latin typeface="Times New Roman" pitchFamily="18" charset="0"/>
                  <a:ea typeface="MS PGothic" pitchFamily="34" charset="-128"/>
                </a:defRPr>
              </a:lvl5pPr>
              <a:lvl6pPr marL="2514600" indent="-228600" algn="ctr" defTabSz="820738"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defTabSz="820738"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defTabSz="820738"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defTabSz="820738"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0" marR="0" lvl="0" indent="0" algn="ctr" defTabSz="820738" eaLnBrk="1" fontAlgn="auto" latinLnBrk="0" hangingPunct="1">
                <a:lnSpc>
                  <a:spcPct val="100000"/>
                </a:lnSpc>
                <a:spcBef>
                  <a:spcPts val="0"/>
                </a:spcBef>
                <a:spcAft>
                  <a:spcPts val="0"/>
                </a:spcAft>
                <a:buClrTx/>
                <a:buSzTx/>
                <a:buFontTx/>
                <a:buNone/>
                <a:tabLst/>
                <a:defRPr/>
              </a:pPr>
              <a:r>
                <a:rPr kumimoji="0" lang="en-US" altLang="en-US" sz="3200" b="1" i="0" u="none" strike="noStrike" kern="0" cap="none" spc="0" normalizeH="0" baseline="0" noProof="0" dirty="0" err="1">
                  <a:ln>
                    <a:noFill/>
                  </a:ln>
                  <a:solidFill>
                    <a:prstClr val="black"/>
                  </a:solidFill>
                  <a:effectLst/>
                  <a:uLnTx/>
                  <a:uFillTx/>
                  <a:latin typeface="Arial Narrow" panose="020B0606020202030204" pitchFamily="34" charset="0"/>
                </a:rPr>
                <a:t>Apixaban</a:t>
              </a:r>
              <a:r>
                <a:rPr kumimoji="0" lang="en-US" altLang="en-US" sz="3200" b="1" i="0" u="none" strike="noStrike" kern="0" cap="none" spc="0" normalizeH="0" baseline="0" noProof="0" dirty="0">
                  <a:ln>
                    <a:noFill/>
                  </a:ln>
                  <a:solidFill>
                    <a:prstClr val="black"/>
                  </a:solidFill>
                  <a:effectLst/>
                  <a:uLnTx/>
                  <a:uFillTx/>
                  <a:latin typeface="Arial Narrow" panose="020B0606020202030204" pitchFamily="34" charset="0"/>
                </a:rPr>
                <a:t> 5 mg BID</a:t>
              </a:r>
            </a:p>
          </p:txBody>
        </p:sp>
        <p:sp>
          <p:nvSpPr>
            <p:cNvPr id="106" name="Text Box 8">
              <a:extLst>
                <a:ext uri="{FF2B5EF4-FFF2-40B4-BE49-F238E27FC236}">
                  <a16:creationId xmlns:a16="http://schemas.microsoft.com/office/drawing/2014/main" id="{F1570E41-E0B0-4762-BD76-3D6F2C493DF2}"/>
                </a:ext>
              </a:extLst>
            </p:cNvPr>
            <p:cNvSpPr txBox="1">
              <a:spLocks noChangeArrowheads="1"/>
            </p:cNvSpPr>
            <p:nvPr/>
          </p:nvSpPr>
          <p:spPr bwMode="auto">
            <a:xfrm>
              <a:off x="4292713" y="5575000"/>
              <a:ext cx="4322763" cy="57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58" tIns="41029" rIns="82058" bIns="41029">
              <a:spAutoFit/>
            </a:bodyPr>
            <a:lstStyle>
              <a:lvl1pPr defTabSz="820738">
                <a:defRPr sz="2400">
                  <a:solidFill>
                    <a:schemeClr val="tx1"/>
                  </a:solidFill>
                  <a:latin typeface="Times New Roman" pitchFamily="18" charset="0"/>
                  <a:ea typeface="MS PGothic" pitchFamily="34" charset="-128"/>
                </a:defRPr>
              </a:lvl1pPr>
              <a:lvl2pPr marL="742950" indent="-285750" defTabSz="820738">
                <a:defRPr sz="2400">
                  <a:solidFill>
                    <a:schemeClr val="tx1"/>
                  </a:solidFill>
                  <a:latin typeface="Times New Roman" pitchFamily="18" charset="0"/>
                  <a:ea typeface="MS PGothic" pitchFamily="34" charset="-128"/>
                </a:defRPr>
              </a:lvl2pPr>
              <a:lvl3pPr marL="1143000" indent="-228600" defTabSz="820738">
                <a:defRPr sz="2400">
                  <a:solidFill>
                    <a:schemeClr val="tx1"/>
                  </a:solidFill>
                  <a:latin typeface="Times New Roman" pitchFamily="18" charset="0"/>
                  <a:ea typeface="MS PGothic" pitchFamily="34" charset="-128"/>
                </a:defRPr>
              </a:lvl3pPr>
              <a:lvl4pPr marL="1600200" indent="-228600" defTabSz="820738">
                <a:defRPr sz="2400">
                  <a:solidFill>
                    <a:schemeClr val="tx1"/>
                  </a:solidFill>
                  <a:latin typeface="Times New Roman" pitchFamily="18" charset="0"/>
                  <a:ea typeface="MS PGothic" pitchFamily="34" charset="-128"/>
                </a:defRPr>
              </a:lvl4pPr>
              <a:lvl5pPr marL="2057400" indent="-228600" defTabSz="820738">
                <a:defRPr sz="2400">
                  <a:solidFill>
                    <a:schemeClr val="tx1"/>
                  </a:solidFill>
                  <a:latin typeface="Times New Roman" pitchFamily="18" charset="0"/>
                  <a:ea typeface="MS PGothic" pitchFamily="34" charset="-128"/>
                </a:defRPr>
              </a:lvl5pPr>
              <a:lvl6pPr marL="2514600" indent="-228600" algn="ctr" defTabSz="820738"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defTabSz="820738"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defTabSz="820738"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defTabSz="820738"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0" marR="0" lvl="0" indent="0" algn="ctr" defTabSz="820738" eaLnBrk="1" fontAlgn="auto" latinLnBrk="0" hangingPunct="1">
                <a:lnSpc>
                  <a:spcPct val="100000"/>
                </a:lnSpc>
                <a:spcBef>
                  <a:spcPts val="0"/>
                </a:spcBef>
                <a:spcAft>
                  <a:spcPts val="0"/>
                </a:spcAft>
                <a:buClrTx/>
                <a:buSzTx/>
                <a:buFontTx/>
                <a:buNone/>
                <a:tabLst/>
                <a:defRPr/>
              </a:pPr>
              <a:r>
                <a:rPr kumimoji="0" lang="en-US" altLang="en-US" sz="3200" b="1" i="0" u="none" strike="noStrike" kern="0" cap="none" spc="0" normalizeH="0" baseline="0" noProof="0" dirty="0">
                  <a:ln>
                    <a:noFill/>
                  </a:ln>
                  <a:solidFill>
                    <a:prstClr val="black"/>
                  </a:solidFill>
                  <a:effectLst/>
                  <a:uLnTx/>
                  <a:uFillTx/>
                  <a:latin typeface="Arial Narrow" panose="020B0606020202030204" pitchFamily="34" charset="0"/>
                </a:rPr>
                <a:t>AAS  (81-324 mg/j)</a:t>
              </a:r>
            </a:p>
          </p:txBody>
        </p:sp>
        <p:sp>
          <p:nvSpPr>
            <p:cNvPr id="107" name="Text Box 26">
              <a:extLst>
                <a:ext uri="{FF2B5EF4-FFF2-40B4-BE49-F238E27FC236}">
                  <a16:creationId xmlns:a16="http://schemas.microsoft.com/office/drawing/2014/main" id="{417C39F5-B997-4903-84D2-2924412388EB}"/>
                </a:ext>
              </a:extLst>
            </p:cNvPr>
            <p:cNvSpPr txBox="1">
              <a:spLocks noChangeArrowheads="1"/>
            </p:cNvSpPr>
            <p:nvPr/>
          </p:nvSpPr>
          <p:spPr bwMode="auto">
            <a:xfrm>
              <a:off x="4004070" y="3604586"/>
              <a:ext cx="4454130" cy="390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058" tIns="41029" rIns="82058" bIns="41029">
              <a:spAutoFit/>
            </a:bodyPr>
            <a:lstStyle>
              <a:lvl1pPr defTabSz="820738">
                <a:defRPr sz="2400">
                  <a:solidFill>
                    <a:schemeClr val="tx1"/>
                  </a:solidFill>
                  <a:latin typeface="Times New Roman" pitchFamily="18" charset="0"/>
                  <a:ea typeface="MS PGothic" pitchFamily="34" charset="-128"/>
                </a:defRPr>
              </a:lvl1pPr>
              <a:lvl2pPr marL="742950" indent="-285750" defTabSz="820738">
                <a:defRPr sz="2400">
                  <a:solidFill>
                    <a:schemeClr val="tx1"/>
                  </a:solidFill>
                  <a:latin typeface="Times New Roman" pitchFamily="18" charset="0"/>
                  <a:ea typeface="MS PGothic" pitchFamily="34" charset="-128"/>
                </a:defRPr>
              </a:lvl2pPr>
              <a:lvl3pPr marL="1143000" indent="-228600" defTabSz="820738">
                <a:defRPr sz="2400">
                  <a:solidFill>
                    <a:schemeClr val="tx1"/>
                  </a:solidFill>
                  <a:latin typeface="Times New Roman" pitchFamily="18" charset="0"/>
                  <a:ea typeface="MS PGothic" pitchFamily="34" charset="-128"/>
                </a:defRPr>
              </a:lvl3pPr>
              <a:lvl4pPr marL="1600200" indent="-228600" defTabSz="820738">
                <a:defRPr sz="2400">
                  <a:solidFill>
                    <a:schemeClr val="tx1"/>
                  </a:solidFill>
                  <a:latin typeface="Times New Roman" pitchFamily="18" charset="0"/>
                  <a:ea typeface="MS PGothic" pitchFamily="34" charset="-128"/>
                </a:defRPr>
              </a:lvl4pPr>
              <a:lvl5pPr marL="2057400" indent="-228600" defTabSz="820738">
                <a:defRPr sz="2400">
                  <a:solidFill>
                    <a:schemeClr val="tx1"/>
                  </a:solidFill>
                  <a:latin typeface="Times New Roman" pitchFamily="18" charset="0"/>
                  <a:ea typeface="MS PGothic" pitchFamily="34" charset="-128"/>
                </a:defRPr>
              </a:lvl5pPr>
              <a:lvl6pPr marL="2514600" indent="-228600" algn="ctr" defTabSz="820738"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defTabSz="820738"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defTabSz="820738"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defTabSz="820738"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0" marR="0" lvl="0" indent="0" algn="ctr" defTabSz="820738" eaLnBrk="1" fontAlgn="auto" latinLnBrk="0" hangingPunct="1">
                <a:lnSpc>
                  <a:spcPct val="100000"/>
                </a:lnSpc>
                <a:spcBef>
                  <a:spcPts val="0"/>
                </a:spcBef>
                <a:spcAft>
                  <a:spcPts val="0"/>
                </a:spcAft>
                <a:buClrTx/>
                <a:buSzTx/>
                <a:buFontTx/>
                <a:buNone/>
                <a:tabLst/>
                <a:defRPr/>
              </a:pPr>
              <a:r>
                <a:rPr kumimoji="0" lang="fr-LU" altLang="en-US" sz="2000" b="1" i="0" u="none" strike="noStrike" kern="0" cap="none" spc="0" normalizeH="0" baseline="0" dirty="0">
                  <a:ln>
                    <a:noFill/>
                  </a:ln>
                  <a:solidFill>
                    <a:prstClr val="black"/>
                  </a:solidFill>
                  <a:effectLst/>
                  <a:uLnTx/>
                  <a:uFillTx/>
                  <a:latin typeface="Arial Narrow" panose="020B0606020202030204" pitchFamily="34" charset="0"/>
                </a:rPr>
                <a:t>2,5 mg BID chez certains patients</a:t>
              </a:r>
            </a:p>
          </p:txBody>
        </p:sp>
        <p:sp>
          <p:nvSpPr>
            <p:cNvPr id="108" name="Text Box 9">
              <a:extLst>
                <a:ext uri="{FF2B5EF4-FFF2-40B4-BE49-F238E27FC236}">
                  <a16:creationId xmlns:a16="http://schemas.microsoft.com/office/drawing/2014/main" id="{9EC81A0D-88C0-4329-A938-AC48E34A67EC}"/>
                </a:ext>
              </a:extLst>
            </p:cNvPr>
            <p:cNvSpPr txBox="1">
              <a:spLocks noChangeArrowheads="1"/>
            </p:cNvSpPr>
            <p:nvPr/>
          </p:nvSpPr>
          <p:spPr bwMode="auto">
            <a:xfrm>
              <a:off x="291720" y="3531181"/>
              <a:ext cx="3602037" cy="100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058" tIns="41029" rIns="82058" bIns="41029">
              <a:spAutoFit/>
            </a:bodyPr>
            <a:lstStyle>
              <a:lvl1pPr defTabSz="820738">
                <a:defRPr sz="2400">
                  <a:solidFill>
                    <a:schemeClr val="tx1"/>
                  </a:solidFill>
                  <a:latin typeface="Times New Roman" pitchFamily="18" charset="0"/>
                  <a:ea typeface="MS PGothic" pitchFamily="34" charset="-128"/>
                </a:defRPr>
              </a:lvl1pPr>
              <a:lvl2pPr marL="742950" indent="-285750" defTabSz="820738">
                <a:defRPr sz="2400">
                  <a:solidFill>
                    <a:schemeClr val="tx1"/>
                  </a:solidFill>
                  <a:latin typeface="Times New Roman" pitchFamily="18" charset="0"/>
                  <a:ea typeface="MS PGothic" pitchFamily="34" charset="-128"/>
                </a:defRPr>
              </a:lvl2pPr>
              <a:lvl3pPr marL="1143000" indent="-228600" defTabSz="820738">
                <a:defRPr sz="2400">
                  <a:solidFill>
                    <a:schemeClr val="tx1"/>
                  </a:solidFill>
                  <a:latin typeface="Times New Roman" pitchFamily="18" charset="0"/>
                  <a:ea typeface="MS PGothic" pitchFamily="34" charset="-128"/>
                </a:defRPr>
              </a:lvl3pPr>
              <a:lvl4pPr marL="1600200" indent="-228600" defTabSz="820738">
                <a:defRPr sz="2400">
                  <a:solidFill>
                    <a:schemeClr val="tx1"/>
                  </a:solidFill>
                  <a:latin typeface="Times New Roman" pitchFamily="18" charset="0"/>
                  <a:ea typeface="MS PGothic" pitchFamily="34" charset="-128"/>
                </a:defRPr>
              </a:lvl4pPr>
              <a:lvl5pPr marL="2057400" indent="-228600" defTabSz="820738">
                <a:defRPr sz="2400">
                  <a:solidFill>
                    <a:schemeClr val="tx1"/>
                  </a:solidFill>
                  <a:latin typeface="Times New Roman" pitchFamily="18" charset="0"/>
                  <a:ea typeface="MS PGothic" pitchFamily="34" charset="-128"/>
                </a:defRPr>
              </a:lvl5pPr>
              <a:lvl6pPr marL="2514600" indent="-228600" algn="ctr" defTabSz="820738"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defTabSz="820738"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defTabSz="820738"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defTabSz="820738"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r>
                <a:rPr lang="fr-BE" altLang="en-US" sz="2000" dirty="0">
                  <a:latin typeface="Arial Narrow" pitchFamily="34" charset="0"/>
                </a:rPr>
                <a:t>FA et facteur de risque ≥1 et </a:t>
              </a:r>
            </a:p>
            <a:p>
              <a:pPr algn="ctr"/>
              <a:r>
                <a:rPr lang="fr-BE" altLang="en-US" sz="2000" dirty="0">
                  <a:latin typeface="Arial Narrow" pitchFamily="34" charset="0"/>
                </a:rPr>
                <a:t>AVK démontrés ou présumés inappropriés</a:t>
              </a:r>
            </a:p>
          </p:txBody>
        </p:sp>
      </p:grpSp>
      <p:sp>
        <p:nvSpPr>
          <p:cNvPr id="109" name="Rectangle 108">
            <a:extLst>
              <a:ext uri="{FF2B5EF4-FFF2-40B4-BE49-F238E27FC236}">
                <a16:creationId xmlns:a16="http://schemas.microsoft.com/office/drawing/2014/main" id="{DF4D1851-8285-4728-98D5-FF2697FF45AC}"/>
              </a:ext>
            </a:extLst>
          </p:cNvPr>
          <p:cNvSpPr/>
          <p:nvPr/>
        </p:nvSpPr>
        <p:spPr>
          <a:xfrm>
            <a:off x="323528" y="1519106"/>
            <a:ext cx="8424936" cy="1077218"/>
          </a:xfrm>
          <a:prstGeom prst="rect">
            <a:avLst/>
          </a:prstGeom>
          <a:solidFill>
            <a:srgbClr val="183059">
              <a:alpha val="89804"/>
            </a:srgbClr>
          </a:solidFill>
          <a:ln>
            <a:noFill/>
          </a:ln>
          <a:effectLst>
            <a:outerShdw blurRad="57150" dist="19050" dir="5400000" algn="ctr" rotWithShape="0">
              <a:srgbClr val="000000">
                <a:alpha val="63000"/>
              </a:srgbClr>
            </a:outerShdw>
          </a:effectLst>
        </p:spPr>
        <p:txBody>
          <a:bodyPr wrap="square">
            <a:spAutoFit/>
          </a:bodyPr>
          <a:lstStyle/>
          <a:p>
            <a:pPr marL="285750" indent="-285750">
              <a:spcBef>
                <a:spcPct val="20000"/>
              </a:spcBef>
              <a:buSzPct val="100000"/>
              <a:buFont typeface="Arial" panose="020B0604020202020204" pitchFamily="34" charset="0"/>
              <a:buChar char="•"/>
            </a:pPr>
            <a:r>
              <a:rPr lang="fr-BE" altLang="en-US" sz="2000" b="1" dirty="0">
                <a:solidFill>
                  <a:schemeClr val="bg1"/>
                </a:solidFill>
                <a:latin typeface="Arial Narrow" pitchFamily="34" charset="0"/>
              </a:rPr>
              <a:t>Objectif principal : Établir la supériorité de l’apixaban 5 mg </a:t>
            </a:r>
            <a:r>
              <a:rPr lang="fr-BE" altLang="en-US" sz="2000" b="1" dirty="0" err="1">
                <a:solidFill>
                  <a:schemeClr val="bg1"/>
                </a:solidFill>
                <a:latin typeface="Arial Narrow" pitchFamily="34" charset="0"/>
              </a:rPr>
              <a:t>bid</a:t>
            </a:r>
            <a:r>
              <a:rPr lang="fr-BE" altLang="en-US" sz="2000" b="1" dirty="0">
                <a:solidFill>
                  <a:schemeClr val="bg1"/>
                </a:solidFill>
                <a:latin typeface="Arial Narrow" pitchFamily="34" charset="0"/>
              </a:rPr>
              <a:t> par rapport à l’AAS 81-324 mg/jour pour prévenir l’AVC ou l’embolie systémique</a:t>
            </a:r>
          </a:p>
          <a:p>
            <a:pPr marL="285750" indent="-285750">
              <a:spcBef>
                <a:spcPct val="20000"/>
              </a:spcBef>
              <a:buSzPct val="100000"/>
              <a:buFont typeface="Arial" panose="020B0604020202020204" pitchFamily="34" charset="0"/>
              <a:buChar char="•"/>
            </a:pPr>
            <a:r>
              <a:rPr lang="fr-BE" altLang="en-US" sz="2000" b="1" dirty="0">
                <a:solidFill>
                  <a:schemeClr val="bg1"/>
                </a:solidFill>
                <a:latin typeface="Arial Narrow" pitchFamily="34" charset="0"/>
              </a:rPr>
              <a:t>Suivi moyen de 1,1 an</a:t>
            </a:r>
          </a:p>
        </p:txBody>
      </p:sp>
      <p:pic>
        <p:nvPicPr>
          <p:cNvPr id="25" name="4E92DA43-5712-40E9-AFDC-2C1062C78C6F" descr="7646DFF2-B812-4635-AA57-5171E34E5A45@chrc">
            <a:extLst>
              <a:ext uri="{FF2B5EF4-FFF2-40B4-BE49-F238E27FC236}">
                <a16:creationId xmlns:a16="http://schemas.microsoft.com/office/drawing/2014/main" id="{29331798-BA36-449C-8535-BABAA08CE3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0916" y="140707"/>
            <a:ext cx="1845297" cy="1051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313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0" y="1073457"/>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161141"/>
            <a:ext cx="8068238" cy="1446550"/>
          </a:xfrm>
          <a:prstGeom prst="rect">
            <a:avLst/>
          </a:prstGeom>
          <a:noFill/>
        </p:spPr>
        <p:txBody>
          <a:bodyPr wrap="square">
            <a:spAutoFit/>
          </a:bodyPr>
          <a:lstStyle/>
          <a:p>
            <a:pPr>
              <a:defRPr/>
            </a:pPr>
            <a:r>
              <a:rPr lang="fr-CH" sz="4400" b="1" dirty="0">
                <a:solidFill>
                  <a:srgbClr val="1B1A5A"/>
                </a:solidFill>
                <a:latin typeface="Arial Narrow" pitchFamily="34" charset="0"/>
              </a:rPr>
              <a:t>Divulgation de renseignements </a:t>
            </a:r>
            <a:br>
              <a:rPr lang="fr-CH" sz="4400" b="1" dirty="0">
                <a:solidFill>
                  <a:srgbClr val="1B1A5A"/>
                </a:solidFill>
                <a:latin typeface="Arial Narrow" pitchFamily="34" charset="0"/>
              </a:rPr>
            </a:br>
            <a:endParaRPr lang="en-US" sz="4400" b="1" dirty="0">
              <a:solidFill>
                <a:srgbClr val="1B1A5A"/>
              </a:solidFill>
              <a:latin typeface="Arial Narrow" pitchFamily="34" charset="0"/>
              <a:cs typeface="Aharoni" panose="02010803020104030203" pitchFamily="2" charset="-79"/>
            </a:endParaRPr>
          </a:p>
        </p:txBody>
      </p:sp>
      <p:pic>
        <p:nvPicPr>
          <p:cNvPr id="10" name="4E92DA43-5712-40E9-AFDC-2C1062C78C6F" descr="7646DFF2-B812-4635-AA57-5171E34E5A45@chrc">
            <a:extLst>
              <a:ext uri="{FF2B5EF4-FFF2-40B4-BE49-F238E27FC236}">
                <a16:creationId xmlns:a16="http://schemas.microsoft.com/office/drawing/2014/main" id="{2EECCD36-CE6F-478D-9D49-D95CBDEFE1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5497" y="113419"/>
            <a:ext cx="1494821" cy="85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a:extLst>
              <a:ext uri="{FF2B5EF4-FFF2-40B4-BE49-F238E27FC236}">
                <a16:creationId xmlns:a16="http://schemas.microsoft.com/office/drawing/2014/main" id="{52D142DD-2378-47D0-9654-1436CB6EBC05}"/>
              </a:ext>
            </a:extLst>
          </p:cNvPr>
          <p:cNvSpPr txBox="1">
            <a:spLocks/>
          </p:cNvSpPr>
          <p:nvPr/>
        </p:nvSpPr>
        <p:spPr>
          <a:xfrm>
            <a:off x="266700" y="1337751"/>
            <a:ext cx="8399278"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Lato"/>
                <a:ea typeface="+mn-ea"/>
                <a:cs typeface="Lato"/>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a:ea typeface="+mn-ea"/>
                <a:cs typeface="Lato"/>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a:ea typeface="+mn-ea"/>
                <a:cs typeface="Lato"/>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a:ea typeface="+mn-ea"/>
                <a:cs typeface="Lato"/>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a:ea typeface="+mn-ea"/>
                <a:cs typeface="Lato"/>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Clr>
                <a:srgbClr val="242C49"/>
              </a:buClr>
              <a:buFont typeface="Arial" panose="020B0604020202020204" pitchFamily="34" charset="0"/>
              <a:buNone/>
              <a:defRPr/>
            </a:pPr>
            <a:r>
              <a:rPr lang="fr-FR" altLang="en-US" sz="3600" b="1" kern="0" dirty="0">
                <a:solidFill>
                  <a:schemeClr val="tx1">
                    <a:lumMod val="85000"/>
                    <a:lumOff val="15000"/>
                  </a:schemeClr>
                </a:solidFill>
                <a:latin typeface="Arial Narrow" panose="020B0606020202030204" pitchFamily="34" charset="0"/>
                <a:sym typeface="Arial Narrow Bold" charset="0"/>
              </a:rPr>
              <a:t>Conférencier - </a:t>
            </a:r>
            <a:r>
              <a:rPr lang="fr-FR" altLang="en-US" sz="3600" b="1" dirty="0">
                <a:solidFill>
                  <a:srgbClr val="183059"/>
                </a:solidFill>
                <a:latin typeface="Arial Narrow" panose="020B0606020202030204" pitchFamily="34" charset="0"/>
                <a:sym typeface="Arial Narrow Bold" charset="0"/>
              </a:rPr>
              <a:t>[nom du conférencier] </a:t>
            </a:r>
            <a:endParaRPr lang="fr-FR" altLang="en-US" sz="3600" b="1" kern="0" dirty="0">
              <a:solidFill>
                <a:srgbClr val="183059"/>
              </a:solidFill>
              <a:latin typeface="Arial Narrow" panose="020B0606020202030204" pitchFamily="34" charset="0"/>
              <a:sym typeface="Arial Narrow Bold" charset="0"/>
            </a:endParaRPr>
          </a:p>
          <a:p>
            <a:pPr marL="0" indent="0">
              <a:buNone/>
            </a:pPr>
            <a:endParaRPr lang="fr-FR" altLang="en-US" sz="3200" b="1" u="sng" dirty="0">
              <a:solidFill>
                <a:srgbClr val="1B1A5A"/>
              </a:solidFill>
              <a:latin typeface="Agency FB" pitchFamily="34" charset="0"/>
              <a:ea typeface="ＭＳ Ｐゴシック" pitchFamily="34" charset="-128"/>
              <a:sym typeface="Arial Narrow Bold" charset="0"/>
            </a:endParaRPr>
          </a:p>
          <a:p>
            <a:pPr marL="0" indent="0">
              <a:buNone/>
            </a:pPr>
            <a:r>
              <a:rPr lang="fr-FR" altLang="en-US" sz="3200" b="1" dirty="0">
                <a:solidFill>
                  <a:srgbClr val="183059"/>
                </a:solidFill>
                <a:latin typeface="Arial Narrow" pitchFamily="34" charset="0"/>
                <a:ea typeface="ＭＳ Ｐゴシック" pitchFamily="34" charset="-128"/>
                <a:sym typeface="Arial Narrow Bold" charset="0"/>
              </a:rPr>
              <a:t>Relations avec des intérêts commerciaux :</a:t>
            </a:r>
            <a:endParaRPr lang="fr-FR" altLang="en-US" sz="2400" b="1" u="sng" dirty="0">
              <a:solidFill>
                <a:srgbClr val="000000">
                  <a:lumMod val="65000"/>
                  <a:lumOff val="35000"/>
                </a:srgbClr>
              </a:solidFill>
              <a:latin typeface="Arial Narrow" pitchFamily="34" charset="0"/>
              <a:ea typeface="ＭＳ Ｐゴシック" pitchFamily="34" charset="-128"/>
            </a:endParaRPr>
          </a:p>
          <a:p>
            <a:pPr marL="0" indent="0">
              <a:buFont typeface="Arial" panose="020B0604020202020204" pitchFamily="34" charset="0"/>
              <a:buNone/>
              <a:defRPr/>
            </a:pPr>
            <a:endParaRPr lang="fr-FR" altLang="en-US" sz="2800" b="1" u="sng" dirty="0">
              <a:solidFill>
                <a:srgbClr val="000000">
                  <a:lumMod val="65000"/>
                  <a:lumOff val="35000"/>
                </a:srgbClr>
              </a:solidFill>
              <a:latin typeface="Arial Narrow" panose="020B0606020202030204" pitchFamily="34" charset="0"/>
              <a:ea typeface="ＭＳ Ｐゴシック" pitchFamily="34" charset="-128"/>
            </a:endParaRPr>
          </a:p>
          <a:p>
            <a:pPr lvl="1">
              <a:buClr>
                <a:srgbClr val="00B0F0"/>
              </a:buClr>
              <a:buSzPct val="80000"/>
              <a:buFont typeface="Wingdings" panose="05000000000000000000" pitchFamily="2" charset="2"/>
              <a:buChar char="§"/>
              <a:defRPr/>
            </a:pPr>
            <a:r>
              <a:rPr lang="fr-FR" altLang="en-US" sz="2800" kern="0" dirty="0">
                <a:solidFill>
                  <a:sysClr val="windowText" lastClr="000000"/>
                </a:solidFill>
                <a:latin typeface="Arial Narrow" panose="020B0606020202030204" pitchFamily="34" charset="0"/>
                <a:ea typeface="MS PGothic" pitchFamily="34" charset="-128"/>
                <a:sym typeface="Arial Narrow Bold" charset="0"/>
              </a:rPr>
              <a:t>Subventions/Soutien à la recherche :</a:t>
            </a:r>
          </a:p>
          <a:p>
            <a:pPr lvl="1">
              <a:buClr>
                <a:srgbClr val="00B0F0"/>
              </a:buClr>
              <a:buSzPct val="80000"/>
              <a:buFont typeface="Wingdings" panose="05000000000000000000" pitchFamily="2" charset="2"/>
              <a:buChar char="§"/>
              <a:defRPr/>
            </a:pPr>
            <a:r>
              <a:rPr lang="fr-FR" altLang="en-US" sz="2800" kern="0" dirty="0">
                <a:solidFill>
                  <a:sysClr val="windowText" lastClr="000000"/>
                </a:solidFill>
                <a:latin typeface="Arial Narrow" panose="020B0606020202030204" pitchFamily="34" charset="0"/>
                <a:ea typeface="MS PGothic" pitchFamily="34" charset="-128"/>
                <a:sym typeface="Arial Narrow Bold" charset="0"/>
              </a:rPr>
              <a:t>Bureau des conférenciers/Honoraires :</a:t>
            </a:r>
          </a:p>
          <a:p>
            <a:pPr lvl="1">
              <a:buClr>
                <a:srgbClr val="00B0F0"/>
              </a:buClr>
              <a:buSzPct val="80000"/>
              <a:buFont typeface="Wingdings" panose="05000000000000000000" pitchFamily="2" charset="2"/>
              <a:buChar char="§"/>
              <a:defRPr/>
            </a:pPr>
            <a:r>
              <a:rPr lang="fr-FR" altLang="en-US" sz="2800" kern="0" dirty="0">
                <a:solidFill>
                  <a:sysClr val="windowText" lastClr="000000"/>
                </a:solidFill>
                <a:latin typeface="Arial Narrow" panose="020B0606020202030204" pitchFamily="34" charset="0"/>
                <a:ea typeface="MS PGothic" pitchFamily="34" charset="-128"/>
                <a:sym typeface="Arial Narrow Bold" charset="0"/>
              </a:rPr>
              <a:t>Frais de consultation : </a:t>
            </a:r>
          </a:p>
          <a:p>
            <a:pPr lvl="1">
              <a:buClr>
                <a:srgbClr val="00B0F0"/>
              </a:buClr>
              <a:buSzPct val="80000"/>
              <a:buFont typeface="Wingdings" panose="05000000000000000000" pitchFamily="2" charset="2"/>
              <a:buChar char="§"/>
              <a:defRPr/>
            </a:pPr>
            <a:r>
              <a:rPr lang="fr-FR" altLang="en-US" sz="2800" kern="0" dirty="0">
                <a:solidFill>
                  <a:sysClr val="windowText" lastClr="000000"/>
                </a:solidFill>
                <a:latin typeface="Arial Narrow" panose="020B0606020202030204" pitchFamily="34" charset="0"/>
                <a:ea typeface="MS PGothic" pitchFamily="34" charset="-128"/>
                <a:sym typeface="Arial Narrow Bold" charset="0"/>
              </a:rPr>
              <a:t>Brevets : </a:t>
            </a:r>
          </a:p>
          <a:p>
            <a:pPr lvl="1">
              <a:buClr>
                <a:srgbClr val="00B0F0"/>
              </a:buClr>
              <a:buSzPct val="80000"/>
              <a:buFont typeface="Wingdings" panose="05000000000000000000" pitchFamily="2" charset="2"/>
              <a:buChar char="§"/>
              <a:defRPr/>
            </a:pPr>
            <a:r>
              <a:rPr lang="fr-FR" altLang="en-US" sz="2800" kern="0" dirty="0">
                <a:solidFill>
                  <a:sysClr val="windowText" lastClr="000000"/>
                </a:solidFill>
                <a:latin typeface="Arial Narrow" panose="020B0606020202030204" pitchFamily="34" charset="0"/>
                <a:ea typeface="MS PGothic" pitchFamily="34" charset="-128"/>
                <a:sym typeface="Arial Narrow Bold" charset="0"/>
              </a:rPr>
              <a:t>Autres :</a:t>
            </a:r>
            <a:endParaRPr lang="fr-FR" sz="1800" dirty="0">
              <a:solidFill>
                <a:srgbClr val="AF2328"/>
              </a:solidFill>
              <a:latin typeface="Arial Narrow" panose="020B0606020202030204" pitchFamily="34" charset="0"/>
            </a:endParaRPr>
          </a:p>
        </p:txBody>
      </p:sp>
    </p:spTree>
    <p:extLst>
      <p:ext uri="{BB962C8B-B14F-4D97-AF65-F5344CB8AC3E}">
        <p14:creationId xmlns:p14="http://schemas.microsoft.com/office/powerpoint/2010/main" val="3165141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841E32A-EB6F-47A2-AF6B-AF79BF1E89C5}"/>
              </a:ext>
            </a:extLst>
          </p:cNvPr>
          <p:cNvSpPr/>
          <p:nvPr/>
        </p:nvSpPr>
        <p:spPr>
          <a:xfrm>
            <a:off x="0" y="6211671"/>
            <a:ext cx="9144000" cy="64633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46" name="Picture 45" descr="CHRC-logo_blue.png">
            <a:extLst>
              <a:ext uri="{FF2B5EF4-FFF2-40B4-BE49-F238E27FC236}">
                <a16:creationId xmlns:a16="http://schemas.microsoft.com/office/drawing/2014/main" id="{095A59FD-9F52-4C72-A6A6-4B5DFA8DC5CA}"/>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380250" y="5889891"/>
            <a:ext cx="716292" cy="712746"/>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319739"/>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6448" y="0"/>
            <a:ext cx="6867311" cy="1261884"/>
          </a:xfrm>
          <a:prstGeom prst="rect">
            <a:avLst/>
          </a:prstGeom>
          <a:noFill/>
        </p:spPr>
        <p:txBody>
          <a:bodyPr wrap="square">
            <a:spAutoFit/>
          </a:bodyPr>
          <a:lstStyle/>
          <a:p>
            <a:pPr lvl="0">
              <a:defRPr/>
            </a:pPr>
            <a:r>
              <a:rPr lang="en-CA" sz="4000" b="1" dirty="0">
                <a:solidFill>
                  <a:srgbClr val="183059"/>
                </a:solidFill>
                <a:latin typeface="Arial Narrow" panose="020B0606020202030204" pitchFamily="34" charset="0"/>
                <a:cs typeface="Aharoni" panose="02010803020104030203" pitchFamily="2" charset="-79"/>
              </a:rPr>
              <a:t>AVERROES </a:t>
            </a:r>
          </a:p>
          <a:p>
            <a:pPr lvl="0">
              <a:defRPr/>
            </a:pPr>
            <a:r>
              <a:rPr lang="en-CA" sz="3600" b="1" dirty="0" err="1">
                <a:solidFill>
                  <a:srgbClr val="356AC1"/>
                </a:solidFill>
                <a:latin typeface="Arial Narrow" panose="020B0606020202030204" pitchFamily="34" charset="0"/>
                <a:cs typeface="Aharoni" panose="02010803020104030203" pitchFamily="2" charset="-79"/>
              </a:rPr>
              <a:t>Hémorragie</a:t>
            </a:r>
            <a:r>
              <a:rPr lang="en-CA" sz="3600" b="1" dirty="0">
                <a:solidFill>
                  <a:srgbClr val="356AC1"/>
                </a:solidFill>
                <a:latin typeface="Arial Narrow" panose="020B0606020202030204" pitchFamily="34" charset="0"/>
                <a:cs typeface="Aharoni" panose="02010803020104030203" pitchFamily="2" charset="-79"/>
              </a:rPr>
              <a:t> majeure</a:t>
            </a:r>
          </a:p>
        </p:txBody>
      </p:sp>
      <p:graphicFrame>
        <p:nvGraphicFramePr>
          <p:cNvPr id="28" name="Chart 27">
            <a:extLst>
              <a:ext uri="{FF2B5EF4-FFF2-40B4-BE49-F238E27FC236}">
                <a16:creationId xmlns:a16="http://schemas.microsoft.com/office/drawing/2014/main" id="{8FD8839C-4C1D-48E6-AEE5-0B5478BEA6E4}"/>
              </a:ext>
            </a:extLst>
          </p:cNvPr>
          <p:cNvGraphicFramePr/>
          <p:nvPr/>
        </p:nvGraphicFramePr>
        <p:xfrm>
          <a:off x="3936321" y="4684363"/>
          <a:ext cx="1679757" cy="1567073"/>
        </p:xfrm>
        <a:graphic>
          <a:graphicData uri="http://schemas.openxmlformats.org/drawingml/2006/chart">
            <c:chart xmlns:c="http://schemas.openxmlformats.org/drawingml/2006/chart" xmlns:r="http://schemas.openxmlformats.org/officeDocument/2006/relationships" r:id="rId5"/>
          </a:graphicData>
        </a:graphic>
      </p:graphicFrame>
      <p:sp>
        <p:nvSpPr>
          <p:cNvPr id="24" name="Rectangle 23">
            <a:extLst>
              <a:ext uri="{FF2B5EF4-FFF2-40B4-BE49-F238E27FC236}">
                <a16:creationId xmlns:a16="http://schemas.microsoft.com/office/drawing/2014/main" id="{6393089C-0643-41BB-BCED-5CA839EE501E}"/>
              </a:ext>
            </a:extLst>
          </p:cNvPr>
          <p:cNvSpPr/>
          <p:nvPr/>
        </p:nvSpPr>
        <p:spPr>
          <a:xfrm>
            <a:off x="107504" y="6439307"/>
            <a:ext cx="4572000" cy="215444"/>
          </a:xfrm>
          <a:prstGeom prst="rect">
            <a:avLst/>
          </a:prstGeom>
        </p:spPr>
        <p:txBody>
          <a:bodyPr>
            <a:spAutoFit/>
          </a:bodyPr>
          <a:lstStyle/>
          <a:p>
            <a:pPr lvl="0" defTabSz="914400">
              <a:defRPr/>
            </a:pPr>
            <a:r>
              <a:rPr lang="en-CA" sz="800" kern="0" dirty="0">
                <a:solidFill>
                  <a:prstClr val="white"/>
                </a:solidFill>
                <a:latin typeface="Arial Narrow" panose="020B0606020202030204" pitchFamily="34" charset="0"/>
                <a:ea typeface="Lato" panose="020F0502020204030203" pitchFamily="34" charset="0"/>
                <a:cs typeface="Lato" panose="020F0502020204030203" pitchFamily="34" charset="0"/>
              </a:rPr>
              <a:t>N </a:t>
            </a:r>
            <a:r>
              <a:rPr lang="en-CA" sz="800" kern="0" dirty="0" err="1">
                <a:solidFill>
                  <a:prstClr val="white"/>
                </a:solidFill>
                <a:latin typeface="Arial Narrow" panose="020B0606020202030204" pitchFamily="34" charset="0"/>
                <a:ea typeface="Lato" panose="020F0502020204030203" pitchFamily="34" charset="0"/>
                <a:cs typeface="Lato" panose="020F0502020204030203" pitchFamily="34" charset="0"/>
              </a:rPr>
              <a:t>Engl</a:t>
            </a:r>
            <a:r>
              <a:rPr lang="en-CA" sz="800" kern="0" dirty="0">
                <a:solidFill>
                  <a:prstClr val="white"/>
                </a:solidFill>
                <a:latin typeface="Arial Narrow" panose="020B0606020202030204" pitchFamily="34" charset="0"/>
                <a:ea typeface="Lato" panose="020F0502020204030203" pitchFamily="34" charset="0"/>
                <a:cs typeface="Lato" panose="020F0502020204030203" pitchFamily="34" charset="0"/>
              </a:rPr>
              <a:t> J Med 2011; 364: 806-17.</a:t>
            </a:r>
          </a:p>
        </p:txBody>
      </p:sp>
      <p:graphicFrame>
        <p:nvGraphicFramePr>
          <p:cNvPr id="94" name="Chart 93">
            <a:extLst>
              <a:ext uri="{FF2B5EF4-FFF2-40B4-BE49-F238E27FC236}">
                <a16:creationId xmlns:a16="http://schemas.microsoft.com/office/drawing/2014/main" id="{485620CD-D5C0-46F0-97A3-35A0C1E4DBDC}"/>
              </a:ext>
            </a:extLst>
          </p:cNvPr>
          <p:cNvGraphicFramePr/>
          <p:nvPr/>
        </p:nvGraphicFramePr>
        <p:xfrm>
          <a:off x="2213681" y="4721243"/>
          <a:ext cx="1679757" cy="156707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5" name="Chart 94">
            <a:extLst>
              <a:ext uri="{FF2B5EF4-FFF2-40B4-BE49-F238E27FC236}">
                <a16:creationId xmlns:a16="http://schemas.microsoft.com/office/drawing/2014/main" id="{402C30C1-2AF7-411F-87F4-73D191F78D65}"/>
              </a:ext>
            </a:extLst>
          </p:cNvPr>
          <p:cNvGraphicFramePr/>
          <p:nvPr/>
        </p:nvGraphicFramePr>
        <p:xfrm>
          <a:off x="3936321" y="4684363"/>
          <a:ext cx="1679757" cy="156707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5" name="Group 120">
            <a:extLst>
              <a:ext uri="{FF2B5EF4-FFF2-40B4-BE49-F238E27FC236}">
                <a16:creationId xmlns:a16="http://schemas.microsoft.com/office/drawing/2014/main" id="{8DE0C36C-C1C7-4E41-B277-DB33E2BE2F96}"/>
              </a:ext>
            </a:extLst>
          </p:cNvPr>
          <p:cNvGraphicFramePr>
            <a:graphicFrameLocks noGrp="1"/>
          </p:cNvGraphicFramePr>
          <p:nvPr>
            <p:extLst>
              <p:ext uri="{D42A27DB-BD31-4B8C-83A1-F6EECF244321}">
                <p14:modId xmlns:p14="http://schemas.microsoft.com/office/powerpoint/2010/main" val="3471067986"/>
              </p:ext>
            </p:extLst>
          </p:nvPr>
        </p:nvGraphicFramePr>
        <p:xfrm>
          <a:off x="230471" y="2353272"/>
          <a:ext cx="8669655" cy="3309683"/>
        </p:xfrm>
        <a:graphic>
          <a:graphicData uri="http://schemas.openxmlformats.org/drawingml/2006/table">
            <a:tbl>
              <a:tblPr>
                <a:effectLst>
                  <a:outerShdw blurRad="50800" dist="38100" dir="5400000" algn="t" rotWithShape="0">
                    <a:prstClr val="black">
                      <a:alpha val="40000"/>
                    </a:prstClr>
                  </a:outerShdw>
                </a:effectLst>
              </a:tblPr>
              <a:tblGrid>
                <a:gridCol w="246888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068388">
                  <a:extLst>
                    <a:ext uri="{9D8B030D-6E8A-4147-A177-3AD203B41FA5}">
                      <a16:colId xmlns:a16="http://schemas.microsoft.com/office/drawing/2014/main" val="20003"/>
                    </a:ext>
                  </a:extLst>
                </a:gridCol>
                <a:gridCol w="1247775">
                  <a:extLst>
                    <a:ext uri="{9D8B030D-6E8A-4147-A177-3AD203B41FA5}">
                      <a16:colId xmlns:a16="http://schemas.microsoft.com/office/drawing/2014/main" val="20004"/>
                    </a:ext>
                  </a:extLst>
                </a:gridCol>
                <a:gridCol w="1293812">
                  <a:extLst>
                    <a:ext uri="{9D8B030D-6E8A-4147-A177-3AD203B41FA5}">
                      <a16:colId xmlns:a16="http://schemas.microsoft.com/office/drawing/2014/main" val="20005"/>
                    </a:ext>
                  </a:extLst>
                </a:gridCol>
              </a:tblGrid>
              <a:tr h="582094">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CA" sz="2000" b="1" i="0" u="none" strike="noStrike" cap="none" normalizeH="0" baseline="0" dirty="0">
                        <a:ln>
                          <a:noFill/>
                        </a:ln>
                        <a:solidFill>
                          <a:srgbClr val="0046AD"/>
                        </a:solidFill>
                        <a:effectLst/>
                        <a:latin typeface="Agency FB" panose="020B05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19325C"/>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A" sz="2000" b="1" i="0" u="none" strike="noStrike" cap="none" normalizeH="0" baseline="0" dirty="0">
                          <a:ln>
                            <a:noFill/>
                          </a:ln>
                          <a:solidFill>
                            <a:schemeClr val="bg1"/>
                          </a:solidFill>
                          <a:effectLst/>
                          <a:latin typeface="Arial Narrow" pitchFamily="34" charset="0"/>
                        </a:rPr>
                        <a:t>Apixaban</a:t>
                      </a:r>
                      <a:endParaRPr kumimoji="0" lang="en-US" sz="2000" b="1" i="0" u="none" strike="noStrike" cap="none" normalizeH="0" baseline="0" dirty="0">
                        <a:ln>
                          <a:noFill/>
                        </a:ln>
                        <a:solidFill>
                          <a:schemeClr val="bg1"/>
                        </a:solidFill>
                        <a:effectLst/>
                        <a:latin typeface="Arial Narrow" pitchFamily="34"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19325C"/>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A" sz="2000" b="1" i="0" u="none" strike="noStrike" cap="none" normalizeH="0" baseline="0" dirty="0">
                          <a:ln>
                            <a:noFill/>
                          </a:ln>
                          <a:solidFill>
                            <a:schemeClr val="bg1"/>
                          </a:solidFill>
                          <a:effectLst/>
                          <a:latin typeface="Arial Narrow" pitchFamily="34" charset="0"/>
                        </a:rPr>
                        <a:t>AAS</a:t>
                      </a:r>
                      <a:endParaRPr kumimoji="0" lang="en-US" sz="2000" b="1" i="0" u="none" strike="noStrike" cap="none" normalizeH="0" baseline="0" dirty="0">
                        <a:ln>
                          <a:noFill/>
                        </a:ln>
                        <a:solidFill>
                          <a:schemeClr val="bg1"/>
                        </a:solidFill>
                        <a:effectLst/>
                        <a:latin typeface="Arial Narrow" pitchFamily="34"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19325C"/>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A" sz="2000" b="1" i="0" u="none" strike="noStrike" cap="none" normalizeH="0" baseline="0" dirty="0">
                          <a:ln>
                            <a:noFill/>
                          </a:ln>
                          <a:solidFill>
                            <a:schemeClr val="bg1"/>
                          </a:solidFill>
                          <a:effectLst/>
                          <a:latin typeface="Arial Narrow" pitchFamily="34" charset="0"/>
                        </a:rPr>
                        <a:t>RR</a:t>
                      </a:r>
                      <a:endParaRPr kumimoji="0" lang="en-US" sz="2000" b="1" i="0" u="none" strike="noStrike" cap="none" normalizeH="0" baseline="0" dirty="0">
                        <a:ln>
                          <a:noFill/>
                        </a:ln>
                        <a:solidFill>
                          <a:schemeClr val="bg1"/>
                        </a:solidFill>
                        <a:effectLst/>
                        <a:latin typeface="Arial Narrow" pitchFamily="34"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19325C"/>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Arial Narrow" pitchFamily="34" charset="0"/>
                        </a:rPr>
                        <a:t>IC à 95% </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19325C"/>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bg1"/>
                          </a:solidFill>
                          <a:effectLst/>
                          <a:latin typeface="Arial Narrow" pitchFamily="34" charset="0"/>
                        </a:rPr>
                        <a:t>Valeur</a:t>
                      </a:r>
                      <a:r>
                        <a:rPr kumimoji="0" lang="en-US" sz="2000" b="1" i="0" u="none" strike="noStrike" cap="none" normalizeH="0" baseline="0" dirty="0">
                          <a:ln>
                            <a:noFill/>
                          </a:ln>
                          <a:solidFill>
                            <a:schemeClr val="bg1"/>
                          </a:solidFill>
                          <a:effectLst/>
                          <a:latin typeface="Arial Narrow" pitchFamily="34" charset="0"/>
                        </a:rPr>
                        <a:t> P</a:t>
                      </a: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19325C"/>
                    </a:solidFill>
                  </a:tcPr>
                </a:tc>
                <a:extLst>
                  <a:ext uri="{0D108BD9-81ED-4DB2-BD59-A6C34878D82A}">
                    <a16:rowId xmlns:a16="http://schemas.microsoft.com/office/drawing/2014/main" val="10000"/>
                  </a:ext>
                </a:extLst>
              </a:tr>
              <a:tr h="582094">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CA" sz="2000" b="1" i="0" u="none" strike="noStrike" cap="none" normalizeH="0" baseline="0" noProof="0" dirty="0">
                          <a:ln>
                            <a:noFill/>
                          </a:ln>
                          <a:solidFill>
                            <a:schemeClr val="tx1"/>
                          </a:solidFill>
                          <a:effectLst/>
                          <a:latin typeface="Arial Narrow" pitchFamily="34" charset="0"/>
                        </a:rPr>
                        <a:t>Nombre de patients (n)</a:t>
                      </a: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C3ECF3"/>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A" sz="2000" b="1" i="0" u="none" strike="noStrike" cap="none" normalizeH="0" baseline="0" dirty="0">
                          <a:ln>
                            <a:noFill/>
                          </a:ln>
                          <a:solidFill>
                            <a:schemeClr val="tx1"/>
                          </a:solidFill>
                          <a:effectLst/>
                          <a:latin typeface="Arial Narrow" panose="020B0606020202030204" pitchFamily="34" charset="0"/>
                        </a:rPr>
                        <a:t>2808</a:t>
                      </a:r>
                      <a:endParaRPr kumimoji="0" lang="en-US" sz="2000" b="1" i="0" u="none" strike="noStrike" cap="none" normalizeH="0" baseline="0" dirty="0">
                        <a:ln>
                          <a:noFill/>
                        </a:ln>
                        <a:solidFill>
                          <a:schemeClr val="tx1"/>
                        </a:solidFill>
                        <a:effectLst/>
                        <a:latin typeface="Arial Narrow" panose="020B0606020202030204" pitchFamily="34"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8FDFE"/>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A" sz="2000" b="1" i="0" u="none" strike="noStrike" cap="none" normalizeH="0" baseline="0" dirty="0">
                          <a:ln>
                            <a:noFill/>
                          </a:ln>
                          <a:solidFill>
                            <a:schemeClr val="tx1"/>
                          </a:solidFill>
                          <a:effectLst/>
                          <a:latin typeface="Arial Narrow" panose="020B0606020202030204" pitchFamily="34" charset="0"/>
                        </a:rPr>
                        <a:t>2791</a:t>
                      </a:r>
                      <a:endParaRPr kumimoji="0" lang="en-US" sz="2000" b="1" i="0" u="none" strike="noStrike" cap="none" normalizeH="0" baseline="0" dirty="0">
                        <a:ln>
                          <a:noFill/>
                        </a:ln>
                        <a:solidFill>
                          <a:schemeClr val="tx1"/>
                        </a:solidFill>
                        <a:effectLst/>
                        <a:latin typeface="Arial Narrow" panose="020B0606020202030204" pitchFamily="34"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8FDFE"/>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Arial Narrow" panose="020B0606020202030204" pitchFamily="34"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lumMod val="95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GB" sz="2000" b="1" i="0" u="none" strike="noStrike" cap="none" normalizeH="0" baseline="0" dirty="0">
                        <a:ln>
                          <a:noFill/>
                        </a:ln>
                        <a:solidFill>
                          <a:schemeClr val="tx1"/>
                        </a:solidFill>
                        <a:effectLst/>
                        <a:latin typeface="Arial Narrow" panose="020B0606020202030204" pitchFamily="34"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lumMod val="95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GB" sz="2000" b="1" i="0" u="none" strike="noStrike" cap="none" normalizeH="0" baseline="0" dirty="0">
                        <a:ln>
                          <a:noFill/>
                        </a:ln>
                        <a:solidFill>
                          <a:schemeClr val="tx1"/>
                        </a:solidFill>
                        <a:effectLst/>
                        <a:latin typeface="Arial Narrow" panose="020B0606020202030204" pitchFamily="34" charset="0"/>
                      </a:endParaRP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582094">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CA" sz="2000" b="1" i="0" u="none" strike="noStrike" cap="none" normalizeH="0" baseline="0" noProof="0" dirty="0">
                          <a:ln>
                            <a:noFill/>
                          </a:ln>
                          <a:solidFill>
                            <a:schemeClr val="tx1"/>
                          </a:solidFill>
                          <a:effectLst/>
                          <a:latin typeface="Arial Narrow" pitchFamily="34" charset="0"/>
                        </a:rPr>
                        <a:t>Hémorragie majeure</a:t>
                      </a: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C3ECF3"/>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A" sz="2000" b="1" i="0" u="none" strike="noStrike" cap="none" normalizeH="0" baseline="0" dirty="0">
                          <a:ln>
                            <a:noFill/>
                          </a:ln>
                          <a:solidFill>
                            <a:schemeClr val="tx1"/>
                          </a:solidFill>
                          <a:effectLst/>
                          <a:latin typeface="Arial Narrow" panose="020B0606020202030204" pitchFamily="34" charset="0"/>
                        </a:rPr>
                        <a:t>1,4</a:t>
                      </a:r>
                      <a:endParaRPr kumimoji="0" lang="en-US" sz="2000" b="1" i="0" u="none" strike="noStrike" cap="none" normalizeH="0" baseline="0" dirty="0">
                        <a:ln>
                          <a:noFill/>
                        </a:ln>
                        <a:solidFill>
                          <a:schemeClr val="tx1"/>
                        </a:solidFill>
                        <a:effectLst/>
                        <a:latin typeface="Arial Narrow" panose="020B0606020202030204" pitchFamily="34"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8FDFE"/>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A" sz="2000" b="1" i="0" u="none" strike="noStrike" cap="none" normalizeH="0" baseline="0" dirty="0">
                          <a:ln>
                            <a:noFill/>
                          </a:ln>
                          <a:solidFill>
                            <a:schemeClr val="tx1"/>
                          </a:solidFill>
                          <a:effectLst/>
                          <a:latin typeface="Arial Narrow" panose="020B0606020202030204" pitchFamily="34" charset="0"/>
                        </a:rPr>
                        <a:t>1,2</a:t>
                      </a:r>
                      <a:endParaRPr kumimoji="0" lang="en-US" sz="2000" b="1" i="0" u="none" strike="noStrike" cap="none" normalizeH="0" baseline="0" dirty="0">
                        <a:ln>
                          <a:noFill/>
                        </a:ln>
                        <a:solidFill>
                          <a:schemeClr val="tx1"/>
                        </a:solidFill>
                        <a:effectLst/>
                        <a:latin typeface="Arial Narrow" panose="020B0606020202030204" pitchFamily="34"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8FDFE"/>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A" sz="2000" b="1" i="0" u="none" strike="noStrike" cap="none" normalizeH="0" baseline="0" dirty="0">
                          <a:ln>
                            <a:noFill/>
                          </a:ln>
                          <a:solidFill>
                            <a:schemeClr val="tx1"/>
                          </a:solidFill>
                          <a:effectLst/>
                          <a:latin typeface="Arial Narrow" panose="020B0606020202030204" pitchFamily="34" charset="0"/>
                        </a:rPr>
                        <a:t>1,13</a:t>
                      </a:r>
                      <a:endParaRPr kumimoji="0" lang="en-US" sz="2000" b="1" i="0" u="none" strike="noStrike" cap="none" normalizeH="0" baseline="0" dirty="0">
                        <a:ln>
                          <a:noFill/>
                        </a:ln>
                        <a:solidFill>
                          <a:schemeClr val="tx1"/>
                        </a:solidFill>
                        <a:effectLst/>
                        <a:latin typeface="Arial Narrow" panose="020B0606020202030204" pitchFamily="34"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8FDFE"/>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Arial Narrow" panose="020B0606020202030204" pitchFamily="34" charset="0"/>
                        </a:rPr>
                        <a:t>0,74-1,75</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8FDFE"/>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rgbClr val="30C1D7"/>
                          </a:solidFill>
                          <a:effectLst/>
                          <a:latin typeface="Arial Narrow" panose="020B0606020202030204" pitchFamily="34" charset="0"/>
                        </a:rPr>
                        <a:t>0,57</a:t>
                      </a: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8FDFE"/>
                    </a:solidFill>
                  </a:tcPr>
                </a:tc>
                <a:extLst>
                  <a:ext uri="{0D108BD9-81ED-4DB2-BD59-A6C34878D82A}">
                    <a16:rowId xmlns:a16="http://schemas.microsoft.com/office/drawing/2014/main" val="10002"/>
                  </a:ext>
                </a:extLst>
              </a:tr>
              <a:tr h="1563401">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457200" marR="0" lvl="1" indent="0" algn="l" defTabSz="914400" rtl="0" eaLnBrk="0" fontAlgn="base" latinLnBrk="0" hangingPunct="0">
                        <a:lnSpc>
                          <a:spcPct val="100000"/>
                        </a:lnSpc>
                        <a:spcBef>
                          <a:spcPct val="0"/>
                        </a:spcBef>
                        <a:spcAft>
                          <a:spcPct val="0"/>
                        </a:spcAft>
                        <a:buClrTx/>
                        <a:buSzTx/>
                        <a:buFontTx/>
                        <a:buNone/>
                        <a:tabLst/>
                      </a:pPr>
                      <a:r>
                        <a:rPr kumimoji="0" lang="fr-CA" sz="2000" b="1" i="0" u="none" strike="noStrike" cap="none" normalizeH="0" baseline="0" noProof="0" dirty="0">
                          <a:ln>
                            <a:noFill/>
                          </a:ln>
                          <a:solidFill>
                            <a:schemeClr val="tx1"/>
                          </a:solidFill>
                          <a:effectLst/>
                          <a:latin typeface="Arial Narrow" pitchFamily="34" charset="0"/>
                        </a:rPr>
                        <a:t>- Mineure</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fr-CA" sz="2000" b="1" i="0" u="none" strike="noStrike" cap="none" normalizeH="0" baseline="0" noProof="0" dirty="0">
                          <a:ln>
                            <a:noFill/>
                          </a:ln>
                          <a:solidFill>
                            <a:schemeClr val="tx1"/>
                          </a:solidFill>
                          <a:effectLst/>
                          <a:latin typeface="Arial Narrow" pitchFamily="34" charset="0"/>
                        </a:rPr>
                        <a:t>- Fatale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fr-CA" sz="2000" b="1" i="0" u="none" strike="noStrike" cap="none" normalizeH="0" baseline="0" noProof="0" dirty="0">
                          <a:ln>
                            <a:noFill/>
                          </a:ln>
                          <a:solidFill>
                            <a:schemeClr val="tx1"/>
                          </a:solidFill>
                          <a:effectLst/>
                          <a:latin typeface="Arial Narrow" pitchFamily="34" charset="0"/>
                        </a:rPr>
                        <a:t>- Intracrânienne </a:t>
                      </a: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3ECF3"/>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A" sz="2000" b="1" i="0" u="none" strike="noStrike" cap="none" normalizeH="0" baseline="0" dirty="0">
                          <a:ln>
                            <a:noFill/>
                          </a:ln>
                          <a:solidFill>
                            <a:schemeClr val="tx1"/>
                          </a:solidFill>
                          <a:effectLst/>
                          <a:latin typeface="Arial Narrow" panose="020B0606020202030204" pitchFamily="34" charset="0"/>
                        </a:rPr>
                        <a:t>6,3</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CA" sz="2000" b="1" i="0" u="none" strike="noStrike" cap="none" normalizeH="0" baseline="0" dirty="0">
                          <a:ln>
                            <a:noFill/>
                          </a:ln>
                          <a:solidFill>
                            <a:schemeClr val="tx1"/>
                          </a:solidFill>
                          <a:effectLst/>
                          <a:latin typeface="Arial Narrow" panose="020B0606020202030204" pitchFamily="34" charset="0"/>
                        </a:rPr>
                        <a:t>0,1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CA" sz="2000" b="1" i="0" u="none" strike="noStrike" cap="none" normalizeH="0" baseline="0" dirty="0">
                          <a:ln>
                            <a:noFill/>
                          </a:ln>
                          <a:solidFill>
                            <a:schemeClr val="tx1"/>
                          </a:solidFill>
                          <a:effectLst/>
                          <a:latin typeface="Arial Narrow" panose="020B0606020202030204" pitchFamily="34" charset="0"/>
                        </a:rPr>
                        <a:t>0,4</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DFE"/>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A" sz="2000" b="1" i="0" u="none" strike="noStrike" cap="none" normalizeH="0" baseline="0" dirty="0">
                          <a:ln>
                            <a:noFill/>
                          </a:ln>
                          <a:solidFill>
                            <a:schemeClr val="tx1"/>
                          </a:solidFill>
                          <a:effectLst/>
                          <a:latin typeface="Arial Narrow" panose="020B0606020202030204" pitchFamily="34" charset="0"/>
                        </a:rPr>
                        <a:t>5,0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CA" sz="2000" b="1" i="0" u="none" strike="noStrike" cap="none" normalizeH="0" baseline="0" dirty="0">
                          <a:ln>
                            <a:noFill/>
                          </a:ln>
                          <a:solidFill>
                            <a:schemeClr val="tx1"/>
                          </a:solidFill>
                          <a:effectLst/>
                          <a:latin typeface="Arial Narrow" panose="020B0606020202030204" pitchFamily="34" charset="0"/>
                        </a:rPr>
                        <a:t>0,2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CA" sz="2000" b="1" i="0" u="none" strike="noStrike" cap="none" normalizeH="0" baseline="0" dirty="0">
                          <a:ln>
                            <a:noFill/>
                          </a:ln>
                          <a:solidFill>
                            <a:schemeClr val="tx1"/>
                          </a:solidFill>
                          <a:effectLst/>
                          <a:latin typeface="Arial Narrow" panose="020B0606020202030204" pitchFamily="34" charset="0"/>
                        </a:rPr>
                        <a:t>0,4</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DFE"/>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A" sz="2000" b="1" i="0" u="none" strike="noStrike" cap="none" normalizeH="0" baseline="0" dirty="0">
                          <a:ln>
                            <a:noFill/>
                          </a:ln>
                          <a:solidFill>
                            <a:schemeClr val="tx1"/>
                          </a:solidFill>
                          <a:effectLst/>
                          <a:latin typeface="Arial Narrow" panose="020B0606020202030204" pitchFamily="34" charset="0"/>
                        </a:rPr>
                        <a:t>1,24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CA" sz="2000" b="1" i="0" u="none" strike="noStrike" cap="none" normalizeH="0" baseline="0" dirty="0">
                          <a:ln>
                            <a:noFill/>
                          </a:ln>
                          <a:solidFill>
                            <a:schemeClr val="tx1"/>
                          </a:solidFill>
                          <a:effectLst/>
                          <a:latin typeface="Arial Narrow" panose="020B0606020202030204" pitchFamily="34" charset="0"/>
                        </a:rPr>
                        <a:t>0,67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CA" sz="2000" b="1" i="0" u="none" strike="noStrike" cap="none" normalizeH="0" baseline="0" dirty="0">
                          <a:ln>
                            <a:noFill/>
                          </a:ln>
                          <a:solidFill>
                            <a:schemeClr val="tx1"/>
                          </a:solidFill>
                          <a:effectLst/>
                          <a:latin typeface="Arial Narrow" panose="020B0606020202030204" pitchFamily="34" charset="0"/>
                        </a:rPr>
                        <a:t>0,85</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DFE"/>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A" sz="2000" b="1" i="0" u="none" strike="noStrike" cap="none" normalizeH="0" baseline="0" dirty="0">
                          <a:ln>
                            <a:noFill/>
                          </a:ln>
                          <a:solidFill>
                            <a:schemeClr val="tx1"/>
                          </a:solidFill>
                          <a:effectLst/>
                          <a:latin typeface="Arial Narrow" panose="020B0606020202030204" pitchFamily="34" charset="0"/>
                        </a:rPr>
                        <a:t>1,00-1,53</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CA" sz="2000" b="1" i="0" u="none" strike="noStrike" cap="none" normalizeH="0" baseline="0" dirty="0">
                          <a:ln>
                            <a:noFill/>
                          </a:ln>
                          <a:solidFill>
                            <a:schemeClr val="tx1"/>
                          </a:solidFill>
                          <a:effectLst/>
                          <a:latin typeface="Arial Narrow" panose="020B0606020202030204" pitchFamily="34" charset="0"/>
                        </a:rPr>
                        <a:t>0,19-2,37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CA" sz="2000" b="1" i="0" u="none" strike="noStrike" cap="none" normalizeH="0" baseline="0" dirty="0">
                          <a:ln>
                            <a:noFill/>
                          </a:ln>
                          <a:solidFill>
                            <a:schemeClr val="tx1"/>
                          </a:solidFill>
                          <a:effectLst/>
                          <a:latin typeface="Arial Narrow" panose="020B0606020202030204" pitchFamily="34" charset="0"/>
                        </a:rPr>
                        <a:t>0,38-1,90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DFE"/>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A" sz="2000" b="1" i="0" u="none" strike="noStrike" cap="none" normalizeH="0" baseline="0" dirty="0">
                          <a:ln>
                            <a:noFill/>
                          </a:ln>
                          <a:solidFill>
                            <a:srgbClr val="30C1D7"/>
                          </a:solidFill>
                          <a:effectLst/>
                          <a:latin typeface="Arial Narrow" panose="020B0606020202030204" pitchFamily="34" charset="0"/>
                        </a:rPr>
                        <a:t>0,05</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CA" sz="2000" b="1" i="0" u="none" strike="noStrike" cap="none" normalizeH="0" baseline="0" dirty="0">
                          <a:ln>
                            <a:noFill/>
                          </a:ln>
                          <a:solidFill>
                            <a:srgbClr val="30C1D7"/>
                          </a:solidFill>
                          <a:effectLst/>
                          <a:latin typeface="Arial Narrow" panose="020B0606020202030204" pitchFamily="34" charset="0"/>
                        </a:rPr>
                        <a:t>0,53</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CA" sz="2000" b="1" i="0" u="none" strike="noStrike" cap="none" normalizeH="0" baseline="0" dirty="0">
                          <a:ln>
                            <a:noFill/>
                          </a:ln>
                          <a:solidFill>
                            <a:srgbClr val="30C1D7"/>
                          </a:solidFill>
                          <a:effectLst/>
                          <a:latin typeface="Arial Narrow" panose="020B0606020202030204" pitchFamily="34" charset="0"/>
                        </a:rPr>
                        <a:t>0,69</a:t>
                      </a: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DFE"/>
                    </a:solidFill>
                  </a:tcPr>
                </a:tc>
                <a:extLst>
                  <a:ext uri="{0D108BD9-81ED-4DB2-BD59-A6C34878D82A}">
                    <a16:rowId xmlns:a16="http://schemas.microsoft.com/office/drawing/2014/main" val="10003"/>
                  </a:ext>
                </a:extLst>
              </a:tr>
            </a:tbl>
          </a:graphicData>
        </a:graphic>
      </p:graphicFrame>
      <p:sp>
        <p:nvSpPr>
          <p:cNvPr id="26" name="Text Box 50">
            <a:extLst>
              <a:ext uri="{FF2B5EF4-FFF2-40B4-BE49-F238E27FC236}">
                <a16:creationId xmlns:a16="http://schemas.microsoft.com/office/drawing/2014/main" id="{5B4D65E9-778C-45A0-8890-64F24B04CAC0}"/>
              </a:ext>
            </a:extLst>
          </p:cNvPr>
          <p:cNvSpPr txBox="1">
            <a:spLocks noChangeArrowheads="1"/>
          </p:cNvSpPr>
          <p:nvPr/>
        </p:nvSpPr>
        <p:spPr bwMode="auto">
          <a:xfrm>
            <a:off x="187585" y="1577648"/>
            <a:ext cx="857250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r>
              <a:rPr lang="fr-FR" altLang="en-US" sz="3200" b="1" dirty="0">
                <a:latin typeface="Arial Narrow" pitchFamily="34" charset="0"/>
              </a:rPr>
              <a:t>Les données représentent un %/an</a:t>
            </a:r>
          </a:p>
          <a:p>
            <a:pPr algn="ctr"/>
            <a:endParaRPr lang="en-GB" altLang="en-US" sz="3200" b="1" dirty="0">
              <a:latin typeface="Arial Narrow" panose="020B0606020202030204" pitchFamily="34" charset="0"/>
            </a:endParaRPr>
          </a:p>
        </p:txBody>
      </p:sp>
      <p:pic>
        <p:nvPicPr>
          <p:cNvPr id="13" name="4E92DA43-5712-40E9-AFDC-2C1062C78C6F" descr="7646DFF2-B812-4635-AA57-5171E34E5A45@chrc">
            <a:extLst>
              <a:ext uri="{FF2B5EF4-FFF2-40B4-BE49-F238E27FC236}">
                <a16:creationId xmlns:a16="http://schemas.microsoft.com/office/drawing/2014/main" id="{1F977C0B-D604-4E62-BF4F-BAF903676E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5559" y="140707"/>
            <a:ext cx="1850654" cy="105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4571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841E32A-EB6F-47A2-AF6B-AF79BF1E89C5}"/>
              </a:ext>
            </a:extLst>
          </p:cNvPr>
          <p:cNvSpPr/>
          <p:nvPr/>
        </p:nvSpPr>
        <p:spPr>
          <a:xfrm>
            <a:off x="0" y="6211671"/>
            <a:ext cx="9144000" cy="64633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46" name="Picture 45" descr="CHRC-logo_blue.png">
            <a:extLst>
              <a:ext uri="{FF2B5EF4-FFF2-40B4-BE49-F238E27FC236}">
                <a16:creationId xmlns:a16="http://schemas.microsoft.com/office/drawing/2014/main" id="{095A59FD-9F52-4C72-A6A6-4B5DFA8DC5CA}"/>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380250" y="5889891"/>
            <a:ext cx="716292" cy="712746"/>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319739"/>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6448" y="0"/>
            <a:ext cx="6867311" cy="1261884"/>
          </a:xfrm>
          <a:prstGeom prst="rect">
            <a:avLst/>
          </a:prstGeom>
          <a:noFill/>
        </p:spPr>
        <p:txBody>
          <a:bodyPr wrap="square">
            <a:spAutoFit/>
          </a:bodyPr>
          <a:lstStyle/>
          <a:p>
            <a:pPr lvl="0">
              <a:defRPr/>
            </a:pPr>
            <a:r>
              <a:rPr lang="en-CA" sz="4000" b="1" dirty="0">
                <a:solidFill>
                  <a:srgbClr val="183059"/>
                </a:solidFill>
                <a:latin typeface="Arial Narrow" panose="020B0606020202030204" pitchFamily="34" charset="0"/>
                <a:cs typeface="Aharoni" panose="02010803020104030203" pitchFamily="2" charset="-79"/>
              </a:rPr>
              <a:t>AVERROES </a:t>
            </a:r>
          </a:p>
          <a:p>
            <a:pPr lvl="0">
              <a:defRPr/>
            </a:pPr>
            <a:r>
              <a:rPr lang="en-CA" sz="3600" b="1" dirty="0" err="1">
                <a:solidFill>
                  <a:srgbClr val="356AC1"/>
                </a:solidFill>
                <a:latin typeface="Arial Narrow" panose="020B0606020202030204" pitchFamily="34" charset="0"/>
                <a:cs typeface="Aharoni" panose="02010803020104030203" pitchFamily="2" charset="-79"/>
              </a:rPr>
              <a:t>Critères</a:t>
            </a:r>
            <a:r>
              <a:rPr lang="en-CA" sz="3600" b="1" dirty="0">
                <a:solidFill>
                  <a:srgbClr val="356AC1"/>
                </a:solidFill>
                <a:latin typeface="Arial Narrow" panose="020B0606020202030204" pitchFamily="34" charset="0"/>
                <a:cs typeface="Aharoni" panose="02010803020104030203" pitchFamily="2" charset="-79"/>
              </a:rPr>
              <a:t> </a:t>
            </a:r>
            <a:r>
              <a:rPr lang="en-CA" sz="3600" b="1" dirty="0" err="1">
                <a:solidFill>
                  <a:srgbClr val="356AC1"/>
                </a:solidFill>
                <a:latin typeface="Arial Narrow" panose="020B0606020202030204" pitchFamily="34" charset="0"/>
                <a:cs typeface="Aharoni" panose="02010803020104030203" pitchFamily="2" charset="-79"/>
              </a:rPr>
              <a:t>d’innocuité</a:t>
            </a:r>
            <a:r>
              <a:rPr lang="en-CA" sz="3600" b="1" dirty="0">
                <a:solidFill>
                  <a:srgbClr val="356AC1"/>
                </a:solidFill>
                <a:latin typeface="Arial Narrow" panose="020B0606020202030204" pitchFamily="34" charset="0"/>
                <a:cs typeface="Aharoni" panose="02010803020104030203" pitchFamily="2" charset="-79"/>
              </a:rPr>
              <a:t> </a:t>
            </a:r>
            <a:r>
              <a:rPr lang="en-CA" sz="3600" b="1" dirty="0" err="1">
                <a:solidFill>
                  <a:srgbClr val="356AC1"/>
                </a:solidFill>
                <a:latin typeface="Arial Narrow" panose="020B0606020202030204" pitchFamily="34" charset="0"/>
                <a:cs typeface="Aharoni" panose="02010803020104030203" pitchFamily="2" charset="-79"/>
              </a:rPr>
              <a:t>principaux</a:t>
            </a:r>
            <a:endParaRPr lang="en-CA" sz="3600" b="1" dirty="0">
              <a:solidFill>
                <a:srgbClr val="356AC1"/>
              </a:solidFill>
              <a:latin typeface="Arial Narrow" panose="020B0606020202030204" pitchFamily="34" charset="0"/>
              <a:cs typeface="Aharoni" panose="02010803020104030203" pitchFamily="2" charset="-79"/>
            </a:endParaRPr>
          </a:p>
        </p:txBody>
      </p:sp>
      <p:graphicFrame>
        <p:nvGraphicFramePr>
          <p:cNvPr id="28" name="Chart 27">
            <a:extLst>
              <a:ext uri="{FF2B5EF4-FFF2-40B4-BE49-F238E27FC236}">
                <a16:creationId xmlns:a16="http://schemas.microsoft.com/office/drawing/2014/main" id="{8FD8839C-4C1D-48E6-AEE5-0B5478BEA6E4}"/>
              </a:ext>
            </a:extLst>
          </p:cNvPr>
          <p:cNvGraphicFramePr/>
          <p:nvPr/>
        </p:nvGraphicFramePr>
        <p:xfrm>
          <a:off x="3936321" y="4684363"/>
          <a:ext cx="1679757" cy="1567073"/>
        </p:xfrm>
        <a:graphic>
          <a:graphicData uri="http://schemas.openxmlformats.org/drawingml/2006/chart">
            <c:chart xmlns:c="http://schemas.openxmlformats.org/drawingml/2006/chart" xmlns:r="http://schemas.openxmlformats.org/officeDocument/2006/relationships" r:id="rId5"/>
          </a:graphicData>
        </a:graphic>
      </p:graphicFrame>
      <p:sp>
        <p:nvSpPr>
          <p:cNvPr id="24" name="Rectangle 23">
            <a:extLst>
              <a:ext uri="{FF2B5EF4-FFF2-40B4-BE49-F238E27FC236}">
                <a16:creationId xmlns:a16="http://schemas.microsoft.com/office/drawing/2014/main" id="{6393089C-0643-41BB-BCED-5CA839EE501E}"/>
              </a:ext>
            </a:extLst>
          </p:cNvPr>
          <p:cNvSpPr/>
          <p:nvPr/>
        </p:nvSpPr>
        <p:spPr>
          <a:xfrm>
            <a:off x="107504" y="6439307"/>
            <a:ext cx="4572000" cy="338554"/>
          </a:xfrm>
          <a:prstGeom prst="rect">
            <a:avLst/>
          </a:prstGeom>
        </p:spPr>
        <p:txBody>
          <a:bodyPr>
            <a:spAutoFit/>
          </a:bodyPr>
          <a:lstStyle/>
          <a:p>
            <a:pPr lvl="0" defTabSz="914400">
              <a:defRPr/>
            </a:pPr>
            <a:endParaRPr lang="da-DK" sz="800" kern="0" dirty="0">
              <a:solidFill>
                <a:prstClr val="white"/>
              </a:solidFill>
              <a:latin typeface="Arial Narrow" panose="020B0606020202030204" pitchFamily="34" charset="0"/>
              <a:ea typeface="Lato" panose="020F0502020204030203" pitchFamily="34" charset="0"/>
              <a:cs typeface="Lato" panose="020F0502020204030203" pitchFamily="34" charset="0"/>
            </a:endParaRPr>
          </a:p>
          <a:p>
            <a:pPr lvl="0" defTabSz="914400">
              <a:defRPr/>
            </a:pPr>
            <a:r>
              <a:rPr lang="da-DK" sz="800" kern="0" dirty="0">
                <a:solidFill>
                  <a:prstClr val="white"/>
                </a:solidFill>
                <a:latin typeface="Arial Narrow" panose="020B0606020202030204" pitchFamily="34" charset="0"/>
                <a:ea typeface="Lato" panose="020F0502020204030203" pitchFamily="34" charset="0"/>
                <a:cs typeface="Lato" panose="020F0502020204030203" pitchFamily="34" charset="0"/>
              </a:rPr>
              <a:t>Connolly et al. N Engl J Med 2011;364:806-17</a:t>
            </a:r>
          </a:p>
        </p:txBody>
      </p:sp>
      <p:graphicFrame>
        <p:nvGraphicFramePr>
          <p:cNvPr id="94" name="Chart 93">
            <a:extLst>
              <a:ext uri="{FF2B5EF4-FFF2-40B4-BE49-F238E27FC236}">
                <a16:creationId xmlns:a16="http://schemas.microsoft.com/office/drawing/2014/main" id="{485620CD-D5C0-46F0-97A3-35A0C1E4DBDC}"/>
              </a:ext>
            </a:extLst>
          </p:cNvPr>
          <p:cNvGraphicFramePr/>
          <p:nvPr/>
        </p:nvGraphicFramePr>
        <p:xfrm>
          <a:off x="2213681" y="4721243"/>
          <a:ext cx="1679757" cy="156707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5" name="Chart 94">
            <a:extLst>
              <a:ext uri="{FF2B5EF4-FFF2-40B4-BE49-F238E27FC236}">
                <a16:creationId xmlns:a16="http://schemas.microsoft.com/office/drawing/2014/main" id="{402C30C1-2AF7-411F-87F4-73D191F78D65}"/>
              </a:ext>
            </a:extLst>
          </p:cNvPr>
          <p:cNvGraphicFramePr/>
          <p:nvPr/>
        </p:nvGraphicFramePr>
        <p:xfrm>
          <a:off x="3936321" y="4684363"/>
          <a:ext cx="1679757" cy="1567073"/>
        </p:xfrm>
        <a:graphic>
          <a:graphicData uri="http://schemas.openxmlformats.org/drawingml/2006/chart">
            <c:chart xmlns:c="http://schemas.openxmlformats.org/drawingml/2006/chart" xmlns:r="http://schemas.openxmlformats.org/officeDocument/2006/relationships" r:id="rId7"/>
          </a:graphicData>
        </a:graphic>
      </p:graphicFrame>
      <p:sp>
        <p:nvSpPr>
          <p:cNvPr id="15" name="Rectangle 3">
            <a:extLst>
              <a:ext uri="{FF2B5EF4-FFF2-40B4-BE49-F238E27FC236}">
                <a16:creationId xmlns:a16="http://schemas.microsoft.com/office/drawing/2014/main" id="{50509D29-397A-42F4-AC9D-781DE3981D92}"/>
              </a:ext>
            </a:extLst>
          </p:cNvPr>
          <p:cNvSpPr>
            <a:spLocks noChangeArrowheads="1"/>
          </p:cNvSpPr>
          <p:nvPr/>
        </p:nvSpPr>
        <p:spPr bwMode="gray">
          <a:xfrm>
            <a:off x="107503" y="6473162"/>
            <a:ext cx="6488505" cy="304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wrap="square" lIns="0" tIns="0" rIns="0" bIns="0" anchor="b">
            <a:spAutoFit/>
          </a:bodyPr>
          <a:lstStyle/>
          <a:p>
            <a:pPr defTabSz="933139" fontAlgn="base">
              <a:lnSpc>
                <a:spcPct val="80000"/>
              </a:lnSpc>
              <a:spcBef>
                <a:spcPct val="20000"/>
              </a:spcBef>
              <a:spcAft>
                <a:spcPct val="0"/>
              </a:spcAft>
            </a:pPr>
            <a:r>
              <a:rPr lang="en-GB" sz="1100" dirty="0">
                <a:solidFill>
                  <a:srgbClr val="737373">
                    <a:lumMod val="75000"/>
                  </a:srgbClr>
                </a:solidFill>
                <a:latin typeface="Arial Narrow" panose="020B0606020202030204" pitchFamily="34" charset="0"/>
              </a:rPr>
              <a:t>*</a:t>
            </a:r>
            <a:r>
              <a:rPr lang="fr-MC" sz="1100" dirty="0">
                <a:solidFill>
                  <a:schemeClr val="bg1"/>
                </a:solidFill>
                <a:latin typeface="Arial Narrow" pitchFamily="34" charset="0"/>
              </a:rPr>
              <a:t>Les accidents hémorragiques ont été rapportés comme étant fatals par l’investigateur et ont été confirmés lors de l’arbitrage</a:t>
            </a:r>
          </a:p>
          <a:p>
            <a:pPr algn="l" defTabSz="933139" rtl="0" fontAlgn="base">
              <a:lnSpc>
                <a:spcPct val="80000"/>
              </a:lnSpc>
              <a:spcBef>
                <a:spcPct val="20000"/>
              </a:spcBef>
              <a:spcAft>
                <a:spcPct val="0"/>
              </a:spcAft>
            </a:pPr>
            <a:endParaRPr lang="en-GB" sz="1100" dirty="0">
              <a:solidFill>
                <a:schemeClr val="bg1"/>
              </a:solidFill>
              <a:latin typeface="Arial Narrow" panose="020B0606020202030204" pitchFamily="34" charset="0"/>
            </a:endParaRPr>
          </a:p>
        </p:txBody>
      </p:sp>
      <p:pic>
        <p:nvPicPr>
          <p:cNvPr id="2" name="Picture 1">
            <a:extLst>
              <a:ext uri="{FF2B5EF4-FFF2-40B4-BE49-F238E27FC236}">
                <a16:creationId xmlns:a16="http://schemas.microsoft.com/office/drawing/2014/main" id="{5DDA8207-73C8-46FE-8D1F-20780C1023FC}"/>
              </a:ext>
            </a:extLst>
          </p:cNvPr>
          <p:cNvPicPr>
            <a:picLocks noChangeAspect="1"/>
          </p:cNvPicPr>
          <p:nvPr/>
        </p:nvPicPr>
        <p:blipFill>
          <a:blip r:embed="rId8"/>
          <a:stretch>
            <a:fillRect/>
          </a:stretch>
        </p:blipFill>
        <p:spPr>
          <a:xfrm>
            <a:off x="12740" y="1920322"/>
            <a:ext cx="9123558" cy="3513067"/>
          </a:xfrm>
          <a:prstGeom prst="rect">
            <a:avLst/>
          </a:prstGeom>
        </p:spPr>
      </p:pic>
      <p:pic>
        <p:nvPicPr>
          <p:cNvPr id="16" name="4E92DA43-5712-40E9-AFDC-2C1062C78C6F" descr="7646DFF2-B812-4635-AA57-5171E34E5A45@chrc">
            <a:extLst>
              <a:ext uri="{FF2B5EF4-FFF2-40B4-BE49-F238E27FC236}">
                <a16:creationId xmlns:a16="http://schemas.microsoft.com/office/drawing/2014/main" id="{62CFC5C0-F187-465E-83EE-E27AF0826F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9913" y="140707"/>
            <a:ext cx="1776300" cy="1011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5301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841E32A-EB6F-47A2-AF6B-AF79BF1E89C5}"/>
              </a:ext>
            </a:extLst>
          </p:cNvPr>
          <p:cNvSpPr/>
          <p:nvPr/>
        </p:nvSpPr>
        <p:spPr>
          <a:xfrm>
            <a:off x="0" y="6211671"/>
            <a:ext cx="9144000" cy="64633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46" name="Picture 45" descr="CHRC-logo_blue.png">
            <a:extLst>
              <a:ext uri="{FF2B5EF4-FFF2-40B4-BE49-F238E27FC236}">
                <a16:creationId xmlns:a16="http://schemas.microsoft.com/office/drawing/2014/main" id="{095A59FD-9F52-4C72-A6A6-4B5DFA8DC5CA}"/>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380250" y="5889891"/>
            <a:ext cx="716292" cy="712746"/>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464918"/>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62827" y="0"/>
            <a:ext cx="6867311" cy="1446550"/>
          </a:xfrm>
          <a:prstGeom prst="rect">
            <a:avLst/>
          </a:prstGeom>
          <a:noFill/>
        </p:spPr>
        <p:txBody>
          <a:bodyPr wrap="square">
            <a:spAutoFit/>
          </a:bodyPr>
          <a:lstStyle/>
          <a:p>
            <a:pPr lvl="0">
              <a:defRPr/>
            </a:pPr>
            <a:r>
              <a:rPr lang="en-CA" sz="4000" b="1" dirty="0">
                <a:solidFill>
                  <a:srgbClr val="183059"/>
                </a:solidFill>
                <a:latin typeface="Arial Narrow" panose="020B0606020202030204" pitchFamily="34" charset="0"/>
                <a:cs typeface="Aharoni" panose="02010803020104030203" pitchFamily="2" charset="-79"/>
              </a:rPr>
              <a:t>AVERROES </a:t>
            </a:r>
          </a:p>
          <a:p>
            <a:pPr>
              <a:defRPr/>
            </a:pPr>
            <a:r>
              <a:rPr lang="fr-MC" altLang="en-US" sz="2400" b="1" dirty="0">
                <a:solidFill>
                  <a:srgbClr val="356AC1"/>
                </a:solidFill>
                <a:latin typeface="Arial Narrow" panose="020B0606020202030204" pitchFamily="34" charset="0"/>
                <a:cs typeface="Aharoni" panose="02010803020104030203" pitchFamily="2" charset="-79"/>
              </a:rPr>
              <a:t>Les patients sous apixaban étaient moins susceptibles d’arrêter le médicament que les patients sous AAS</a:t>
            </a:r>
            <a:endParaRPr lang="en-CA" sz="2400" b="1" dirty="0">
              <a:solidFill>
                <a:srgbClr val="356AC1"/>
              </a:solidFill>
              <a:latin typeface="Arial Narrow" panose="020B0606020202030204" pitchFamily="34" charset="0"/>
              <a:cs typeface="Aharoni" panose="02010803020104030203" pitchFamily="2" charset="-79"/>
            </a:endParaRPr>
          </a:p>
        </p:txBody>
      </p:sp>
      <p:graphicFrame>
        <p:nvGraphicFramePr>
          <p:cNvPr id="28" name="Chart 27">
            <a:extLst>
              <a:ext uri="{FF2B5EF4-FFF2-40B4-BE49-F238E27FC236}">
                <a16:creationId xmlns:a16="http://schemas.microsoft.com/office/drawing/2014/main" id="{8FD8839C-4C1D-48E6-AEE5-0B5478BEA6E4}"/>
              </a:ext>
            </a:extLst>
          </p:cNvPr>
          <p:cNvGraphicFramePr/>
          <p:nvPr/>
        </p:nvGraphicFramePr>
        <p:xfrm>
          <a:off x="3936321" y="4684363"/>
          <a:ext cx="1679757" cy="156707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4" name="Chart 93">
            <a:extLst>
              <a:ext uri="{FF2B5EF4-FFF2-40B4-BE49-F238E27FC236}">
                <a16:creationId xmlns:a16="http://schemas.microsoft.com/office/drawing/2014/main" id="{485620CD-D5C0-46F0-97A3-35A0C1E4DBDC}"/>
              </a:ext>
            </a:extLst>
          </p:cNvPr>
          <p:cNvGraphicFramePr/>
          <p:nvPr/>
        </p:nvGraphicFramePr>
        <p:xfrm>
          <a:off x="2213681" y="4721243"/>
          <a:ext cx="1679757" cy="156707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5" name="Chart 94">
            <a:extLst>
              <a:ext uri="{FF2B5EF4-FFF2-40B4-BE49-F238E27FC236}">
                <a16:creationId xmlns:a16="http://schemas.microsoft.com/office/drawing/2014/main" id="{402C30C1-2AF7-411F-87F4-73D191F78D65}"/>
              </a:ext>
            </a:extLst>
          </p:cNvPr>
          <p:cNvGraphicFramePr/>
          <p:nvPr/>
        </p:nvGraphicFramePr>
        <p:xfrm>
          <a:off x="3936321" y="4684363"/>
          <a:ext cx="1679757" cy="156707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4" name="Chart 3">
            <a:extLst>
              <a:ext uri="{FF2B5EF4-FFF2-40B4-BE49-F238E27FC236}">
                <a16:creationId xmlns:a16="http://schemas.microsoft.com/office/drawing/2014/main" id="{7A3DA613-0B60-4E3C-9CF8-AC4D1440EABC}"/>
              </a:ext>
            </a:extLst>
          </p:cNvPr>
          <p:cNvGraphicFramePr/>
          <p:nvPr>
            <p:extLst>
              <p:ext uri="{D42A27DB-BD31-4B8C-83A1-F6EECF244321}">
                <p14:modId xmlns:p14="http://schemas.microsoft.com/office/powerpoint/2010/main" val="561674710"/>
              </p:ext>
            </p:extLst>
          </p:nvPr>
        </p:nvGraphicFramePr>
        <p:xfrm>
          <a:off x="914400" y="2022009"/>
          <a:ext cx="7065818" cy="3710943"/>
        </p:xfrm>
        <a:graphic>
          <a:graphicData uri="http://schemas.openxmlformats.org/drawingml/2006/chart">
            <c:chart xmlns:c="http://schemas.openxmlformats.org/drawingml/2006/chart" xmlns:r="http://schemas.openxmlformats.org/officeDocument/2006/relationships" r:id="rId8"/>
          </a:graphicData>
        </a:graphic>
      </p:graphicFrame>
      <p:sp>
        <p:nvSpPr>
          <p:cNvPr id="16" name="Rectangle 15">
            <a:extLst>
              <a:ext uri="{FF2B5EF4-FFF2-40B4-BE49-F238E27FC236}">
                <a16:creationId xmlns:a16="http://schemas.microsoft.com/office/drawing/2014/main" id="{844F75EC-B599-478C-9DF1-3E83A541BE2C}"/>
              </a:ext>
            </a:extLst>
          </p:cNvPr>
          <p:cNvSpPr>
            <a:spLocks noChangeArrowheads="1"/>
          </p:cNvSpPr>
          <p:nvPr/>
        </p:nvSpPr>
        <p:spPr bwMode="auto">
          <a:xfrm>
            <a:off x="2611958" y="3010709"/>
            <a:ext cx="902759" cy="424728"/>
          </a:xfrm>
          <a:prstGeom prst="rect">
            <a:avLst/>
          </a:prstGeom>
          <a:noFill/>
          <a:ln w="9525">
            <a:noFill/>
            <a:miter lim="800000"/>
            <a:headEnd/>
            <a:tailEnd/>
          </a:ln>
        </p:spPr>
        <p:txBody>
          <a:bodyPr wrap="none" lIns="91414" tIns="45718" rIns="91414" bIns="45718">
            <a:spAutoFit/>
          </a:bodyPr>
          <a:lstStyle/>
          <a:p>
            <a:pPr algn="ctr" fontAlgn="base">
              <a:lnSpc>
                <a:spcPct val="90000"/>
              </a:lnSpc>
              <a:spcBef>
                <a:spcPct val="30000"/>
              </a:spcBef>
              <a:spcAft>
                <a:spcPct val="0"/>
              </a:spcAft>
              <a:buClr>
                <a:srgbClr val="FF9900"/>
              </a:buClr>
              <a:buFont typeface="Wingdings" pitchFamily="2" charset="2"/>
              <a:buNone/>
              <a:defRPr/>
            </a:pPr>
            <a:r>
              <a:rPr lang="en-GB" sz="2400" b="1" dirty="0">
                <a:solidFill>
                  <a:schemeClr val="tx1">
                    <a:lumMod val="75000"/>
                    <a:lumOff val="25000"/>
                  </a:schemeClr>
                </a:solidFill>
                <a:latin typeface="Arial Narrow" panose="020B0606020202030204" pitchFamily="34" charset="0"/>
                <a:ea typeface="ＭＳ Ｐゴシック" pitchFamily="34" charset="-128"/>
              </a:rPr>
              <a:t>17,9%</a:t>
            </a:r>
          </a:p>
        </p:txBody>
      </p:sp>
      <p:sp>
        <p:nvSpPr>
          <p:cNvPr id="17" name="Rectangle 15">
            <a:extLst>
              <a:ext uri="{FF2B5EF4-FFF2-40B4-BE49-F238E27FC236}">
                <a16:creationId xmlns:a16="http://schemas.microsoft.com/office/drawing/2014/main" id="{A3C11622-2906-4AC0-94A9-FB444FAC7FE1}"/>
              </a:ext>
            </a:extLst>
          </p:cNvPr>
          <p:cNvSpPr>
            <a:spLocks noChangeArrowheads="1"/>
          </p:cNvSpPr>
          <p:nvPr/>
        </p:nvSpPr>
        <p:spPr bwMode="auto">
          <a:xfrm>
            <a:off x="5880139" y="2743013"/>
            <a:ext cx="902759" cy="424728"/>
          </a:xfrm>
          <a:prstGeom prst="rect">
            <a:avLst/>
          </a:prstGeom>
          <a:noFill/>
          <a:ln w="9525">
            <a:noFill/>
            <a:miter lim="800000"/>
            <a:headEnd/>
            <a:tailEnd/>
          </a:ln>
        </p:spPr>
        <p:txBody>
          <a:bodyPr wrap="none" lIns="91414" tIns="45718" rIns="91414" bIns="45718">
            <a:spAutoFit/>
          </a:bodyPr>
          <a:lstStyle/>
          <a:p>
            <a:pPr algn="ctr" fontAlgn="base">
              <a:lnSpc>
                <a:spcPct val="90000"/>
              </a:lnSpc>
              <a:spcBef>
                <a:spcPct val="30000"/>
              </a:spcBef>
              <a:spcAft>
                <a:spcPct val="0"/>
              </a:spcAft>
              <a:buClr>
                <a:srgbClr val="FF9900"/>
              </a:buClr>
              <a:buFont typeface="Wingdings" pitchFamily="2" charset="2"/>
              <a:buNone/>
              <a:defRPr/>
            </a:pPr>
            <a:r>
              <a:rPr lang="en-GB" sz="2400" b="1" dirty="0">
                <a:solidFill>
                  <a:schemeClr val="tx1">
                    <a:lumMod val="75000"/>
                    <a:lumOff val="25000"/>
                  </a:schemeClr>
                </a:solidFill>
                <a:latin typeface="Arial Narrow" panose="020B0606020202030204" pitchFamily="34" charset="0"/>
                <a:ea typeface="ＭＳ Ｐゴシック" pitchFamily="34" charset="-128"/>
              </a:rPr>
              <a:t>20,5%</a:t>
            </a:r>
          </a:p>
        </p:txBody>
      </p:sp>
      <p:grpSp>
        <p:nvGrpSpPr>
          <p:cNvPr id="18" name="Group 17">
            <a:extLst>
              <a:ext uri="{FF2B5EF4-FFF2-40B4-BE49-F238E27FC236}">
                <a16:creationId xmlns:a16="http://schemas.microsoft.com/office/drawing/2014/main" id="{7700327B-28CF-46E7-88CF-D221D967F451}"/>
              </a:ext>
            </a:extLst>
          </p:cNvPr>
          <p:cNvGrpSpPr/>
          <p:nvPr/>
        </p:nvGrpSpPr>
        <p:grpSpPr>
          <a:xfrm>
            <a:off x="3803326" y="3015639"/>
            <a:ext cx="1645920" cy="357191"/>
            <a:chOff x="4149453" y="2949100"/>
            <a:chExt cx="1214446" cy="357191"/>
          </a:xfrm>
        </p:grpSpPr>
        <p:cxnSp>
          <p:nvCxnSpPr>
            <p:cNvPr id="19" name="Straight Arrow Connector 18">
              <a:extLst>
                <a:ext uri="{FF2B5EF4-FFF2-40B4-BE49-F238E27FC236}">
                  <a16:creationId xmlns:a16="http://schemas.microsoft.com/office/drawing/2014/main" id="{879592F1-5775-4EA4-8BBC-38ADD0013B03}"/>
                </a:ext>
              </a:extLst>
            </p:cNvPr>
            <p:cNvCxnSpPr/>
            <p:nvPr/>
          </p:nvCxnSpPr>
          <p:spPr>
            <a:xfrm rot="5400000">
              <a:off x="3978002" y="3126902"/>
              <a:ext cx="357191" cy="1588"/>
            </a:xfrm>
            <a:prstGeom prst="straightConnector1">
              <a:avLst/>
            </a:prstGeom>
            <a:noFill/>
            <a:ln w="25400" cap="flat" cmpd="sng" algn="ctr">
              <a:solidFill>
                <a:sysClr val="windowText" lastClr="000000">
                  <a:lumMod val="50000"/>
                </a:sysClr>
              </a:solidFill>
              <a:prstDash val="solid"/>
              <a:tailEnd type="triangle" w="lg" len="med"/>
            </a:ln>
            <a:effectLst/>
          </p:spPr>
        </p:cxnSp>
        <p:cxnSp>
          <p:nvCxnSpPr>
            <p:cNvPr id="20" name="Straight Connector 19">
              <a:extLst>
                <a:ext uri="{FF2B5EF4-FFF2-40B4-BE49-F238E27FC236}">
                  <a16:creationId xmlns:a16="http://schemas.microsoft.com/office/drawing/2014/main" id="{9273427A-29C9-46BA-9041-621072293AAE}"/>
                </a:ext>
              </a:extLst>
            </p:cNvPr>
            <p:cNvCxnSpPr/>
            <p:nvPr/>
          </p:nvCxnSpPr>
          <p:spPr>
            <a:xfrm>
              <a:off x="4149453" y="2955450"/>
              <a:ext cx="1214446" cy="1588"/>
            </a:xfrm>
            <a:prstGeom prst="line">
              <a:avLst/>
            </a:prstGeom>
            <a:noFill/>
            <a:ln w="25400" cap="flat" cmpd="sng" algn="ctr">
              <a:solidFill>
                <a:sysClr val="windowText" lastClr="000000">
                  <a:lumMod val="50000"/>
                </a:sysClr>
              </a:solidFill>
              <a:prstDash val="solid"/>
            </a:ln>
            <a:effectLst/>
          </p:spPr>
        </p:cxnSp>
        <p:cxnSp>
          <p:nvCxnSpPr>
            <p:cNvPr id="21" name="Straight Connector 20">
              <a:extLst>
                <a:ext uri="{FF2B5EF4-FFF2-40B4-BE49-F238E27FC236}">
                  <a16:creationId xmlns:a16="http://schemas.microsoft.com/office/drawing/2014/main" id="{A857C118-279A-4255-871E-DAC1F713E3C2}"/>
                </a:ext>
              </a:extLst>
            </p:cNvPr>
            <p:cNvCxnSpPr/>
            <p:nvPr/>
          </p:nvCxnSpPr>
          <p:spPr>
            <a:xfrm rot="5400000">
              <a:off x="5286111" y="3020538"/>
              <a:ext cx="142876" cy="1588"/>
            </a:xfrm>
            <a:prstGeom prst="line">
              <a:avLst/>
            </a:prstGeom>
            <a:noFill/>
            <a:ln w="25400" cap="flat" cmpd="sng" algn="ctr">
              <a:solidFill>
                <a:sysClr val="windowText" lastClr="000000">
                  <a:lumMod val="50000"/>
                </a:sysClr>
              </a:solidFill>
              <a:prstDash val="solid"/>
            </a:ln>
            <a:effectLst/>
          </p:spPr>
        </p:cxnSp>
      </p:grpSp>
      <p:sp>
        <p:nvSpPr>
          <p:cNvPr id="22" name="Rectangle 21">
            <a:extLst>
              <a:ext uri="{FF2B5EF4-FFF2-40B4-BE49-F238E27FC236}">
                <a16:creationId xmlns:a16="http://schemas.microsoft.com/office/drawing/2014/main" id="{7E4DCD92-59A5-4561-9485-5FD6C50D1D83}"/>
              </a:ext>
            </a:extLst>
          </p:cNvPr>
          <p:cNvSpPr/>
          <p:nvPr/>
        </p:nvSpPr>
        <p:spPr bwMode="auto">
          <a:xfrm>
            <a:off x="2213681" y="5402398"/>
            <a:ext cx="1722640" cy="313932"/>
          </a:xfrm>
          <a:prstGeom prst="rect">
            <a:avLst/>
          </a:prstGeom>
          <a:solidFill>
            <a:schemeClr val="bg1"/>
          </a:solidFill>
        </p:spPr>
        <p:txBody>
          <a:bodyPr wrap="square">
            <a:spAutoFit/>
          </a:bodyPr>
          <a:lstStyle/>
          <a:p>
            <a:pPr marL="0" marR="0" lvl="0" indent="0" algn="ctr" defTabSz="914400" eaLnBrk="1" fontAlgn="base" latinLnBrk="0" hangingPunct="1">
              <a:lnSpc>
                <a:spcPct val="90000"/>
              </a:lnSpc>
              <a:spcBef>
                <a:spcPct val="30000"/>
              </a:spcBef>
              <a:spcAft>
                <a:spcPct val="0"/>
              </a:spcAft>
              <a:buClr>
                <a:srgbClr val="FF9900"/>
              </a:buClr>
              <a:buSzTx/>
              <a:buFont typeface="Wingdings" pitchFamily="2" charset="2"/>
              <a:buNone/>
              <a:tabLst/>
              <a:defRPr/>
            </a:pPr>
            <a:r>
              <a:rPr kumimoji="0" lang="en-GB" sz="1600" b="1" i="0" u="none" strike="noStrike" kern="0" cap="none" spc="0" normalizeH="0" baseline="0" noProof="0" dirty="0">
                <a:ln>
                  <a:noFill/>
                </a:ln>
                <a:solidFill>
                  <a:schemeClr val="tx1">
                    <a:lumMod val="75000"/>
                    <a:lumOff val="25000"/>
                  </a:schemeClr>
                </a:solidFill>
                <a:effectLst/>
                <a:uLnTx/>
                <a:uFillTx/>
                <a:latin typeface="Arial Narrow" panose="020B0606020202030204" pitchFamily="34" charset="0"/>
                <a:ea typeface="ＭＳ Ｐゴシック" pitchFamily="34" charset="-128"/>
              </a:rPr>
              <a:t>Apixaban (n=2808)</a:t>
            </a:r>
            <a:endParaRPr kumimoji="0" lang="fr-FR" sz="1600" b="0" i="0" u="none" strike="noStrike" kern="0" cap="none" spc="0" normalizeH="0" baseline="0" noProof="0" dirty="0">
              <a:ln>
                <a:noFill/>
              </a:ln>
              <a:solidFill>
                <a:schemeClr val="tx1">
                  <a:lumMod val="75000"/>
                  <a:lumOff val="25000"/>
                </a:schemeClr>
              </a:solidFill>
              <a:effectLst/>
              <a:uLnTx/>
              <a:uFillTx/>
              <a:latin typeface="Arial Narrow" panose="020B0606020202030204" pitchFamily="34" charset="0"/>
              <a:ea typeface="ＭＳ Ｐゴシック" pitchFamily="34" charset="-128"/>
            </a:endParaRPr>
          </a:p>
        </p:txBody>
      </p:sp>
      <p:sp>
        <p:nvSpPr>
          <p:cNvPr id="23" name="Rectangle 22">
            <a:extLst>
              <a:ext uri="{FF2B5EF4-FFF2-40B4-BE49-F238E27FC236}">
                <a16:creationId xmlns:a16="http://schemas.microsoft.com/office/drawing/2014/main" id="{2F01649E-D0CC-49E8-9ABF-19E1CB3E3D02}"/>
              </a:ext>
            </a:extLst>
          </p:cNvPr>
          <p:cNvSpPr/>
          <p:nvPr/>
        </p:nvSpPr>
        <p:spPr bwMode="auto">
          <a:xfrm>
            <a:off x="5414477" y="5409622"/>
            <a:ext cx="1737360" cy="313932"/>
          </a:xfrm>
          <a:prstGeom prst="rect">
            <a:avLst/>
          </a:prstGeom>
          <a:solidFill>
            <a:schemeClr val="bg1"/>
          </a:solidFill>
        </p:spPr>
        <p:txBody>
          <a:bodyPr>
            <a:spAutoFit/>
          </a:bodyPr>
          <a:lstStyle/>
          <a:p>
            <a:pPr marL="0" marR="0" lvl="0" indent="0" algn="ctr" defTabSz="914400" eaLnBrk="1" fontAlgn="base" latinLnBrk="0" hangingPunct="1">
              <a:lnSpc>
                <a:spcPct val="90000"/>
              </a:lnSpc>
              <a:spcBef>
                <a:spcPct val="30000"/>
              </a:spcBef>
              <a:spcAft>
                <a:spcPct val="0"/>
              </a:spcAft>
              <a:buClr>
                <a:srgbClr val="FF9900"/>
              </a:buClr>
              <a:buSzTx/>
              <a:buFont typeface="Wingdings" pitchFamily="2" charset="2"/>
              <a:buNone/>
              <a:tabLst/>
              <a:defRPr/>
            </a:pPr>
            <a:r>
              <a:rPr kumimoji="0" lang="en-GB" sz="1600" b="1" i="0" u="none" strike="noStrike" kern="0" cap="none" spc="0" normalizeH="0" baseline="0" noProof="0" dirty="0">
                <a:ln>
                  <a:noFill/>
                </a:ln>
                <a:solidFill>
                  <a:schemeClr val="tx1">
                    <a:lumMod val="75000"/>
                    <a:lumOff val="25000"/>
                  </a:schemeClr>
                </a:solidFill>
                <a:effectLst/>
                <a:uLnTx/>
                <a:uFillTx/>
                <a:latin typeface="Arial Narrow" panose="020B0606020202030204" pitchFamily="34" charset="0"/>
                <a:ea typeface="ＭＳ Ｐゴシック" pitchFamily="34" charset="-128"/>
              </a:rPr>
              <a:t>AAS (n=2791)</a:t>
            </a:r>
            <a:endParaRPr kumimoji="0" lang="fr-FR" sz="1600" b="0" i="0" u="none" strike="noStrike" kern="0" cap="none" spc="0" normalizeH="0" baseline="0" noProof="0" dirty="0">
              <a:ln>
                <a:noFill/>
              </a:ln>
              <a:solidFill>
                <a:schemeClr val="tx1">
                  <a:lumMod val="75000"/>
                  <a:lumOff val="25000"/>
                </a:schemeClr>
              </a:solidFill>
              <a:effectLst/>
              <a:uLnTx/>
              <a:uFillTx/>
              <a:latin typeface="Arial Narrow" panose="020B0606020202030204" pitchFamily="34" charset="0"/>
              <a:ea typeface="ＭＳ Ｐゴシック" pitchFamily="34" charset="-128"/>
            </a:endParaRPr>
          </a:p>
        </p:txBody>
      </p:sp>
      <p:sp>
        <p:nvSpPr>
          <p:cNvPr id="5" name="Rectangle 4">
            <a:extLst>
              <a:ext uri="{FF2B5EF4-FFF2-40B4-BE49-F238E27FC236}">
                <a16:creationId xmlns:a16="http://schemas.microsoft.com/office/drawing/2014/main" id="{F4727196-DCD9-42CB-A9B3-21464A53F7D1}"/>
              </a:ext>
            </a:extLst>
          </p:cNvPr>
          <p:cNvSpPr/>
          <p:nvPr/>
        </p:nvSpPr>
        <p:spPr>
          <a:xfrm>
            <a:off x="-6448" y="1592377"/>
            <a:ext cx="9150448" cy="929485"/>
          </a:xfrm>
          <a:prstGeom prst="rect">
            <a:avLst/>
          </a:prstGeom>
        </p:spPr>
        <p:txBody>
          <a:bodyPr wrap="square">
            <a:spAutoFit/>
          </a:bodyPr>
          <a:lstStyle/>
          <a:p>
            <a:pPr marL="342900" indent="-342900" algn="ctr">
              <a:spcBef>
                <a:spcPct val="20000"/>
              </a:spcBef>
              <a:defRPr/>
            </a:pPr>
            <a:r>
              <a:rPr lang="fr-CH" sz="1600" b="1" dirty="0">
                <a:latin typeface="Arial Narrow" panose="020B0606020202030204" pitchFamily="34" charset="0"/>
                <a:cs typeface="Candara"/>
              </a:rPr>
              <a:t>Le DSMB a mis fin à l’étude de façon précoce en raison des bienfaits évidents (É-T &gt; 4) de l’apixaban</a:t>
            </a:r>
            <a:endParaRPr lang="en-GB" sz="1600" b="1" dirty="0">
              <a:solidFill>
                <a:sysClr val="windowText" lastClr="000000"/>
              </a:solidFill>
              <a:latin typeface="Arial Narrow" panose="020B0606020202030204" pitchFamily="34" charset="0"/>
            </a:endParaRPr>
          </a:p>
          <a:p>
            <a:pPr marL="342900" indent="-342900" defTabSz="914400">
              <a:spcBef>
                <a:spcPct val="20000"/>
              </a:spcBef>
              <a:defRPr/>
            </a:pPr>
            <a:endParaRPr lang="en-GB" sz="1600" dirty="0">
              <a:solidFill>
                <a:sysClr val="windowText" lastClr="000000"/>
              </a:solidFill>
              <a:latin typeface="Arial Narrow" panose="020B0606020202030204" pitchFamily="34" charset="0"/>
            </a:endParaRPr>
          </a:p>
          <a:p>
            <a:pPr marL="342900" indent="-342900" algn="ctr" defTabSz="914400">
              <a:spcBef>
                <a:spcPct val="20000"/>
              </a:spcBef>
              <a:defRPr/>
            </a:pPr>
            <a:endParaRPr lang="en-GB" sz="1600" b="1" dirty="0">
              <a:solidFill>
                <a:sysClr val="windowText" lastClr="000000"/>
              </a:solidFill>
              <a:latin typeface="Arial Narrow" panose="020B0606020202030204" pitchFamily="34" charset="0"/>
            </a:endParaRPr>
          </a:p>
        </p:txBody>
      </p:sp>
      <p:sp>
        <p:nvSpPr>
          <p:cNvPr id="25" name="Rectangle 47">
            <a:extLst>
              <a:ext uri="{FF2B5EF4-FFF2-40B4-BE49-F238E27FC236}">
                <a16:creationId xmlns:a16="http://schemas.microsoft.com/office/drawing/2014/main" id="{505E352F-738A-4689-ABB9-7B7490F88770}"/>
              </a:ext>
            </a:extLst>
          </p:cNvPr>
          <p:cNvSpPr>
            <a:spLocks noChangeArrowheads="1"/>
          </p:cNvSpPr>
          <p:nvPr/>
        </p:nvSpPr>
        <p:spPr bwMode="auto">
          <a:xfrm>
            <a:off x="1512297" y="2073362"/>
            <a:ext cx="6463615" cy="609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4" tIns="45718" rIns="91414" bIns="45718">
            <a:spAutoFit/>
          </a:bodyPr>
          <a:lstStyle>
            <a:lvl1pPr eaLnBrk="0" hangingPunct="0">
              <a:defRPr sz="1000">
                <a:solidFill>
                  <a:schemeClr val="tx1"/>
                </a:solidFill>
                <a:latin typeface="Arial" pitchFamily="34" charset="0"/>
                <a:ea typeface="ＭＳ Ｐゴシック" pitchFamily="34" charset="-128"/>
              </a:defRPr>
            </a:lvl1pPr>
            <a:lvl2pPr marL="742950" indent="-285750" eaLnBrk="0" hangingPunct="0">
              <a:defRPr sz="1000">
                <a:solidFill>
                  <a:schemeClr val="tx1"/>
                </a:solidFill>
                <a:latin typeface="Arial" pitchFamily="34" charset="0"/>
                <a:ea typeface="ＭＳ Ｐゴシック" pitchFamily="34" charset="-128"/>
              </a:defRPr>
            </a:lvl2pPr>
            <a:lvl3pPr marL="1143000" indent="-228600" eaLnBrk="0" hangingPunct="0">
              <a:defRPr sz="1000">
                <a:solidFill>
                  <a:schemeClr val="tx1"/>
                </a:solidFill>
                <a:latin typeface="Arial" pitchFamily="34" charset="0"/>
                <a:ea typeface="ＭＳ Ｐゴシック" pitchFamily="34" charset="-128"/>
              </a:defRPr>
            </a:lvl3pPr>
            <a:lvl4pPr marL="1600200" indent="-228600" eaLnBrk="0" hangingPunct="0">
              <a:defRPr sz="1000">
                <a:solidFill>
                  <a:schemeClr val="tx1"/>
                </a:solidFill>
                <a:latin typeface="Arial" pitchFamily="34" charset="0"/>
                <a:ea typeface="ＭＳ Ｐゴシック" pitchFamily="34" charset="-128"/>
              </a:defRPr>
            </a:lvl4pPr>
            <a:lvl5pPr marL="2057400" indent="-228600" eaLnBrk="0" hangingPunct="0">
              <a:defRPr sz="1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000">
                <a:solidFill>
                  <a:schemeClr val="tx1"/>
                </a:solidFill>
                <a:latin typeface="Arial" pitchFamily="34" charset="0"/>
                <a:ea typeface="ＭＳ Ｐゴシック" pitchFamily="34" charset="-128"/>
              </a:defRPr>
            </a:lvl9pPr>
          </a:lstStyle>
          <a:p>
            <a:pPr algn="ctr" eaLnBrk="1" fontAlgn="base" hangingPunct="1">
              <a:lnSpc>
                <a:spcPct val="90000"/>
              </a:lnSpc>
              <a:spcBef>
                <a:spcPct val="30000"/>
              </a:spcBef>
              <a:spcAft>
                <a:spcPct val="0"/>
              </a:spcAft>
              <a:buClr>
                <a:srgbClr val="FF9900"/>
              </a:buClr>
              <a:defRPr/>
            </a:pPr>
            <a:r>
              <a:rPr lang="en-US" altLang="en-US" sz="1600" b="1" dirty="0" err="1">
                <a:latin typeface="Arial Narrow" pitchFamily="34" charset="0"/>
                <a:cs typeface="Candara"/>
              </a:rPr>
              <a:t>Taux</a:t>
            </a:r>
            <a:r>
              <a:rPr lang="en-US" altLang="en-US" sz="1600" b="1" dirty="0">
                <a:latin typeface="Arial Narrow" pitchFamily="34" charset="0"/>
                <a:cs typeface="Candara"/>
              </a:rPr>
              <a:t> </a:t>
            </a:r>
            <a:r>
              <a:rPr lang="en-US" altLang="en-US" sz="1600" b="1" dirty="0" err="1">
                <a:latin typeface="Arial Narrow" pitchFamily="34" charset="0"/>
                <a:cs typeface="Candara"/>
              </a:rPr>
              <a:t>d’arrêt</a:t>
            </a:r>
            <a:r>
              <a:rPr lang="en-US" altLang="en-US" sz="1600" b="1" dirty="0">
                <a:latin typeface="Arial Narrow" pitchFamily="34" charset="0"/>
                <a:cs typeface="Candara"/>
              </a:rPr>
              <a:t> permanent à 2 </a:t>
            </a:r>
            <a:r>
              <a:rPr lang="en-US" altLang="en-US" sz="1600" b="1" dirty="0" err="1">
                <a:latin typeface="Arial Narrow" pitchFamily="34" charset="0"/>
                <a:cs typeface="Candara"/>
              </a:rPr>
              <a:t>ans</a:t>
            </a:r>
            <a:r>
              <a:rPr lang="en-US" altLang="en-US" sz="1600" b="1" dirty="0">
                <a:latin typeface="Arial Narrow" pitchFamily="34" charset="0"/>
                <a:cs typeface="Candara"/>
              </a:rPr>
              <a:t> (%/an) </a:t>
            </a:r>
          </a:p>
          <a:p>
            <a:pPr algn="ctr" fontAlgn="base">
              <a:lnSpc>
                <a:spcPct val="90000"/>
              </a:lnSpc>
              <a:spcBef>
                <a:spcPct val="30000"/>
              </a:spcBef>
              <a:spcAft>
                <a:spcPct val="0"/>
              </a:spcAft>
              <a:buClr>
                <a:srgbClr val="FF9900"/>
              </a:buClr>
              <a:defRPr/>
            </a:pPr>
            <a:r>
              <a:rPr lang="en-GB" sz="1600" b="1" dirty="0">
                <a:latin typeface="Arial Narrow" pitchFamily="34" charset="0"/>
              </a:rPr>
              <a:t>RRI=0,88 (0,78–0,99), P=0,03</a:t>
            </a:r>
            <a:endParaRPr lang="en-US" sz="1600" b="1" dirty="0">
              <a:latin typeface="Arial Narrow" pitchFamily="34" charset="0"/>
            </a:endParaRPr>
          </a:p>
        </p:txBody>
      </p:sp>
      <p:sp>
        <p:nvSpPr>
          <p:cNvPr id="26" name="TextBox 47">
            <a:extLst>
              <a:ext uri="{FF2B5EF4-FFF2-40B4-BE49-F238E27FC236}">
                <a16:creationId xmlns:a16="http://schemas.microsoft.com/office/drawing/2014/main" id="{9B1BA93F-9E9E-4307-9D46-FFD40338E816}"/>
              </a:ext>
            </a:extLst>
          </p:cNvPr>
          <p:cNvSpPr txBox="1">
            <a:spLocks noChangeArrowheads="1"/>
          </p:cNvSpPr>
          <p:nvPr/>
        </p:nvSpPr>
        <p:spPr bwMode="auto">
          <a:xfrm rot="16200000">
            <a:off x="-822522" y="3572541"/>
            <a:ext cx="3540039" cy="41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4" tIns="45718" rIns="91414" bIns="45718">
            <a:spAutoFit/>
          </a:bodyPr>
          <a:lstStyle>
            <a:lvl1pPr eaLnBrk="0" hangingPunct="0">
              <a:defRPr sz="1000">
                <a:solidFill>
                  <a:schemeClr val="tx1"/>
                </a:solidFill>
                <a:latin typeface="Arial" pitchFamily="34" charset="0"/>
                <a:ea typeface="ＭＳ Ｐゴシック" pitchFamily="34" charset="-128"/>
              </a:defRPr>
            </a:lvl1pPr>
            <a:lvl2pPr marL="742950" indent="-285750" eaLnBrk="0" hangingPunct="0">
              <a:defRPr sz="1000">
                <a:solidFill>
                  <a:schemeClr val="tx1"/>
                </a:solidFill>
                <a:latin typeface="Arial" pitchFamily="34" charset="0"/>
                <a:ea typeface="ＭＳ Ｐゴシック" pitchFamily="34" charset="-128"/>
              </a:defRPr>
            </a:lvl2pPr>
            <a:lvl3pPr marL="1143000" indent="-228600" eaLnBrk="0" hangingPunct="0">
              <a:defRPr sz="1000">
                <a:solidFill>
                  <a:schemeClr val="tx1"/>
                </a:solidFill>
                <a:latin typeface="Arial" pitchFamily="34" charset="0"/>
                <a:ea typeface="ＭＳ Ｐゴシック" pitchFamily="34" charset="-128"/>
              </a:defRPr>
            </a:lvl3pPr>
            <a:lvl4pPr marL="1600200" indent="-228600" eaLnBrk="0" hangingPunct="0">
              <a:defRPr sz="1000">
                <a:solidFill>
                  <a:schemeClr val="tx1"/>
                </a:solidFill>
                <a:latin typeface="Arial" pitchFamily="34" charset="0"/>
                <a:ea typeface="ＭＳ Ｐゴシック" pitchFamily="34" charset="-128"/>
              </a:defRPr>
            </a:lvl4pPr>
            <a:lvl5pPr marL="2057400" indent="-228600" eaLnBrk="0" hangingPunct="0">
              <a:defRPr sz="1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000">
                <a:solidFill>
                  <a:schemeClr val="tx1"/>
                </a:solidFill>
                <a:latin typeface="Arial" pitchFamily="34" charset="0"/>
                <a:ea typeface="ＭＳ Ｐゴシック" pitchFamily="34" charset="-128"/>
              </a:defRPr>
            </a:lvl9pPr>
          </a:lstStyle>
          <a:p>
            <a:pPr algn="ctr" eaLnBrk="1" fontAlgn="base" hangingPunct="1">
              <a:lnSpc>
                <a:spcPct val="90000"/>
              </a:lnSpc>
              <a:spcBef>
                <a:spcPct val="30000"/>
              </a:spcBef>
              <a:spcAft>
                <a:spcPct val="0"/>
              </a:spcAft>
              <a:buClr>
                <a:srgbClr val="FF9900"/>
              </a:buClr>
              <a:buFont typeface="Wingdings" pitchFamily="2" charset="2"/>
              <a:buNone/>
              <a:defRPr/>
            </a:pPr>
            <a:r>
              <a:rPr lang="fr-FR" altLang="en-US" b="1" kern="0" dirty="0">
                <a:solidFill>
                  <a:srgbClr val="737373">
                    <a:lumMod val="75000"/>
                  </a:srgbClr>
                </a:solidFill>
                <a:latin typeface="Arial Narrow" panose="020B0606020202030204" pitchFamily="34" charset="0"/>
              </a:rPr>
              <a:t>% de patients qui arrête le traitement à l’étude avant la fin de l’étude</a:t>
            </a:r>
          </a:p>
          <a:p>
            <a:pPr algn="ctr" eaLnBrk="1" fontAlgn="base" hangingPunct="1">
              <a:lnSpc>
                <a:spcPct val="90000"/>
              </a:lnSpc>
              <a:spcBef>
                <a:spcPct val="30000"/>
              </a:spcBef>
              <a:spcAft>
                <a:spcPct val="0"/>
              </a:spcAft>
              <a:buClr>
                <a:srgbClr val="FF9900"/>
              </a:buClr>
              <a:buFont typeface="Wingdings" pitchFamily="2" charset="2"/>
              <a:buNone/>
              <a:defRPr/>
            </a:pPr>
            <a:endParaRPr lang="en-GB" altLang="en-US" b="1" kern="0" dirty="0">
              <a:solidFill>
                <a:srgbClr val="737373">
                  <a:lumMod val="75000"/>
                </a:srgbClr>
              </a:solidFill>
              <a:latin typeface="Arial Narrow" panose="020B0606020202030204" pitchFamily="34" charset="0"/>
            </a:endParaRPr>
          </a:p>
        </p:txBody>
      </p:sp>
      <p:sp>
        <p:nvSpPr>
          <p:cNvPr id="6" name="Rectangle 5">
            <a:extLst>
              <a:ext uri="{FF2B5EF4-FFF2-40B4-BE49-F238E27FC236}">
                <a16:creationId xmlns:a16="http://schemas.microsoft.com/office/drawing/2014/main" id="{EB05BC8B-8BAA-4830-9D1B-5C2C41EAD743}"/>
              </a:ext>
            </a:extLst>
          </p:cNvPr>
          <p:cNvSpPr/>
          <p:nvPr/>
        </p:nvSpPr>
        <p:spPr>
          <a:xfrm>
            <a:off x="73962" y="5646101"/>
            <a:ext cx="8606212" cy="781752"/>
          </a:xfrm>
          <a:prstGeom prst="rect">
            <a:avLst/>
          </a:prstGeom>
        </p:spPr>
        <p:txBody>
          <a:bodyPr wrap="square">
            <a:spAutoFit/>
          </a:bodyPr>
          <a:lstStyle/>
          <a:p>
            <a:pPr marL="342900" indent="-342900" algn="ctr" defTabSz="914400">
              <a:spcBef>
                <a:spcPct val="20000"/>
              </a:spcBef>
              <a:defRPr/>
            </a:pPr>
            <a:r>
              <a:rPr lang="en-GB" sz="1600" dirty="0">
                <a:solidFill>
                  <a:sysClr val="windowText" lastClr="000000"/>
                </a:solidFill>
                <a:latin typeface="Arial Narrow" panose="020B0606020202030204" pitchFamily="34" charset="0"/>
              </a:rPr>
              <a:t>	</a:t>
            </a:r>
            <a:r>
              <a:rPr lang="fr-FR" sz="1200" dirty="0">
                <a:latin typeface="Arial Narrow" pitchFamily="34" charset="0"/>
                <a:cs typeface="Candara"/>
              </a:rPr>
              <a:t>Un nombre significativement moins élevé de patients sous apixaban que de patients sous AAS ont souffert d’une manifestation indésirable grave : </a:t>
            </a:r>
          </a:p>
          <a:p>
            <a:pPr marL="342900" indent="-342900" algn="ctr" defTabSz="914400">
              <a:spcBef>
                <a:spcPct val="20000"/>
              </a:spcBef>
              <a:defRPr/>
            </a:pPr>
            <a:r>
              <a:rPr lang="fr-FR" sz="1200" b="1" dirty="0">
                <a:latin typeface="Arial Narrow" pitchFamily="34" charset="0"/>
                <a:cs typeface="Candara"/>
              </a:rPr>
              <a:t>22% vs 27%, P&lt;0,001</a:t>
            </a:r>
            <a:endParaRPr lang="en-GB" sz="1200" b="1" dirty="0">
              <a:solidFill>
                <a:sysClr val="windowText" lastClr="000000"/>
              </a:solidFill>
              <a:latin typeface="Arial Narrow" panose="020B0606020202030204" pitchFamily="34" charset="0"/>
            </a:endParaRPr>
          </a:p>
          <a:p>
            <a:pPr marL="342900" indent="-342900" defTabSz="914400">
              <a:spcBef>
                <a:spcPct val="20000"/>
              </a:spcBef>
              <a:defRPr/>
            </a:pPr>
            <a:endParaRPr lang="en-GB" sz="1200" b="1" dirty="0">
              <a:solidFill>
                <a:sysClr val="windowText" lastClr="000000"/>
              </a:solidFill>
              <a:latin typeface="Arial Narrow" panose="020B0606020202030204" pitchFamily="34" charset="0"/>
            </a:endParaRPr>
          </a:p>
        </p:txBody>
      </p:sp>
      <p:sp>
        <p:nvSpPr>
          <p:cNvPr id="29" name="Text Box 3">
            <a:extLst>
              <a:ext uri="{FF2B5EF4-FFF2-40B4-BE49-F238E27FC236}">
                <a16:creationId xmlns:a16="http://schemas.microsoft.com/office/drawing/2014/main" id="{8D252462-1CDC-4AE5-AFEF-1034B06018C4}"/>
              </a:ext>
            </a:extLst>
          </p:cNvPr>
          <p:cNvSpPr txBox="1">
            <a:spLocks noChangeArrowheads="1"/>
          </p:cNvSpPr>
          <p:nvPr/>
        </p:nvSpPr>
        <p:spPr bwMode="auto">
          <a:xfrm>
            <a:off x="70126" y="6476641"/>
            <a:ext cx="4341263" cy="246221"/>
          </a:xfrm>
          <a:prstGeom prst="rect">
            <a:avLst/>
          </a:prstGeom>
          <a:noFill/>
          <a:ln w="9525">
            <a:noFill/>
            <a:miter lim="800000"/>
            <a:headEnd/>
            <a:tailEnd/>
          </a:ln>
        </p:spPr>
        <p:txBody>
          <a:bodyPr wrap="square">
            <a:spAutoFit/>
          </a:bodyPr>
          <a:lstStyle/>
          <a:p>
            <a:pPr lvl="0">
              <a:defRPr/>
            </a:pPr>
            <a:r>
              <a:rPr lang="da-DK" altLang="en-US" sz="1000" dirty="0">
                <a:solidFill>
                  <a:prstClr val="white"/>
                </a:solidFill>
                <a:latin typeface="Arial Narrow" panose="020B0606020202030204" pitchFamily="34" charset="0"/>
                <a:cs typeface="Lato"/>
              </a:rPr>
              <a:t>Connolly et al. N Engl J Med 2011;364:806-17</a:t>
            </a:r>
          </a:p>
        </p:txBody>
      </p:sp>
      <p:sp>
        <p:nvSpPr>
          <p:cNvPr id="30" name="TextBox 29">
            <a:extLst>
              <a:ext uri="{FF2B5EF4-FFF2-40B4-BE49-F238E27FC236}">
                <a16:creationId xmlns:a16="http://schemas.microsoft.com/office/drawing/2014/main" id="{4313506F-8148-4BF2-ABB0-BE8BD15A53E3}"/>
              </a:ext>
            </a:extLst>
          </p:cNvPr>
          <p:cNvSpPr txBox="1"/>
          <p:nvPr/>
        </p:nvSpPr>
        <p:spPr>
          <a:xfrm>
            <a:off x="167111" y="6325251"/>
            <a:ext cx="6390085" cy="147733"/>
          </a:xfrm>
          <a:prstGeom prst="rect">
            <a:avLst/>
          </a:prstGeom>
          <a:noFill/>
        </p:spPr>
        <p:txBody>
          <a:bodyPr wrap="square" lIns="0" tIns="0" rIns="0" bIns="0" anchor="b">
            <a:spAutoFit/>
          </a:bodyPr>
          <a:lstStyle/>
          <a:p>
            <a:pPr marL="171398" indent="-171398" defTabSz="912881">
              <a:lnSpc>
                <a:spcPct val="80000"/>
              </a:lnSpc>
              <a:spcBef>
                <a:spcPts val="240"/>
              </a:spcBef>
              <a:defRPr/>
            </a:pPr>
            <a:r>
              <a:rPr lang="en-US" sz="1200" dirty="0">
                <a:solidFill>
                  <a:schemeClr val="bg1"/>
                </a:solidFill>
                <a:latin typeface="Arial Narrow" panose="020B0606020202030204" pitchFamily="34" charset="0"/>
                <a:cs typeface="Candara"/>
              </a:rPr>
              <a:t>DSMB, Data safety monitoring board (</a:t>
            </a:r>
            <a:r>
              <a:rPr lang="fr-MC" sz="1200" dirty="0">
                <a:solidFill>
                  <a:schemeClr val="bg1"/>
                </a:solidFill>
                <a:latin typeface="Arial Narrow" panose="020B0606020202030204" pitchFamily="34" charset="0"/>
                <a:cs typeface="Candara"/>
              </a:rPr>
              <a:t>Comité de surveillance des données relatives à l’innocuité);  É-T, Écart-type</a:t>
            </a:r>
          </a:p>
        </p:txBody>
      </p:sp>
      <p:pic>
        <p:nvPicPr>
          <p:cNvPr id="27" name="4E92DA43-5712-40E9-AFDC-2C1062C78C6F" descr="7646DFF2-B812-4635-AA57-5171E34E5A45@chrc">
            <a:extLst>
              <a:ext uri="{FF2B5EF4-FFF2-40B4-BE49-F238E27FC236}">
                <a16:creationId xmlns:a16="http://schemas.microsoft.com/office/drawing/2014/main" id="{D8D4B46E-BFDC-45B5-A83D-EE0B6339196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79384" y="255363"/>
            <a:ext cx="1793056" cy="1021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8122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225130"/>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149061"/>
            <a:ext cx="6408319" cy="89255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2800" b="1" i="0" u="none" strike="noStrike" kern="1200" cap="none" spc="0" normalizeH="0" baseline="0" noProof="0" dirty="0">
                <a:ln>
                  <a:noFill/>
                </a:ln>
                <a:solidFill>
                  <a:srgbClr val="183059"/>
                </a:solidFill>
                <a:effectLst/>
                <a:uLnTx/>
                <a:uFillTx/>
                <a:latin typeface="Arial Narrow" panose="020B0606020202030204" pitchFamily="34" charset="0"/>
                <a:ea typeface="+mn-ea"/>
                <a:cs typeface="Aharoni" panose="02010803020104030203" pitchFamily="2" charset="-79"/>
              </a:rPr>
              <a:t>AVERROES : </a:t>
            </a:r>
            <a:r>
              <a:rPr kumimoji="0" lang="fr-MC" sz="2400" b="1" i="0" u="none" strike="noStrike" kern="1200" cap="none" spc="0" normalizeH="0" baseline="0" noProof="0" dirty="0">
                <a:ln>
                  <a:noFill/>
                </a:ln>
                <a:solidFill>
                  <a:srgbClr val="1B1A5A"/>
                </a:solidFill>
                <a:effectLst/>
                <a:uLnTx/>
                <a:uFillTx/>
                <a:latin typeface="Arial Narrow" pitchFamily="34" charset="0"/>
                <a:ea typeface="+mn-ea"/>
                <a:cs typeface="Aharoni" panose="02010803020104030203" pitchFamily="2" charset="-79"/>
              </a:rPr>
              <a:t>Au-dessus et au-dessous de 75 ans</a:t>
            </a:r>
            <a:r>
              <a:rPr kumimoji="0" lang="fr-MC" sz="2400" b="1" i="0" u="none" strike="noStrike" kern="1200" cap="none" spc="0" normalizeH="0" baseline="0" noProof="0" dirty="0">
                <a:ln>
                  <a:noFill/>
                </a:ln>
                <a:solidFill>
                  <a:srgbClr val="1B1A5A"/>
                </a:solidFill>
                <a:effectLst/>
                <a:uLnTx/>
                <a:uFillTx/>
                <a:latin typeface="Agency FB" panose="020B0503020202020204" pitchFamily="34" charset="0"/>
                <a:ea typeface="+mn-ea"/>
                <a:cs typeface="Aharoni" panose="02010803020104030203" pitchFamily="2" charset="-79"/>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MC" sz="2400" b="1" i="0" u="none" strike="noStrike" kern="1200" cap="none" spc="0" normalizeH="0" baseline="0" noProof="0" dirty="0">
                <a:ln>
                  <a:noFill/>
                </a:ln>
                <a:solidFill>
                  <a:srgbClr val="0070C0"/>
                </a:solidFill>
                <a:effectLst/>
                <a:uLnTx/>
                <a:uFillTx/>
                <a:latin typeface="Arial Narrow" panose="020B0606020202030204" pitchFamily="34" charset="0"/>
                <a:ea typeface="+mn-ea"/>
                <a:cs typeface="Aharoni" panose="02010803020104030203" pitchFamily="2" charset="-79"/>
              </a:rPr>
              <a:t>Prévention de l’AVC</a:t>
            </a:r>
            <a:endParaRPr kumimoji="0" lang="en-CA" sz="2400" b="1" i="0" u="none" strike="noStrike" kern="1200" cap="none" spc="0" normalizeH="0" baseline="0" noProof="0" dirty="0">
              <a:ln>
                <a:noFill/>
              </a:ln>
              <a:solidFill>
                <a:srgbClr val="0070C0"/>
              </a:solidFill>
              <a:effectLst/>
              <a:uLnTx/>
              <a:uFillTx/>
              <a:latin typeface="Arial Narrow" panose="020B0606020202030204" pitchFamily="34" charset="0"/>
              <a:ea typeface="+mn-ea"/>
              <a:cs typeface="Aharoni" panose="02010803020104030203" pitchFamily="2" charset="-79"/>
            </a:endParaRPr>
          </a:p>
        </p:txBody>
      </p:sp>
      <p:sp>
        <p:nvSpPr>
          <p:cNvPr id="12" name="Rectangle 11">
            <a:extLst>
              <a:ext uri="{FF2B5EF4-FFF2-40B4-BE49-F238E27FC236}">
                <a16:creationId xmlns:a16="http://schemas.microsoft.com/office/drawing/2014/main" id="{2AECBCDA-5E07-409A-8F17-E36050586DFB}"/>
              </a:ext>
            </a:extLst>
          </p:cNvPr>
          <p:cNvSpPr/>
          <p:nvPr/>
        </p:nvSpPr>
        <p:spPr>
          <a:xfrm>
            <a:off x="0" y="6401169"/>
            <a:ext cx="9144000" cy="456831"/>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3" name="Picture 12" descr="CHRC-logo_blue.png">
            <a:extLst>
              <a:ext uri="{FF2B5EF4-FFF2-40B4-BE49-F238E27FC236}">
                <a16:creationId xmlns:a16="http://schemas.microsoft.com/office/drawing/2014/main" id="{F5F338AB-7CB1-4E75-B69F-7A710556567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206029" y="6085781"/>
            <a:ext cx="716292" cy="712746"/>
          </a:xfrm>
          <a:prstGeom prst="rect">
            <a:avLst/>
          </a:prstGeom>
        </p:spPr>
      </p:pic>
      <p:sp>
        <p:nvSpPr>
          <p:cNvPr id="37" name="Date Placeholder 3">
            <a:extLst>
              <a:ext uri="{FF2B5EF4-FFF2-40B4-BE49-F238E27FC236}">
                <a16:creationId xmlns:a16="http://schemas.microsoft.com/office/drawing/2014/main" id="{A26A0243-FDA6-4081-84DA-115C97A0E3B8}"/>
              </a:ext>
            </a:extLst>
          </p:cNvPr>
          <p:cNvSpPr txBox="1">
            <a:spLocks/>
          </p:cNvSpPr>
          <p:nvPr/>
        </p:nvSpPr>
        <p:spPr>
          <a:xfrm>
            <a:off x="161925" y="6453640"/>
            <a:ext cx="8273949" cy="236954"/>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050" b="0" i="1"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Age and Ageing </a:t>
            </a:r>
            <a:r>
              <a:rPr kumimoji="0" lang="en-CA" sz="105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2015: 0:1-7 </a:t>
            </a:r>
            <a:r>
              <a:rPr kumimoji="0" lang="en-CA" sz="105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mn-cs"/>
              </a:rPr>
              <a:t>doi</a:t>
            </a:r>
            <a:r>
              <a:rPr kumimoji="0" lang="en-CA" sz="105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10.1093/ageing/afv156</a:t>
            </a:r>
            <a:endParaRPr kumimoji="0" lang="en-GB" sz="105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endParaRPr>
          </a:p>
        </p:txBody>
      </p:sp>
      <p:grpSp>
        <p:nvGrpSpPr>
          <p:cNvPr id="180" name="Group 395">
            <a:extLst>
              <a:ext uri="{FF2B5EF4-FFF2-40B4-BE49-F238E27FC236}">
                <a16:creationId xmlns:a16="http://schemas.microsoft.com/office/drawing/2014/main" id="{A9EF6194-5F88-4936-A6A5-A82A796CA247}"/>
              </a:ext>
            </a:extLst>
          </p:cNvPr>
          <p:cNvGrpSpPr/>
          <p:nvPr/>
        </p:nvGrpSpPr>
        <p:grpSpPr>
          <a:xfrm>
            <a:off x="161925" y="1390334"/>
            <a:ext cx="8621989" cy="4041916"/>
            <a:chOff x="163730" y="1442125"/>
            <a:chExt cx="8621989" cy="4041916"/>
          </a:xfrm>
        </p:grpSpPr>
        <p:sp>
          <p:nvSpPr>
            <p:cNvPr id="181" name="AutoShape 8">
              <a:extLst>
                <a:ext uri="{FF2B5EF4-FFF2-40B4-BE49-F238E27FC236}">
                  <a16:creationId xmlns:a16="http://schemas.microsoft.com/office/drawing/2014/main" id="{A3CB6E37-2A2F-4352-8965-26E69632695D}"/>
                </a:ext>
              </a:extLst>
            </p:cNvPr>
            <p:cNvSpPr>
              <a:spLocks noChangeAspect="1" noChangeArrowheads="1" noTextEdit="1"/>
            </p:cNvSpPr>
            <p:nvPr/>
          </p:nvSpPr>
          <p:spPr bwMode="auto">
            <a:xfrm>
              <a:off x="5724525" y="2143125"/>
              <a:ext cx="2846388"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182" name="Freeform 397">
              <a:extLst>
                <a:ext uri="{FF2B5EF4-FFF2-40B4-BE49-F238E27FC236}">
                  <a16:creationId xmlns:a16="http://schemas.microsoft.com/office/drawing/2014/main" id="{92D8B80C-31C2-43D4-8186-00DDE4730E32}"/>
                </a:ext>
              </a:extLst>
            </p:cNvPr>
            <p:cNvSpPr/>
            <p:nvPr/>
          </p:nvSpPr>
          <p:spPr bwMode="auto">
            <a:xfrm>
              <a:off x="1160585" y="2046849"/>
              <a:ext cx="2947181" cy="2250831"/>
            </a:xfrm>
            <a:custGeom>
              <a:avLst/>
              <a:gdLst>
                <a:gd name="connsiteX0" fmla="*/ 0 w 2947181"/>
                <a:gd name="connsiteY0" fmla="*/ 0 h 2250831"/>
                <a:gd name="connsiteX1" fmla="*/ 0 w 2947181"/>
                <a:gd name="connsiteY1" fmla="*/ 2250831 h 2250831"/>
                <a:gd name="connsiteX2" fmla="*/ 2947181 w 2947181"/>
                <a:gd name="connsiteY2" fmla="*/ 2250831 h 2250831"/>
              </a:gdLst>
              <a:ahLst/>
              <a:cxnLst>
                <a:cxn ang="0">
                  <a:pos x="connsiteX0" y="connsiteY0"/>
                </a:cxn>
                <a:cxn ang="0">
                  <a:pos x="connsiteX1" y="connsiteY1"/>
                </a:cxn>
                <a:cxn ang="0">
                  <a:pos x="connsiteX2" y="connsiteY2"/>
                </a:cxn>
              </a:cxnLst>
              <a:rect l="l" t="t" r="r" b="b"/>
              <a:pathLst>
                <a:path w="2947181" h="2250831">
                  <a:moveTo>
                    <a:pt x="0" y="0"/>
                  </a:moveTo>
                  <a:lnTo>
                    <a:pt x="0" y="2250831"/>
                  </a:lnTo>
                  <a:lnTo>
                    <a:pt x="2947181" y="2250831"/>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183" name="Freeform 398">
              <a:extLst>
                <a:ext uri="{FF2B5EF4-FFF2-40B4-BE49-F238E27FC236}">
                  <a16:creationId xmlns:a16="http://schemas.microsoft.com/office/drawing/2014/main" id="{6D6166A9-C0C1-4102-8B43-15CEB400F5D7}"/>
                </a:ext>
              </a:extLst>
            </p:cNvPr>
            <p:cNvSpPr/>
            <p:nvPr/>
          </p:nvSpPr>
          <p:spPr bwMode="auto">
            <a:xfrm>
              <a:off x="4042063" y="4296641"/>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184" name="Freeform 399">
              <a:extLst>
                <a:ext uri="{FF2B5EF4-FFF2-40B4-BE49-F238E27FC236}">
                  <a16:creationId xmlns:a16="http://schemas.microsoft.com/office/drawing/2014/main" id="{6DBB9620-AA9F-4332-A402-3673FBEB04F5}"/>
                </a:ext>
              </a:extLst>
            </p:cNvPr>
            <p:cNvSpPr/>
            <p:nvPr/>
          </p:nvSpPr>
          <p:spPr bwMode="auto">
            <a:xfrm>
              <a:off x="3574472" y="4296641"/>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185" name="Freeform 400">
              <a:extLst>
                <a:ext uri="{FF2B5EF4-FFF2-40B4-BE49-F238E27FC236}">
                  <a16:creationId xmlns:a16="http://schemas.microsoft.com/office/drawing/2014/main" id="{96CCC1F7-15DC-4B2F-A555-B5546609043A}"/>
                </a:ext>
              </a:extLst>
            </p:cNvPr>
            <p:cNvSpPr/>
            <p:nvPr/>
          </p:nvSpPr>
          <p:spPr bwMode="auto">
            <a:xfrm>
              <a:off x="3101686" y="4296641"/>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186" name="Freeform 401">
              <a:extLst>
                <a:ext uri="{FF2B5EF4-FFF2-40B4-BE49-F238E27FC236}">
                  <a16:creationId xmlns:a16="http://schemas.microsoft.com/office/drawing/2014/main" id="{6E9747C1-B1BD-496D-8272-8A574555D405}"/>
                </a:ext>
              </a:extLst>
            </p:cNvPr>
            <p:cNvSpPr/>
            <p:nvPr/>
          </p:nvSpPr>
          <p:spPr bwMode="auto">
            <a:xfrm>
              <a:off x="2628900" y="4296641"/>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187" name="Freeform 402">
              <a:extLst>
                <a:ext uri="{FF2B5EF4-FFF2-40B4-BE49-F238E27FC236}">
                  <a16:creationId xmlns:a16="http://schemas.microsoft.com/office/drawing/2014/main" id="{16291DA6-259B-43C0-85D7-BBDEFFED2653}"/>
                </a:ext>
              </a:extLst>
            </p:cNvPr>
            <p:cNvSpPr/>
            <p:nvPr/>
          </p:nvSpPr>
          <p:spPr bwMode="auto">
            <a:xfrm>
              <a:off x="2156114" y="4296641"/>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188" name="Freeform 403">
              <a:extLst>
                <a:ext uri="{FF2B5EF4-FFF2-40B4-BE49-F238E27FC236}">
                  <a16:creationId xmlns:a16="http://schemas.microsoft.com/office/drawing/2014/main" id="{7B1642D1-6310-40AD-A75F-A5A76E10A9E4}"/>
                </a:ext>
              </a:extLst>
            </p:cNvPr>
            <p:cNvSpPr/>
            <p:nvPr/>
          </p:nvSpPr>
          <p:spPr bwMode="auto">
            <a:xfrm>
              <a:off x="1683328" y="4296641"/>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189" name="Freeform 404">
              <a:extLst>
                <a:ext uri="{FF2B5EF4-FFF2-40B4-BE49-F238E27FC236}">
                  <a16:creationId xmlns:a16="http://schemas.microsoft.com/office/drawing/2014/main" id="{B3E83BD2-A0CB-4400-BBA7-397CBCC015B1}"/>
                </a:ext>
              </a:extLst>
            </p:cNvPr>
            <p:cNvSpPr/>
            <p:nvPr/>
          </p:nvSpPr>
          <p:spPr bwMode="auto">
            <a:xfrm>
              <a:off x="1210542" y="4296641"/>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190" name="Freeform 405">
              <a:extLst>
                <a:ext uri="{FF2B5EF4-FFF2-40B4-BE49-F238E27FC236}">
                  <a16:creationId xmlns:a16="http://schemas.microsoft.com/office/drawing/2014/main" id="{76F9A173-9046-4EC7-A58C-831BE23995B5}"/>
                </a:ext>
              </a:extLst>
            </p:cNvPr>
            <p:cNvSpPr/>
            <p:nvPr/>
          </p:nvSpPr>
          <p:spPr bwMode="auto">
            <a:xfrm rot="5400000">
              <a:off x="1103494" y="4220462"/>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191" name="Freeform 406">
              <a:extLst>
                <a:ext uri="{FF2B5EF4-FFF2-40B4-BE49-F238E27FC236}">
                  <a16:creationId xmlns:a16="http://schemas.microsoft.com/office/drawing/2014/main" id="{667E341B-CB6A-4A5D-841B-B0749FF7E444}"/>
                </a:ext>
              </a:extLst>
            </p:cNvPr>
            <p:cNvSpPr/>
            <p:nvPr/>
          </p:nvSpPr>
          <p:spPr bwMode="auto">
            <a:xfrm rot="5400000">
              <a:off x="1103494" y="3953999"/>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192" name="Freeform 407">
              <a:extLst>
                <a:ext uri="{FF2B5EF4-FFF2-40B4-BE49-F238E27FC236}">
                  <a16:creationId xmlns:a16="http://schemas.microsoft.com/office/drawing/2014/main" id="{776E50D9-F313-4E45-9ACF-DD99ECAA9080}"/>
                </a:ext>
              </a:extLst>
            </p:cNvPr>
            <p:cNvSpPr/>
            <p:nvPr/>
          </p:nvSpPr>
          <p:spPr bwMode="auto">
            <a:xfrm rot="5400000">
              <a:off x="1103494" y="3687535"/>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193" name="Freeform 408">
              <a:extLst>
                <a:ext uri="{FF2B5EF4-FFF2-40B4-BE49-F238E27FC236}">
                  <a16:creationId xmlns:a16="http://schemas.microsoft.com/office/drawing/2014/main" id="{935747F2-5FCB-408B-B1B4-80ABFE0DA7D5}"/>
                </a:ext>
              </a:extLst>
            </p:cNvPr>
            <p:cNvSpPr/>
            <p:nvPr/>
          </p:nvSpPr>
          <p:spPr bwMode="auto">
            <a:xfrm rot="5400000">
              <a:off x="1103494" y="3421071"/>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194" name="Freeform 409">
              <a:extLst>
                <a:ext uri="{FF2B5EF4-FFF2-40B4-BE49-F238E27FC236}">
                  <a16:creationId xmlns:a16="http://schemas.microsoft.com/office/drawing/2014/main" id="{3ED92229-C141-4E17-BC31-43303C23A8C9}"/>
                </a:ext>
              </a:extLst>
            </p:cNvPr>
            <p:cNvSpPr/>
            <p:nvPr/>
          </p:nvSpPr>
          <p:spPr bwMode="auto">
            <a:xfrm rot="5400000">
              <a:off x="1103494" y="3154607"/>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195" name="Freeform 410">
              <a:extLst>
                <a:ext uri="{FF2B5EF4-FFF2-40B4-BE49-F238E27FC236}">
                  <a16:creationId xmlns:a16="http://schemas.microsoft.com/office/drawing/2014/main" id="{F729ACCF-A0C7-447B-96A8-3D9706C144B6}"/>
                </a:ext>
              </a:extLst>
            </p:cNvPr>
            <p:cNvSpPr/>
            <p:nvPr/>
          </p:nvSpPr>
          <p:spPr bwMode="auto">
            <a:xfrm rot="5400000">
              <a:off x="1103494" y="2888143"/>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196" name="Freeform 411">
              <a:extLst>
                <a:ext uri="{FF2B5EF4-FFF2-40B4-BE49-F238E27FC236}">
                  <a16:creationId xmlns:a16="http://schemas.microsoft.com/office/drawing/2014/main" id="{08C885D8-8EB6-41C9-BFE3-C94A2D41F993}"/>
                </a:ext>
              </a:extLst>
            </p:cNvPr>
            <p:cNvSpPr/>
            <p:nvPr/>
          </p:nvSpPr>
          <p:spPr bwMode="auto">
            <a:xfrm rot="5400000">
              <a:off x="1103494" y="2621679"/>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197" name="Freeform 412">
              <a:extLst>
                <a:ext uri="{FF2B5EF4-FFF2-40B4-BE49-F238E27FC236}">
                  <a16:creationId xmlns:a16="http://schemas.microsoft.com/office/drawing/2014/main" id="{CAED2C1E-E9A1-4667-937B-283A1283B591}"/>
                </a:ext>
              </a:extLst>
            </p:cNvPr>
            <p:cNvSpPr/>
            <p:nvPr/>
          </p:nvSpPr>
          <p:spPr bwMode="auto">
            <a:xfrm rot="5400000">
              <a:off x="1103494" y="2355215"/>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198" name="Freeform 413">
              <a:extLst>
                <a:ext uri="{FF2B5EF4-FFF2-40B4-BE49-F238E27FC236}">
                  <a16:creationId xmlns:a16="http://schemas.microsoft.com/office/drawing/2014/main" id="{7EB5F263-44D6-4309-B66E-1F651C4522E8}"/>
                </a:ext>
              </a:extLst>
            </p:cNvPr>
            <p:cNvSpPr/>
            <p:nvPr/>
          </p:nvSpPr>
          <p:spPr bwMode="auto">
            <a:xfrm rot="5400000">
              <a:off x="1103494" y="2088751"/>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199" name="TextBox 198">
              <a:extLst>
                <a:ext uri="{FF2B5EF4-FFF2-40B4-BE49-F238E27FC236}">
                  <a16:creationId xmlns:a16="http://schemas.microsoft.com/office/drawing/2014/main" id="{05AA4940-786B-4635-8F83-D0D4483EC3E7}"/>
                </a:ext>
              </a:extLst>
            </p:cNvPr>
            <p:cNvSpPr txBox="1"/>
            <p:nvPr/>
          </p:nvSpPr>
          <p:spPr>
            <a:xfrm>
              <a:off x="1077332" y="4322045"/>
              <a:ext cx="26642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a:t>
              </a:r>
            </a:p>
          </p:txBody>
        </p:sp>
        <p:sp>
          <p:nvSpPr>
            <p:cNvPr id="200" name="TextBox 199">
              <a:extLst>
                <a:ext uri="{FF2B5EF4-FFF2-40B4-BE49-F238E27FC236}">
                  <a16:creationId xmlns:a16="http://schemas.microsoft.com/office/drawing/2014/main" id="{4E22F970-BFEF-4FF6-BCD9-35A4767B594F}"/>
                </a:ext>
              </a:extLst>
            </p:cNvPr>
            <p:cNvSpPr txBox="1"/>
            <p:nvPr/>
          </p:nvSpPr>
          <p:spPr>
            <a:xfrm>
              <a:off x="1549267" y="4322045"/>
              <a:ext cx="26642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3</a:t>
              </a:r>
            </a:p>
          </p:txBody>
        </p:sp>
        <p:sp>
          <p:nvSpPr>
            <p:cNvPr id="201" name="TextBox 200">
              <a:extLst>
                <a:ext uri="{FF2B5EF4-FFF2-40B4-BE49-F238E27FC236}">
                  <a16:creationId xmlns:a16="http://schemas.microsoft.com/office/drawing/2014/main" id="{07FDACA2-BBF0-4902-BFBC-3D6B8FDEB1CD}"/>
                </a:ext>
              </a:extLst>
            </p:cNvPr>
            <p:cNvSpPr txBox="1"/>
            <p:nvPr/>
          </p:nvSpPr>
          <p:spPr>
            <a:xfrm>
              <a:off x="2027329" y="4322045"/>
              <a:ext cx="26642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6</a:t>
              </a:r>
            </a:p>
          </p:txBody>
        </p:sp>
        <p:sp>
          <p:nvSpPr>
            <p:cNvPr id="202" name="TextBox 201">
              <a:extLst>
                <a:ext uri="{FF2B5EF4-FFF2-40B4-BE49-F238E27FC236}">
                  <a16:creationId xmlns:a16="http://schemas.microsoft.com/office/drawing/2014/main" id="{F9FE401F-A394-4C7B-8492-697FCF439DE1}"/>
                </a:ext>
              </a:extLst>
            </p:cNvPr>
            <p:cNvSpPr txBox="1"/>
            <p:nvPr/>
          </p:nvSpPr>
          <p:spPr>
            <a:xfrm>
              <a:off x="2503777" y="4322045"/>
              <a:ext cx="26642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9</a:t>
              </a:r>
            </a:p>
          </p:txBody>
        </p:sp>
        <p:sp>
          <p:nvSpPr>
            <p:cNvPr id="203" name="TextBox 202">
              <a:extLst>
                <a:ext uri="{FF2B5EF4-FFF2-40B4-BE49-F238E27FC236}">
                  <a16:creationId xmlns:a16="http://schemas.microsoft.com/office/drawing/2014/main" id="{11352DAD-6C44-451F-AF29-495485D0216D}"/>
                </a:ext>
              </a:extLst>
            </p:cNvPr>
            <p:cNvSpPr txBox="1"/>
            <p:nvPr/>
          </p:nvSpPr>
          <p:spPr>
            <a:xfrm>
              <a:off x="2922405" y="4322045"/>
              <a:ext cx="348173"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12</a:t>
              </a:r>
            </a:p>
          </p:txBody>
        </p:sp>
        <p:sp>
          <p:nvSpPr>
            <p:cNvPr id="204" name="TextBox 203">
              <a:extLst>
                <a:ext uri="{FF2B5EF4-FFF2-40B4-BE49-F238E27FC236}">
                  <a16:creationId xmlns:a16="http://schemas.microsoft.com/office/drawing/2014/main" id="{A971860F-7ED9-4D23-A899-EA547D6AE205}"/>
                </a:ext>
              </a:extLst>
            </p:cNvPr>
            <p:cNvSpPr txBox="1"/>
            <p:nvPr/>
          </p:nvSpPr>
          <p:spPr>
            <a:xfrm>
              <a:off x="3389996" y="4322045"/>
              <a:ext cx="348172"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15</a:t>
              </a:r>
            </a:p>
          </p:txBody>
        </p:sp>
        <p:sp>
          <p:nvSpPr>
            <p:cNvPr id="205" name="TextBox 204">
              <a:extLst>
                <a:ext uri="{FF2B5EF4-FFF2-40B4-BE49-F238E27FC236}">
                  <a16:creationId xmlns:a16="http://schemas.microsoft.com/office/drawing/2014/main" id="{143BAC63-DB17-4A4A-BAD2-0218340B04E1}"/>
                </a:ext>
              </a:extLst>
            </p:cNvPr>
            <p:cNvSpPr txBox="1"/>
            <p:nvPr/>
          </p:nvSpPr>
          <p:spPr>
            <a:xfrm>
              <a:off x="3867977" y="4322045"/>
              <a:ext cx="348173"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18</a:t>
              </a:r>
            </a:p>
          </p:txBody>
        </p:sp>
        <p:sp>
          <p:nvSpPr>
            <p:cNvPr id="206" name="TextBox 205">
              <a:extLst>
                <a:ext uri="{FF2B5EF4-FFF2-40B4-BE49-F238E27FC236}">
                  <a16:creationId xmlns:a16="http://schemas.microsoft.com/office/drawing/2014/main" id="{BFAA3C3E-90F1-4EC6-BA27-F2B34CD590B3}"/>
                </a:ext>
              </a:extLst>
            </p:cNvPr>
            <p:cNvSpPr txBox="1"/>
            <p:nvPr/>
          </p:nvSpPr>
          <p:spPr>
            <a:xfrm>
              <a:off x="693990" y="4088105"/>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0.00</a:t>
              </a:r>
            </a:p>
          </p:txBody>
        </p:sp>
        <p:sp>
          <p:nvSpPr>
            <p:cNvPr id="207" name="TextBox 206">
              <a:extLst>
                <a:ext uri="{FF2B5EF4-FFF2-40B4-BE49-F238E27FC236}">
                  <a16:creationId xmlns:a16="http://schemas.microsoft.com/office/drawing/2014/main" id="{F5054E23-726F-403D-9637-316D9F9A69EE}"/>
                </a:ext>
              </a:extLst>
            </p:cNvPr>
            <p:cNvSpPr txBox="1"/>
            <p:nvPr/>
          </p:nvSpPr>
          <p:spPr>
            <a:xfrm>
              <a:off x="693990" y="3820836"/>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0.01</a:t>
              </a:r>
            </a:p>
          </p:txBody>
        </p:sp>
        <p:sp>
          <p:nvSpPr>
            <p:cNvPr id="208" name="TextBox 207">
              <a:extLst>
                <a:ext uri="{FF2B5EF4-FFF2-40B4-BE49-F238E27FC236}">
                  <a16:creationId xmlns:a16="http://schemas.microsoft.com/office/drawing/2014/main" id="{F50E61A6-7A45-4AD9-84AD-392BDB000937}"/>
                </a:ext>
              </a:extLst>
            </p:cNvPr>
            <p:cNvSpPr txBox="1"/>
            <p:nvPr/>
          </p:nvSpPr>
          <p:spPr>
            <a:xfrm>
              <a:off x="693989" y="3553567"/>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0.02</a:t>
              </a:r>
            </a:p>
          </p:txBody>
        </p:sp>
        <p:sp>
          <p:nvSpPr>
            <p:cNvPr id="209" name="TextBox 208">
              <a:extLst>
                <a:ext uri="{FF2B5EF4-FFF2-40B4-BE49-F238E27FC236}">
                  <a16:creationId xmlns:a16="http://schemas.microsoft.com/office/drawing/2014/main" id="{02D3C7B4-9A8F-4711-81A5-3F36304DD4B9}"/>
                </a:ext>
              </a:extLst>
            </p:cNvPr>
            <p:cNvSpPr txBox="1"/>
            <p:nvPr/>
          </p:nvSpPr>
          <p:spPr>
            <a:xfrm>
              <a:off x="693989" y="3286299"/>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0.03</a:t>
              </a:r>
            </a:p>
          </p:txBody>
        </p:sp>
        <p:sp>
          <p:nvSpPr>
            <p:cNvPr id="210" name="TextBox 209">
              <a:extLst>
                <a:ext uri="{FF2B5EF4-FFF2-40B4-BE49-F238E27FC236}">
                  <a16:creationId xmlns:a16="http://schemas.microsoft.com/office/drawing/2014/main" id="{0155754F-74EA-4F83-8DDD-EABB935851E8}"/>
                </a:ext>
              </a:extLst>
            </p:cNvPr>
            <p:cNvSpPr txBox="1"/>
            <p:nvPr/>
          </p:nvSpPr>
          <p:spPr>
            <a:xfrm>
              <a:off x="693989" y="3019030"/>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0.04</a:t>
              </a:r>
            </a:p>
          </p:txBody>
        </p:sp>
        <p:sp>
          <p:nvSpPr>
            <p:cNvPr id="211" name="TextBox 210">
              <a:extLst>
                <a:ext uri="{FF2B5EF4-FFF2-40B4-BE49-F238E27FC236}">
                  <a16:creationId xmlns:a16="http://schemas.microsoft.com/office/drawing/2014/main" id="{10D5C69D-4869-43BA-8E56-2351C5FA7785}"/>
                </a:ext>
              </a:extLst>
            </p:cNvPr>
            <p:cNvSpPr txBox="1"/>
            <p:nvPr/>
          </p:nvSpPr>
          <p:spPr>
            <a:xfrm>
              <a:off x="693989" y="2751761"/>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0.05</a:t>
              </a:r>
            </a:p>
          </p:txBody>
        </p:sp>
        <p:sp>
          <p:nvSpPr>
            <p:cNvPr id="212" name="TextBox 211">
              <a:extLst>
                <a:ext uri="{FF2B5EF4-FFF2-40B4-BE49-F238E27FC236}">
                  <a16:creationId xmlns:a16="http://schemas.microsoft.com/office/drawing/2014/main" id="{546D78F9-2219-4E70-86F4-282BD808E01E}"/>
                </a:ext>
              </a:extLst>
            </p:cNvPr>
            <p:cNvSpPr txBox="1"/>
            <p:nvPr/>
          </p:nvSpPr>
          <p:spPr>
            <a:xfrm>
              <a:off x="693989" y="2484493"/>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0.06</a:t>
              </a:r>
            </a:p>
          </p:txBody>
        </p:sp>
        <p:sp>
          <p:nvSpPr>
            <p:cNvPr id="213" name="TextBox 212">
              <a:extLst>
                <a:ext uri="{FF2B5EF4-FFF2-40B4-BE49-F238E27FC236}">
                  <a16:creationId xmlns:a16="http://schemas.microsoft.com/office/drawing/2014/main" id="{DF9EA98C-7ABA-4CA8-B616-7FF57CB4CB03}"/>
                </a:ext>
              </a:extLst>
            </p:cNvPr>
            <p:cNvSpPr txBox="1"/>
            <p:nvPr/>
          </p:nvSpPr>
          <p:spPr>
            <a:xfrm>
              <a:off x="693989" y="2217225"/>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0.07</a:t>
              </a:r>
            </a:p>
          </p:txBody>
        </p:sp>
        <p:sp>
          <p:nvSpPr>
            <p:cNvPr id="214" name="TextBox 213">
              <a:extLst>
                <a:ext uri="{FF2B5EF4-FFF2-40B4-BE49-F238E27FC236}">
                  <a16:creationId xmlns:a16="http://schemas.microsoft.com/office/drawing/2014/main" id="{0F02C686-22A0-4524-B98D-EFE873BD4891}"/>
                </a:ext>
              </a:extLst>
            </p:cNvPr>
            <p:cNvSpPr txBox="1"/>
            <p:nvPr/>
          </p:nvSpPr>
          <p:spPr>
            <a:xfrm>
              <a:off x="693989" y="1949957"/>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0.08</a:t>
              </a:r>
            </a:p>
          </p:txBody>
        </p:sp>
        <p:sp>
          <p:nvSpPr>
            <p:cNvPr id="215" name="TextBox 214">
              <a:extLst>
                <a:ext uri="{FF2B5EF4-FFF2-40B4-BE49-F238E27FC236}">
                  <a16:creationId xmlns:a16="http://schemas.microsoft.com/office/drawing/2014/main" id="{49F4B784-2215-42DD-9317-B703F0C105D6}"/>
                </a:ext>
              </a:extLst>
            </p:cNvPr>
            <p:cNvSpPr txBox="1"/>
            <p:nvPr/>
          </p:nvSpPr>
          <p:spPr>
            <a:xfrm>
              <a:off x="2391532" y="4582612"/>
              <a:ext cx="495649"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err="1">
                  <a:ln>
                    <a:noFill/>
                  </a:ln>
                  <a:solidFill>
                    <a:prstClr val="black"/>
                  </a:solidFill>
                  <a:effectLst/>
                  <a:uLnTx/>
                  <a:uFillTx/>
                  <a:latin typeface="Arial Narrow" panose="020B0606020202030204" pitchFamily="34" charset="0"/>
                  <a:ea typeface="+mn-ea"/>
                  <a:cs typeface="+mn-cs"/>
                </a:rPr>
                <a:t>Mois</a:t>
              </a:r>
              <a:endPar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nvGrpSpPr>
            <p:cNvPr id="216" name="Group 215">
              <a:extLst>
                <a:ext uri="{FF2B5EF4-FFF2-40B4-BE49-F238E27FC236}">
                  <a16:creationId xmlns:a16="http://schemas.microsoft.com/office/drawing/2014/main" id="{9692F309-7260-4AC2-B46D-E64DC52DEC0F}"/>
                </a:ext>
              </a:extLst>
            </p:cNvPr>
            <p:cNvGrpSpPr>
              <a:grpSpLocks noChangeAspect="1"/>
            </p:cNvGrpSpPr>
            <p:nvPr/>
          </p:nvGrpSpPr>
          <p:grpSpPr bwMode="auto">
            <a:xfrm>
              <a:off x="1211263" y="3409950"/>
              <a:ext cx="2843212" cy="827088"/>
              <a:chOff x="763" y="2148"/>
              <a:chExt cx="1791" cy="521"/>
            </a:xfrm>
          </p:grpSpPr>
          <p:sp>
            <p:nvSpPr>
              <p:cNvPr id="295" name="Freeform 5">
                <a:extLst>
                  <a:ext uri="{FF2B5EF4-FFF2-40B4-BE49-F238E27FC236}">
                    <a16:creationId xmlns:a16="http://schemas.microsoft.com/office/drawing/2014/main" id="{99FAC930-C132-46A4-B9B0-7592539523E8}"/>
                  </a:ext>
                </a:extLst>
              </p:cNvPr>
              <p:cNvSpPr>
                <a:spLocks/>
              </p:cNvSpPr>
              <p:nvPr/>
            </p:nvSpPr>
            <p:spPr bwMode="auto">
              <a:xfrm>
                <a:off x="779" y="2148"/>
                <a:ext cx="1775" cy="519"/>
              </a:xfrm>
              <a:custGeom>
                <a:avLst/>
                <a:gdLst>
                  <a:gd name="T0" fmla="*/ 0 w 1775"/>
                  <a:gd name="T1" fmla="*/ 514 h 519"/>
                  <a:gd name="T2" fmla="*/ 11 w 1775"/>
                  <a:gd name="T3" fmla="*/ 505 h 519"/>
                  <a:gd name="T4" fmla="*/ 16 w 1775"/>
                  <a:gd name="T5" fmla="*/ 500 h 519"/>
                  <a:gd name="T6" fmla="*/ 23 w 1775"/>
                  <a:gd name="T7" fmla="*/ 493 h 519"/>
                  <a:gd name="T8" fmla="*/ 25 w 1775"/>
                  <a:gd name="T9" fmla="*/ 484 h 519"/>
                  <a:gd name="T10" fmla="*/ 45 w 1775"/>
                  <a:gd name="T11" fmla="*/ 477 h 519"/>
                  <a:gd name="T12" fmla="*/ 91 w 1775"/>
                  <a:gd name="T13" fmla="*/ 463 h 519"/>
                  <a:gd name="T14" fmla="*/ 116 w 1775"/>
                  <a:gd name="T15" fmla="*/ 452 h 519"/>
                  <a:gd name="T16" fmla="*/ 162 w 1775"/>
                  <a:gd name="T17" fmla="*/ 445 h 519"/>
                  <a:gd name="T18" fmla="*/ 182 w 1775"/>
                  <a:gd name="T19" fmla="*/ 438 h 519"/>
                  <a:gd name="T20" fmla="*/ 249 w 1775"/>
                  <a:gd name="T21" fmla="*/ 429 h 519"/>
                  <a:gd name="T22" fmla="*/ 253 w 1775"/>
                  <a:gd name="T23" fmla="*/ 422 h 519"/>
                  <a:gd name="T24" fmla="*/ 258 w 1775"/>
                  <a:gd name="T25" fmla="*/ 417 h 519"/>
                  <a:gd name="T26" fmla="*/ 267 w 1775"/>
                  <a:gd name="T27" fmla="*/ 406 h 519"/>
                  <a:gd name="T28" fmla="*/ 308 w 1775"/>
                  <a:gd name="T29" fmla="*/ 406 h 519"/>
                  <a:gd name="T30" fmla="*/ 331 w 1775"/>
                  <a:gd name="T31" fmla="*/ 397 h 519"/>
                  <a:gd name="T32" fmla="*/ 388 w 1775"/>
                  <a:gd name="T33" fmla="*/ 385 h 519"/>
                  <a:gd name="T34" fmla="*/ 397 w 1775"/>
                  <a:gd name="T35" fmla="*/ 378 h 519"/>
                  <a:gd name="T36" fmla="*/ 406 w 1775"/>
                  <a:gd name="T37" fmla="*/ 371 h 519"/>
                  <a:gd name="T38" fmla="*/ 406 w 1775"/>
                  <a:gd name="T39" fmla="*/ 360 h 519"/>
                  <a:gd name="T40" fmla="*/ 442 w 1775"/>
                  <a:gd name="T41" fmla="*/ 350 h 519"/>
                  <a:gd name="T42" fmla="*/ 511 w 1775"/>
                  <a:gd name="T43" fmla="*/ 341 h 519"/>
                  <a:gd name="T44" fmla="*/ 541 w 1775"/>
                  <a:gd name="T45" fmla="*/ 332 h 519"/>
                  <a:gd name="T46" fmla="*/ 543 w 1775"/>
                  <a:gd name="T47" fmla="*/ 327 h 519"/>
                  <a:gd name="T48" fmla="*/ 588 w 1775"/>
                  <a:gd name="T49" fmla="*/ 316 h 519"/>
                  <a:gd name="T50" fmla="*/ 707 w 1775"/>
                  <a:gd name="T51" fmla="*/ 311 h 519"/>
                  <a:gd name="T52" fmla="*/ 739 w 1775"/>
                  <a:gd name="T53" fmla="*/ 307 h 519"/>
                  <a:gd name="T54" fmla="*/ 748 w 1775"/>
                  <a:gd name="T55" fmla="*/ 288 h 519"/>
                  <a:gd name="T56" fmla="*/ 766 w 1775"/>
                  <a:gd name="T57" fmla="*/ 277 h 519"/>
                  <a:gd name="T58" fmla="*/ 773 w 1775"/>
                  <a:gd name="T59" fmla="*/ 261 h 519"/>
                  <a:gd name="T60" fmla="*/ 864 w 1775"/>
                  <a:gd name="T61" fmla="*/ 254 h 519"/>
                  <a:gd name="T62" fmla="*/ 869 w 1775"/>
                  <a:gd name="T63" fmla="*/ 247 h 519"/>
                  <a:gd name="T64" fmla="*/ 876 w 1775"/>
                  <a:gd name="T65" fmla="*/ 238 h 519"/>
                  <a:gd name="T66" fmla="*/ 906 w 1775"/>
                  <a:gd name="T67" fmla="*/ 235 h 519"/>
                  <a:gd name="T68" fmla="*/ 908 w 1775"/>
                  <a:gd name="T69" fmla="*/ 228 h 519"/>
                  <a:gd name="T70" fmla="*/ 940 w 1775"/>
                  <a:gd name="T71" fmla="*/ 215 h 519"/>
                  <a:gd name="T72" fmla="*/ 990 w 1775"/>
                  <a:gd name="T73" fmla="*/ 201 h 519"/>
                  <a:gd name="T74" fmla="*/ 1013 w 1775"/>
                  <a:gd name="T75" fmla="*/ 189 h 519"/>
                  <a:gd name="T76" fmla="*/ 1045 w 1775"/>
                  <a:gd name="T77" fmla="*/ 187 h 519"/>
                  <a:gd name="T78" fmla="*/ 1127 w 1775"/>
                  <a:gd name="T79" fmla="*/ 175 h 519"/>
                  <a:gd name="T80" fmla="*/ 1154 w 1775"/>
                  <a:gd name="T81" fmla="*/ 159 h 519"/>
                  <a:gd name="T82" fmla="*/ 1225 w 1775"/>
                  <a:gd name="T83" fmla="*/ 139 h 519"/>
                  <a:gd name="T84" fmla="*/ 1225 w 1775"/>
                  <a:gd name="T85" fmla="*/ 123 h 519"/>
                  <a:gd name="T86" fmla="*/ 1307 w 1775"/>
                  <a:gd name="T87" fmla="*/ 102 h 519"/>
                  <a:gd name="T88" fmla="*/ 1344 w 1775"/>
                  <a:gd name="T89" fmla="*/ 86 h 519"/>
                  <a:gd name="T90" fmla="*/ 1442 w 1775"/>
                  <a:gd name="T91" fmla="*/ 60 h 519"/>
                  <a:gd name="T92" fmla="*/ 1460 w 1775"/>
                  <a:gd name="T93" fmla="*/ 35 h 519"/>
                  <a:gd name="T94" fmla="*/ 1690 w 1775"/>
                  <a:gd name="T95"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75" h="519">
                    <a:moveTo>
                      <a:pt x="0" y="519"/>
                    </a:moveTo>
                    <a:lnTo>
                      <a:pt x="0" y="514"/>
                    </a:lnTo>
                    <a:lnTo>
                      <a:pt x="11" y="514"/>
                    </a:lnTo>
                    <a:lnTo>
                      <a:pt x="11" y="505"/>
                    </a:lnTo>
                    <a:lnTo>
                      <a:pt x="16" y="505"/>
                    </a:lnTo>
                    <a:lnTo>
                      <a:pt x="16" y="500"/>
                    </a:lnTo>
                    <a:lnTo>
                      <a:pt x="23" y="500"/>
                    </a:lnTo>
                    <a:lnTo>
                      <a:pt x="23" y="493"/>
                    </a:lnTo>
                    <a:lnTo>
                      <a:pt x="25" y="493"/>
                    </a:lnTo>
                    <a:lnTo>
                      <a:pt x="25" y="484"/>
                    </a:lnTo>
                    <a:lnTo>
                      <a:pt x="45" y="484"/>
                    </a:lnTo>
                    <a:lnTo>
                      <a:pt x="45" y="477"/>
                    </a:lnTo>
                    <a:lnTo>
                      <a:pt x="91" y="477"/>
                    </a:lnTo>
                    <a:lnTo>
                      <a:pt x="91" y="463"/>
                    </a:lnTo>
                    <a:lnTo>
                      <a:pt x="116" y="463"/>
                    </a:lnTo>
                    <a:lnTo>
                      <a:pt x="116" y="452"/>
                    </a:lnTo>
                    <a:lnTo>
                      <a:pt x="162" y="452"/>
                    </a:lnTo>
                    <a:lnTo>
                      <a:pt x="162" y="445"/>
                    </a:lnTo>
                    <a:lnTo>
                      <a:pt x="182" y="445"/>
                    </a:lnTo>
                    <a:lnTo>
                      <a:pt x="182" y="438"/>
                    </a:lnTo>
                    <a:lnTo>
                      <a:pt x="249" y="438"/>
                    </a:lnTo>
                    <a:lnTo>
                      <a:pt x="249" y="429"/>
                    </a:lnTo>
                    <a:lnTo>
                      <a:pt x="253" y="429"/>
                    </a:lnTo>
                    <a:lnTo>
                      <a:pt x="253" y="422"/>
                    </a:lnTo>
                    <a:lnTo>
                      <a:pt x="258" y="422"/>
                    </a:lnTo>
                    <a:lnTo>
                      <a:pt x="258" y="417"/>
                    </a:lnTo>
                    <a:lnTo>
                      <a:pt x="267" y="417"/>
                    </a:lnTo>
                    <a:lnTo>
                      <a:pt x="267" y="406"/>
                    </a:lnTo>
                    <a:lnTo>
                      <a:pt x="303" y="406"/>
                    </a:lnTo>
                    <a:lnTo>
                      <a:pt x="308" y="406"/>
                    </a:lnTo>
                    <a:lnTo>
                      <a:pt x="308" y="397"/>
                    </a:lnTo>
                    <a:lnTo>
                      <a:pt x="331" y="397"/>
                    </a:lnTo>
                    <a:lnTo>
                      <a:pt x="331" y="385"/>
                    </a:lnTo>
                    <a:lnTo>
                      <a:pt x="388" y="385"/>
                    </a:lnTo>
                    <a:lnTo>
                      <a:pt x="388" y="378"/>
                    </a:lnTo>
                    <a:lnTo>
                      <a:pt x="397" y="378"/>
                    </a:lnTo>
                    <a:lnTo>
                      <a:pt x="397" y="371"/>
                    </a:lnTo>
                    <a:lnTo>
                      <a:pt x="406" y="371"/>
                    </a:lnTo>
                    <a:lnTo>
                      <a:pt x="406" y="362"/>
                    </a:lnTo>
                    <a:lnTo>
                      <a:pt x="406" y="360"/>
                    </a:lnTo>
                    <a:lnTo>
                      <a:pt x="442" y="360"/>
                    </a:lnTo>
                    <a:lnTo>
                      <a:pt x="442" y="350"/>
                    </a:lnTo>
                    <a:lnTo>
                      <a:pt x="511" y="350"/>
                    </a:lnTo>
                    <a:lnTo>
                      <a:pt x="511" y="341"/>
                    </a:lnTo>
                    <a:lnTo>
                      <a:pt x="541" y="341"/>
                    </a:lnTo>
                    <a:lnTo>
                      <a:pt x="541" y="332"/>
                    </a:lnTo>
                    <a:lnTo>
                      <a:pt x="543" y="332"/>
                    </a:lnTo>
                    <a:lnTo>
                      <a:pt x="543" y="327"/>
                    </a:lnTo>
                    <a:lnTo>
                      <a:pt x="588" y="327"/>
                    </a:lnTo>
                    <a:lnTo>
                      <a:pt x="588" y="316"/>
                    </a:lnTo>
                    <a:lnTo>
                      <a:pt x="707" y="316"/>
                    </a:lnTo>
                    <a:lnTo>
                      <a:pt x="707" y="311"/>
                    </a:lnTo>
                    <a:lnTo>
                      <a:pt x="739" y="311"/>
                    </a:lnTo>
                    <a:lnTo>
                      <a:pt x="739" y="307"/>
                    </a:lnTo>
                    <a:lnTo>
                      <a:pt x="748" y="307"/>
                    </a:lnTo>
                    <a:lnTo>
                      <a:pt x="748" y="288"/>
                    </a:lnTo>
                    <a:lnTo>
                      <a:pt x="766" y="288"/>
                    </a:lnTo>
                    <a:lnTo>
                      <a:pt x="766" y="277"/>
                    </a:lnTo>
                    <a:lnTo>
                      <a:pt x="773" y="277"/>
                    </a:lnTo>
                    <a:lnTo>
                      <a:pt x="773" y="261"/>
                    </a:lnTo>
                    <a:lnTo>
                      <a:pt x="864" y="261"/>
                    </a:lnTo>
                    <a:lnTo>
                      <a:pt x="864" y="254"/>
                    </a:lnTo>
                    <a:lnTo>
                      <a:pt x="869" y="254"/>
                    </a:lnTo>
                    <a:lnTo>
                      <a:pt x="869" y="247"/>
                    </a:lnTo>
                    <a:lnTo>
                      <a:pt x="876" y="247"/>
                    </a:lnTo>
                    <a:lnTo>
                      <a:pt x="876" y="238"/>
                    </a:lnTo>
                    <a:lnTo>
                      <a:pt x="906" y="238"/>
                    </a:lnTo>
                    <a:lnTo>
                      <a:pt x="906" y="235"/>
                    </a:lnTo>
                    <a:lnTo>
                      <a:pt x="908" y="235"/>
                    </a:lnTo>
                    <a:lnTo>
                      <a:pt x="908" y="228"/>
                    </a:lnTo>
                    <a:lnTo>
                      <a:pt x="940" y="228"/>
                    </a:lnTo>
                    <a:lnTo>
                      <a:pt x="940" y="215"/>
                    </a:lnTo>
                    <a:lnTo>
                      <a:pt x="990" y="215"/>
                    </a:lnTo>
                    <a:lnTo>
                      <a:pt x="990" y="201"/>
                    </a:lnTo>
                    <a:lnTo>
                      <a:pt x="1013" y="201"/>
                    </a:lnTo>
                    <a:lnTo>
                      <a:pt x="1013" y="189"/>
                    </a:lnTo>
                    <a:lnTo>
                      <a:pt x="1013" y="187"/>
                    </a:lnTo>
                    <a:lnTo>
                      <a:pt x="1045" y="187"/>
                    </a:lnTo>
                    <a:lnTo>
                      <a:pt x="1045" y="175"/>
                    </a:lnTo>
                    <a:lnTo>
                      <a:pt x="1127" y="175"/>
                    </a:lnTo>
                    <a:lnTo>
                      <a:pt x="1127" y="159"/>
                    </a:lnTo>
                    <a:lnTo>
                      <a:pt x="1154" y="159"/>
                    </a:lnTo>
                    <a:lnTo>
                      <a:pt x="1154" y="139"/>
                    </a:lnTo>
                    <a:lnTo>
                      <a:pt x="1225" y="139"/>
                    </a:lnTo>
                    <a:lnTo>
                      <a:pt x="1225" y="125"/>
                    </a:lnTo>
                    <a:lnTo>
                      <a:pt x="1225" y="123"/>
                    </a:lnTo>
                    <a:lnTo>
                      <a:pt x="1307" y="123"/>
                    </a:lnTo>
                    <a:lnTo>
                      <a:pt x="1307" y="102"/>
                    </a:lnTo>
                    <a:lnTo>
                      <a:pt x="1344" y="102"/>
                    </a:lnTo>
                    <a:lnTo>
                      <a:pt x="1344" y="86"/>
                    </a:lnTo>
                    <a:lnTo>
                      <a:pt x="1442" y="86"/>
                    </a:lnTo>
                    <a:lnTo>
                      <a:pt x="1442" y="60"/>
                    </a:lnTo>
                    <a:lnTo>
                      <a:pt x="1460" y="60"/>
                    </a:lnTo>
                    <a:lnTo>
                      <a:pt x="1460" y="35"/>
                    </a:lnTo>
                    <a:lnTo>
                      <a:pt x="1690" y="35"/>
                    </a:lnTo>
                    <a:lnTo>
                      <a:pt x="1690" y="0"/>
                    </a:lnTo>
                    <a:lnTo>
                      <a:pt x="1775" y="0"/>
                    </a:lnTo>
                  </a:path>
                </a:pathLst>
              </a:custGeom>
              <a:noFill/>
              <a:ln w="28575" cap="flat">
                <a:solidFill>
                  <a:srgbClr val="97BA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96" name="Freeform 6">
                <a:extLst>
                  <a:ext uri="{FF2B5EF4-FFF2-40B4-BE49-F238E27FC236}">
                    <a16:creationId xmlns:a16="http://schemas.microsoft.com/office/drawing/2014/main" id="{470763CD-BDF4-440C-A190-599C6E89607D}"/>
                  </a:ext>
                </a:extLst>
              </p:cNvPr>
              <p:cNvSpPr>
                <a:spLocks/>
              </p:cNvSpPr>
              <p:nvPr/>
            </p:nvSpPr>
            <p:spPr bwMode="auto">
              <a:xfrm>
                <a:off x="763" y="2310"/>
                <a:ext cx="1777" cy="359"/>
              </a:xfrm>
              <a:custGeom>
                <a:avLst/>
                <a:gdLst>
                  <a:gd name="T0" fmla="*/ 25 w 779"/>
                  <a:gd name="T1" fmla="*/ 156 h 156"/>
                  <a:gd name="T2" fmla="*/ 25 w 779"/>
                  <a:gd name="T3" fmla="*/ 152 h 156"/>
                  <a:gd name="T4" fmla="*/ 38 w 779"/>
                  <a:gd name="T5" fmla="*/ 147 h 156"/>
                  <a:gd name="T6" fmla="*/ 44 w 779"/>
                  <a:gd name="T7" fmla="*/ 144 h 156"/>
                  <a:gd name="T8" fmla="*/ 82 w 779"/>
                  <a:gd name="T9" fmla="*/ 140 h 156"/>
                  <a:gd name="T10" fmla="*/ 91 w 779"/>
                  <a:gd name="T11" fmla="*/ 137 h 156"/>
                  <a:gd name="T12" fmla="*/ 102 w 779"/>
                  <a:gd name="T13" fmla="*/ 133 h 156"/>
                  <a:gd name="T14" fmla="*/ 118 w 779"/>
                  <a:gd name="T15" fmla="*/ 130 h 156"/>
                  <a:gd name="T16" fmla="*/ 120 w 779"/>
                  <a:gd name="T17" fmla="*/ 127 h 156"/>
                  <a:gd name="T18" fmla="*/ 123 w 779"/>
                  <a:gd name="T19" fmla="*/ 124 h 156"/>
                  <a:gd name="T20" fmla="*/ 127 w 779"/>
                  <a:gd name="T21" fmla="*/ 121 h 156"/>
                  <a:gd name="T22" fmla="*/ 143 w 779"/>
                  <a:gd name="T23" fmla="*/ 117 h 156"/>
                  <a:gd name="T24" fmla="*/ 148 w 779"/>
                  <a:gd name="T25" fmla="*/ 113 h 156"/>
                  <a:gd name="T26" fmla="*/ 150 w 779"/>
                  <a:gd name="T27" fmla="*/ 110 h 156"/>
                  <a:gd name="T28" fmla="*/ 155 w 779"/>
                  <a:gd name="T29" fmla="*/ 107 h 156"/>
                  <a:gd name="T30" fmla="*/ 159 w 779"/>
                  <a:gd name="T31" fmla="*/ 101 h 156"/>
                  <a:gd name="T32" fmla="*/ 198 w 779"/>
                  <a:gd name="T33" fmla="*/ 97 h 156"/>
                  <a:gd name="T34" fmla="*/ 209 w 779"/>
                  <a:gd name="T35" fmla="*/ 94 h 156"/>
                  <a:gd name="T36" fmla="*/ 257 w 779"/>
                  <a:gd name="T37" fmla="*/ 89 h 156"/>
                  <a:gd name="T38" fmla="*/ 278 w 779"/>
                  <a:gd name="T39" fmla="*/ 83 h 156"/>
                  <a:gd name="T40" fmla="*/ 309 w 779"/>
                  <a:gd name="T41" fmla="*/ 80 h 156"/>
                  <a:gd name="T42" fmla="*/ 329 w 779"/>
                  <a:gd name="T43" fmla="*/ 80 h 156"/>
                  <a:gd name="T44" fmla="*/ 330 w 779"/>
                  <a:gd name="T45" fmla="*/ 77 h 156"/>
                  <a:gd name="T46" fmla="*/ 366 w 779"/>
                  <a:gd name="T47" fmla="*/ 74 h 156"/>
                  <a:gd name="T48" fmla="*/ 406 w 779"/>
                  <a:gd name="T49" fmla="*/ 70 h 156"/>
                  <a:gd name="T50" fmla="*/ 435 w 779"/>
                  <a:gd name="T51" fmla="*/ 65 h 156"/>
                  <a:gd name="T52" fmla="*/ 467 w 779"/>
                  <a:gd name="T53" fmla="*/ 61 h 156"/>
                  <a:gd name="T54" fmla="*/ 505 w 779"/>
                  <a:gd name="T55" fmla="*/ 53 h 156"/>
                  <a:gd name="T56" fmla="*/ 518 w 779"/>
                  <a:gd name="T57" fmla="*/ 48 h 156"/>
                  <a:gd name="T58" fmla="*/ 568 w 779"/>
                  <a:gd name="T59" fmla="*/ 41 h 156"/>
                  <a:gd name="T60" fmla="*/ 569 w 779"/>
                  <a:gd name="T61" fmla="*/ 34 h 156"/>
                  <a:gd name="T62" fmla="*/ 625 w 779"/>
                  <a:gd name="T63" fmla="*/ 24 h 156"/>
                  <a:gd name="T64" fmla="*/ 678 w 779"/>
                  <a:gd name="T65" fmla="*/ 13 h 156"/>
                  <a:gd name="T66" fmla="*/ 691 w 779"/>
                  <a:gd name="T6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9" h="156">
                    <a:moveTo>
                      <a:pt x="0" y="156"/>
                    </a:moveTo>
                    <a:cubicBezTo>
                      <a:pt x="25" y="156"/>
                      <a:pt x="25" y="156"/>
                      <a:pt x="25" y="156"/>
                    </a:cubicBezTo>
                    <a:cubicBezTo>
                      <a:pt x="25" y="153"/>
                      <a:pt x="25" y="153"/>
                      <a:pt x="25" y="153"/>
                    </a:cubicBezTo>
                    <a:cubicBezTo>
                      <a:pt x="25" y="152"/>
                      <a:pt x="25" y="152"/>
                      <a:pt x="25" y="152"/>
                    </a:cubicBezTo>
                    <a:cubicBezTo>
                      <a:pt x="38" y="152"/>
                      <a:pt x="38" y="152"/>
                      <a:pt x="38" y="152"/>
                    </a:cubicBezTo>
                    <a:cubicBezTo>
                      <a:pt x="38" y="147"/>
                      <a:pt x="38" y="147"/>
                      <a:pt x="38" y="147"/>
                    </a:cubicBezTo>
                    <a:cubicBezTo>
                      <a:pt x="44" y="147"/>
                      <a:pt x="44" y="147"/>
                      <a:pt x="44" y="147"/>
                    </a:cubicBezTo>
                    <a:cubicBezTo>
                      <a:pt x="44" y="144"/>
                      <a:pt x="44" y="144"/>
                      <a:pt x="44" y="144"/>
                    </a:cubicBezTo>
                    <a:cubicBezTo>
                      <a:pt x="82" y="144"/>
                      <a:pt x="82" y="144"/>
                      <a:pt x="82" y="144"/>
                    </a:cubicBezTo>
                    <a:cubicBezTo>
                      <a:pt x="82" y="140"/>
                      <a:pt x="82" y="140"/>
                      <a:pt x="82" y="140"/>
                    </a:cubicBezTo>
                    <a:cubicBezTo>
                      <a:pt x="91" y="140"/>
                      <a:pt x="91" y="140"/>
                      <a:pt x="91" y="140"/>
                    </a:cubicBezTo>
                    <a:cubicBezTo>
                      <a:pt x="91" y="137"/>
                      <a:pt x="91" y="137"/>
                      <a:pt x="91" y="137"/>
                    </a:cubicBezTo>
                    <a:cubicBezTo>
                      <a:pt x="102" y="137"/>
                      <a:pt x="102" y="137"/>
                      <a:pt x="102" y="137"/>
                    </a:cubicBezTo>
                    <a:cubicBezTo>
                      <a:pt x="102" y="133"/>
                      <a:pt x="102" y="133"/>
                      <a:pt x="102" y="133"/>
                    </a:cubicBezTo>
                    <a:cubicBezTo>
                      <a:pt x="118" y="133"/>
                      <a:pt x="118" y="133"/>
                      <a:pt x="118" y="133"/>
                    </a:cubicBezTo>
                    <a:cubicBezTo>
                      <a:pt x="118" y="130"/>
                      <a:pt x="118" y="130"/>
                      <a:pt x="118" y="130"/>
                    </a:cubicBezTo>
                    <a:cubicBezTo>
                      <a:pt x="120" y="130"/>
                      <a:pt x="120" y="130"/>
                      <a:pt x="120" y="130"/>
                    </a:cubicBezTo>
                    <a:cubicBezTo>
                      <a:pt x="120" y="127"/>
                      <a:pt x="120" y="127"/>
                      <a:pt x="120" y="127"/>
                    </a:cubicBezTo>
                    <a:cubicBezTo>
                      <a:pt x="123" y="127"/>
                      <a:pt x="123" y="127"/>
                      <a:pt x="123" y="127"/>
                    </a:cubicBezTo>
                    <a:cubicBezTo>
                      <a:pt x="123" y="124"/>
                      <a:pt x="123" y="124"/>
                      <a:pt x="123" y="124"/>
                    </a:cubicBezTo>
                    <a:cubicBezTo>
                      <a:pt x="127" y="124"/>
                      <a:pt x="127" y="124"/>
                      <a:pt x="127" y="124"/>
                    </a:cubicBezTo>
                    <a:cubicBezTo>
                      <a:pt x="127" y="121"/>
                      <a:pt x="127" y="121"/>
                      <a:pt x="127" y="121"/>
                    </a:cubicBezTo>
                    <a:cubicBezTo>
                      <a:pt x="143" y="121"/>
                      <a:pt x="143" y="121"/>
                      <a:pt x="143" y="121"/>
                    </a:cubicBezTo>
                    <a:cubicBezTo>
                      <a:pt x="143" y="117"/>
                      <a:pt x="143" y="117"/>
                      <a:pt x="143" y="117"/>
                    </a:cubicBezTo>
                    <a:cubicBezTo>
                      <a:pt x="148" y="117"/>
                      <a:pt x="148" y="117"/>
                      <a:pt x="148" y="117"/>
                    </a:cubicBezTo>
                    <a:cubicBezTo>
                      <a:pt x="148" y="113"/>
                      <a:pt x="148" y="113"/>
                      <a:pt x="148" y="113"/>
                    </a:cubicBezTo>
                    <a:cubicBezTo>
                      <a:pt x="150" y="113"/>
                      <a:pt x="150" y="113"/>
                      <a:pt x="150" y="113"/>
                    </a:cubicBezTo>
                    <a:cubicBezTo>
                      <a:pt x="150" y="110"/>
                      <a:pt x="150" y="110"/>
                      <a:pt x="150" y="110"/>
                    </a:cubicBezTo>
                    <a:cubicBezTo>
                      <a:pt x="155" y="110"/>
                      <a:pt x="155" y="110"/>
                      <a:pt x="155" y="110"/>
                    </a:cubicBezTo>
                    <a:cubicBezTo>
                      <a:pt x="155" y="107"/>
                      <a:pt x="155" y="107"/>
                      <a:pt x="155" y="107"/>
                    </a:cubicBezTo>
                    <a:cubicBezTo>
                      <a:pt x="159" y="107"/>
                      <a:pt x="159" y="107"/>
                      <a:pt x="159" y="107"/>
                    </a:cubicBezTo>
                    <a:cubicBezTo>
                      <a:pt x="159" y="101"/>
                      <a:pt x="159" y="101"/>
                      <a:pt x="159" y="101"/>
                    </a:cubicBezTo>
                    <a:cubicBezTo>
                      <a:pt x="198" y="101"/>
                      <a:pt x="198" y="101"/>
                      <a:pt x="198" y="101"/>
                    </a:cubicBezTo>
                    <a:cubicBezTo>
                      <a:pt x="198" y="97"/>
                      <a:pt x="198" y="97"/>
                      <a:pt x="198" y="97"/>
                    </a:cubicBezTo>
                    <a:cubicBezTo>
                      <a:pt x="209" y="97"/>
                      <a:pt x="209" y="97"/>
                      <a:pt x="209" y="97"/>
                    </a:cubicBezTo>
                    <a:cubicBezTo>
                      <a:pt x="209" y="94"/>
                      <a:pt x="209" y="94"/>
                      <a:pt x="209" y="94"/>
                    </a:cubicBezTo>
                    <a:cubicBezTo>
                      <a:pt x="257" y="94"/>
                      <a:pt x="257" y="94"/>
                      <a:pt x="257" y="94"/>
                    </a:cubicBezTo>
                    <a:cubicBezTo>
                      <a:pt x="257" y="89"/>
                      <a:pt x="257" y="89"/>
                      <a:pt x="257" y="89"/>
                    </a:cubicBezTo>
                    <a:cubicBezTo>
                      <a:pt x="278" y="89"/>
                      <a:pt x="278" y="89"/>
                      <a:pt x="278" y="89"/>
                    </a:cubicBezTo>
                    <a:cubicBezTo>
                      <a:pt x="278" y="83"/>
                      <a:pt x="278" y="83"/>
                      <a:pt x="278" y="83"/>
                    </a:cubicBezTo>
                    <a:cubicBezTo>
                      <a:pt x="309" y="83"/>
                      <a:pt x="309" y="83"/>
                      <a:pt x="309" y="83"/>
                    </a:cubicBezTo>
                    <a:cubicBezTo>
                      <a:pt x="309" y="80"/>
                      <a:pt x="309" y="80"/>
                      <a:pt x="309" y="80"/>
                    </a:cubicBezTo>
                    <a:cubicBezTo>
                      <a:pt x="327" y="80"/>
                      <a:pt x="327" y="80"/>
                      <a:pt x="327" y="80"/>
                    </a:cubicBezTo>
                    <a:cubicBezTo>
                      <a:pt x="329" y="80"/>
                      <a:pt x="329" y="80"/>
                      <a:pt x="329" y="80"/>
                    </a:cubicBezTo>
                    <a:cubicBezTo>
                      <a:pt x="329" y="77"/>
                      <a:pt x="329" y="77"/>
                      <a:pt x="329" y="77"/>
                    </a:cubicBezTo>
                    <a:cubicBezTo>
                      <a:pt x="330" y="77"/>
                      <a:pt x="330" y="77"/>
                      <a:pt x="330" y="77"/>
                    </a:cubicBezTo>
                    <a:cubicBezTo>
                      <a:pt x="330" y="74"/>
                      <a:pt x="330" y="74"/>
                      <a:pt x="330" y="74"/>
                    </a:cubicBezTo>
                    <a:cubicBezTo>
                      <a:pt x="366" y="74"/>
                      <a:pt x="366" y="74"/>
                      <a:pt x="366" y="74"/>
                    </a:cubicBezTo>
                    <a:cubicBezTo>
                      <a:pt x="366" y="70"/>
                      <a:pt x="366" y="70"/>
                      <a:pt x="366" y="70"/>
                    </a:cubicBezTo>
                    <a:cubicBezTo>
                      <a:pt x="406" y="70"/>
                      <a:pt x="406" y="70"/>
                      <a:pt x="406" y="70"/>
                    </a:cubicBezTo>
                    <a:cubicBezTo>
                      <a:pt x="406" y="65"/>
                      <a:pt x="406" y="65"/>
                      <a:pt x="406" y="65"/>
                    </a:cubicBezTo>
                    <a:cubicBezTo>
                      <a:pt x="435" y="65"/>
                      <a:pt x="435" y="65"/>
                      <a:pt x="435" y="65"/>
                    </a:cubicBezTo>
                    <a:cubicBezTo>
                      <a:pt x="435" y="61"/>
                      <a:pt x="435" y="61"/>
                      <a:pt x="435" y="61"/>
                    </a:cubicBezTo>
                    <a:cubicBezTo>
                      <a:pt x="467" y="61"/>
                      <a:pt x="467" y="61"/>
                      <a:pt x="467" y="61"/>
                    </a:cubicBezTo>
                    <a:cubicBezTo>
                      <a:pt x="467" y="53"/>
                      <a:pt x="467" y="53"/>
                      <a:pt x="467" y="53"/>
                    </a:cubicBezTo>
                    <a:cubicBezTo>
                      <a:pt x="505" y="53"/>
                      <a:pt x="505" y="53"/>
                      <a:pt x="505" y="53"/>
                    </a:cubicBezTo>
                    <a:cubicBezTo>
                      <a:pt x="505" y="48"/>
                      <a:pt x="505" y="48"/>
                      <a:pt x="505" y="48"/>
                    </a:cubicBezTo>
                    <a:cubicBezTo>
                      <a:pt x="518" y="48"/>
                      <a:pt x="518" y="48"/>
                      <a:pt x="518" y="48"/>
                    </a:cubicBezTo>
                    <a:cubicBezTo>
                      <a:pt x="518" y="41"/>
                      <a:pt x="518" y="41"/>
                      <a:pt x="518" y="41"/>
                    </a:cubicBezTo>
                    <a:cubicBezTo>
                      <a:pt x="568" y="41"/>
                      <a:pt x="568" y="41"/>
                      <a:pt x="568" y="41"/>
                    </a:cubicBezTo>
                    <a:cubicBezTo>
                      <a:pt x="569" y="41"/>
                      <a:pt x="569" y="41"/>
                      <a:pt x="569" y="41"/>
                    </a:cubicBezTo>
                    <a:cubicBezTo>
                      <a:pt x="569" y="41"/>
                      <a:pt x="569" y="33"/>
                      <a:pt x="569" y="34"/>
                    </a:cubicBezTo>
                    <a:cubicBezTo>
                      <a:pt x="569" y="34"/>
                      <a:pt x="625" y="34"/>
                      <a:pt x="625" y="34"/>
                    </a:cubicBezTo>
                    <a:cubicBezTo>
                      <a:pt x="625" y="24"/>
                      <a:pt x="625" y="24"/>
                      <a:pt x="625" y="24"/>
                    </a:cubicBezTo>
                    <a:cubicBezTo>
                      <a:pt x="678" y="24"/>
                      <a:pt x="678" y="24"/>
                      <a:pt x="678" y="24"/>
                    </a:cubicBezTo>
                    <a:cubicBezTo>
                      <a:pt x="678" y="13"/>
                      <a:pt x="678" y="13"/>
                      <a:pt x="678" y="13"/>
                    </a:cubicBezTo>
                    <a:cubicBezTo>
                      <a:pt x="691" y="13"/>
                      <a:pt x="691" y="13"/>
                      <a:pt x="691" y="13"/>
                    </a:cubicBezTo>
                    <a:cubicBezTo>
                      <a:pt x="691" y="0"/>
                      <a:pt x="691" y="0"/>
                      <a:pt x="691" y="0"/>
                    </a:cubicBezTo>
                    <a:cubicBezTo>
                      <a:pt x="779" y="0"/>
                      <a:pt x="779" y="0"/>
                      <a:pt x="779" y="0"/>
                    </a:cubicBezTo>
                  </a:path>
                </a:pathLst>
              </a:custGeom>
              <a:noFill/>
              <a:ln w="38100" cap="flat" cmpd="sng" algn="ctr">
                <a:solidFill>
                  <a:srgbClr val="183059"/>
                </a:solidFill>
                <a:prstDash val="solid"/>
                <a:headEnd/>
                <a:tailEnd/>
              </a:ln>
              <a:effectLst>
                <a:outerShdw blurRad="40000" dist="23000" dir="5400000" rotWithShape="0">
                  <a:srgbClr val="000000">
                    <a:alpha val="35000"/>
                  </a:srgbClr>
                </a:outerShdw>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sp>
          <p:nvSpPr>
            <p:cNvPr id="217" name="TextBox 216">
              <a:extLst>
                <a:ext uri="{FF2B5EF4-FFF2-40B4-BE49-F238E27FC236}">
                  <a16:creationId xmlns:a16="http://schemas.microsoft.com/office/drawing/2014/main" id="{E9234FBB-6C1F-4037-A4A0-E2370C85102E}"/>
                </a:ext>
              </a:extLst>
            </p:cNvPr>
            <p:cNvSpPr txBox="1"/>
            <p:nvPr/>
          </p:nvSpPr>
          <p:spPr>
            <a:xfrm rot="16200000">
              <a:off x="-99371" y="3034950"/>
              <a:ext cx="12731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err="1">
                  <a:ln>
                    <a:noFill/>
                  </a:ln>
                  <a:solidFill>
                    <a:prstClr val="black"/>
                  </a:solidFill>
                  <a:effectLst/>
                  <a:uLnTx/>
                  <a:uFillTx/>
                  <a:latin typeface="Arial Narrow" panose="020B0606020202030204" pitchFamily="34" charset="0"/>
                  <a:ea typeface="+mn-ea"/>
                  <a:cs typeface="+mn-cs"/>
                </a:rPr>
                <a:t>Risque</a:t>
              </a: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 </a:t>
              </a:r>
              <a:r>
                <a:rPr kumimoji="0" lang="en-GB" sz="1400" b="0" i="0" u="none" strike="noStrike" kern="0" cap="none" spc="0" normalizeH="0" baseline="0" noProof="0" dirty="0" err="1">
                  <a:ln>
                    <a:noFill/>
                  </a:ln>
                  <a:solidFill>
                    <a:prstClr val="black"/>
                  </a:solidFill>
                  <a:effectLst/>
                  <a:uLnTx/>
                  <a:uFillTx/>
                  <a:latin typeface="Arial Narrow" panose="020B0606020202030204" pitchFamily="34" charset="0"/>
                  <a:ea typeface="+mn-ea"/>
                  <a:cs typeface="+mn-cs"/>
                </a:rPr>
                <a:t>cumulatif</a:t>
              </a:r>
              <a:endPar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18" name="TextBox 217">
              <a:extLst>
                <a:ext uri="{FF2B5EF4-FFF2-40B4-BE49-F238E27FC236}">
                  <a16:creationId xmlns:a16="http://schemas.microsoft.com/office/drawing/2014/main" id="{8BE5F627-8A95-446E-8105-F5DA2EC7158C}"/>
                </a:ext>
              </a:extLst>
            </p:cNvPr>
            <p:cNvSpPr txBox="1"/>
            <p:nvPr/>
          </p:nvSpPr>
          <p:spPr>
            <a:xfrm>
              <a:off x="2908397" y="3296029"/>
              <a:ext cx="47801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AAS</a:t>
              </a:r>
            </a:p>
          </p:txBody>
        </p:sp>
        <p:sp>
          <p:nvSpPr>
            <p:cNvPr id="219" name="TextBox 218">
              <a:extLst>
                <a:ext uri="{FF2B5EF4-FFF2-40B4-BE49-F238E27FC236}">
                  <a16:creationId xmlns:a16="http://schemas.microsoft.com/office/drawing/2014/main" id="{E0C63797-6AD4-4480-A055-7FB9EC20FCD3}"/>
                </a:ext>
              </a:extLst>
            </p:cNvPr>
            <p:cNvSpPr txBox="1"/>
            <p:nvPr/>
          </p:nvSpPr>
          <p:spPr>
            <a:xfrm>
              <a:off x="3244637" y="3777225"/>
              <a:ext cx="79701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Apixaban</a:t>
              </a:r>
            </a:p>
          </p:txBody>
        </p:sp>
        <p:sp>
          <p:nvSpPr>
            <p:cNvPr id="220" name="TextBox 219">
              <a:extLst>
                <a:ext uri="{FF2B5EF4-FFF2-40B4-BE49-F238E27FC236}">
                  <a16:creationId xmlns:a16="http://schemas.microsoft.com/office/drawing/2014/main" id="{64A288BD-EAF5-458A-937F-F84B9FA98175}"/>
                </a:ext>
              </a:extLst>
            </p:cNvPr>
            <p:cNvSpPr txBox="1"/>
            <p:nvPr/>
          </p:nvSpPr>
          <p:spPr>
            <a:xfrm>
              <a:off x="163730" y="4776186"/>
              <a:ext cx="112723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err="1">
                  <a:ln>
                    <a:noFill/>
                  </a:ln>
                  <a:solidFill>
                    <a:prstClr val="black"/>
                  </a:solidFill>
                  <a:effectLst/>
                  <a:uLnTx/>
                  <a:uFillTx/>
                  <a:latin typeface="Arial Narrow" panose="020B0606020202030204" pitchFamily="34" charset="0"/>
                  <a:ea typeface="+mn-ea"/>
                  <a:cs typeface="+mn-cs"/>
                </a:rPr>
                <a:t>Nbre</a:t>
              </a:r>
              <a:r>
                <a:rPr kumimoji="0" lang="en-GB" sz="14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 à </a:t>
              </a:r>
              <a:r>
                <a:rPr kumimoji="0" lang="en-GB" sz="1400" b="1" i="0" u="none" strike="noStrike" kern="0" cap="none" spc="0" normalizeH="0" baseline="0" noProof="0" dirty="0" err="1">
                  <a:ln>
                    <a:noFill/>
                  </a:ln>
                  <a:solidFill>
                    <a:prstClr val="black"/>
                  </a:solidFill>
                  <a:effectLst/>
                  <a:uLnTx/>
                  <a:uFillTx/>
                  <a:latin typeface="Arial Narrow" panose="020B0606020202030204" pitchFamily="34" charset="0"/>
                  <a:ea typeface="+mn-ea"/>
                  <a:cs typeface="+mn-cs"/>
                </a:rPr>
                <a:t>risque</a:t>
              </a:r>
              <a:endParaRPr kumimoji="0" lang="en-GB" sz="14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21" name="TextBox 220">
              <a:extLst>
                <a:ext uri="{FF2B5EF4-FFF2-40B4-BE49-F238E27FC236}">
                  <a16:creationId xmlns:a16="http://schemas.microsoft.com/office/drawing/2014/main" id="{1085E97B-9425-40F1-8268-D1AD5B95BDCC}"/>
                </a:ext>
              </a:extLst>
            </p:cNvPr>
            <p:cNvSpPr txBox="1"/>
            <p:nvPr/>
          </p:nvSpPr>
          <p:spPr>
            <a:xfrm>
              <a:off x="176553" y="4978549"/>
              <a:ext cx="47801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AAS</a:t>
              </a:r>
            </a:p>
          </p:txBody>
        </p:sp>
        <p:sp>
          <p:nvSpPr>
            <p:cNvPr id="222" name="TextBox 221">
              <a:extLst>
                <a:ext uri="{FF2B5EF4-FFF2-40B4-BE49-F238E27FC236}">
                  <a16:creationId xmlns:a16="http://schemas.microsoft.com/office/drawing/2014/main" id="{A146179D-3283-4B37-834F-2C4824DB887D}"/>
                </a:ext>
              </a:extLst>
            </p:cNvPr>
            <p:cNvSpPr txBox="1"/>
            <p:nvPr/>
          </p:nvSpPr>
          <p:spPr>
            <a:xfrm>
              <a:off x="176553" y="5176264"/>
              <a:ext cx="79701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Apixaban</a:t>
              </a:r>
            </a:p>
          </p:txBody>
        </p:sp>
        <p:sp>
          <p:nvSpPr>
            <p:cNvPr id="223" name="TextBox 222">
              <a:extLst>
                <a:ext uri="{FF2B5EF4-FFF2-40B4-BE49-F238E27FC236}">
                  <a16:creationId xmlns:a16="http://schemas.microsoft.com/office/drawing/2014/main" id="{60DB0DBF-3EF8-48A0-8C0A-07F1204FF6BB}"/>
                </a:ext>
              </a:extLst>
            </p:cNvPr>
            <p:cNvSpPr txBox="1"/>
            <p:nvPr/>
          </p:nvSpPr>
          <p:spPr>
            <a:xfrm>
              <a:off x="952186" y="4973829"/>
              <a:ext cx="511679"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1799</a:t>
              </a:r>
            </a:p>
          </p:txBody>
        </p:sp>
        <p:sp>
          <p:nvSpPr>
            <p:cNvPr id="224" name="TextBox 223">
              <a:extLst>
                <a:ext uri="{FF2B5EF4-FFF2-40B4-BE49-F238E27FC236}">
                  <a16:creationId xmlns:a16="http://schemas.microsoft.com/office/drawing/2014/main" id="{3E208257-5EE5-4501-A07D-11D61F9A20F5}"/>
                </a:ext>
              </a:extLst>
            </p:cNvPr>
            <p:cNvSpPr txBox="1"/>
            <p:nvPr/>
          </p:nvSpPr>
          <p:spPr>
            <a:xfrm>
              <a:off x="952186" y="5176264"/>
              <a:ext cx="511679"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1901</a:t>
              </a:r>
            </a:p>
          </p:txBody>
        </p:sp>
        <p:sp>
          <p:nvSpPr>
            <p:cNvPr id="225" name="TextBox 224">
              <a:extLst>
                <a:ext uri="{FF2B5EF4-FFF2-40B4-BE49-F238E27FC236}">
                  <a16:creationId xmlns:a16="http://schemas.microsoft.com/office/drawing/2014/main" id="{BEBB5ECE-FF5F-42AD-9B69-542C0E6A7767}"/>
                </a:ext>
              </a:extLst>
            </p:cNvPr>
            <p:cNvSpPr txBox="1"/>
            <p:nvPr/>
          </p:nvSpPr>
          <p:spPr>
            <a:xfrm>
              <a:off x="1427488" y="4983407"/>
              <a:ext cx="511679"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1766</a:t>
              </a:r>
            </a:p>
          </p:txBody>
        </p:sp>
        <p:sp>
          <p:nvSpPr>
            <p:cNvPr id="226" name="TextBox 225">
              <a:extLst>
                <a:ext uri="{FF2B5EF4-FFF2-40B4-BE49-F238E27FC236}">
                  <a16:creationId xmlns:a16="http://schemas.microsoft.com/office/drawing/2014/main" id="{A8892A89-2DDD-4761-A49C-CC838164225C}"/>
                </a:ext>
              </a:extLst>
            </p:cNvPr>
            <p:cNvSpPr txBox="1"/>
            <p:nvPr/>
          </p:nvSpPr>
          <p:spPr>
            <a:xfrm>
              <a:off x="1427488" y="5176264"/>
              <a:ext cx="511679"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1869</a:t>
              </a:r>
            </a:p>
          </p:txBody>
        </p:sp>
        <p:sp>
          <p:nvSpPr>
            <p:cNvPr id="227" name="TextBox 226">
              <a:extLst>
                <a:ext uri="{FF2B5EF4-FFF2-40B4-BE49-F238E27FC236}">
                  <a16:creationId xmlns:a16="http://schemas.microsoft.com/office/drawing/2014/main" id="{49292CD7-76ED-498E-AC30-A9355FA4382B}"/>
                </a:ext>
              </a:extLst>
            </p:cNvPr>
            <p:cNvSpPr txBox="1"/>
            <p:nvPr/>
          </p:nvSpPr>
          <p:spPr>
            <a:xfrm>
              <a:off x="1898856" y="4983407"/>
              <a:ext cx="51168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1643</a:t>
              </a:r>
            </a:p>
          </p:txBody>
        </p:sp>
        <p:sp>
          <p:nvSpPr>
            <p:cNvPr id="228" name="TextBox 227">
              <a:extLst>
                <a:ext uri="{FF2B5EF4-FFF2-40B4-BE49-F238E27FC236}">
                  <a16:creationId xmlns:a16="http://schemas.microsoft.com/office/drawing/2014/main" id="{268DD8D9-2362-4A38-81A5-1BBEA9297ECA}"/>
                </a:ext>
              </a:extLst>
            </p:cNvPr>
            <p:cNvSpPr txBox="1"/>
            <p:nvPr/>
          </p:nvSpPr>
          <p:spPr>
            <a:xfrm>
              <a:off x="1898856" y="5176264"/>
              <a:ext cx="511679"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1745</a:t>
              </a:r>
            </a:p>
          </p:txBody>
        </p:sp>
        <p:sp>
          <p:nvSpPr>
            <p:cNvPr id="229" name="TextBox 228">
              <a:extLst>
                <a:ext uri="{FF2B5EF4-FFF2-40B4-BE49-F238E27FC236}">
                  <a16:creationId xmlns:a16="http://schemas.microsoft.com/office/drawing/2014/main" id="{87543787-3CA4-4A06-939F-C78202323206}"/>
                </a:ext>
              </a:extLst>
            </p:cNvPr>
            <p:cNvSpPr txBox="1"/>
            <p:nvPr/>
          </p:nvSpPr>
          <p:spPr>
            <a:xfrm>
              <a:off x="2399793" y="4988199"/>
              <a:ext cx="511679"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1384</a:t>
              </a:r>
            </a:p>
          </p:txBody>
        </p:sp>
        <p:sp>
          <p:nvSpPr>
            <p:cNvPr id="230" name="TextBox 229">
              <a:extLst>
                <a:ext uri="{FF2B5EF4-FFF2-40B4-BE49-F238E27FC236}">
                  <a16:creationId xmlns:a16="http://schemas.microsoft.com/office/drawing/2014/main" id="{2F5D7666-D81E-4DD4-AB3D-12D072F2CD56}"/>
                </a:ext>
              </a:extLst>
            </p:cNvPr>
            <p:cNvSpPr txBox="1"/>
            <p:nvPr/>
          </p:nvSpPr>
          <p:spPr>
            <a:xfrm>
              <a:off x="2399793" y="5176264"/>
              <a:ext cx="511679"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1455</a:t>
              </a:r>
            </a:p>
          </p:txBody>
        </p:sp>
        <p:sp>
          <p:nvSpPr>
            <p:cNvPr id="231" name="TextBox 230">
              <a:extLst>
                <a:ext uri="{FF2B5EF4-FFF2-40B4-BE49-F238E27FC236}">
                  <a16:creationId xmlns:a16="http://schemas.microsoft.com/office/drawing/2014/main" id="{B44AD26C-435A-441E-8413-36B22D8C979B}"/>
                </a:ext>
              </a:extLst>
            </p:cNvPr>
            <p:cNvSpPr txBox="1"/>
            <p:nvPr/>
          </p:nvSpPr>
          <p:spPr>
            <a:xfrm>
              <a:off x="2850440" y="4973305"/>
              <a:ext cx="51168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1009</a:t>
              </a:r>
            </a:p>
          </p:txBody>
        </p:sp>
        <p:sp>
          <p:nvSpPr>
            <p:cNvPr id="232" name="TextBox 231">
              <a:extLst>
                <a:ext uri="{FF2B5EF4-FFF2-40B4-BE49-F238E27FC236}">
                  <a16:creationId xmlns:a16="http://schemas.microsoft.com/office/drawing/2014/main" id="{9C6A374F-96A1-46BE-A438-CB00AB306FEB}"/>
                </a:ext>
              </a:extLst>
            </p:cNvPr>
            <p:cNvSpPr txBox="1"/>
            <p:nvPr/>
          </p:nvSpPr>
          <p:spPr>
            <a:xfrm>
              <a:off x="2850439" y="5176264"/>
              <a:ext cx="51168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1037</a:t>
              </a:r>
            </a:p>
          </p:txBody>
        </p:sp>
        <p:sp>
          <p:nvSpPr>
            <p:cNvPr id="233" name="TextBox 232">
              <a:extLst>
                <a:ext uri="{FF2B5EF4-FFF2-40B4-BE49-F238E27FC236}">
                  <a16:creationId xmlns:a16="http://schemas.microsoft.com/office/drawing/2014/main" id="{13E7497E-4D3F-431F-8753-FF799516EC34}"/>
                </a:ext>
              </a:extLst>
            </p:cNvPr>
            <p:cNvSpPr txBox="1"/>
            <p:nvPr/>
          </p:nvSpPr>
          <p:spPr>
            <a:xfrm>
              <a:off x="3352163" y="4979062"/>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675</a:t>
              </a:r>
            </a:p>
          </p:txBody>
        </p:sp>
        <p:sp>
          <p:nvSpPr>
            <p:cNvPr id="234" name="TextBox 233">
              <a:extLst>
                <a:ext uri="{FF2B5EF4-FFF2-40B4-BE49-F238E27FC236}">
                  <a16:creationId xmlns:a16="http://schemas.microsoft.com/office/drawing/2014/main" id="{E938542D-C9BC-41F2-A3B4-CF4C68B8CAEA}"/>
                </a:ext>
              </a:extLst>
            </p:cNvPr>
            <p:cNvSpPr txBox="1"/>
            <p:nvPr/>
          </p:nvSpPr>
          <p:spPr>
            <a:xfrm>
              <a:off x="3352162" y="5176264"/>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722</a:t>
              </a:r>
            </a:p>
          </p:txBody>
        </p:sp>
        <p:sp>
          <p:nvSpPr>
            <p:cNvPr id="235" name="TextBox 234">
              <a:extLst>
                <a:ext uri="{FF2B5EF4-FFF2-40B4-BE49-F238E27FC236}">
                  <a16:creationId xmlns:a16="http://schemas.microsoft.com/office/drawing/2014/main" id="{B6E0083E-69FF-472A-A272-81FA3218FA6C}"/>
                </a:ext>
              </a:extLst>
            </p:cNvPr>
            <p:cNvSpPr txBox="1"/>
            <p:nvPr/>
          </p:nvSpPr>
          <p:spPr>
            <a:xfrm>
              <a:off x="3834299" y="4978312"/>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402</a:t>
              </a:r>
            </a:p>
          </p:txBody>
        </p:sp>
        <p:sp>
          <p:nvSpPr>
            <p:cNvPr id="236" name="TextBox 235">
              <a:extLst>
                <a:ext uri="{FF2B5EF4-FFF2-40B4-BE49-F238E27FC236}">
                  <a16:creationId xmlns:a16="http://schemas.microsoft.com/office/drawing/2014/main" id="{A230E37A-DEFA-40CB-8E5D-29B572A9273D}"/>
                </a:ext>
              </a:extLst>
            </p:cNvPr>
            <p:cNvSpPr txBox="1"/>
            <p:nvPr/>
          </p:nvSpPr>
          <p:spPr>
            <a:xfrm>
              <a:off x="3834298" y="5176264"/>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419</a:t>
              </a:r>
            </a:p>
          </p:txBody>
        </p:sp>
        <p:sp>
          <p:nvSpPr>
            <p:cNvPr id="237" name="Freeform 452">
              <a:extLst>
                <a:ext uri="{FF2B5EF4-FFF2-40B4-BE49-F238E27FC236}">
                  <a16:creationId xmlns:a16="http://schemas.microsoft.com/office/drawing/2014/main" id="{FCAF46DF-2E98-4624-8DB4-74B7C5C5B06A}"/>
                </a:ext>
              </a:extLst>
            </p:cNvPr>
            <p:cNvSpPr/>
            <p:nvPr/>
          </p:nvSpPr>
          <p:spPr bwMode="auto">
            <a:xfrm>
              <a:off x="5682079" y="2045810"/>
              <a:ext cx="2947181" cy="2250831"/>
            </a:xfrm>
            <a:custGeom>
              <a:avLst/>
              <a:gdLst>
                <a:gd name="connsiteX0" fmla="*/ 0 w 2947181"/>
                <a:gd name="connsiteY0" fmla="*/ 0 h 2250831"/>
                <a:gd name="connsiteX1" fmla="*/ 0 w 2947181"/>
                <a:gd name="connsiteY1" fmla="*/ 2250831 h 2250831"/>
                <a:gd name="connsiteX2" fmla="*/ 2947181 w 2947181"/>
                <a:gd name="connsiteY2" fmla="*/ 2250831 h 2250831"/>
              </a:gdLst>
              <a:ahLst/>
              <a:cxnLst>
                <a:cxn ang="0">
                  <a:pos x="connsiteX0" y="connsiteY0"/>
                </a:cxn>
                <a:cxn ang="0">
                  <a:pos x="connsiteX1" y="connsiteY1"/>
                </a:cxn>
                <a:cxn ang="0">
                  <a:pos x="connsiteX2" y="connsiteY2"/>
                </a:cxn>
              </a:cxnLst>
              <a:rect l="l" t="t" r="r" b="b"/>
              <a:pathLst>
                <a:path w="2947181" h="2250831">
                  <a:moveTo>
                    <a:pt x="0" y="0"/>
                  </a:moveTo>
                  <a:lnTo>
                    <a:pt x="0" y="2250831"/>
                  </a:lnTo>
                  <a:lnTo>
                    <a:pt x="2947181" y="2250831"/>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38" name="Freeform 453">
              <a:extLst>
                <a:ext uri="{FF2B5EF4-FFF2-40B4-BE49-F238E27FC236}">
                  <a16:creationId xmlns:a16="http://schemas.microsoft.com/office/drawing/2014/main" id="{D207B4AC-7731-4EA3-A01D-12EF84226DC7}"/>
                </a:ext>
              </a:extLst>
            </p:cNvPr>
            <p:cNvSpPr/>
            <p:nvPr/>
          </p:nvSpPr>
          <p:spPr bwMode="auto">
            <a:xfrm>
              <a:off x="8563557" y="4295602"/>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39" name="Freeform 454">
              <a:extLst>
                <a:ext uri="{FF2B5EF4-FFF2-40B4-BE49-F238E27FC236}">
                  <a16:creationId xmlns:a16="http://schemas.microsoft.com/office/drawing/2014/main" id="{C6E48500-78BD-4FA9-8478-734198443398}"/>
                </a:ext>
              </a:extLst>
            </p:cNvPr>
            <p:cNvSpPr/>
            <p:nvPr/>
          </p:nvSpPr>
          <p:spPr bwMode="auto">
            <a:xfrm>
              <a:off x="8095966" y="4295602"/>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40" name="Freeform 455">
              <a:extLst>
                <a:ext uri="{FF2B5EF4-FFF2-40B4-BE49-F238E27FC236}">
                  <a16:creationId xmlns:a16="http://schemas.microsoft.com/office/drawing/2014/main" id="{12C49C83-4590-4D8B-8DEE-7191EEA5963D}"/>
                </a:ext>
              </a:extLst>
            </p:cNvPr>
            <p:cNvSpPr/>
            <p:nvPr/>
          </p:nvSpPr>
          <p:spPr bwMode="auto">
            <a:xfrm>
              <a:off x="7623180" y="4295602"/>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41" name="Freeform 456">
              <a:extLst>
                <a:ext uri="{FF2B5EF4-FFF2-40B4-BE49-F238E27FC236}">
                  <a16:creationId xmlns:a16="http://schemas.microsoft.com/office/drawing/2014/main" id="{059F0A1A-0F5B-4375-83ED-E54F806C41D4}"/>
                </a:ext>
              </a:extLst>
            </p:cNvPr>
            <p:cNvSpPr/>
            <p:nvPr/>
          </p:nvSpPr>
          <p:spPr bwMode="auto">
            <a:xfrm>
              <a:off x="7150394" y="4295602"/>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42" name="Freeform 457">
              <a:extLst>
                <a:ext uri="{FF2B5EF4-FFF2-40B4-BE49-F238E27FC236}">
                  <a16:creationId xmlns:a16="http://schemas.microsoft.com/office/drawing/2014/main" id="{05A2AF11-6D6E-4AC7-990B-C8212985C152}"/>
                </a:ext>
              </a:extLst>
            </p:cNvPr>
            <p:cNvSpPr/>
            <p:nvPr/>
          </p:nvSpPr>
          <p:spPr bwMode="auto">
            <a:xfrm>
              <a:off x="6677608" y="4295602"/>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43" name="Freeform 458">
              <a:extLst>
                <a:ext uri="{FF2B5EF4-FFF2-40B4-BE49-F238E27FC236}">
                  <a16:creationId xmlns:a16="http://schemas.microsoft.com/office/drawing/2014/main" id="{0970B720-2521-4EF6-B986-CECE27AF6CD7}"/>
                </a:ext>
              </a:extLst>
            </p:cNvPr>
            <p:cNvSpPr/>
            <p:nvPr/>
          </p:nvSpPr>
          <p:spPr bwMode="auto">
            <a:xfrm>
              <a:off x="6204822" y="4295602"/>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44" name="Freeform 459">
              <a:extLst>
                <a:ext uri="{FF2B5EF4-FFF2-40B4-BE49-F238E27FC236}">
                  <a16:creationId xmlns:a16="http://schemas.microsoft.com/office/drawing/2014/main" id="{8C665B2B-B54A-49D1-BD96-309F2FF882D0}"/>
                </a:ext>
              </a:extLst>
            </p:cNvPr>
            <p:cNvSpPr/>
            <p:nvPr/>
          </p:nvSpPr>
          <p:spPr bwMode="auto">
            <a:xfrm>
              <a:off x="5732036" y="4295602"/>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45" name="Freeform 460">
              <a:extLst>
                <a:ext uri="{FF2B5EF4-FFF2-40B4-BE49-F238E27FC236}">
                  <a16:creationId xmlns:a16="http://schemas.microsoft.com/office/drawing/2014/main" id="{F8ACB5EA-759D-4376-B38F-7E50442E9712}"/>
                </a:ext>
              </a:extLst>
            </p:cNvPr>
            <p:cNvSpPr/>
            <p:nvPr/>
          </p:nvSpPr>
          <p:spPr bwMode="auto">
            <a:xfrm rot="5400000">
              <a:off x="5624988" y="4219423"/>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46" name="Freeform 461">
              <a:extLst>
                <a:ext uri="{FF2B5EF4-FFF2-40B4-BE49-F238E27FC236}">
                  <a16:creationId xmlns:a16="http://schemas.microsoft.com/office/drawing/2014/main" id="{CBC03274-0835-4F78-B247-7F8B1D6CB46E}"/>
                </a:ext>
              </a:extLst>
            </p:cNvPr>
            <p:cNvSpPr/>
            <p:nvPr/>
          </p:nvSpPr>
          <p:spPr bwMode="auto">
            <a:xfrm rot="5400000">
              <a:off x="5624988" y="3952960"/>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47" name="Freeform 462">
              <a:extLst>
                <a:ext uri="{FF2B5EF4-FFF2-40B4-BE49-F238E27FC236}">
                  <a16:creationId xmlns:a16="http://schemas.microsoft.com/office/drawing/2014/main" id="{CB4D279E-A176-46F1-8E10-14C38F6644CF}"/>
                </a:ext>
              </a:extLst>
            </p:cNvPr>
            <p:cNvSpPr/>
            <p:nvPr/>
          </p:nvSpPr>
          <p:spPr bwMode="auto">
            <a:xfrm rot="5400000">
              <a:off x="5624988" y="3686496"/>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48" name="Freeform 463">
              <a:extLst>
                <a:ext uri="{FF2B5EF4-FFF2-40B4-BE49-F238E27FC236}">
                  <a16:creationId xmlns:a16="http://schemas.microsoft.com/office/drawing/2014/main" id="{953E3882-01EE-4E32-9E7D-4A1D5377EF35}"/>
                </a:ext>
              </a:extLst>
            </p:cNvPr>
            <p:cNvSpPr/>
            <p:nvPr/>
          </p:nvSpPr>
          <p:spPr bwMode="auto">
            <a:xfrm rot="5400000">
              <a:off x="5624988" y="3420032"/>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49" name="Freeform 464">
              <a:extLst>
                <a:ext uri="{FF2B5EF4-FFF2-40B4-BE49-F238E27FC236}">
                  <a16:creationId xmlns:a16="http://schemas.microsoft.com/office/drawing/2014/main" id="{F31628F5-34A9-4A3B-89AD-6A3E4B5C1D30}"/>
                </a:ext>
              </a:extLst>
            </p:cNvPr>
            <p:cNvSpPr/>
            <p:nvPr/>
          </p:nvSpPr>
          <p:spPr bwMode="auto">
            <a:xfrm rot="5400000">
              <a:off x="5624988" y="3153568"/>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50" name="Freeform 465">
              <a:extLst>
                <a:ext uri="{FF2B5EF4-FFF2-40B4-BE49-F238E27FC236}">
                  <a16:creationId xmlns:a16="http://schemas.microsoft.com/office/drawing/2014/main" id="{841388AB-0D00-45B0-844A-3C98ABDC3609}"/>
                </a:ext>
              </a:extLst>
            </p:cNvPr>
            <p:cNvSpPr/>
            <p:nvPr/>
          </p:nvSpPr>
          <p:spPr bwMode="auto">
            <a:xfrm rot="5400000">
              <a:off x="5624988" y="2887104"/>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51" name="Freeform 466">
              <a:extLst>
                <a:ext uri="{FF2B5EF4-FFF2-40B4-BE49-F238E27FC236}">
                  <a16:creationId xmlns:a16="http://schemas.microsoft.com/office/drawing/2014/main" id="{B85A2E5D-484B-40B1-A970-DA9BF79E1E22}"/>
                </a:ext>
              </a:extLst>
            </p:cNvPr>
            <p:cNvSpPr/>
            <p:nvPr/>
          </p:nvSpPr>
          <p:spPr bwMode="auto">
            <a:xfrm rot="5400000">
              <a:off x="5624988" y="2620640"/>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52" name="Freeform 467">
              <a:extLst>
                <a:ext uri="{FF2B5EF4-FFF2-40B4-BE49-F238E27FC236}">
                  <a16:creationId xmlns:a16="http://schemas.microsoft.com/office/drawing/2014/main" id="{A862209A-AE80-4775-B444-4616DF0AADE2}"/>
                </a:ext>
              </a:extLst>
            </p:cNvPr>
            <p:cNvSpPr/>
            <p:nvPr/>
          </p:nvSpPr>
          <p:spPr bwMode="auto">
            <a:xfrm rot="5400000">
              <a:off x="5624988" y="2354176"/>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53" name="Freeform 468">
              <a:extLst>
                <a:ext uri="{FF2B5EF4-FFF2-40B4-BE49-F238E27FC236}">
                  <a16:creationId xmlns:a16="http://schemas.microsoft.com/office/drawing/2014/main" id="{C82F5576-01DD-4821-9D19-74FB36DF9EAE}"/>
                </a:ext>
              </a:extLst>
            </p:cNvPr>
            <p:cNvSpPr/>
            <p:nvPr/>
          </p:nvSpPr>
          <p:spPr bwMode="auto">
            <a:xfrm rot="5400000">
              <a:off x="5624988" y="2087712"/>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54" name="TextBox 253">
              <a:extLst>
                <a:ext uri="{FF2B5EF4-FFF2-40B4-BE49-F238E27FC236}">
                  <a16:creationId xmlns:a16="http://schemas.microsoft.com/office/drawing/2014/main" id="{BF025502-9AD3-4D37-AF7F-08FF8BA6D2B7}"/>
                </a:ext>
              </a:extLst>
            </p:cNvPr>
            <p:cNvSpPr txBox="1"/>
            <p:nvPr/>
          </p:nvSpPr>
          <p:spPr>
            <a:xfrm>
              <a:off x="5598826" y="4321006"/>
              <a:ext cx="26642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a:t>
              </a:r>
            </a:p>
          </p:txBody>
        </p:sp>
        <p:sp>
          <p:nvSpPr>
            <p:cNvPr id="255" name="TextBox 254">
              <a:extLst>
                <a:ext uri="{FF2B5EF4-FFF2-40B4-BE49-F238E27FC236}">
                  <a16:creationId xmlns:a16="http://schemas.microsoft.com/office/drawing/2014/main" id="{8B20D6A3-284C-422C-B6B3-D4F6D67526D7}"/>
                </a:ext>
              </a:extLst>
            </p:cNvPr>
            <p:cNvSpPr txBox="1"/>
            <p:nvPr/>
          </p:nvSpPr>
          <p:spPr>
            <a:xfrm>
              <a:off x="6085771" y="4321006"/>
              <a:ext cx="26642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3</a:t>
              </a:r>
            </a:p>
          </p:txBody>
        </p:sp>
        <p:sp>
          <p:nvSpPr>
            <p:cNvPr id="256" name="TextBox 255">
              <a:extLst>
                <a:ext uri="{FF2B5EF4-FFF2-40B4-BE49-F238E27FC236}">
                  <a16:creationId xmlns:a16="http://schemas.microsoft.com/office/drawing/2014/main" id="{DDD3273B-A383-48A3-B69E-BA2EE9860052}"/>
                </a:ext>
              </a:extLst>
            </p:cNvPr>
            <p:cNvSpPr txBox="1"/>
            <p:nvPr/>
          </p:nvSpPr>
          <p:spPr>
            <a:xfrm>
              <a:off x="6548823" y="4321006"/>
              <a:ext cx="26642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6</a:t>
              </a:r>
            </a:p>
          </p:txBody>
        </p:sp>
        <p:sp>
          <p:nvSpPr>
            <p:cNvPr id="257" name="TextBox 256">
              <a:extLst>
                <a:ext uri="{FF2B5EF4-FFF2-40B4-BE49-F238E27FC236}">
                  <a16:creationId xmlns:a16="http://schemas.microsoft.com/office/drawing/2014/main" id="{FC620C41-06B9-4048-96EA-FB848AB02661}"/>
                </a:ext>
              </a:extLst>
            </p:cNvPr>
            <p:cNvSpPr txBox="1"/>
            <p:nvPr/>
          </p:nvSpPr>
          <p:spPr>
            <a:xfrm>
              <a:off x="7025271" y="4321006"/>
              <a:ext cx="26642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9</a:t>
              </a:r>
            </a:p>
          </p:txBody>
        </p:sp>
        <p:sp>
          <p:nvSpPr>
            <p:cNvPr id="258" name="TextBox 257">
              <a:extLst>
                <a:ext uri="{FF2B5EF4-FFF2-40B4-BE49-F238E27FC236}">
                  <a16:creationId xmlns:a16="http://schemas.microsoft.com/office/drawing/2014/main" id="{7B754DEE-6D2E-4667-B670-2DD3EA4CCCEC}"/>
                </a:ext>
              </a:extLst>
            </p:cNvPr>
            <p:cNvSpPr txBox="1"/>
            <p:nvPr/>
          </p:nvSpPr>
          <p:spPr>
            <a:xfrm>
              <a:off x="7443899" y="4321006"/>
              <a:ext cx="348173"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12</a:t>
              </a:r>
            </a:p>
          </p:txBody>
        </p:sp>
        <p:sp>
          <p:nvSpPr>
            <p:cNvPr id="259" name="TextBox 258">
              <a:extLst>
                <a:ext uri="{FF2B5EF4-FFF2-40B4-BE49-F238E27FC236}">
                  <a16:creationId xmlns:a16="http://schemas.microsoft.com/office/drawing/2014/main" id="{77AF71C6-16F2-4606-BAA1-CB6566DABD20}"/>
                </a:ext>
              </a:extLst>
            </p:cNvPr>
            <p:cNvSpPr txBox="1"/>
            <p:nvPr/>
          </p:nvSpPr>
          <p:spPr>
            <a:xfrm>
              <a:off x="7911490" y="4321006"/>
              <a:ext cx="348172"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15</a:t>
              </a:r>
            </a:p>
          </p:txBody>
        </p:sp>
        <p:sp>
          <p:nvSpPr>
            <p:cNvPr id="260" name="TextBox 259">
              <a:extLst>
                <a:ext uri="{FF2B5EF4-FFF2-40B4-BE49-F238E27FC236}">
                  <a16:creationId xmlns:a16="http://schemas.microsoft.com/office/drawing/2014/main" id="{C5E44064-8F96-494D-A9EF-6FC53FC4AA70}"/>
                </a:ext>
              </a:extLst>
            </p:cNvPr>
            <p:cNvSpPr txBox="1"/>
            <p:nvPr/>
          </p:nvSpPr>
          <p:spPr>
            <a:xfrm>
              <a:off x="8389471" y="4321006"/>
              <a:ext cx="348173"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18</a:t>
              </a:r>
            </a:p>
          </p:txBody>
        </p:sp>
        <p:sp>
          <p:nvSpPr>
            <p:cNvPr id="261" name="TextBox 260">
              <a:extLst>
                <a:ext uri="{FF2B5EF4-FFF2-40B4-BE49-F238E27FC236}">
                  <a16:creationId xmlns:a16="http://schemas.microsoft.com/office/drawing/2014/main" id="{F8E111CD-4EA5-4189-8DBF-6DE259159FBF}"/>
                </a:ext>
              </a:extLst>
            </p:cNvPr>
            <p:cNvSpPr txBox="1"/>
            <p:nvPr/>
          </p:nvSpPr>
          <p:spPr>
            <a:xfrm>
              <a:off x="5223344" y="4087066"/>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0.00</a:t>
              </a:r>
            </a:p>
          </p:txBody>
        </p:sp>
        <p:sp>
          <p:nvSpPr>
            <p:cNvPr id="262" name="TextBox 261">
              <a:extLst>
                <a:ext uri="{FF2B5EF4-FFF2-40B4-BE49-F238E27FC236}">
                  <a16:creationId xmlns:a16="http://schemas.microsoft.com/office/drawing/2014/main" id="{9AD228C1-4EA5-40BB-92CC-E59DB91A3F96}"/>
                </a:ext>
              </a:extLst>
            </p:cNvPr>
            <p:cNvSpPr txBox="1"/>
            <p:nvPr/>
          </p:nvSpPr>
          <p:spPr>
            <a:xfrm>
              <a:off x="5223344" y="3821956"/>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0.01</a:t>
              </a:r>
            </a:p>
          </p:txBody>
        </p:sp>
        <p:sp>
          <p:nvSpPr>
            <p:cNvPr id="263" name="TextBox 262">
              <a:extLst>
                <a:ext uri="{FF2B5EF4-FFF2-40B4-BE49-F238E27FC236}">
                  <a16:creationId xmlns:a16="http://schemas.microsoft.com/office/drawing/2014/main" id="{9ACE4971-4E45-4C22-A77B-E58B0722FD28}"/>
                </a:ext>
              </a:extLst>
            </p:cNvPr>
            <p:cNvSpPr txBox="1"/>
            <p:nvPr/>
          </p:nvSpPr>
          <p:spPr>
            <a:xfrm>
              <a:off x="5223343" y="3556842"/>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0.02</a:t>
              </a:r>
            </a:p>
          </p:txBody>
        </p:sp>
        <p:sp>
          <p:nvSpPr>
            <p:cNvPr id="264" name="TextBox 263">
              <a:extLst>
                <a:ext uri="{FF2B5EF4-FFF2-40B4-BE49-F238E27FC236}">
                  <a16:creationId xmlns:a16="http://schemas.microsoft.com/office/drawing/2014/main" id="{1949ACED-E28A-4E1C-8A30-12C425B33C60}"/>
                </a:ext>
              </a:extLst>
            </p:cNvPr>
            <p:cNvSpPr txBox="1"/>
            <p:nvPr/>
          </p:nvSpPr>
          <p:spPr>
            <a:xfrm>
              <a:off x="5223343" y="3291728"/>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0.03</a:t>
              </a:r>
            </a:p>
          </p:txBody>
        </p:sp>
        <p:sp>
          <p:nvSpPr>
            <p:cNvPr id="265" name="TextBox 264">
              <a:extLst>
                <a:ext uri="{FF2B5EF4-FFF2-40B4-BE49-F238E27FC236}">
                  <a16:creationId xmlns:a16="http://schemas.microsoft.com/office/drawing/2014/main" id="{B45BB10F-5570-4EB2-9DEF-36D06DA5B121}"/>
                </a:ext>
              </a:extLst>
            </p:cNvPr>
            <p:cNvSpPr txBox="1"/>
            <p:nvPr/>
          </p:nvSpPr>
          <p:spPr>
            <a:xfrm>
              <a:off x="5223343" y="3026614"/>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0.04</a:t>
              </a:r>
            </a:p>
          </p:txBody>
        </p:sp>
        <p:sp>
          <p:nvSpPr>
            <p:cNvPr id="266" name="TextBox 265">
              <a:extLst>
                <a:ext uri="{FF2B5EF4-FFF2-40B4-BE49-F238E27FC236}">
                  <a16:creationId xmlns:a16="http://schemas.microsoft.com/office/drawing/2014/main" id="{5717A843-4681-4421-BC4D-8E26BB968836}"/>
                </a:ext>
              </a:extLst>
            </p:cNvPr>
            <p:cNvSpPr txBox="1"/>
            <p:nvPr/>
          </p:nvSpPr>
          <p:spPr>
            <a:xfrm>
              <a:off x="5223343" y="2761500"/>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0.05</a:t>
              </a:r>
            </a:p>
          </p:txBody>
        </p:sp>
        <p:sp>
          <p:nvSpPr>
            <p:cNvPr id="267" name="TextBox 266">
              <a:extLst>
                <a:ext uri="{FF2B5EF4-FFF2-40B4-BE49-F238E27FC236}">
                  <a16:creationId xmlns:a16="http://schemas.microsoft.com/office/drawing/2014/main" id="{FB53F3A3-8D20-413B-86F6-7202E2130BAA}"/>
                </a:ext>
              </a:extLst>
            </p:cNvPr>
            <p:cNvSpPr txBox="1"/>
            <p:nvPr/>
          </p:nvSpPr>
          <p:spPr>
            <a:xfrm>
              <a:off x="5223343" y="2496386"/>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0.06</a:t>
              </a:r>
            </a:p>
          </p:txBody>
        </p:sp>
        <p:sp>
          <p:nvSpPr>
            <p:cNvPr id="268" name="TextBox 267">
              <a:extLst>
                <a:ext uri="{FF2B5EF4-FFF2-40B4-BE49-F238E27FC236}">
                  <a16:creationId xmlns:a16="http://schemas.microsoft.com/office/drawing/2014/main" id="{CE81E43C-7895-42E4-B179-6BBA2230CF69}"/>
                </a:ext>
              </a:extLst>
            </p:cNvPr>
            <p:cNvSpPr txBox="1"/>
            <p:nvPr/>
          </p:nvSpPr>
          <p:spPr>
            <a:xfrm>
              <a:off x="5223343" y="2231272"/>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0.07</a:t>
              </a:r>
            </a:p>
          </p:txBody>
        </p:sp>
        <p:sp>
          <p:nvSpPr>
            <p:cNvPr id="269" name="TextBox 268">
              <a:extLst>
                <a:ext uri="{FF2B5EF4-FFF2-40B4-BE49-F238E27FC236}">
                  <a16:creationId xmlns:a16="http://schemas.microsoft.com/office/drawing/2014/main" id="{7948F5EC-14C4-4EFA-95A7-F57A4A11832D}"/>
                </a:ext>
              </a:extLst>
            </p:cNvPr>
            <p:cNvSpPr txBox="1"/>
            <p:nvPr/>
          </p:nvSpPr>
          <p:spPr>
            <a:xfrm>
              <a:off x="6913026" y="4581573"/>
              <a:ext cx="495649"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err="1">
                  <a:ln>
                    <a:noFill/>
                  </a:ln>
                  <a:solidFill>
                    <a:prstClr val="black"/>
                  </a:solidFill>
                  <a:effectLst/>
                  <a:uLnTx/>
                  <a:uFillTx/>
                  <a:latin typeface="Arial Narrow" panose="020B0606020202030204" pitchFamily="34" charset="0"/>
                  <a:ea typeface="+mn-ea"/>
                  <a:cs typeface="+mn-cs"/>
                </a:rPr>
                <a:t>Mois</a:t>
              </a:r>
              <a:endPar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70" name="TextBox 269">
              <a:extLst>
                <a:ext uri="{FF2B5EF4-FFF2-40B4-BE49-F238E27FC236}">
                  <a16:creationId xmlns:a16="http://schemas.microsoft.com/office/drawing/2014/main" id="{ED3AC0E1-EB25-4F2D-BC85-882C568A987A}"/>
                </a:ext>
              </a:extLst>
            </p:cNvPr>
            <p:cNvSpPr txBox="1"/>
            <p:nvPr/>
          </p:nvSpPr>
          <p:spPr>
            <a:xfrm rot="16200000">
              <a:off x="4422123" y="3033911"/>
              <a:ext cx="12731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err="1">
                  <a:ln>
                    <a:noFill/>
                  </a:ln>
                  <a:solidFill>
                    <a:prstClr val="black"/>
                  </a:solidFill>
                  <a:effectLst/>
                  <a:uLnTx/>
                  <a:uFillTx/>
                  <a:latin typeface="Arial Narrow" panose="020B0606020202030204" pitchFamily="34" charset="0"/>
                  <a:ea typeface="+mn-ea"/>
                  <a:cs typeface="+mn-cs"/>
                </a:rPr>
                <a:t>Risque</a:t>
              </a: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 </a:t>
              </a:r>
              <a:r>
                <a:rPr kumimoji="0" lang="en-GB" sz="1400" b="0" i="0" u="none" strike="noStrike" kern="0" cap="none" spc="0" normalizeH="0" baseline="0" noProof="0" dirty="0" err="1">
                  <a:ln>
                    <a:noFill/>
                  </a:ln>
                  <a:solidFill>
                    <a:prstClr val="black"/>
                  </a:solidFill>
                  <a:effectLst/>
                  <a:uLnTx/>
                  <a:uFillTx/>
                  <a:latin typeface="Arial Narrow" panose="020B0606020202030204" pitchFamily="34" charset="0"/>
                  <a:ea typeface="+mn-ea"/>
                  <a:cs typeface="+mn-cs"/>
                </a:rPr>
                <a:t>cumulatif</a:t>
              </a:r>
              <a:endPar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71" name="TextBox 270">
              <a:extLst>
                <a:ext uri="{FF2B5EF4-FFF2-40B4-BE49-F238E27FC236}">
                  <a16:creationId xmlns:a16="http://schemas.microsoft.com/office/drawing/2014/main" id="{07E0C2B9-3168-4129-9504-6C00B4C06652}"/>
                </a:ext>
              </a:extLst>
            </p:cNvPr>
            <p:cNvSpPr txBox="1"/>
            <p:nvPr/>
          </p:nvSpPr>
          <p:spPr>
            <a:xfrm>
              <a:off x="7164845" y="2377872"/>
              <a:ext cx="47801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AAS</a:t>
              </a:r>
            </a:p>
          </p:txBody>
        </p:sp>
        <p:sp>
          <p:nvSpPr>
            <p:cNvPr id="272" name="TextBox 271">
              <a:extLst>
                <a:ext uri="{FF2B5EF4-FFF2-40B4-BE49-F238E27FC236}">
                  <a16:creationId xmlns:a16="http://schemas.microsoft.com/office/drawing/2014/main" id="{EE9B7080-E934-4F9A-B11E-7240C2730347}"/>
                </a:ext>
              </a:extLst>
            </p:cNvPr>
            <p:cNvSpPr txBox="1"/>
            <p:nvPr/>
          </p:nvSpPr>
          <p:spPr>
            <a:xfrm>
              <a:off x="7576427" y="3671863"/>
              <a:ext cx="79701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Apixaban</a:t>
              </a:r>
            </a:p>
          </p:txBody>
        </p:sp>
        <p:sp>
          <p:nvSpPr>
            <p:cNvPr id="273" name="TextBox 272">
              <a:extLst>
                <a:ext uri="{FF2B5EF4-FFF2-40B4-BE49-F238E27FC236}">
                  <a16:creationId xmlns:a16="http://schemas.microsoft.com/office/drawing/2014/main" id="{67D77EA2-546F-4D4C-B31F-C134254F3874}"/>
                </a:ext>
              </a:extLst>
            </p:cNvPr>
            <p:cNvSpPr txBox="1"/>
            <p:nvPr/>
          </p:nvSpPr>
          <p:spPr>
            <a:xfrm>
              <a:off x="4685224" y="4775147"/>
              <a:ext cx="112723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err="1">
                  <a:ln>
                    <a:noFill/>
                  </a:ln>
                  <a:solidFill>
                    <a:prstClr val="black"/>
                  </a:solidFill>
                  <a:effectLst/>
                  <a:uLnTx/>
                  <a:uFillTx/>
                  <a:latin typeface="Arial Narrow" panose="020B0606020202030204" pitchFamily="34" charset="0"/>
                  <a:ea typeface="+mn-ea"/>
                  <a:cs typeface="+mn-cs"/>
                </a:rPr>
                <a:t>Nbre</a:t>
              </a:r>
              <a:r>
                <a:rPr kumimoji="0" lang="en-GB" sz="14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 à </a:t>
              </a:r>
              <a:r>
                <a:rPr kumimoji="0" lang="en-GB" sz="1400" b="1" i="0" u="none" strike="noStrike" kern="0" cap="none" spc="0" normalizeH="0" baseline="0" noProof="0" dirty="0" err="1">
                  <a:ln>
                    <a:noFill/>
                  </a:ln>
                  <a:solidFill>
                    <a:prstClr val="black"/>
                  </a:solidFill>
                  <a:effectLst/>
                  <a:uLnTx/>
                  <a:uFillTx/>
                  <a:latin typeface="Arial Narrow" panose="020B0606020202030204" pitchFamily="34" charset="0"/>
                  <a:ea typeface="+mn-ea"/>
                  <a:cs typeface="+mn-cs"/>
                </a:rPr>
                <a:t>risque</a:t>
              </a:r>
              <a:endParaRPr kumimoji="0" lang="en-GB" sz="14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74" name="TextBox 273">
              <a:extLst>
                <a:ext uri="{FF2B5EF4-FFF2-40B4-BE49-F238E27FC236}">
                  <a16:creationId xmlns:a16="http://schemas.microsoft.com/office/drawing/2014/main" id="{D1680928-9BA3-498C-B0AA-D4F190795374}"/>
                </a:ext>
              </a:extLst>
            </p:cNvPr>
            <p:cNvSpPr txBox="1"/>
            <p:nvPr/>
          </p:nvSpPr>
          <p:spPr>
            <a:xfrm>
              <a:off x="4698046" y="4977510"/>
              <a:ext cx="47801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AAS</a:t>
              </a:r>
            </a:p>
          </p:txBody>
        </p:sp>
        <p:sp>
          <p:nvSpPr>
            <p:cNvPr id="275" name="TextBox 274">
              <a:extLst>
                <a:ext uri="{FF2B5EF4-FFF2-40B4-BE49-F238E27FC236}">
                  <a16:creationId xmlns:a16="http://schemas.microsoft.com/office/drawing/2014/main" id="{D4E3310F-B1A5-4EED-9457-70ACC2814CC0}"/>
                </a:ext>
              </a:extLst>
            </p:cNvPr>
            <p:cNvSpPr txBox="1"/>
            <p:nvPr/>
          </p:nvSpPr>
          <p:spPr>
            <a:xfrm>
              <a:off x="4698047" y="5175225"/>
              <a:ext cx="79701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Apixaban</a:t>
              </a:r>
            </a:p>
          </p:txBody>
        </p:sp>
        <p:sp>
          <p:nvSpPr>
            <p:cNvPr id="276" name="TextBox 275">
              <a:extLst>
                <a:ext uri="{FF2B5EF4-FFF2-40B4-BE49-F238E27FC236}">
                  <a16:creationId xmlns:a16="http://schemas.microsoft.com/office/drawing/2014/main" id="{18A46680-C6BE-42C6-A2D2-C4B4CF09A71D}"/>
                </a:ext>
              </a:extLst>
            </p:cNvPr>
            <p:cNvSpPr txBox="1"/>
            <p:nvPr/>
          </p:nvSpPr>
          <p:spPr>
            <a:xfrm>
              <a:off x="5514557" y="4972790"/>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992</a:t>
              </a:r>
            </a:p>
          </p:txBody>
        </p:sp>
        <p:sp>
          <p:nvSpPr>
            <p:cNvPr id="277" name="TextBox 276">
              <a:extLst>
                <a:ext uri="{FF2B5EF4-FFF2-40B4-BE49-F238E27FC236}">
                  <a16:creationId xmlns:a16="http://schemas.microsoft.com/office/drawing/2014/main" id="{9186C586-15C7-4BF6-9C8F-51C6D252B818}"/>
                </a:ext>
              </a:extLst>
            </p:cNvPr>
            <p:cNvSpPr txBox="1"/>
            <p:nvPr/>
          </p:nvSpPr>
          <p:spPr>
            <a:xfrm>
              <a:off x="5514556" y="5175225"/>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906</a:t>
              </a:r>
            </a:p>
          </p:txBody>
        </p:sp>
        <p:sp>
          <p:nvSpPr>
            <p:cNvPr id="278" name="TextBox 277">
              <a:extLst>
                <a:ext uri="{FF2B5EF4-FFF2-40B4-BE49-F238E27FC236}">
                  <a16:creationId xmlns:a16="http://schemas.microsoft.com/office/drawing/2014/main" id="{68DB8043-4BFA-460E-B57E-60DE04DBF8FA}"/>
                </a:ext>
              </a:extLst>
            </p:cNvPr>
            <p:cNvSpPr txBox="1"/>
            <p:nvPr/>
          </p:nvSpPr>
          <p:spPr>
            <a:xfrm>
              <a:off x="5989859" y="4982368"/>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951</a:t>
              </a:r>
            </a:p>
          </p:txBody>
        </p:sp>
        <p:sp>
          <p:nvSpPr>
            <p:cNvPr id="279" name="TextBox 278">
              <a:extLst>
                <a:ext uri="{FF2B5EF4-FFF2-40B4-BE49-F238E27FC236}">
                  <a16:creationId xmlns:a16="http://schemas.microsoft.com/office/drawing/2014/main" id="{7EDA4ACB-55C7-4533-B97B-70EB9055DDFF}"/>
                </a:ext>
              </a:extLst>
            </p:cNvPr>
            <p:cNvSpPr txBox="1"/>
            <p:nvPr/>
          </p:nvSpPr>
          <p:spPr>
            <a:xfrm>
              <a:off x="5989858" y="5175225"/>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887</a:t>
              </a:r>
            </a:p>
          </p:txBody>
        </p:sp>
        <p:sp>
          <p:nvSpPr>
            <p:cNvPr id="280" name="TextBox 279">
              <a:extLst>
                <a:ext uri="{FF2B5EF4-FFF2-40B4-BE49-F238E27FC236}">
                  <a16:creationId xmlns:a16="http://schemas.microsoft.com/office/drawing/2014/main" id="{AF0C25E9-B31E-4E66-8677-BDE0BA19D51C}"/>
                </a:ext>
              </a:extLst>
            </p:cNvPr>
            <p:cNvSpPr txBox="1"/>
            <p:nvPr/>
          </p:nvSpPr>
          <p:spPr>
            <a:xfrm>
              <a:off x="6461227" y="4982368"/>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885</a:t>
              </a:r>
            </a:p>
          </p:txBody>
        </p:sp>
        <p:sp>
          <p:nvSpPr>
            <p:cNvPr id="281" name="TextBox 280">
              <a:extLst>
                <a:ext uri="{FF2B5EF4-FFF2-40B4-BE49-F238E27FC236}">
                  <a16:creationId xmlns:a16="http://schemas.microsoft.com/office/drawing/2014/main" id="{DFA90EE9-1A18-4B8F-BC5D-573DD8800985}"/>
                </a:ext>
              </a:extLst>
            </p:cNvPr>
            <p:cNvSpPr txBox="1"/>
            <p:nvPr/>
          </p:nvSpPr>
          <p:spPr>
            <a:xfrm>
              <a:off x="6461226" y="5175225"/>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820</a:t>
              </a:r>
            </a:p>
          </p:txBody>
        </p:sp>
        <p:sp>
          <p:nvSpPr>
            <p:cNvPr id="282" name="TextBox 281">
              <a:extLst>
                <a:ext uri="{FF2B5EF4-FFF2-40B4-BE49-F238E27FC236}">
                  <a16:creationId xmlns:a16="http://schemas.microsoft.com/office/drawing/2014/main" id="{53260485-3814-4B55-88C0-25860D988E10}"/>
                </a:ext>
              </a:extLst>
            </p:cNvPr>
            <p:cNvSpPr txBox="1"/>
            <p:nvPr/>
          </p:nvSpPr>
          <p:spPr>
            <a:xfrm>
              <a:off x="6962163" y="4987160"/>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730</a:t>
              </a:r>
            </a:p>
          </p:txBody>
        </p:sp>
        <p:sp>
          <p:nvSpPr>
            <p:cNvPr id="283" name="TextBox 282">
              <a:extLst>
                <a:ext uri="{FF2B5EF4-FFF2-40B4-BE49-F238E27FC236}">
                  <a16:creationId xmlns:a16="http://schemas.microsoft.com/office/drawing/2014/main" id="{A75DE584-F16C-478C-8DA0-0AB942E2387D}"/>
                </a:ext>
              </a:extLst>
            </p:cNvPr>
            <p:cNvSpPr txBox="1"/>
            <p:nvPr/>
          </p:nvSpPr>
          <p:spPr>
            <a:xfrm>
              <a:off x="6962164" y="5175225"/>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651</a:t>
              </a:r>
            </a:p>
          </p:txBody>
        </p:sp>
        <p:sp>
          <p:nvSpPr>
            <p:cNvPr id="284" name="TextBox 283">
              <a:extLst>
                <a:ext uri="{FF2B5EF4-FFF2-40B4-BE49-F238E27FC236}">
                  <a16:creationId xmlns:a16="http://schemas.microsoft.com/office/drawing/2014/main" id="{1DA60507-FC13-4721-B0F4-EFE15712FAEF}"/>
                </a:ext>
              </a:extLst>
            </p:cNvPr>
            <p:cNvSpPr txBox="1"/>
            <p:nvPr/>
          </p:nvSpPr>
          <p:spPr>
            <a:xfrm>
              <a:off x="7412810" y="4972266"/>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536</a:t>
              </a:r>
            </a:p>
          </p:txBody>
        </p:sp>
        <p:sp>
          <p:nvSpPr>
            <p:cNvPr id="285" name="TextBox 284">
              <a:extLst>
                <a:ext uri="{FF2B5EF4-FFF2-40B4-BE49-F238E27FC236}">
                  <a16:creationId xmlns:a16="http://schemas.microsoft.com/office/drawing/2014/main" id="{E8D4B709-EBF9-4968-8CA9-071EA2CE3792}"/>
                </a:ext>
              </a:extLst>
            </p:cNvPr>
            <p:cNvSpPr txBox="1"/>
            <p:nvPr/>
          </p:nvSpPr>
          <p:spPr>
            <a:xfrm>
              <a:off x="7412810" y="5175225"/>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479</a:t>
              </a:r>
            </a:p>
          </p:txBody>
        </p:sp>
        <p:sp>
          <p:nvSpPr>
            <p:cNvPr id="286" name="TextBox 285">
              <a:extLst>
                <a:ext uri="{FF2B5EF4-FFF2-40B4-BE49-F238E27FC236}">
                  <a16:creationId xmlns:a16="http://schemas.microsoft.com/office/drawing/2014/main" id="{B82BA5CB-B631-4CF7-8A16-E001901C065E}"/>
                </a:ext>
              </a:extLst>
            </p:cNvPr>
            <p:cNvSpPr txBox="1"/>
            <p:nvPr/>
          </p:nvSpPr>
          <p:spPr>
            <a:xfrm>
              <a:off x="7873657" y="4978023"/>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375</a:t>
              </a:r>
            </a:p>
          </p:txBody>
        </p:sp>
        <p:sp>
          <p:nvSpPr>
            <p:cNvPr id="287" name="TextBox 286">
              <a:extLst>
                <a:ext uri="{FF2B5EF4-FFF2-40B4-BE49-F238E27FC236}">
                  <a16:creationId xmlns:a16="http://schemas.microsoft.com/office/drawing/2014/main" id="{FB703087-3B28-44DE-BDC0-B50E57D318E5}"/>
                </a:ext>
              </a:extLst>
            </p:cNvPr>
            <p:cNvSpPr txBox="1"/>
            <p:nvPr/>
          </p:nvSpPr>
          <p:spPr>
            <a:xfrm>
              <a:off x="7873656" y="5175225"/>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327</a:t>
              </a:r>
            </a:p>
          </p:txBody>
        </p:sp>
        <p:sp>
          <p:nvSpPr>
            <p:cNvPr id="288" name="TextBox 287">
              <a:extLst>
                <a:ext uri="{FF2B5EF4-FFF2-40B4-BE49-F238E27FC236}">
                  <a16:creationId xmlns:a16="http://schemas.microsoft.com/office/drawing/2014/main" id="{B22C4BB8-F39B-4851-B208-A4E43B9CFC42}"/>
                </a:ext>
              </a:extLst>
            </p:cNvPr>
            <p:cNvSpPr txBox="1"/>
            <p:nvPr/>
          </p:nvSpPr>
          <p:spPr>
            <a:xfrm>
              <a:off x="8355793" y="4977273"/>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229</a:t>
              </a:r>
            </a:p>
          </p:txBody>
        </p:sp>
        <p:sp>
          <p:nvSpPr>
            <p:cNvPr id="289" name="TextBox 288">
              <a:extLst>
                <a:ext uri="{FF2B5EF4-FFF2-40B4-BE49-F238E27FC236}">
                  <a16:creationId xmlns:a16="http://schemas.microsoft.com/office/drawing/2014/main" id="{B604FF1E-EEA8-4A9A-B743-288B4A78BBCC}"/>
                </a:ext>
              </a:extLst>
            </p:cNvPr>
            <p:cNvSpPr txBox="1"/>
            <p:nvPr/>
          </p:nvSpPr>
          <p:spPr>
            <a:xfrm>
              <a:off x="8355792" y="5175225"/>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196</a:t>
              </a:r>
            </a:p>
          </p:txBody>
        </p:sp>
        <p:sp>
          <p:nvSpPr>
            <p:cNvPr id="290" name="TextBox 289">
              <a:extLst>
                <a:ext uri="{FF2B5EF4-FFF2-40B4-BE49-F238E27FC236}">
                  <a16:creationId xmlns:a16="http://schemas.microsoft.com/office/drawing/2014/main" id="{9ECDF884-3A54-4963-ACE3-8382234D32FC}"/>
                </a:ext>
              </a:extLst>
            </p:cNvPr>
            <p:cNvSpPr txBox="1"/>
            <p:nvPr/>
          </p:nvSpPr>
          <p:spPr>
            <a:xfrm>
              <a:off x="5223343" y="1966158"/>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0.08</a:t>
              </a:r>
            </a:p>
          </p:txBody>
        </p:sp>
        <p:sp>
          <p:nvSpPr>
            <p:cNvPr id="291" name="Freeform 11">
              <a:extLst>
                <a:ext uri="{FF2B5EF4-FFF2-40B4-BE49-F238E27FC236}">
                  <a16:creationId xmlns:a16="http://schemas.microsoft.com/office/drawing/2014/main" id="{9DCF0955-A9F5-4BD0-97B1-2FCDFD898E9D}"/>
                </a:ext>
              </a:extLst>
            </p:cNvPr>
            <p:cNvSpPr>
              <a:spLocks/>
            </p:cNvSpPr>
            <p:nvPr/>
          </p:nvSpPr>
          <p:spPr bwMode="auto">
            <a:xfrm>
              <a:off x="5721350" y="3248025"/>
              <a:ext cx="2849563" cy="993775"/>
            </a:xfrm>
            <a:custGeom>
              <a:avLst/>
              <a:gdLst>
                <a:gd name="T0" fmla="*/ 0 w 1795"/>
                <a:gd name="T1" fmla="*/ 626 h 626"/>
                <a:gd name="T2" fmla="*/ 114 w 1795"/>
                <a:gd name="T3" fmla="*/ 626 h 626"/>
                <a:gd name="T4" fmla="*/ 114 w 1795"/>
                <a:gd name="T5" fmla="*/ 605 h 626"/>
                <a:gd name="T6" fmla="*/ 212 w 1795"/>
                <a:gd name="T7" fmla="*/ 605 h 626"/>
                <a:gd name="T8" fmla="*/ 212 w 1795"/>
                <a:gd name="T9" fmla="*/ 567 h 626"/>
                <a:gd name="T10" fmla="*/ 570 w 1795"/>
                <a:gd name="T11" fmla="*/ 567 h 626"/>
                <a:gd name="T12" fmla="*/ 570 w 1795"/>
                <a:gd name="T13" fmla="*/ 551 h 626"/>
                <a:gd name="T14" fmla="*/ 673 w 1795"/>
                <a:gd name="T15" fmla="*/ 551 h 626"/>
                <a:gd name="T16" fmla="*/ 673 w 1795"/>
                <a:gd name="T17" fmla="*/ 530 h 626"/>
                <a:gd name="T18" fmla="*/ 725 w 1795"/>
                <a:gd name="T19" fmla="*/ 530 h 626"/>
                <a:gd name="T20" fmla="*/ 732 w 1795"/>
                <a:gd name="T21" fmla="*/ 530 h 626"/>
                <a:gd name="T22" fmla="*/ 732 w 1795"/>
                <a:gd name="T23" fmla="*/ 484 h 626"/>
                <a:gd name="T24" fmla="*/ 752 w 1795"/>
                <a:gd name="T25" fmla="*/ 484 h 626"/>
                <a:gd name="T26" fmla="*/ 752 w 1795"/>
                <a:gd name="T27" fmla="*/ 457 h 626"/>
                <a:gd name="T28" fmla="*/ 855 w 1795"/>
                <a:gd name="T29" fmla="*/ 457 h 626"/>
                <a:gd name="T30" fmla="*/ 855 w 1795"/>
                <a:gd name="T31" fmla="*/ 434 h 626"/>
                <a:gd name="T32" fmla="*/ 1040 w 1795"/>
                <a:gd name="T33" fmla="*/ 434 h 626"/>
                <a:gd name="T34" fmla="*/ 1040 w 1795"/>
                <a:gd name="T35" fmla="*/ 407 h 626"/>
                <a:gd name="T36" fmla="*/ 1076 w 1795"/>
                <a:gd name="T37" fmla="*/ 407 h 626"/>
                <a:gd name="T38" fmla="*/ 1076 w 1795"/>
                <a:gd name="T39" fmla="*/ 379 h 626"/>
                <a:gd name="T40" fmla="*/ 1095 w 1795"/>
                <a:gd name="T41" fmla="*/ 379 h 626"/>
                <a:gd name="T42" fmla="*/ 1095 w 1795"/>
                <a:gd name="T43" fmla="*/ 347 h 626"/>
                <a:gd name="T44" fmla="*/ 1099 w 1795"/>
                <a:gd name="T45" fmla="*/ 347 h 626"/>
                <a:gd name="T46" fmla="*/ 1099 w 1795"/>
                <a:gd name="T47" fmla="*/ 313 h 626"/>
                <a:gd name="T48" fmla="*/ 1174 w 1795"/>
                <a:gd name="T49" fmla="*/ 313 h 626"/>
                <a:gd name="T50" fmla="*/ 1174 w 1795"/>
                <a:gd name="T51" fmla="*/ 286 h 626"/>
                <a:gd name="T52" fmla="*/ 1174 w 1795"/>
                <a:gd name="T53" fmla="*/ 283 h 626"/>
                <a:gd name="T54" fmla="*/ 1323 w 1795"/>
                <a:gd name="T55" fmla="*/ 283 h 626"/>
                <a:gd name="T56" fmla="*/ 1323 w 1795"/>
                <a:gd name="T57" fmla="*/ 242 h 626"/>
                <a:gd name="T58" fmla="*/ 1494 w 1795"/>
                <a:gd name="T59" fmla="*/ 242 h 626"/>
                <a:gd name="T60" fmla="*/ 1494 w 1795"/>
                <a:gd name="T61" fmla="*/ 192 h 626"/>
                <a:gd name="T62" fmla="*/ 1517 w 1795"/>
                <a:gd name="T63" fmla="*/ 192 h 626"/>
                <a:gd name="T64" fmla="*/ 1517 w 1795"/>
                <a:gd name="T65" fmla="*/ 137 h 626"/>
                <a:gd name="T66" fmla="*/ 1528 w 1795"/>
                <a:gd name="T67" fmla="*/ 137 h 626"/>
                <a:gd name="T68" fmla="*/ 1528 w 1795"/>
                <a:gd name="T69" fmla="*/ 83 h 626"/>
                <a:gd name="T70" fmla="*/ 1745 w 1795"/>
                <a:gd name="T71" fmla="*/ 83 h 626"/>
                <a:gd name="T72" fmla="*/ 1745 w 1795"/>
                <a:gd name="T73" fmla="*/ 0 h 626"/>
                <a:gd name="T74" fmla="*/ 1795 w 1795"/>
                <a:gd name="T75" fmla="*/ 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95" h="626">
                  <a:moveTo>
                    <a:pt x="0" y="626"/>
                  </a:moveTo>
                  <a:lnTo>
                    <a:pt x="114" y="626"/>
                  </a:lnTo>
                  <a:lnTo>
                    <a:pt x="114" y="605"/>
                  </a:lnTo>
                  <a:lnTo>
                    <a:pt x="212" y="605"/>
                  </a:lnTo>
                  <a:lnTo>
                    <a:pt x="212" y="567"/>
                  </a:lnTo>
                  <a:lnTo>
                    <a:pt x="570" y="567"/>
                  </a:lnTo>
                  <a:lnTo>
                    <a:pt x="570" y="551"/>
                  </a:lnTo>
                  <a:lnTo>
                    <a:pt x="673" y="551"/>
                  </a:lnTo>
                  <a:lnTo>
                    <a:pt x="673" y="530"/>
                  </a:lnTo>
                  <a:lnTo>
                    <a:pt x="725" y="530"/>
                  </a:lnTo>
                  <a:lnTo>
                    <a:pt x="732" y="530"/>
                  </a:lnTo>
                  <a:lnTo>
                    <a:pt x="732" y="484"/>
                  </a:lnTo>
                  <a:lnTo>
                    <a:pt x="752" y="484"/>
                  </a:lnTo>
                  <a:lnTo>
                    <a:pt x="752" y="457"/>
                  </a:lnTo>
                  <a:lnTo>
                    <a:pt x="855" y="457"/>
                  </a:lnTo>
                  <a:lnTo>
                    <a:pt x="855" y="434"/>
                  </a:lnTo>
                  <a:lnTo>
                    <a:pt x="1040" y="434"/>
                  </a:lnTo>
                  <a:lnTo>
                    <a:pt x="1040" y="407"/>
                  </a:lnTo>
                  <a:lnTo>
                    <a:pt x="1076" y="407"/>
                  </a:lnTo>
                  <a:lnTo>
                    <a:pt x="1076" y="379"/>
                  </a:lnTo>
                  <a:lnTo>
                    <a:pt x="1095" y="379"/>
                  </a:lnTo>
                  <a:lnTo>
                    <a:pt x="1095" y="347"/>
                  </a:lnTo>
                  <a:lnTo>
                    <a:pt x="1099" y="347"/>
                  </a:lnTo>
                  <a:lnTo>
                    <a:pt x="1099" y="313"/>
                  </a:lnTo>
                  <a:lnTo>
                    <a:pt x="1174" y="313"/>
                  </a:lnTo>
                  <a:lnTo>
                    <a:pt x="1174" y="286"/>
                  </a:lnTo>
                  <a:lnTo>
                    <a:pt x="1174" y="283"/>
                  </a:lnTo>
                  <a:lnTo>
                    <a:pt x="1323" y="283"/>
                  </a:lnTo>
                  <a:lnTo>
                    <a:pt x="1323" y="242"/>
                  </a:lnTo>
                  <a:lnTo>
                    <a:pt x="1494" y="242"/>
                  </a:lnTo>
                  <a:lnTo>
                    <a:pt x="1494" y="192"/>
                  </a:lnTo>
                  <a:lnTo>
                    <a:pt x="1517" y="192"/>
                  </a:lnTo>
                  <a:lnTo>
                    <a:pt x="1517" y="137"/>
                  </a:lnTo>
                  <a:lnTo>
                    <a:pt x="1528" y="137"/>
                  </a:lnTo>
                  <a:lnTo>
                    <a:pt x="1528" y="83"/>
                  </a:lnTo>
                  <a:lnTo>
                    <a:pt x="1745" y="83"/>
                  </a:lnTo>
                  <a:lnTo>
                    <a:pt x="1745" y="0"/>
                  </a:lnTo>
                  <a:lnTo>
                    <a:pt x="1795" y="0"/>
                  </a:lnTo>
                </a:path>
              </a:pathLst>
            </a:custGeom>
            <a:noFill/>
            <a:ln w="38100" cap="flat" cmpd="sng" algn="ctr">
              <a:solidFill>
                <a:srgbClr val="183059"/>
              </a:solidFill>
              <a:prstDash val="solid"/>
              <a:headEnd/>
              <a:tailEnd/>
            </a:ln>
            <a:effectLst>
              <a:outerShdw blurRad="40000" dist="23000" dir="5400000" rotWithShape="0">
                <a:srgbClr val="000000">
                  <a:alpha val="35000"/>
                </a:srgbClr>
              </a:outerShdw>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92" name="Freeform 27">
              <a:extLst>
                <a:ext uri="{FF2B5EF4-FFF2-40B4-BE49-F238E27FC236}">
                  <a16:creationId xmlns:a16="http://schemas.microsoft.com/office/drawing/2014/main" id="{57E0F43E-028D-48E4-AF96-39C63383270E}"/>
                </a:ext>
              </a:extLst>
            </p:cNvPr>
            <p:cNvSpPr>
              <a:spLocks/>
            </p:cNvSpPr>
            <p:nvPr/>
          </p:nvSpPr>
          <p:spPr bwMode="auto">
            <a:xfrm>
              <a:off x="5732036" y="2122194"/>
              <a:ext cx="2831521" cy="2096399"/>
            </a:xfrm>
            <a:custGeom>
              <a:avLst/>
              <a:gdLst>
                <a:gd name="T0" fmla="*/ 0 w 1845"/>
                <a:gd name="T1" fmla="*/ 1361 h 1366"/>
                <a:gd name="T2" fmla="*/ 12 w 1845"/>
                <a:gd name="T3" fmla="*/ 1349 h 1366"/>
                <a:gd name="T4" fmla="*/ 19 w 1845"/>
                <a:gd name="T5" fmla="*/ 1340 h 1366"/>
                <a:gd name="T6" fmla="*/ 26 w 1845"/>
                <a:gd name="T7" fmla="*/ 1307 h 1366"/>
                <a:gd name="T8" fmla="*/ 52 w 1845"/>
                <a:gd name="T9" fmla="*/ 1292 h 1366"/>
                <a:gd name="T10" fmla="*/ 61 w 1845"/>
                <a:gd name="T11" fmla="*/ 1288 h 1366"/>
                <a:gd name="T12" fmla="*/ 64 w 1845"/>
                <a:gd name="T13" fmla="*/ 1266 h 1366"/>
                <a:gd name="T14" fmla="*/ 92 w 1845"/>
                <a:gd name="T15" fmla="*/ 1238 h 1366"/>
                <a:gd name="T16" fmla="*/ 104 w 1845"/>
                <a:gd name="T17" fmla="*/ 1219 h 1366"/>
                <a:gd name="T18" fmla="*/ 125 w 1845"/>
                <a:gd name="T19" fmla="*/ 1195 h 1366"/>
                <a:gd name="T20" fmla="*/ 140 w 1845"/>
                <a:gd name="T21" fmla="*/ 1178 h 1366"/>
                <a:gd name="T22" fmla="*/ 197 w 1845"/>
                <a:gd name="T23" fmla="*/ 1145 h 1366"/>
                <a:gd name="T24" fmla="*/ 211 w 1845"/>
                <a:gd name="T25" fmla="*/ 1124 h 1366"/>
                <a:gd name="T26" fmla="*/ 218 w 1845"/>
                <a:gd name="T27" fmla="*/ 1110 h 1366"/>
                <a:gd name="T28" fmla="*/ 218 w 1845"/>
                <a:gd name="T29" fmla="*/ 1088 h 1366"/>
                <a:gd name="T30" fmla="*/ 232 w 1845"/>
                <a:gd name="T31" fmla="*/ 1074 h 1366"/>
                <a:gd name="T32" fmla="*/ 237 w 1845"/>
                <a:gd name="T33" fmla="*/ 1053 h 1366"/>
                <a:gd name="T34" fmla="*/ 258 w 1845"/>
                <a:gd name="T35" fmla="*/ 1036 h 1366"/>
                <a:gd name="T36" fmla="*/ 273 w 1845"/>
                <a:gd name="T37" fmla="*/ 1019 h 1366"/>
                <a:gd name="T38" fmla="*/ 301 w 1845"/>
                <a:gd name="T39" fmla="*/ 1017 h 1366"/>
                <a:gd name="T40" fmla="*/ 334 w 1845"/>
                <a:gd name="T41" fmla="*/ 998 h 1366"/>
                <a:gd name="T42" fmla="*/ 370 w 1845"/>
                <a:gd name="T43" fmla="*/ 979 h 1366"/>
                <a:gd name="T44" fmla="*/ 410 w 1845"/>
                <a:gd name="T45" fmla="*/ 960 h 1366"/>
                <a:gd name="T46" fmla="*/ 417 w 1845"/>
                <a:gd name="T47" fmla="*/ 946 h 1366"/>
                <a:gd name="T48" fmla="*/ 420 w 1845"/>
                <a:gd name="T49" fmla="*/ 929 h 1366"/>
                <a:gd name="T50" fmla="*/ 503 w 1845"/>
                <a:gd name="T51" fmla="*/ 905 h 1366"/>
                <a:gd name="T52" fmla="*/ 536 w 1845"/>
                <a:gd name="T53" fmla="*/ 889 h 1366"/>
                <a:gd name="T54" fmla="*/ 586 w 1845"/>
                <a:gd name="T55" fmla="*/ 870 h 1366"/>
                <a:gd name="T56" fmla="*/ 588 w 1845"/>
                <a:gd name="T57" fmla="*/ 851 h 1366"/>
                <a:gd name="T58" fmla="*/ 595 w 1845"/>
                <a:gd name="T59" fmla="*/ 829 h 1366"/>
                <a:gd name="T60" fmla="*/ 666 w 1845"/>
                <a:gd name="T61" fmla="*/ 815 h 1366"/>
                <a:gd name="T62" fmla="*/ 685 w 1845"/>
                <a:gd name="T63" fmla="*/ 789 h 1366"/>
                <a:gd name="T64" fmla="*/ 685 w 1845"/>
                <a:gd name="T65" fmla="*/ 772 h 1366"/>
                <a:gd name="T66" fmla="*/ 695 w 1845"/>
                <a:gd name="T67" fmla="*/ 749 h 1366"/>
                <a:gd name="T68" fmla="*/ 801 w 1845"/>
                <a:gd name="T69" fmla="*/ 727 h 1366"/>
                <a:gd name="T70" fmla="*/ 854 w 1845"/>
                <a:gd name="T71" fmla="*/ 708 h 1366"/>
                <a:gd name="T72" fmla="*/ 863 w 1845"/>
                <a:gd name="T73" fmla="*/ 706 h 1366"/>
                <a:gd name="T74" fmla="*/ 880 w 1845"/>
                <a:gd name="T75" fmla="*/ 682 h 1366"/>
                <a:gd name="T76" fmla="*/ 963 w 1845"/>
                <a:gd name="T77" fmla="*/ 661 h 1366"/>
                <a:gd name="T78" fmla="*/ 979 w 1845"/>
                <a:gd name="T79" fmla="*/ 635 h 1366"/>
                <a:gd name="T80" fmla="*/ 1003 w 1845"/>
                <a:gd name="T81" fmla="*/ 608 h 1366"/>
                <a:gd name="T82" fmla="*/ 1024 w 1845"/>
                <a:gd name="T83" fmla="*/ 585 h 1366"/>
                <a:gd name="T84" fmla="*/ 1043 w 1845"/>
                <a:gd name="T85" fmla="*/ 556 h 1366"/>
                <a:gd name="T86" fmla="*/ 1081 w 1845"/>
                <a:gd name="T87" fmla="*/ 530 h 1366"/>
                <a:gd name="T88" fmla="*/ 1088 w 1845"/>
                <a:gd name="T89" fmla="*/ 499 h 1366"/>
                <a:gd name="T90" fmla="*/ 1136 w 1845"/>
                <a:gd name="T91" fmla="*/ 447 h 1366"/>
                <a:gd name="T92" fmla="*/ 1136 w 1845"/>
                <a:gd name="T93" fmla="*/ 414 h 1366"/>
                <a:gd name="T94" fmla="*/ 1202 w 1845"/>
                <a:gd name="T95" fmla="*/ 385 h 1366"/>
                <a:gd name="T96" fmla="*/ 1214 w 1845"/>
                <a:gd name="T97" fmla="*/ 350 h 1366"/>
                <a:gd name="T98" fmla="*/ 1281 w 1845"/>
                <a:gd name="T99" fmla="*/ 319 h 1366"/>
                <a:gd name="T100" fmla="*/ 1290 w 1845"/>
                <a:gd name="T101" fmla="*/ 285 h 1366"/>
                <a:gd name="T102" fmla="*/ 1361 w 1845"/>
                <a:gd name="T103" fmla="*/ 245 h 1366"/>
                <a:gd name="T104" fmla="*/ 1418 w 1845"/>
                <a:gd name="T105" fmla="*/ 205 h 1366"/>
                <a:gd name="T106" fmla="*/ 1449 w 1845"/>
                <a:gd name="T107" fmla="*/ 164 h 1366"/>
                <a:gd name="T108" fmla="*/ 1458 w 1845"/>
                <a:gd name="T109" fmla="*/ 122 h 1366"/>
                <a:gd name="T110" fmla="*/ 1522 w 1845"/>
                <a:gd name="T111" fmla="*/ 79 h 1366"/>
                <a:gd name="T112" fmla="*/ 1821 w 1845"/>
                <a:gd name="T113" fmla="*/ 0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45" h="1366">
                  <a:moveTo>
                    <a:pt x="0" y="1366"/>
                  </a:moveTo>
                  <a:lnTo>
                    <a:pt x="0" y="1361"/>
                  </a:lnTo>
                  <a:lnTo>
                    <a:pt x="12" y="1361"/>
                  </a:lnTo>
                  <a:lnTo>
                    <a:pt x="12" y="1349"/>
                  </a:lnTo>
                  <a:lnTo>
                    <a:pt x="19" y="1349"/>
                  </a:lnTo>
                  <a:lnTo>
                    <a:pt x="19" y="1340"/>
                  </a:lnTo>
                  <a:lnTo>
                    <a:pt x="26" y="1340"/>
                  </a:lnTo>
                  <a:lnTo>
                    <a:pt x="26" y="1307"/>
                  </a:lnTo>
                  <a:lnTo>
                    <a:pt x="52" y="1307"/>
                  </a:lnTo>
                  <a:lnTo>
                    <a:pt x="52" y="1292"/>
                  </a:lnTo>
                  <a:lnTo>
                    <a:pt x="52" y="1288"/>
                  </a:lnTo>
                  <a:lnTo>
                    <a:pt x="61" y="1288"/>
                  </a:lnTo>
                  <a:lnTo>
                    <a:pt x="61" y="1266"/>
                  </a:lnTo>
                  <a:lnTo>
                    <a:pt x="64" y="1266"/>
                  </a:lnTo>
                  <a:lnTo>
                    <a:pt x="64" y="1238"/>
                  </a:lnTo>
                  <a:lnTo>
                    <a:pt x="92" y="1238"/>
                  </a:lnTo>
                  <a:lnTo>
                    <a:pt x="92" y="1219"/>
                  </a:lnTo>
                  <a:lnTo>
                    <a:pt x="104" y="1219"/>
                  </a:lnTo>
                  <a:lnTo>
                    <a:pt x="104" y="1195"/>
                  </a:lnTo>
                  <a:lnTo>
                    <a:pt x="125" y="1195"/>
                  </a:lnTo>
                  <a:lnTo>
                    <a:pt x="125" y="1178"/>
                  </a:lnTo>
                  <a:lnTo>
                    <a:pt x="140" y="1178"/>
                  </a:lnTo>
                  <a:lnTo>
                    <a:pt x="140" y="1145"/>
                  </a:lnTo>
                  <a:lnTo>
                    <a:pt x="197" y="1145"/>
                  </a:lnTo>
                  <a:lnTo>
                    <a:pt x="197" y="1124"/>
                  </a:lnTo>
                  <a:lnTo>
                    <a:pt x="211" y="1124"/>
                  </a:lnTo>
                  <a:lnTo>
                    <a:pt x="211" y="1110"/>
                  </a:lnTo>
                  <a:lnTo>
                    <a:pt x="218" y="1110"/>
                  </a:lnTo>
                  <a:lnTo>
                    <a:pt x="218" y="1091"/>
                  </a:lnTo>
                  <a:lnTo>
                    <a:pt x="218" y="1088"/>
                  </a:lnTo>
                  <a:lnTo>
                    <a:pt x="232" y="1088"/>
                  </a:lnTo>
                  <a:lnTo>
                    <a:pt x="232" y="1074"/>
                  </a:lnTo>
                  <a:lnTo>
                    <a:pt x="237" y="1074"/>
                  </a:lnTo>
                  <a:lnTo>
                    <a:pt x="237" y="1053"/>
                  </a:lnTo>
                  <a:lnTo>
                    <a:pt x="258" y="1053"/>
                  </a:lnTo>
                  <a:lnTo>
                    <a:pt x="258" y="1036"/>
                  </a:lnTo>
                  <a:lnTo>
                    <a:pt x="273" y="1036"/>
                  </a:lnTo>
                  <a:lnTo>
                    <a:pt x="273" y="1019"/>
                  </a:lnTo>
                  <a:lnTo>
                    <a:pt x="273" y="1017"/>
                  </a:lnTo>
                  <a:lnTo>
                    <a:pt x="301" y="1017"/>
                  </a:lnTo>
                  <a:lnTo>
                    <a:pt x="301" y="998"/>
                  </a:lnTo>
                  <a:lnTo>
                    <a:pt x="334" y="998"/>
                  </a:lnTo>
                  <a:lnTo>
                    <a:pt x="334" y="979"/>
                  </a:lnTo>
                  <a:lnTo>
                    <a:pt x="370" y="979"/>
                  </a:lnTo>
                  <a:lnTo>
                    <a:pt x="370" y="960"/>
                  </a:lnTo>
                  <a:lnTo>
                    <a:pt x="410" y="960"/>
                  </a:lnTo>
                  <a:lnTo>
                    <a:pt x="410" y="946"/>
                  </a:lnTo>
                  <a:lnTo>
                    <a:pt x="417" y="946"/>
                  </a:lnTo>
                  <a:lnTo>
                    <a:pt x="417" y="929"/>
                  </a:lnTo>
                  <a:lnTo>
                    <a:pt x="420" y="929"/>
                  </a:lnTo>
                  <a:lnTo>
                    <a:pt x="420" y="905"/>
                  </a:lnTo>
                  <a:lnTo>
                    <a:pt x="503" y="905"/>
                  </a:lnTo>
                  <a:lnTo>
                    <a:pt x="503" y="889"/>
                  </a:lnTo>
                  <a:lnTo>
                    <a:pt x="536" y="889"/>
                  </a:lnTo>
                  <a:lnTo>
                    <a:pt x="536" y="870"/>
                  </a:lnTo>
                  <a:lnTo>
                    <a:pt x="586" y="870"/>
                  </a:lnTo>
                  <a:lnTo>
                    <a:pt x="586" y="851"/>
                  </a:lnTo>
                  <a:lnTo>
                    <a:pt x="588" y="851"/>
                  </a:lnTo>
                  <a:lnTo>
                    <a:pt x="588" y="829"/>
                  </a:lnTo>
                  <a:lnTo>
                    <a:pt x="595" y="829"/>
                  </a:lnTo>
                  <a:lnTo>
                    <a:pt x="595" y="815"/>
                  </a:lnTo>
                  <a:lnTo>
                    <a:pt x="666" y="815"/>
                  </a:lnTo>
                  <a:lnTo>
                    <a:pt x="666" y="789"/>
                  </a:lnTo>
                  <a:lnTo>
                    <a:pt x="685" y="789"/>
                  </a:lnTo>
                  <a:lnTo>
                    <a:pt x="685" y="789"/>
                  </a:lnTo>
                  <a:lnTo>
                    <a:pt x="685" y="772"/>
                  </a:lnTo>
                  <a:lnTo>
                    <a:pt x="695" y="772"/>
                  </a:lnTo>
                  <a:lnTo>
                    <a:pt x="695" y="749"/>
                  </a:lnTo>
                  <a:lnTo>
                    <a:pt x="801" y="749"/>
                  </a:lnTo>
                  <a:lnTo>
                    <a:pt x="801" y="727"/>
                  </a:lnTo>
                  <a:lnTo>
                    <a:pt x="854" y="727"/>
                  </a:lnTo>
                  <a:lnTo>
                    <a:pt x="854" y="708"/>
                  </a:lnTo>
                  <a:lnTo>
                    <a:pt x="854" y="706"/>
                  </a:lnTo>
                  <a:lnTo>
                    <a:pt x="863" y="706"/>
                  </a:lnTo>
                  <a:lnTo>
                    <a:pt x="863" y="682"/>
                  </a:lnTo>
                  <a:lnTo>
                    <a:pt x="880" y="682"/>
                  </a:lnTo>
                  <a:lnTo>
                    <a:pt x="880" y="661"/>
                  </a:lnTo>
                  <a:lnTo>
                    <a:pt x="963" y="661"/>
                  </a:lnTo>
                  <a:lnTo>
                    <a:pt x="963" y="635"/>
                  </a:lnTo>
                  <a:lnTo>
                    <a:pt x="979" y="635"/>
                  </a:lnTo>
                  <a:lnTo>
                    <a:pt x="979" y="608"/>
                  </a:lnTo>
                  <a:lnTo>
                    <a:pt x="1003" y="608"/>
                  </a:lnTo>
                  <a:lnTo>
                    <a:pt x="1003" y="585"/>
                  </a:lnTo>
                  <a:lnTo>
                    <a:pt x="1024" y="585"/>
                  </a:lnTo>
                  <a:lnTo>
                    <a:pt x="1024" y="556"/>
                  </a:lnTo>
                  <a:lnTo>
                    <a:pt x="1043" y="556"/>
                  </a:lnTo>
                  <a:lnTo>
                    <a:pt x="1043" y="530"/>
                  </a:lnTo>
                  <a:lnTo>
                    <a:pt x="1081" y="530"/>
                  </a:lnTo>
                  <a:lnTo>
                    <a:pt x="1081" y="499"/>
                  </a:lnTo>
                  <a:lnTo>
                    <a:pt x="1088" y="499"/>
                  </a:lnTo>
                  <a:lnTo>
                    <a:pt x="1088" y="447"/>
                  </a:lnTo>
                  <a:lnTo>
                    <a:pt x="1136" y="447"/>
                  </a:lnTo>
                  <a:lnTo>
                    <a:pt x="1136" y="418"/>
                  </a:lnTo>
                  <a:lnTo>
                    <a:pt x="1136" y="414"/>
                  </a:lnTo>
                  <a:lnTo>
                    <a:pt x="1202" y="414"/>
                  </a:lnTo>
                  <a:lnTo>
                    <a:pt x="1202" y="385"/>
                  </a:lnTo>
                  <a:lnTo>
                    <a:pt x="1214" y="385"/>
                  </a:lnTo>
                  <a:lnTo>
                    <a:pt x="1214" y="350"/>
                  </a:lnTo>
                  <a:lnTo>
                    <a:pt x="1281" y="350"/>
                  </a:lnTo>
                  <a:lnTo>
                    <a:pt x="1281" y="319"/>
                  </a:lnTo>
                  <a:lnTo>
                    <a:pt x="1290" y="319"/>
                  </a:lnTo>
                  <a:lnTo>
                    <a:pt x="1290" y="285"/>
                  </a:lnTo>
                  <a:lnTo>
                    <a:pt x="1361" y="285"/>
                  </a:lnTo>
                  <a:lnTo>
                    <a:pt x="1361" y="245"/>
                  </a:lnTo>
                  <a:lnTo>
                    <a:pt x="1418" y="245"/>
                  </a:lnTo>
                  <a:lnTo>
                    <a:pt x="1418" y="205"/>
                  </a:lnTo>
                  <a:lnTo>
                    <a:pt x="1449" y="205"/>
                  </a:lnTo>
                  <a:lnTo>
                    <a:pt x="1449" y="164"/>
                  </a:lnTo>
                  <a:lnTo>
                    <a:pt x="1458" y="164"/>
                  </a:lnTo>
                  <a:lnTo>
                    <a:pt x="1458" y="122"/>
                  </a:lnTo>
                  <a:lnTo>
                    <a:pt x="1522" y="122"/>
                  </a:lnTo>
                  <a:lnTo>
                    <a:pt x="1522" y="79"/>
                  </a:lnTo>
                  <a:lnTo>
                    <a:pt x="1821" y="79"/>
                  </a:lnTo>
                  <a:lnTo>
                    <a:pt x="1821" y="0"/>
                  </a:lnTo>
                  <a:lnTo>
                    <a:pt x="1845" y="0"/>
                  </a:lnTo>
                </a:path>
              </a:pathLst>
            </a:custGeom>
            <a:noFill/>
            <a:ln w="28575" cap="flat">
              <a:solidFill>
                <a:srgbClr val="97BA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93" name="TextBox 292">
              <a:extLst>
                <a:ext uri="{FF2B5EF4-FFF2-40B4-BE49-F238E27FC236}">
                  <a16:creationId xmlns:a16="http://schemas.microsoft.com/office/drawing/2014/main" id="{9B0C8BFA-B49F-418C-86FA-B5F41AE575BB}"/>
                </a:ext>
              </a:extLst>
            </p:cNvPr>
            <p:cNvSpPr txBox="1"/>
            <p:nvPr/>
          </p:nvSpPr>
          <p:spPr>
            <a:xfrm>
              <a:off x="1546583" y="1442125"/>
              <a:ext cx="2177199" cy="86177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err="1">
                  <a:ln>
                    <a:noFill/>
                  </a:ln>
                  <a:solidFill>
                    <a:prstClr val="black"/>
                  </a:solidFill>
                  <a:effectLst/>
                  <a:uLnTx/>
                  <a:uFillTx/>
                  <a:latin typeface="Arial Narrow" panose="020B0606020202030204" pitchFamily="34" charset="0"/>
                  <a:ea typeface="+mn-ea"/>
                  <a:cs typeface="+mn-cs"/>
                </a:rPr>
                <a:t>Âge</a:t>
              </a:r>
              <a:r>
                <a:rPr kumimoji="0" lang="en-GB" sz="1600" b="1" i="0" u="none" strike="noStrike" kern="0" cap="none" spc="0" normalizeH="0" baseline="0" noProof="0" dirty="0">
                  <a:ln>
                    <a:noFill/>
                  </a:ln>
                  <a:solidFill>
                    <a:srgbClr val="D36739"/>
                  </a:solidFill>
                  <a:effectLst/>
                  <a:uLnTx/>
                  <a:uFillTx/>
                  <a:latin typeface="Arial Narrow" panose="020B0606020202030204" pitchFamily="34" charset="0"/>
                  <a:ea typeface="+mn-ea"/>
                  <a:cs typeface="+mn-cs"/>
                </a:rPr>
                <a:t> </a:t>
              </a:r>
              <a:r>
                <a:rPr kumimoji="0" lang="en-GB" sz="1600" b="1" i="0" u="none" strike="noStrike" kern="0" cap="none" spc="0" normalizeH="0" baseline="0" noProof="0" dirty="0">
                  <a:ln>
                    <a:noFill/>
                  </a:ln>
                  <a:solidFill>
                    <a:srgbClr val="3F7FFF"/>
                  </a:solidFill>
                  <a:effectLst/>
                  <a:uLnTx/>
                  <a:uFillTx/>
                  <a:latin typeface="Arial Narrow" panose="020B0606020202030204" pitchFamily="34" charset="0"/>
                  <a:ea typeface="+mn-ea"/>
                  <a:cs typeface="+mn-cs"/>
                </a:rPr>
                <a:t>&lt;75 </a:t>
              </a:r>
              <a:r>
                <a:rPr kumimoji="0" lang="fr-FR" sz="16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ans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RRI avec l’</a:t>
              </a:r>
              <a:r>
                <a:rPr kumimoji="0" lang="fr-FR" sz="1600" b="1" i="0" u="none" strike="noStrike" kern="0" cap="none" spc="0" normalizeH="0" baseline="0" noProof="0" dirty="0" err="1">
                  <a:ln>
                    <a:noFill/>
                  </a:ln>
                  <a:solidFill>
                    <a:prstClr val="black"/>
                  </a:solidFill>
                  <a:effectLst/>
                  <a:uLnTx/>
                  <a:uFillTx/>
                  <a:latin typeface="Arial Narrow" panose="020B0606020202030204" pitchFamily="34" charset="0"/>
                  <a:ea typeface="+mn-ea"/>
                  <a:cs typeface="+mn-cs"/>
                </a:rPr>
                <a:t>apixaban</a:t>
              </a:r>
              <a:r>
                <a:rPr kumimoji="0" lang="fr-FR" sz="16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 0,68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(IC à 95%, 0,42-1,08)</a:t>
              </a:r>
            </a:p>
          </p:txBody>
        </p:sp>
        <p:sp>
          <p:nvSpPr>
            <p:cNvPr id="294" name="TextBox 293">
              <a:extLst>
                <a:ext uri="{FF2B5EF4-FFF2-40B4-BE49-F238E27FC236}">
                  <a16:creationId xmlns:a16="http://schemas.microsoft.com/office/drawing/2014/main" id="{7FDCFDAA-3330-4027-873D-01243267BD76}"/>
                </a:ext>
              </a:extLst>
            </p:cNvPr>
            <p:cNvSpPr txBox="1"/>
            <p:nvPr/>
          </p:nvSpPr>
          <p:spPr>
            <a:xfrm>
              <a:off x="6057531" y="1442353"/>
              <a:ext cx="2177199" cy="107721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Âge </a:t>
              </a:r>
              <a:r>
                <a:rPr kumimoji="0" lang="fr-FR" sz="1600" b="1" i="0" u="none" strike="noStrike" kern="0" cap="none" spc="0" normalizeH="0" baseline="0" noProof="0" dirty="0">
                  <a:ln>
                    <a:noFill/>
                  </a:ln>
                  <a:solidFill>
                    <a:srgbClr val="3F7FFF"/>
                  </a:solidFill>
                  <a:effectLst/>
                  <a:uLnTx/>
                  <a:uFillTx/>
                  <a:latin typeface="Arial Narrow" panose="020B0606020202030204" pitchFamily="34" charset="0"/>
                  <a:ea typeface="+mn-ea"/>
                  <a:cs typeface="+mn-cs"/>
                </a:rPr>
                <a:t>≥ 75 </a:t>
              </a:r>
              <a:r>
                <a:rPr kumimoji="0" lang="fr-FR" sz="16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ans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RRI avec l’</a:t>
              </a:r>
              <a:r>
                <a:rPr kumimoji="0" lang="fr-FR" sz="1600" b="1" i="0" u="none" strike="noStrike" kern="0" cap="none" spc="0" normalizeH="0" baseline="0" noProof="0" dirty="0" err="1">
                  <a:ln>
                    <a:noFill/>
                  </a:ln>
                  <a:solidFill>
                    <a:prstClr val="black"/>
                  </a:solidFill>
                  <a:effectLst/>
                  <a:uLnTx/>
                  <a:uFillTx/>
                  <a:latin typeface="Arial Narrow" panose="020B0606020202030204" pitchFamily="34" charset="0"/>
                  <a:ea typeface="+mn-ea"/>
                  <a:cs typeface="+mn-cs"/>
                </a:rPr>
                <a:t>apixaban</a:t>
              </a:r>
              <a:r>
                <a:rPr kumimoji="0" lang="fr-FR" sz="16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 0,33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(IC à 95%, 0,19-0,54)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 </a:t>
              </a:r>
              <a:endParaRPr kumimoji="0" lang="en-GB" sz="14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sp>
        <p:nvSpPr>
          <p:cNvPr id="297" name="TextBox 296">
            <a:extLst>
              <a:ext uri="{FF2B5EF4-FFF2-40B4-BE49-F238E27FC236}">
                <a16:creationId xmlns:a16="http://schemas.microsoft.com/office/drawing/2014/main" id="{0ED8D9FD-97D6-44B4-A1AE-D4462BCB8003}"/>
              </a:ext>
            </a:extLst>
          </p:cNvPr>
          <p:cNvSpPr txBox="1"/>
          <p:nvPr/>
        </p:nvSpPr>
        <p:spPr>
          <a:xfrm>
            <a:off x="181893" y="5569024"/>
            <a:ext cx="5360300" cy="461665"/>
          </a:xfrm>
          <a:prstGeom prst="rect">
            <a:avLst/>
          </a:prstGeom>
          <a:solidFill>
            <a:srgbClr val="FFFFFF"/>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prstClr val="black"/>
                </a:solidFill>
                <a:effectLst/>
                <a:uLnTx/>
                <a:uFillTx/>
                <a:latin typeface="Arial Narrow" pitchFamily="34" charset="0"/>
                <a:ea typeface="+mn-ea"/>
                <a:cs typeface="Candara"/>
              </a:rPr>
              <a:t>Rapports des risques instantanés (RRI) cumulatifs d’AVC dans les groupes de traitement par l’AAS et l’apixaban chez des patients âgés &lt;75 ans ou ≥ 75 ans.</a:t>
            </a:r>
          </a:p>
        </p:txBody>
      </p:sp>
      <p:sp>
        <p:nvSpPr>
          <p:cNvPr id="298" name="TextBox 297">
            <a:extLst>
              <a:ext uri="{FF2B5EF4-FFF2-40B4-BE49-F238E27FC236}">
                <a16:creationId xmlns:a16="http://schemas.microsoft.com/office/drawing/2014/main" id="{C825811E-6935-4CE7-8AA0-B37AC3DDB255}"/>
              </a:ext>
            </a:extLst>
          </p:cNvPr>
          <p:cNvSpPr txBox="1"/>
          <p:nvPr/>
        </p:nvSpPr>
        <p:spPr>
          <a:xfrm>
            <a:off x="6417979" y="5588478"/>
            <a:ext cx="2504342"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Narrow" pitchFamily="34" charset="0"/>
                <a:ea typeface="+mn-ea"/>
                <a:cs typeface="Candara"/>
              </a:rPr>
              <a:t>Valeur </a:t>
            </a:r>
            <a:r>
              <a:rPr kumimoji="0" lang="fr-FR" sz="1400" b="1" i="1" u="none" strike="noStrike" kern="1200" cap="none" spc="0" normalizeH="0" baseline="0" noProof="0" dirty="0">
                <a:ln>
                  <a:noFill/>
                </a:ln>
                <a:solidFill>
                  <a:prstClr val="black"/>
                </a:solidFill>
                <a:effectLst/>
                <a:uLnTx/>
                <a:uFillTx/>
                <a:latin typeface="Arial Narrow" pitchFamily="34" charset="0"/>
                <a:ea typeface="+mn-ea"/>
                <a:cs typeface="Candara"/>
              </a:rPr>
              <a:t>P</a:t>
            </a:r>
            <a:r>
              <a:rPr kumimoji="0" lang="fr-FR" sz="1400" b="1" i="0" u="none" strike="noStrike" kern="1200" cap="none" spc="0" normalizeH="0" baseline="0" noProof="0" dirty="0">
                <a:ln>
                  <a:noFill/>
                </a:ln>
                <a:solidFill>
                  <a:prstClr val="black"/>
                </a:solidFill>
                <a:effectLst/>
                <a:uLnTx/>
                <a:uFillTx/>
                <a:latin typeface="Arial Narrow" pitchFamily="34" charset="0"/>
                <a:ea typeface="+mn-ea"/>
                <a:cs typeface="Candara"/>
              </a:rPr>
              <a:t> pour l’interaction = 0,04</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1400" b="1" i="0" u="none" strike="noStrike" kern="1200" cap="none" spc="0" normalizeH="0" baseline="0" noProof="0" dirty="0">
              <a:ln>
                <a:noFill/>
              </a:ln>
              <a:solidFill>
                <a:prstClr val="black">
                  <a:lumMod val="85000"/>
                  <a:lumOff val="15000"/>
                </a:prstClr>
              </a:solidFill>
              <a:effectLst/>
              <a:uLnTx/>
              <a:uFillTx/>
              <a:latin typeface="Arial Narrow" panose="020B0606020202030204" pitchFamily="34" charset="0"/>
              <a:ea typeface="+mn-ea"/>
              <a:cs typeface="Candara"/>
            </a:endParaRPr>
          </a:p>
        </p:txBody>
      </p:sp>
      <p:pic>
        <p:nvPicPr>
          <p:cNvPr id="128" name="4E92DA43-5712-40E9-AFDC-2C1062C78C6F" descr="7646DFF2-B812-4635-AA57-5171E34E5A45@chrc">
            <a:extLst>
              <a:ext uri="{FF2B5EF4-FFF2-40B4-BE49-F238E27FC236}">
                <a16:creationId xmlns:a16="http://schemas.microsoft.com/office/drawing/2014/main" id="{8EAA1AAF-C2A7-4FD7-A5EE-19E6BC2A77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3235" y="180464"/>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2967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225130"/>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149061"/>
            <a:ext cx="6408319" cy="126188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2800" b="1" i="0" u="none" strike="noStrike" kern="1200" cap="none" spc="0" normalizeH="0" baseline="0" noProof="0" dirty="0">
                <a:ln>
                  <a:noFill/>
                </a:ln>
                <a:solidFill>
                  <a:srgbClr val="183059"/>
                </a:solidFill>
                <a:effectLst/>
                <a:uLnTx/>
                <a:uFillTx/>
                <a:latin typeface="Arial Narrow" panose="020B0606020202030204" pitchFamily="34" charset="0"/>
                <a:ea typeface="+mn-ea"/>
                <a:cs typeface="Aharoni" panose="02010803020104030203" pitchFamily="2" charset="-79"/>
              </a:rPr>
              <a:t>AVERROES : </a:t>
            </a:r>
            <a:r>
              <a:rPr kumimoji="0" lang="fr-FR" sz="2400" b="1" i="0" u="none" strike="noStrike" kern="1200" cap="none" spc="0" normalizeH="0" baseline="0" noProof="0" dirty="0">
                <a:ln>
                  <a:noFill/>
                </a:ln>
                <a:solidFill>
                  <a:srgbClr val="1B1A5A"/>
                </a:solidFill>
                <a:effectLst/>
                <a:uLnTx/>
                <a:uFillTx/>
                <a:latin typeface="Arial Narrow" pitchFamily="34" charset="0"/>
                <a:ea typeface="+mn-ea"/>
                <a:cs typeface="Aharoni" panose="02010803020104030203" pitchFamily="2" charset="-79"/>
              </a:rPr>
              <a:t>Au-dessus et au-dessous de 75 ans</a:t>
            </a:r>
            <a:endParaRPr kumimoji="0" lang="fr-FR" sz="2400" b="1" i="0" u="none" strike="noStrike" kern="1200" cap="none" spc="0" normalizeH="0" baseline="0" noProof="0" dirty="0">
              <a:ln>
                <a:noFill/>
              </a:ln>
              <a:solidFill>
                <a:srgbClr val="183059"/>
              </a:solidFill>
              <a:effectLst/>
              <a:uLnTx/>
              <a:uFillTx/>
              <a:latin typeface="Arial Narrow" panose="020B0606020202030204"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400" b="1" i="0" u="none" strike="noStrike" kern="1200" cap="none" spc="0" normalizeH="0" baseline="0" noProof="0" dirty="0">
                <a:ln>
                  <a:noFill/>
                </a:ln>
                <a:solidFill>
                  <a:srgbClr val="0070C0"/>
                </a:solidFill>
                <a:effectLst/>
                <a:uLnTx/>
                <a:uFillTx/>
                <a:latin typeface="Arial Narrow" panose="020B0606020202030204" pitchFamily="34" charset="0"/>
                <a:ea typeface="+mn-ea"/>
                <a:cs typeface="Aharoni" panose="02010803020104030203" pitchFamily="2" charset="-79"/>
              </a:rPr>
              <a:t>Hémorragie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2400" b="1" i="0" u="none" strike="noStrike" kern="1200" cap="none" spc="0" normalizeH="0" baseline="0" noProof="0" dirty="0">
              <a:ln>
                <a:noFill/>
              </a:ln>
              <a:solidFill>
                <a:srgbClr val="D36739"/>
              </a:solidFill>
              <a:effectLst/>
              <a:uLnTx/>
              <a:uFillTx/>
              <a:latin typeface="Arial Narrow" panose="020B0606020202030204" pitchFamily="34" charset="0"/>
              <a:ea typeface="+mn-ea"/>
              <a:cs typeface="Aharoni" panose="02010803020104030203" pitchFamily="2" charset="-79"/>
            </a:endParaRPr>
          </a:p>
        </p:txBody>
      </p:sp>
      <p:sp>
        <p:nvSpPr>
          <p:cNvPr id="12" name="Rectangle 11">
            <a:extLst>
              <a:ext uri="{FF2B5EF4-FFF2-40B4-BE49-F238E27FC236}">
                <a16:creationId xmlns:a16="http://schemas.microsoft.com/office/drawing/2014/main" id="{2AECBCDA-5E07-409A-8F17-E36050586DFB}"/>
              </a:ext>
            </a:extLst>
          </p:cNvPr>
          <p:cNvSpPr/>
          <p:nvPr/>
        </p:nvSpPr>
        <p:spPr>
          <a:xfrm>
            <a:off x="0" y="6401169"/>
            <a:ext cx="9144000" cy="456831"/>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3" name="Picture 12" descr="CHRC-logo_blue.png">
            <a:extLst>
              <a:ext uri="{FF2B5EF4-FFF2-40B4-BE49-F238E27FC236}">
                <a16:creationId xmlns:a16="http://schemas.microsoft.com/office/drawing/2014/main" id="{F5F338AB-7CB1-4E75-B69F-7A710556567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206029" y="6085781"/>
            <a:ext cx="716292" cy="712746"/>
          </a:xfrm>
          <a:prstGeom prst="rect">
            <a:avLst/>
          </a:prstGeom>
        </p:spPr>
      </p:pic>
      <p:sp>
        <p:nvSpPr>
          <p:cNvPr id="37" name="Date Placeholder 3">
            <a:extLst>
              <a:ext uri="{FF2B5EF4-FFF2-40B4-BE49-F238E27FC236}">
                <a16:creationId xmlns:a16="http://schemas.microsoft.com/office/drawing/2014/main" id="{A26A0243-FDA6-4081-84DA-115C97A0E3B8}"/>
              </a:ext>
            </a:extLst>
          </p:cNvPr>
          <p:cNvSpPr txBox="1">
            <a:spLocks/>
          </p:cNvSpPr>
          <p:nvPr/>
        </p:nvSpPr>
        <p:spPr>
          <a:xfrm>
            <a:off x="161925" y="6453640"/>
            <a:ext cx="8273949" cy="236954"/>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050" b="0" i="1"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Age and Ageing </a:t>
            </a:r>
            <a:r>
              <a:rPr kumimoji="0" lang="en-CA" sz="105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2015: 0:1-7 </a:t>
            </a:r>
            <a:r>
              <a:rPr kumimoji="0" lang="en-CA" sz="105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mn-cs"/>
              </a:rPr>
              <a:t>doi</a:t>
            </a:r>
            <a:r>
              <a:rPr kumimoji="0" lang="en-CA" sz="105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10.1093/ageing/afv156</a:t>
            </a:r>
            <a:endParaRPr kumimoji="0" lang="en-GB" sz="105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endParaRPr>
          </a:p>
        </p:txBody>
      </p:sp>
      <p:grpSp>
        <p:nvGrpSpPr>
          <p:cNvPr id="364" name="Group 23">
            <a:extLst>
              <a:ext uri="{FF2B5EF4-FFF2-40B4-BE49-F238E27FC236}">
                <a16:creationId xmlns:a16="http://schemas.microsoft.com/office/drawing/2014/main" id="{16CF4D77-B3C2-44E1-A9EE-353217CCA65D}"/>
              </a:ext>
            </a:extLst>
          </p:cNvPr>
          <p:cNvGrpSpPr/>
          <p:nvPr/>
        </p:nvGrpSpPr>
        <p:grpSpPr>
          <a:xfrm>
            <a:off x="115604" y="1451799"/>
            <a:ext cx="8621989" cy="4041916"/>
            <a:chOff x="163730" y="1442125"/>
            <a:chExt cx="8621989" cy="4041916"/>
          </a:xfrm>
        </p:grpSpPr>
        <p:sp>
          <p:nvSpPr>
            <p:cNvPr id="365" name="AutoShape 8">
              <a:extLst>
                <a:ext uri="{FF2B5EF4-FFF2-40B4-BE49-F238E27FC236}">
                  <a16:creationId xmlns:a16="http://schemas.microsoft.com/office/drawing/2014/main" id="{5786B2C4-F53E-41F6-87FA-B73253AEDF96}"/>
                </a:ext>
              </a:extLst>
            </p:cNvPr>
            <p:cNvSpPr>
              <a:spLocks noChangeAspect="1" noChangeArrowheads="1" noTextEdit="1"/>
            </p:cNvSpPr>
            <p:nvPr/>
          </p:nvSpPr>
          <p:spPr bwMode="auto">
            <a:xfrm>
              <a:off x="5721117" y="3296169"/>
              <a:ext cx="2844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366" name="AutoShape 8">
              <a:extLst>
                <a:ext uri="{FF2B5EF4-FFF2-40B4-BE49-F238E27FC236}">
                  <a16:creationId xmlns:a16="http://schemas.microsoft.com/office/drawing/2014/main" id="{83750068-D038-4577-B4F9-AAB11BDF19FE}"/>
                </a:ext>
              </a:extLst>
            </p:cNvPr>
            <p:cNvSpPr>
              <a:spLocks noChangeAspect="1" noChangeArrowheads="1" noTextEdit="1"/>
            </p:cNvSpPr>
            <p:nvPr/>
          </p:nvSpPr>
          <p:spPr bwMode="auto">
            <a:xfrm>
              <a:off x="5724525" y="2143125"/>
              <a:ext cx="2846388"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367" name="Freeform 43">
              <a:extLst>
                <a:ext uri="{FF2B5EF4-FFF2-40B4-BE49-F238E27FC236}">
                  <a16:creationId xmlns:a16="http://schemas.microsoft.com/office/drawing/2014/main" id="{0696C4A2-7375-4ED6-9D2E-C2D330E8E3AA}"/>
                </a:ext>
              </a:extLst>
            </p:cNvPr>
            <p:cNvSpPr/>
            <p:nvPr/>
          </p:nvSpPr>
          <p:spPr bwMode="auto">
            <a:xfrm>
              <a:off x="1160585" y="2046849"/>
              <a:ext cx="2947181" cy="2250831"/>
            </a:xfrm>
            <a:custGeom>
              <a:avLst/>
              <a:gdLst>
                <a:gd name="connsiteX0" fmla="*/ 0 w 2947181"/>
                <a:gd name="connsiteY0" fmla="*/ 0 h 2250831"/>
                <a:gd name="connsiteX1" fmla="*/ 0 w 2947181"/>
                <a:gd name="connsiteY1" fmla="*/ 2250831 h 2250831"/>
                <a:gd name="connsiteX2" fmla="*/ 2947181 w 2947181"/>
                <a:gd name="connsiteY2" fmla="*/ 2250831 h 2250831"/>
              </a:gdLst>
              <a:ahLst/>
              <a:cxnLst>
                <a:cxn ang="0">
                  <a:pos x="connsiteX0" y="connsiteY0"/>
                </a:cxn>
                <a:cxn ang="0">
                  <a:pos x="connsiteX1" y="connsiteY1"/>
                </a:cxn>
                <a:cxn ang="0">
                  <a:pos x="connsiteX2" y="connsiteY2"/>
                </a:cxn>
              </a:cxnLst>
              <a:rect l="l" t="t" r="r" b="b"/>
              <a:pathLst>
                <a:path w="2947181" h="2250831">
                  <a:moveTo>
                    <a:pt x="0" y="0"/>
                  </a:moveTo>
                  <a:lnTo>
                    <a:pt x="0" y="2250831"/>
                  </a:lnTo>
                  <a:lnTo>
                    <a:pt x="2947181" y="2250831"/>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368" name="Freeform 44">
              <a:extLst>
                <a:ext uri="{FF2B5EF4-FFF2-40B4-BE49-F238E27FC236}">
                  <a16:creationId xmlns:a16="http://schemas.microsoft.com/office/drawing/2014/main" id="{F5189BFE-3B33-4D15-B35C-40082532CDCE}"/>
                </a:ext>
              </a:extLst>
            </p:cNvPr>
            <p:cNvSpPr/>
            <p:nvPr/>
          </p:nvSpPr>
          <p:spPr bwMode="auto">
            <a:xfrm>
              <a:off x="4042063" y="4296641"/>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369" name="Freeform 45">
              <a:extLst>
                <a:ext uri="{FF2B5EF4-FFF2-40B4-BE49-F238E27FC236}">
                  <a16:creationId xmlns:a16="http://schemas.microsoft.com/office/drawing/2014/main" id="{265C2849-951D-46E0-9679-29CC46A212E7}"/>
                </a:ext>
              </a:extLst>
            </p:cNvPr>
            <p:cNvSpPr/>
            <p:nvPr/>
          </p:nvSpPr>
          <p:spPr bwMode="auto">
            <a:xfrm>
              <a:off x="3574472" y="4296641"/>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370" name="Freeform 46">
              <a:extLst>
                <a:ext uri="{FF2B5EF4-FFF2-40B4-BE49-F238E27FC236}">
                  <a16:creationId xmlns:a16="http://schemas.microsoft.com/office/drawing/2014/main" id="{FCFBF8F1-EB4C-4A45-AF44-2BF744112E54}"/>
                </a:ext>
              </a:extLst>
            </p:cNvPr>
            <p:cNvSpPr/>
            <p:nvPr/>
          </p:nvSpPr>
          <p:spPr bwMode="auto">
            <a:xfrm>
              <a:off x="3101686" y="4296641"/>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371" name="Freeform 47">
              <a:extLst>
                <a:ext uri="{FF2B5EF4-FFF2-40B4-BE49-F238E27FC236}">
                  <a16:creationId xmlns:a16="http://schemas.microsoft.com/office/drawing/2014/main" id="{B1C9221B-3E77-414D-A834-834980C94E90}"/>
                </a:ext>
              </a:extLst>
            </p:cNvPr>
            <p:cNvSpPr/>
            <p:nvPr/>
          </p:nvSpPr>
          <p:spPr bwMode="auto">
            <a:xfrm>
              <a:off x="2628900" y="4296641"/>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372" name="Freeform 49">
              <a:extLst>
                <a:ext uri="{FF2B5EF4-FFF2-40B4-BE49-F238E27FC236}">
                  <a16:creationId xmlns:a16="http://schemas.microsoft.com/office/drawing/2014/main" id="{CB5AE37B-92B0-4BD5-A8D5-54B98581ED60}"/>
                </a:ext>
              </a:extLst>
            </p:cNvPr>
            <p:cNvSpPr/>
            <p:nvPr/>
          </p:nvSpPr>
          <p:spPr bwMode="auto">
            <a:xfrm>
              <a:off x="2156114" y="4296641"/>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373" name="Freeform 51">
              <a:extLst>
                <a:ext uri="{FF2B5EF4-FFF2-40B4-BE49-F238E27FC236}">
                  <a16:creationId xmlns:a16="http://schemas.microsoft.com/office/drawing/2014/main" id="{9B5F0996-8527-4479-AC4A-FDDF97DAA3FE}"/>
                </a:ext>
              </a:extLst>
            </p:cNvPr>
            <p:cNvSpPr/>
            <p:nvPr/>
          </p:nvSpPr>
          <p:spPr bwMode="auto">
            <a:xfrm>
              <a:off x="1683328" y="4296641"/>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374" name="Freeform 52">
              <a:extLst>
                <a:ext uri="{FF2B5EF4-FFF2-40B4-BE49-F238E27FC236}">
                  <a16:creationId xmlns:a16="http://schemas.microsoft.com/office/drawing/2014/main" id="{EABB32D8-D302-4E01-A666-5EC02200E7D3}"/>
                </a:ext>
              </a:extLst>
            </p:cNvPr>
            <p:cNvSpPr/>
            <p:nvPr/>
          </p:nvSpPr>
          <p:spPr bwMode="auto">
            <a:xfrm>
              <a:off x="1210542" y="4296641"/>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375" name="Freeform 53">
              <a:extLst>
                <a:ext uri="{FF2B5EF4-FFF2-40B4-BE49-F238E27FC236}">
                  <a16:creationId xmlns:a16="http://schemas.microsoft.com/office/drawing/2014/main" id="{D63A9D52-1657-4E41-90AD-F9773E6A36F8}"/>
                </a:ext>
              </a:extLst>
            </p:cNvPr>
            <p:cNvSpPr/>
            <p:nvPr/>
          </p:nvSpPr>
          <p:spPr bwMode="auto">
            <a:xfrm rot="5400000">
              <a:off x="1103494" y="4220462"/>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376" name="Freeform 54">
              <a:extLst>
                <a:ext uri="{FF2B5EF4-FFF2-40B4-BE49-F238E27FC236}">
                  <a16:creationId xmlns:a16="http://schemas.microsoft.com/office/drawing/2014/main" id="{516FF6D4-BF09-44DE-BDC6-96F5D55A1532}"/>
                </a:ext>
              </a:extLst>
            </p:cNvPr>
            <p:cNvSpPr/>
            <p:nvPr/>
          </p:nvSpPr>
          <p:spPr bwMode="auto">
            <a:xfrm rot="5400000">
              <a:off x="1103494" y="3953999"/>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377" name="Freeform 55">
              <a:extLst>
                <a:ext uri="{FF2B5EF4-FFF2-40B4-BE49-F238E27FC236}">
                  <a16:creationId xmlns:a16="http://schemas.microsoft.com/office/drawing/2014/main" id="{72A4EAB7-3685-4A42-8BD7-88B0FBF67D95}"/>
                </a:ext>
              </a:extLst>
            </p:cNvPr>
            <p:cNvSpPr/>
            <p:nvPr/>
          </p:nvSpPr>
          <p:spPr bwMode="auto">
            <a:xfrm rot="5400000">
              <a:off x="1103494" y="3687535"/>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378" name="Freeform 56">
              <a:extLst>
                <a:ext uri="{FF2B5EF4-FFF2-40B4-BE49-F238E27FC236}">
                  <a16:creationId xmlns:a16="http://schemas.microsoft.com/office/drawing/2014/main" id="{ABED2E64-767C-4AAD-A5E5-31C2EFD1B359}"/>
                </a:ext>
              </a:extLst>
            </p:cNvPr>
            <p:cNvSpPr/>
            <p:nvPr/>
          </p:nvSpPr>
          <p:spPr bwMode="auto">
            <a:xfrm rot="5400000">
              <a:off x="1103494" y="3421071"/>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379" name="Freeform 57">
              <a:extLst>
                <a:ext uri="{FF2B5EF4-FFF2-40B4-BE49-F238E27FC236}">
                  <a16:creationId xmlns:a16="http://schemas.microsoft.com/office/drawing/2014/main" id="{6EC3519E-E327-4516-91C5-8C5BEEED740D}"/>
                </a:ext>
              </a:extLst>
            </p:cNvPr>
            <p:cNvSpPr/>
            <p:nvPr/>
          </p:nvSpPr>
          <p:spPr bwMode="auto">
            <a:xfrm rot="5400000">
              <a:off x="1103494" y="3154607"/>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380" name="Freeform 58">
              <a:extLst>
                <a:ext uri="{FF2B5EF4-FFF2-40B4-BE49-F238E27FC236}">
                  <a16:creationId xmlns:a16="http://schemas.microsoft.com/office/drawing/2014/main" id="{5ACC5B29-E38A-4423-9CBE-37A36367487C}"/>
                </a:ext>
              </a:extLst>
            </p:cNvPr>
            <p:cNvSpPr/>
            <p:nvPr/>
          </p:nvSpPr>
          <p:spPr bwMode="auto">
            <a:xfrm rot="5400000">
              <a:off x="1103494" y="2888143"/>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381" name="Freeform 59">
              <a:extLst>
                <a:ext uri="{FF2B5EF4-FFF2-40B4-BE49-F238E27FC236}">
                  <a16:creationId xmlns:a16="http://schemas.microsoft.com/office/drawing/2014/main" id="{11007D13-D3EB-424B-B134-40A5198D1BC1}"/>
                </a:ext>
              </a:extLst>
            </p:cNvPr>
            <p:cNvSpPr/>
            <p:nvPr/>
          </p:nvSpPr>
          <p:spPr bwMode="auto">
            <a:xfrm rot="5400000">
              <a:off x="1103494" y="2621679"/>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382" name="Freeform 60">
              <a:extLst>
                <a:ext uri="{FF2B5EF4-FFF2-40B4-BE49-F238E27FC236}">
                  <a16:creationId xmlns:a16="http://schemas.microsoft.com/office/drawing/2014/main" id="{737AD62D-2A66-4CD0-BFE5-D901EEDB6E72}"/>
                </a:ext>
              </a:extLst>
            </p:cNvPr>
            <p:cNvSpPr/>
            <p:nvPr/>
          </p:nvSpPr>
          <p:spPr bwMode="auto">
            <a:xfrm rot="5400000">
              <a:off x="1103494" y="2355215"/>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383" name="Freeform 61">
              <a:extLst>
                <a:ext uri="{FF2B5EF4-FFF2-40B4-BE49-F238E27FC236}">
                  <a16:creationId xmlns:a16="http://schemas.microsoft.com/office/drawing/2014/main" id="{8BBBAD12-7616-4B89-8E6E-CB2245B7108E}"/>
                </a:ext>
              </a:extLst>
            </p:cNvPr>
            <p:cNvSpPr/>
            <p:nvPr/>
          </p:nvSpPr>
          <p:spPr bwMode="auto">
            <a:xfrm rot="5400000">
              <a:off x="1103494" y="2088751"/>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384" name="TextBox 383">
              <a:extLst>
                <a:ext uri="{FF2B5EF4-FFF2-40B4-BE49-F238E27FC236}">
                  <a16:creationId xmlns:a16="http://schemas.microsoft.com/office/drawing/2014/main" id="{A904BC01-C672-46A6-BCA5-C27FA463EAF3}"/>
                </a:ext>
              </a:extLst>
            </p:cNvPr>
            <p:cNvSpPr txBox="1"/>
            <p:nvPr/>
          </p:nvSpPr>
          <p:spPr>
            <a:xfrm>
              <a:off x="1077332" y="4322045"/>
              <a:ext cx="26642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a:t>
              </a:r>
            </a:p>
          </p:txBody>
        </p:sp>
        <p:sp>
          <p:nvSpPr>
            <p:cNvPr id="385" name="TextBox 384">
              <a:extLst>
                <a:ext uri="{FF2B5EF4-FFF2-40B4-BE49-F238E27FC236}">
                  <a16:creationId xmlns:a16="http://schemas.microsoft.com/office/drawing/2014/main" id="{9DD1186F-5453-4FCF-BEFD-0BDF3CD361D9}"/>
                </a:ext>
              </a:extLst>
            </p:cNvPr>
            <p:cNvSpPr txBox="1"/>
            <p:nvPr/>
          </p:nvSpPr>
          <p:spPr>
            <a:xfrm>
              <a:off x="1549267" y="4322045"/>
              <a:ext cx="26642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3</a:t>
              </a:r>
            </a:p>
          </p:txBody>
        </p:sp>
        <p:sp>
          <p:nvSpPr>
            <p:cNvPr id="386" name="TextBox 385">
              <a:extLst>
                <a:ext uri="{FF2B5EF4-FFF2-40B4-BE49-F238E27FC236}">
                  <a16:creationId xmlns:a16="http://schemas.microsoft.com/office/drawing/2014/main" id="{C154936B-A091-43F7-BA2A-6C50B7582EAB}"/>
                </a:ext>
              </a:extLst>
            </p:cNvPr>
            <p:cNvSpPr txBox="1"/>
            <p:nvPr/>
          </p:nvSpPr>
          <p:spPr>
            <a:xfrm>
              <a:off x="2027329" y="4322045"/>
              <a:ext cx="26642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6</a:t>
              </a:r>
            </a:p>
          </p:txBody>
        </p:sp>
        <p:sp>
          <p:nvSpPr>
            <p:cNvPr id="387" name="TextBox 386">
              <a:extLst>
                <a:ext uri="{FF2B5EF4-FFF2-40B4-BE49-F238E27FC236}">
                  <a16:creationId xmlns:a16="http://schemas.microsoft.com/office/drawing/2014/main" id="{6B0BC8EB-4447-48AA-94C9-8F77E245C122}"/>
                </a:ext>
              </a:extLst>
            </p:cNvPr>
            <p:cNvSpPr txBox="1"/>
            <p:nvPr/>
          </p:nvSpPr>
          <p:spPr>
            <a:xfrm>
              <a:off x="2503777" y="4322045"/>
              <a:ext cx="26642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9</a:t>
              </a:r>
            </a:p>
          </p:txBody>
        </p:sp>
        <p:sp>
          <p:nvSpPr>
            <p:cNvPr id="388" name="TextBox 387">
              <a:extLst>
                <a:ext uri="{FF2B5EF4-FFF2-40B4-BE49-F238E27FC236}">
                  <a16:creationId xmlns:a16="http://schemas.microsoft.com/office/drawing/2014/main" id="{7D7AD989-A67D-4B8A-A1B5-6B02E5EBF8F2}"/>
                </a:ext>
              </a:extLst>
            </p:cNvPr>
            <p:cNvSpPr txBox="1"/>
            <p:nvPr/>
          </p:nvSpPr>
          <p:spPr>
            <a:xfrm>
              <a:off x="2922405" y="4322045"/>
              <a:ext cx="348173"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12</a:t>
              </a:r>
            </a:p>
          </p:txBody>
        </p:sp>
        <p:sp>
          <p:nvSpPr>
            <p:cNvPr id="389" name="TextBox 388">
              <a:extLst>
                <a:ext uri="{FF2B5EF4-FFF2-40B4-BE49-F238E27FC236}">
                  <a16:creationId xmlns:a16="http://schemas.microsoft.com/office/drawing/2014/main" id="{CE49B774-14D2-4F8B-9113-5EFE110C2A31}"/>
                </a:ext>
              </a:extLst>
            </p:cNvPr>
            <p:cNvSpPr txBox="1"/>
            <p:nvPr/>
          </p:nvSpPr>
          <p:spPr>
            <a:xfrm>
              <a:off x="3389996" y="4322045"/>
              <a:ext cx="348172"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15</a:t>
              </a:r>
            </a:p>
          </p:txBody>
        </p:sp>
        <p:sp>
          <p:nvSpPr>
            <p:cNvPr id="390" name="TextBox 389">
              <a:extLst>
                <a:ext uri="{FF2B5EF4-FFF2-40B4-BE49-F238E27FC236}">
                  <a16:creationId xmlns:a16="http://schemas.microsoft.com/office/drawing/2014/main" id="{8CC0454B-EF9E-49E4-95C7-51BDF0EFCF7B}"/>
                </a:ext>
              </a:extLst>
            </p:cNvPr>
            <p:cNvSpPr txBox="1"/>
            <p:nvPr/>
          </p:nvSpPr>
          <p:spPr>
            <a:xfrm>
              <a:off x="3867977" y="4322045"/>
              <a:ext cx="348173"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18</a:t>
              </a:r>
            </a:p>
          </p:txBody>
        </p:sp>
        <p:sp>
          <p:nvSpPr>
            <p:cNvPr id="391" name="TextBox 390">
              <a:extLst>
                <a:ext uri="{FF2B5EF4-FFF2-40B4-BE49-F238E27FC236}">
                  <a16:creationId xmlns:a16="http://schemas.microsoft.com/office/drawing/2014/main" id="{B86E7228-4E60-4EEA-A2B0-72850130594F}"/>
                </a:ext>
              </a:extLst>
            </p:cNvPr>
            <p:cNvSpPr txBox="1"/>
            <p:nvPr/>
          </p:nvSpPr>
          <p:spPr>
            <a:xfrm>
              <a:off x="693990" y="4088105"/>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0.00</a:t>
              </a:r>
            </a:p>
          </p:txBody>
        </p:sp>
        <p:sp>
          <p:nvSpPr>
            <p:cNvPr id="392" name="TextBox 391">
              <a:extLst>
                <a:ext uri="{FF2B5EF4-FFF2-40B4-BE49-F238E27FC236}">
                  <a16:creationId xmlns:a16="http://schemas.microsoft.com/office/drawing/2014/main" id="{E1C89B72-1625-4AE0-A23F-AA34D410556F}"/>
                </a:ext>
              </a:extLst>
            </p:cNvPr>
            <p:cNvSpPr txBox="1"/>
            <p:nvPr/>
          </p:nvSpPr>
          <p:spPr>
            <a:xfrm>
              <a:off x="693990" y="3820836"/>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0.01</a:t>
              </a:r>
            </a:p>
          </p:txBody>
        </p:sp>
        <p:sp>
          <p:nvSpPr>
            <p:cNvPr id="393" name="TextBox 392">
              <a:extLst>
                <a:ext uri="{FF2B5EF4-FFF2-40B4-BE49-F238E27FC236}">
                  <a16:creationId xmlns:a16="http://schemas.microsoft.com/office/drawing/2014/main" id="{E0FB6D9A-8032-4B35-92B6-2309A9EAA2A3}"/>
                </a:ext>
              </a:extLst>
            </p:cNvPr>
            <p:cNvSpPr txBox="1"/>
            <p:nvPr/>
          </p:nvSpPr>
          <p:spPr>
            <a:xfrm>
              <a:off x="693989" y="3553567"/>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0.02</a:t>
              </a:r>
            </a:p>
          </p:txBody>
        </p:sp>
        <p:sp>
          <p:nvSpPr>
            <p:cNvPr id="394" name="TextBox 393">
              <a:extLst>
                <a:ext uri="{FF2B5EF4-FFF2-40B4-BE49-F238E27FC236}">
                  <a16:creationId xmlns:a16="http://schemas.microsoft.com/office/drawing/2014/main" id="{7B99AC53-3C29-4B89-938D-FA85D33BC4C4}"/>
                </a:ext>
              </a:extLst>
            </p:cNvPr>
            <p:cNvSpPr txBox="1"/>
            <p:nvPr/>
          </p:nvSpPr>
          <p:spPr>
            <a:xfrm>
              <a:off x="693989" y="3286299"/>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0.03</a:t>
              </a:r>
            </a:p>
          </p:txBody>
        </p:sp>
        <p:sp>
          <p:nvSpPr>
            <p:cNvPr id="395" name="TextBox 394">
              <a:extLst>
                <a:ext uri="{FF2B5EF4-FFF2-40B4-BE49-F238E27FC236}">
                  <a16:creationId xmlns:a16="http://schemas.microsoft.com/office/drawing/2014/main" id="{BE2BE48C-EA82-4077-9DD0-2ADD561A9CE9}"/>
                </a:ext>
              </a:extLst>
            </p:cNvPr>
            <p:cNvSpPr txBox="1"/>
            <p:nvPr/>
          </p:nvSpPr>
          <p:spPr>
            <a:xfrm>
              <a:off x="693989" y="3019030"/>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0.04</a:t>
              </a:r>
            </a:p>
          </p:txBody>
        </p:sp>
        <p:sp>
          <p:nvSpPr>
            <p:cNvPr id="396" name="TextBox 395">
              <a:extLst>
                <a:ext uri="{FF2B5EF4-FFF2-40B4-BE49-F238E27FC236}">
                  <a16:creationId xmlns:a16="http://schemas.microsoft.com/office/drawing/2014/main" id="{D27EE10A-7629-4809-8003-21BB3D554DF2}"/>
                </a:ext>
              </a:extLst>
            </p:cNvPr>
            <p:cNvSpPr txBox="1"/>
            <p:nvPr/>
          </p:nvSpPr>
          <p:spPr>
            <a:xfrm>
              <a:off x="693989" y="2751761"/>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0.05</a:t>
              </a:r>
            </a:p>
          </p:txBody>
        </p:sp>
        <p:sp>
          <p:nvSpPr>
            <p:cNvPr id="397" name="TextBox 396">
              <a:extLst>
                <a:ext uri="{FF2B5EF4-FFF2-40B4-BE49-F238E27FC236}">
                  <a16:creationId xmlns:a16="http://schemas.microsoft.com/office/drawing/2014/main" id="{9A7C485D-DF9A-4D7C-9536-EE7D4EABA089}"/>
                </a:ext>
              </a:extLst>
            </p:cNvPr>
            <p:cNvSpPr txBox="1"/>
            <p:nvPr/>
          </p:nvSpPr>
          <p:spPr>
            <a:xfrm>
              <a:off x="693989" y="2484493"/>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0.06</a:t>
              </a:r>
            </a:p>
          </p:txBody>
        </p:sp>
        <p:sp>
          <p:nvSpPr>
            <p:cNvPr id="398" name="TextBox 397">
              <a:extLst>
                <a:ext uri="{FF2B5EF4-FFF2-40B4-BE49-F238E27FC236}">
                  <a16:creationId xmlns:a16="http://schemas.microsoft.com/office/drawing/2014/main" id="{655127BC-3D4A-461D-9C6E-BC94FA30D73C}"/>
                </a:ext>
              </a:extLst>
            </p:cNvPr>
            <p:cNvSpPr txBox="1"/>
            <p:nvPr/>
          </p:nvSpPr>
          <p:spPr>
            <a:xfrm>
              <a:off x="693989" y="2217225"/>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0.07</a:t>
              </a:r>
            </a:p>
          </p:txBody>
        </p:sp>
        <p:sp>
          <p:nvSpPr>
            <p:cNvPr id="399" name="TextBox 398">
              <a:extLst>
                <a:ext uri="{FF2B5EF4-FFF2-40B4-BE49-F238E27FC236}">
                  <a16:creationId xmlns:a16="http://schemas.microsoft.com/office/drawing/2014/main" id="{B47EA40B-0CC4-4B87-ACC6-586672F6BE16}"/>
                </a:ext>
              </a:extLst>
            </p:cNvPr>
            <p:cNvSpPr txBox="1"/>
            <p:nvPr/>
          </p:nvSpPr>
          <p:spPr>
            <a:xfrm>
              <a:off x="693989" y="1949957"/>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0.08</a:t>
              </a:r>
            </a:p>
          </p:txBody>
        </p:sp>
        <p:sp>
          <p:nvSpPr>
            <p:cNvPr id="400" name="TextBox 399">
              <a:extLst>
                <a:ext uri="{FF2B5EF4-FFF2-40B4-BE49-F238E27FC236}">
                  <a16:creationId xmlns:a16="http://schemas.microsoft.com/office/drawing/2014/main" id="{E46D4414-3D6E-4A63-87C7-4612030B29C0}"/>
                </a:ext>
              </a:extLst>
            </p:cNvPr>
            <p:cNvSpPr txBox="1"/>
            <p:nvPr/>
          </p:nvSpPr>
          <p:spPr>
            <a:xfrm>
              <a:off x="2391533" y="4582612"/>
              <a:ext cx="495649"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err="1">
                  <a:ln>
                    <a:noFill/>
                  </a:ln>
                  <a:solidFill>
                    <a:prstClr val="black"/>
                  </a:solidFill>
                  <a:effectLst/>
                  <a:uLnTx/>
                  <a:uFillTx/>
                  <a:latin typeface="Arial Narrow" panose="020B0606020202030204" pitchFamily="34" charset="0"/>
                  <a:ea typeface="+mn-ea"/>
                  <a:cs typeface="+mn-cs"/>
                </a:rPr>
                <a:t>Mois</a:t>
              </a:r>
              <a:endPar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401" name="TextBox 400">
              <a:extLst>
                <a:ext uri="{FF2B5EF4-FFF2-40B4-BE49-F238E27FC236}">
                  <a16:creationId xmlns:a16="http://schemas.microsoft.com/office/drawing/2014/main" id="{D63C1D98-7C0D-4FBB-9669-36677105BAE4}"/>
                </a:ext>
              </a:extLst>
            </p:cNvPr>
            <p:cNvSpPr txBox="1"/>
            <p:nvPr/>
          </p:nvSpPr>
          <p:spPr>
            <a:xfrm rot="16200000">
              <a:off x="-169102" y="3034950"/>
              <a:ext cx="141256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Cumulative hazard</a:t>
              </a:r>
            </a:p>
          </p:txBody>
        </p:sp>
        <p:sp>
          <p:nvSpPr>
            <p:cNvPr id="402" name="TextBox 401">
              <a:extLst>
                <a:ext uri="{FF2B5EF4-FFF2-40B4-BE49-F238E27FC236}">
                  <a16:creationId xmlns:a16="http://schemas.microsoft.com/office/drawing/2014/main" id="{1B90B9B1-F4AE-4751-AE6E-9B84A1BDFA2A}"/>
                </a:ext>
              </a:extLst>
            </p:cNvPr>
            <p:cNvSpPr txBox="1"/>
            <p:nvPr/>
          </p:nvSpPr>
          <p:spPr>
            <a:xfrm>
              <a:off x="2712615" y="3584049"/>
              <a:ext cx="79701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Apixaban</a:t>
              </a:r>
            </a:p>
          </p:txBody>
        </p:sp>
        <p:sp>
          <p:nvSpPr>
            <p:cNvPr id="403" name="TextBox 402">
              <a:extLst>
                <a:ext uri="{FF2B5EF4-FFF2-40B4-BE49-F238E27FC236}">
                  <a16:creationId xmlns:a16="http://schemas.microsoft.com/office/drawing/2014/main" id="{902CA258-8335-4E06-9E40-905D121AE439}"/>
                </a:ext>
              </a:extLst>
            </p:cNvPr>
            <p:cNvSpPr txBox="1"/>
            <p:nvPr/>
          </p:nvSpPr>
          <p:spPr>
            <a:xfrm>
              <a:off x="3363219" y="3993912"/>
              <a:ext cx="47801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AAS</a:t>
              </a:r>
            </a:p>
          </p:txBody>
        </p:sp>
        <p:sp>
          <p:nvSpPr>
            <p:cNvPr id="404" name="TextBox 403">
              <a:extLst>
                <a:ext uri="{FF2B5EF4-FFF2-40B4-BE49-F238E27FC236}">
                  <a16:creationId xmlns:a16="http://schemas.microsoft.com/office/drawing/2014/main" id="{5CC91D74-90C1-4A3F-BB6C-B36933FC91DB}"/>
                </a:ext>
              </a:extLst>
            </p:cNvPr>
            <p:cNvSpPr txBox="1"/>
            <p:nvPr/>
          </p:nvSpPr>
          <p:spPr>
            <a:xfrm>
              <a:off x="163730" y="4776186"/>
              <a:ext cx="112723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err="1">
                  <a:ln>
                    <a:noFill/>
                  </a:ln>
                  <a:solidFill>
                    <a:prstClr val="black"/>
                  </a:solidFill>
                  <a:effectLst/>
                  <a:uLnTx/>
                  <a:uFillTx/>
                  <a:latin typeface="Arial Narrow" panose="020B0606020202030204" pitchFamily="34" charset="0"/>
                  <a:ea typeface="+mn-ea"/>
                  <a:cs typeface="+mn-cs"/>
                </a:rPr>
                <a:t>Nbre</a:t>
              </a:r>
              <a:r>
                <a:rPr kumimoji="0" lang="en-GB" sz="14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 à </a:t>
              </a:r>
              <a:r>
                <a:rPr kumimoji="0" lang="en-GB" sz="1400" b="1" i="0" u="none" strike="noStrike" kern="0" cap="none" spc="0" normalizeH="0" baseline="0" noProof="0" dirty="0" err="1">
                  <a:ln>
                    <a:noFill/>
                  </a:ln>
                  <a:solidFill>
                    <a:prstClr val="black"/>
                  </a:solidFill>
                  <a:effectLst/>
                  <a:uLnTx/>
                  <a:uFillTx/>
                  <a:latin typeface="Arial Narrow" panose="020B0606020202030204" pitchFamily="34" charset="0"/>
                  <a:ea typeface="+mn-ea"/>
                  <a:cs typeface="+mn-cs"/>
                </a:rPr>
                <a:t>risque</a:t>
              </a:r>
              <a:endParaRPr kumimoji="0" lang="en-GB" sz="14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405" name="TextBox 404">
              <a:extLst>
                <a:ext uri="{FF2B5EF4-FFF2-40B4-BE49-F238E27FC236}">
                  <a16:creationId xmlns:a16="http://schemas.microsoft.com/office/drawing/2014/main" id="{A11ACD3B-29DE-4BA8-9C97-1B201442ED19}"/>
                </a:ext>
              </a:extLst>
            </p:cNvPr>
            <p:cNvSpPr txBox="1"/>
            <p:nvPr/>
          </p:nvSpPr>
          <p:spPr>
            <a:xfrm>
              <a:off x="176552" y="4978549"/>
              <a:ext cx="47801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AAS</a:t>
              </a:r>
            </a:p>
          </p:txBody>
        </p:sp>
        <p:sp>
          <p:nvSpPr>
            <p:cNvPr id="406" name="TextBox 405">
              <a:extLst>
                <a:ext uri="{FF2B5EF4-FFF2-40B4-BE49-F238E27FC236}">
                  <a16:creationId xmlns:a16="http://schemas.microsoft.com/office/drawing/2014/main" id="{576BCE72-4BB7-42AC-A1FD-DA10F2C8D3D8}"/>
                </a:ext>
              </a:extLst>
            </p:cNvPr>
            <p:cNvSpPr txBox="1"/>
            <p:nvPr/>
          </p:nvSpPr>
          <p:spPr>
            <a:xfrm>
              <a:off x="176553" y="5176264"/>
              <a:ext cx="79701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Apixaban</a:t>
              </a:r>
            </a:p>
          </p:txBody>
        </p:sp>
        <p:sp>
          <p:nvSpPr>
            <p:cNvPr id="407" name="TextBox 406">
              <a:extLst>
                <a:ext uri="{FF2B5EF4-FFF2-40B4-BE49-F238E27FC236}">
                  <a16:creationId xmlns:a16="http://schemas.microsoft.com/office/drawing/2014/main" id="{9D86FDDB-DDC3-40F0-AE01-352781F631CB}"/>
                </a:ext>
              </a:extLst>
            </p:cNvPr>
            <p:cNvSpPr txBox="1"/>
            <p:nvPr/>
          </p:nvSpPr>
          <p:spPr>
            <a:xfrm>
              <a:off x="952186" y="4973829"/>
              <a:ext cx="511679"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1799</a:t>
              </a:r>
            </a:p>
          </p:txBody>
        </p:sp>
        <p:sp>
          <p:nvSpPr>
            <p:cNvPr id="408" name="TextBox 407">
              <a:extLst>
                <a:ext uri="{FF2B5EF4-FFF2-40B4-BE49-F238E27FC236}">
                  <a16:creationId xmlns:a16="http://schemas.microsoft.com/office/drawing/2014/main" id="{0E1FC32B-DD2F-4D59-92AF-5CD25290FDC6}"/>
                </a:ext>
              </a:extLst>
            </p:cNvPr>
            <p:cNvSpPr txBox="1"/>
            <p:nvPr/>
          </p:nvSpPr>
          <p:spPr>
            <a:xfrm>
              <a:off x="952186" y="5176264"/>
              <a:ext cx="511679"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1901</a:t>
              </a:r>
            </a:p>
          </p:txBody>
        </p:sp>
        <p:sp>
          <p:nvSpPr>
            <p:cNvPr id="409" name="TextBox 408">
              <a:extLst>
                <a:ext uri="{FF2B5EF4-FFF2-40B4-BE49-F238E27FC236}">
                  <a16:creationId xmlns:a16="http://schemas.microsoft.com/office/drawing/2014/main" id="{AAE60E15-0C99-4B6F-BF3E-001C8F7D9392}"/>
                </a:ext>
              </a:extLst>
            </p:cNvPr>
            <p:cNvSpPr txBox="1"/>
            <p:nvPr/>
          </p:nvSpPr>
          <p:spPr>
            <a:xfrm>
              <a:off x="1427488" y="4983407"/>
              <a:ext cx="51168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1776</a:t>
              </a:r>
            </a:p>
          </p:txBody>
        </p:sp>
        <p:sp>
          <p:nvSpPr>
            <p:cNvPr id="410" name="TextBox 409">
              <a:extLst>
                <a:ext uri="{FF2B5EF4-FFF2-40B4-BE49-F238E27FC236}">
                  <a16:creationId xmlns:a16="http://schemas.microsoft.com/office/drawing/2014/main" id="{81EE775B-62A7-45EA-AAE1-69BF1430896A}"/>
                </a:ext>
              </a:extLst>
            </p:cNvPr>
            <p:cNvSpPr txBox="1"/>
            <p:nvPr/>
          </p:nvSpPr>
          <p:spPr>
            <a:xfrm>
              <a:off x="1427488" y="5176264"/>
              <a:ext cx="51168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1872</a:t>
              </a:r>
            </a:p>
          </p:txBody>
        </p:sp>
        <p:sp>
          <p:nvSpPr>
            <p:cNvPr id="411" name="TextBox 410">
              <a:extLst>
                <a:ext uri="{FF2B5EF4-FFF2-40B4-BE49-F238E27FC236}">
                  <a16:creationId xmlns:a16="http://schemas.microsoft.com/office/drawing/2014/main" id="{E6444B3E-83F0-4E3A-AB48-10625620C2CA}"/>
                </a:ext>
              </a:extLst>
            </p:cNvPr>
            <p:cNvSpPr txBox="1"/>
            <p:nvPr/>
          </p:nvSpPr>
          <p:spPr>
            <a:xfrm>
              <a:off x="1898856" y="4983407"/>
              <a:ext cx="51168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1654</a:t>
              </a:r>
            </a:p>
          </p:txBody>
        </p:sp>
        <p:sp>
          <p:nvSpPr>
            <p:cNvPr id="412" name="TextBox 411">
              <a:extLst>
                <a:ext uri="{FF2B5EF4-FFF2-40B4-BE49-F238E27FC236}">
                  <a16:creationId xmlns:a16="http://schemas.microsoft.com/office/drawing/2014/main" id="{D4F9AE55-DFD5-4436-8E83-66AEC6E085D3}"/>
                </a:ext>
              </a:extLst>
            </p:cNvPr>
            <p:cNvSpPr txBox="1"/>
            <p:nvPr/>
          </p:nvSpPr>
          <p:spPr>
            <a:xfrm>
              <a:off x="1898856" y="5176264"/>
              <a:ext cx="51168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1748</a:t>
              </a:r>
            </a:p>
          </p:txBody>
        </p:sp>
        <p:sp>
          <p:nvSpPr>
            <p:cNvPr id="413" name="TextBox 412">
              <a:extLst>
                <a:ext uri="{FF2B5EF4-FFF2-40B4-BE49-F238E27FC236}">
                  <a16:creationId xmlns:a16="http://schemas.microsoft.com/office/drawing/2014/main" id="{780DFB9F-9E0B-4C1E-98C8-C4B770059F50}"/>
                </a:ext>
              </a:extLst>
            </p:cNvPr>
            <p:cNvSpPr txBox="1"/>
            <p:nvPr/>
          </p:nvSpPr>
          <p:spPr>
            <a:xfrm>
              <a:off x="2399793" y="4988199"/>
              <a:ext cx="511679"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1397</a:t>
              </a:r>
            </a:p>
          </p:txBody>
        </p:sp>
        <p:sp>
          <p:nvSpPr>
            <p:cNvPr id="414" name="TextBox 413">
              <a:extLst>
                <a:ext uri="{FF2B5EF4-FFF2-40B4-BE49-F238E27FC236}">
                  <a16:creationId xmlns:a16="http://schemas.microsoft.com/office/drawing/2014/main" id="{E335CB9A-BF5B-40D6-B818-F8FC21C23E83}"/>
                </a:ext>
              </a:extLst>
            </p:cNvPr>
            <p:cNvSpPr txBox="1"/>
            <p:nvPr/>
          </p:nvSpPr>
          <p:spPr>
            <a:xfrm>
              <a:off x="2399792" y="5176264"/>
              <a:ext cx="511679"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1455</a:t>
              </a:r>
            </a:p>
          </p:txBody>
        </p:sp>
        <p:sp>
          <p:nvSpPr>
            <p:cNvPr id="415" name="TextBox 414">
              <a:extLst>
                <a:ext uri="{FF2B5EF4-FFF2-40B4-BE49-F238E27FC236}">
                  <a16:creationId xmlns:a16="http://schemas.microsoft.com/office/drawing/2014/main" id="{F15F6D90-FF24-4568-B2AD-DFDABA70CC4D}"/>
                </a:ext>
              </a:extLst>
            </p:cNvPr>
            <p:cNvSpPr txBox="1"/>
            <p:nvPr/>
          </p:nvSpPr>
          <p:spPr>
            <a:xfrm>
              <a:off x="2850440" y="4973305"/>
              <a:ext cx="511679"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1019</a:t>
              </a:r>
            </a:p>
          </p:txBody>
        </p:sp>
        <p:sp>
          <p:nvSpPr>
            <p:cNvPr id="416" name="TextBox 415">
              <a:extLst>
                <a:ext uri="{FF2B5EF4-FFF2-40B4-BE49-F238E27FC236}">
                  <a16:creationId xmlns:a16="http://schemas.microsoft.com/office/drawing/2014/main" id="{69C8A443-FC09-487E-B75E-C9CC425FE0FD}"/>
                </a:ext>
              </a:extLst>
            </p:cNvPr>
            <p:cNvSpPr txBox="1"/>
            <p:nvPr/>
          </p:nvSpPr>
          <p:spPr>
            <a:xfrm>
              <a:off x="2850440" y="5176264"/>
              <a:ext cx="51168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1040</a:t>
              </a:r>
            </a:p>
          </p:txBody>
        </p:sp>
        <p:sp>
          <p:nvSpPr>
            <p:cNvPr id="417" name="TextBox 416">
              <a:extLst>
                <a:ext uri="{FF2B5EF4-FFF2-40B4-BE49-F238E27FC236}">
                  <a16:creationId xmlns:a16="http://schemas.microsoft.com/office/drawing/2014/main" id="{350E433F-0942-425E-AE4F-6B3A9C35B3E6}"/>
                </a:ext>
              </a:extLst>
            </p:cNvPr>
            <p:cNvSpPr txBox="1"/>
            <p:nvPr/>
          </p:nvSpPr>
          <p:spPr>
            <a:xfrm>
              <a:off x="3352163" y="4979062"/>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682</a:t>
              </a:r>
            </a:p>
          </p:txBody>
        </p:sp>
        <p:sp>
          <p:nvSpPr>
            <p:cNvPr id="418" name="TextBox 417">
              <a:extLst>
                <a:ext uri="{FF2B5EF4-FFF2-40B4-BE49-F238E27FC236}">
                  <a16:creationId xmlns:a16="http://schemas.microsoft.com/office/drawing/2014/main" id="{97BA5A43-0B2A-4B3A-BFB1-1B32BF1A5D20}"/>
                </a:ext>
              </a:extLst>
            </p:cNvPr>
            <p:cNvSpPr txBox="1"/>
            <p:nvPr/>
          </p:nvSpPr>
          <p:spPr>
            <a:xfrm>
              <a:off x="3352162" y="5176264"/>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724</a:t>
              </a:r>
            </a:p>
          </p:txBody>
        </p:sp>
        <p:sp>
          <p:nvSpPr>
            <p:cNvPr id="419" name="TextBox 418">
              <a:extLst>
                <a:ext uri="{FF2B5EF4-FFF2-40B4-BE49-F238E27FC236}">
                  <a16:creationId xmlns:a16="http://schemas.microsoft.com/office/drawing/2014/main" id="{BE4D78FC-12AC-48DC-8CF6-EF492F04B37C}"/>
                </a:ext>
              </a:extLst>
            </p:cNvPr>
            <p:cNvSpPr txBox="1"/>
            <p:nvPr/>
          </p:nvSpPr>
          <p:spPr>
            <a:xfrm>
              <a:off x="3834298" y="4978312"/>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407</a:t>
              </a:r>
            </a:p>
          </p:txBody>
        </p:sp>
        <p:sp>
          <p:nvSpPr>
            <p:cNvPr id="420" name="TextBox 419">
              <a:extLst>
                <a:ext uri="{FF2B5EF4-FFF2-40B4-BE49-F238E27FC236}">
                  <a16:creationId xmlns:a16="http://schemas.microsoft.com/office/drawing/2014/main" id="{B88EC2E9-C7A1-4F41-8089-15CD806CFDF2}"/>
                </a:ext>
              </a:extLst>
            </p:cNvPr>
            <p:cNvSpPr txBox="1"/>
            <p:nvPr/>
          </p:nvSpPr>
          <p:spPr>
            <a:xfrm>
              <a:off x="3834299" y="5176264"/>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424</a:t>
              </a:r>
            </a:p>
          </p:txBody>
        </p:sp>
        <p:sp>
          <p:nvSpPr>
            <p:cNvPr id="421" name="Freeform 99">
              <a:extLst>
                <a:ext uri="{FF2B5EF4-FFF2-40B4-BE49-F238E27FC236}">
                  <a16:creationId xmlns:a16="http://schemas.microsoft.com/office/drawing/2014/main" id="{77850BE8-E4BF-49AC-8294-0FF299FF528F}"/>
                </a:ext>
              </a:extLst>
            </p:cNvPr>
            <p:cNvSpPr/>
            <p:nvPr/>
          </p:nvSpPr>
          <p:spPr bwMode="auto">
            <a:xfrm>
              <a:off x="5682079" y="2045810"/>
              <a:ext cx="2947181" cy="2250831"/>
            </a:xfrm>
            <a:custGeom>
              <a:avLst/>
              <a:gdLst>
                <a:gd name="connsiteX0" fmla="*/ 0 w 2947181"/>
                <a:gd name="connsiteY0" fmla="*/ 0 h 2250831"/>
                <a:gd name="connsiteX1" fmla="*/ 0 w 2947181"/>
                <a:gd name="connsiteY1" fmla="*/ 2250831 h 2250831"/>
                <a:gd name="connsiteX2" fmla="*/ 2947181 w 2947181"/>
                <a:gd name="connsiteY2" fmla="*/ 2250831 h 2250831"/>
              </a:gdLst>
              <a:ahLst/>
              <a:cxnLst>
                <a:cxn ang="0">
                  <a:pos x="connsiteX0" y="connsiteY0"/>
                </a:cxn>
                <a:cxn ang="0">
                  <a:pos x="connsiteX1" y="connsiteY1"/>
                </a:cxn>
                <a:cxn ang="0">
                  <a:pos x="connsiteX2" y="connsiteY2"/>
                </a:cxn>
              </a:cxnLst>
              <a:rect l="l" t="t" r="r" b="b"/>
              <a:pathLst>
                <a:path w="2947181" h="2250831">
                  <a:moveTo>
                    <a:pt x="0" y="0"/>
                  </a:moveTo>
                  <a:lnTo>
                    <a:pt x="0" y="2250831"/>
                  </a:lnTo>
                  <a:lnTo>
                    <a:pt x="2947181" y="2250831"/>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422" name="Freeform 100">
              <a:extLst>
                <a:ext uri="{FF2B5EF4-FFF2-40B4-BE49-F238E27FC236}">
                  <a16:creationId xmlns:a16="http://schemas.microsoft.com/office/drawing/2014/main" id="{6CD51B3A-3A2E-42CB-9DF3-3814E2EFA86E}"/>
                </a:ext>
              </a:extLst>
            </p:cNvPr>
            <p:cNvSpPr/>
            <p:nvPr/>
          </p:nvSpPr>
          <p:spPr bwMode="auto">
            <a:xfrm>
              <a:off x="8563557" y="4295602"/>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423" name="Freeform 101">
              <a:extLst>
                <a:ext uri="{FF2B5EF4-FFF2-40B4-BE49-F238E27FC236}">
                  <a16:creationId xmlns:a16="http://schemas.microsoft.com/office/drawing/2014/main" id="{824AECD5-78B4-4DFC-AE0C-589D9FF7C701}"/>
                </a:ext>
              </a:extLst>
            </p:cNvPr>
            <p:cNvSpPr/>
            <p:nvPr/>
          </p:nvSpPr>
          <p:spPr bwMode="auto">
            <a:xfrm>
              <a:off x="8095966" y="4295602"/>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424" name="Freeform 102">
              <a:extLst>
                <a:ext uri="{FF2B5EF4-FFF2-40B4-BE49-F238E27FC236}">
                  <a16:creationId xmlns:a16="http://schemas.microsoft.com/office/drawing/2014/main" id="{E192790D-C4C9-49E9-9DC6-82A6E682BFE2}"/>
                </a:ext>
              </a:extLst>
            </p:cNvPr>
            <p:cNvSpPr/>
            <p:nvPr/>
          </p:nvSpPr>
          <p:spPr bwMode="auto">
            <a:xfrm>
              <a:off x="7623180" y="4295602"/>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425" name="Freeform 103">
              <a:extLst>
                <a:ext uri="{FF2B5EF4-FFF2-40B4-BE49-F238E27FC236}">
                  <a16:creationId xmlns:a16="http://schemas.microsoft.com/office/drawing/2014/main" id="{957C9DB0-7B0B-45DE-A0E5-9916F3F31B32}"/>
                </a:ext>
              </a:extLst>
            </p:cNvPr>
            <p:cNvSpPr/>
            <p:nvPr/>
          </p:nvSpPr>
          <p:spPr bwMode="auto">
            <a:xfrm>
              <a:off x="7150394" y="4295602"/>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426" name="Freeform 104">
              <a:extLst>
                <a:ext uri="{FF2B5EF4-FFF2-40B4-BE49-F238E27FC236}">
                  <a16:creationId xmlns:a16="http://schemas.microsoft.com/office/drawing/2014/main" id="{32E15D8D-16A5-4C5A-8604-F93EB21240D2}"/>
                </a:ext>
              </a:extLst>
            </p:cNvPr>
            <p:cNvSpPr/>
            <p:nvPr/>
          </p:nvSpPr>
          <p:spPr bwMode="auto">
            <a:xfrm>
              <a:off x="6677608" y="4295602"/>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427" name="Freeform 105">
              <a:extLst>
                <a:ext uri="{FF2B5EF4-FFF2-40B4-BE49-F238E27FC236}">
                  <a16:creationId xmlns:a16="http://schemas.microsoft.com/office/drawing/2014/main" id="{E45AB795-C2D6-49C2-ACA6-E2ABA179B5CA}"/>
                </a:ext>
              </a:extLst>
            </p:cNvPr>
            <p:cNvSpPr/>
            <p:nvPr/>
          </p:nvSpPr>
          <p:spPr bwMode="auto">
            <a:xfrm>
              <a:off x="6204822" y="4295602"/>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428" name="Freeform 106">
              <a:extLst>
                <a:ext uri="{FF2B5EF4-FFF2-40B4-BE49-F238E27FC236}">
                  <a16:creationId xmlns:a16="http://schemas.microsoft.com/office/drawing/2014/main" id="{31E36F69-D288-4B37-AD94-52E00F0F10FA}"/>
                </a:ext>
              </a:extLst>
            </p:cNvPr>
            <p:cNvSpPr/>
            <p:nvPr/>
          </p:nvSpPr>
          <p:spPr bwMode="auto">
            <a:xfrm>
              <a:off x="5732036" y="4295602"/>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429" name="Freeform 107">
              <a:extLst>
                <a:ext uri="{FF2B5EF4-FFF2-40B4-BE49-F238E27FC236}">
                  <a16:creationId xmlns:a16="http://schemas.microsoft.com/office/drawing/2014/main" id="{37FEE212-F8C5-4E32-BF16-41CC26E6856B}"/>
                </a:ext>
              </a:extLst>
            </p:cNvPr>
            <p:cNvSpPr/>
            <p:nvPr/>
          </p:nvSpPr>
          <p:spPr bwMode="auto">
            <a:xfrm rot="5400000">
              <a:off x="5624988" y="4219423"/>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430" name="Freeform 108">
              <a:extLst>
                <a:ext uri="{FF2B5EF4-FFF2-40B4-BE49-F238E27FC236}">
                  <a16:creationId xmlns:a16="http://schemas.microsoft.com/office/drawing/2014/main" id="{DB05A114-60E0-4EB5-972D-E198C7A9040D}"/>
                </a:ext>
              </a:extLst>
            </p:cNvPr>
            <p:cNvSpPr/>
            <p:nvPr/>
          </p:nvSpPr>
          <p:spPr bwMode="auto">
            <a:xfrm rot="5400000">
              <a:off x="5624988" y="3952960"/>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431" name="Freeform 109">
              <a:extLst>
                <a:ext uri="{FF2B5EF4-FFF2-40B4-BE49-F238E27FC236}">
                  <a16:creationId xmlns:a16="http://schemas.microsoft.com/office/drawing/2014/main" id="{67B421C7-4D3F-49D0-949A-98219C542D6B}"/>
                </a:ext>
              </a:extLst>
            </p:cNvPr>
            <p:cNvSpPr/>
            <p:nvPr/>
          </p:nvSpPr>
          <p:spPr bwMode="auto">
            <a:xfrm rot="5400000">
              <a:off x="5624988" y="3686496"/>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432" name="Freeform 110">
              <a:extLst>
                <a:ext uri="{FF2B5EF4-FFF2-40B4-BE49-F238E27FC236}">
                  <a16:creationId xmlns:a16="http://schemas.microsoft.com/office/drawing/2014/main" id="{5993A318-A1F3-4B24-9DDE-C4111DAC26C3}"/>
                </a:ext>
              </a:extLst>
            </p:cNvPr>
            <p:cNvSpPr/>
            <p:nvPr/>
          </p:nvSpPr>
          <p:spPr bwMode="auto">
            <a:xfrm rot="5400000">
              <a:off x="5624988" y="3420032"/>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433" name="Freeform 111">
              <a:extLst>
                <a:ext uri="{FF2B5EF4-FFF2-40B4-BE49-F238E27FC236}">
                  <a16:creationId xmlns:a16="http://schemas.microsoft.com/office/drawing/2014/main" id="{6DCF2444-8851-4ED5-883E-82B371899E20}"/>
                </a:ext>
              </a:extLst>
            </p:cNvPr>
            <p:cNvSpPr/>
            <p:nvPr/>
          </p:nvSpPr>
          <p:spPr bwMode="auto">
            <a:xfrm rot="5400000">
              <a:off x="5624988" y="3153568"/>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434" name="Freeform 112">
              <a:extLst>
                <a:ext uri="{FF2B5EF4-FFF2-40B4-BE49-F238E27FC236}">
                  <a16:creationId xmlns:a16="http://schemas.microsoft.com/office/drawing/2014/main" id="{F08EED88-3FE3-4610-A9D4-35A62D2E8D94}"/>
                </a:ext>
              </a:extLst>
            </p:cNvPr>
            <p:cNvSpPr/>
            <p:nvPr/>
          </p:nvSpPr>
          <p:spPr bwMode="auto">
            <a:xfrm rot="5400000">
              <a:off x="5624988" y="2887104"/>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435" name="Freeform 113">
              <a:extLst>
                <a:ext uri="{FF2B5EF4-FFF2-40B4-BE49-F238E27FC236}">
                  <a16:creationId xmlns:a16="http://schemas.microsoft.com/office/drawing/2014/main" id="{8C3DDCF7-C9C1-47CF-B00D-F79BD0E8A4CB}"/>
                </a:ext>
              </a:extLst>
            </p:cNvPr>
            <p:cNvSpPr/>
            <p:nvPr/>
          </p:nvSpPr>
          <p:spPr bwMode="auto">
            <a:xfrm rot="5400000">
              <a:off x="5624988" y="2620640"/>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436" name="Freeform 114">
              <a:extLst>
                <a:ext uri="{FF2B5EF4-FFF2-40B4-BE49-F238E27FC236}">
                  <a16:creationId xmlns:a16="http://schemas.microsoft.com/office/drawing/2014/main" id="{1C926118-B629-4B46-937E-4582E9FB079C}"/>
                </a:ext>
              </a:extLst>
            </p:cNvPr>
            <p:cNvSpPr/>
            <p:nvPr/>
          </p:nvSpPr>
          <p:spPr bwMode="auto">
            <a:xfrm rot="5400000">
              <a:off x="5624988" y="2354176"/>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437" name="Freeform 115">
              <a:extLst>
                <a:ext uri="{FF2B5EF4-FFF2-40B4-BE49-F238E27FC236}">
                  <a16:creationId xmlns:a16="http://schemas.microsoft.com/office/drawing/2014/main" id="{5CC67A9F-3865-4050-BFAD-6C4754247644}"/>
                </a:ext>
              </a:extLst>
            </p:cNvPr>
            <p:cNvSpPr/>
            <p:nvPr/>
          </p:nvSpPr>
          <p:spPr bwMode="auto">
            <a:xfrm rot="5400000">
              <a:off x="5624988" y="2087712"/>
              <a:ext cx="45719" cy="68463"/>
            </a:xfrm>
            <a:custGeom>
              <a:avLst/>
              <a:gdLst>
                <a:gd name="connsiteX0" fmla="*/ 0 w 0"/>
                <a:gd name="connsiteY0" fmla="*/ 0 h 140277"/>
                <a:gd name="connsiteX1" fmla="*/ 0 w 0"/>
                <a:gd name="connsiteY1" fmla="*/ 140277 h 140277"/>
              </a:gdLst>
              <a:ahLst/>
              <a:cxnLst>
                <a:cxn ang="0">
                  <a:pos x="connsiteX0" y="connsiteY0"/>
                </a:cxn>
                <a:cxn ang="0">
                  <a:pos x="connsiteX1" y="connsiteY1"/>
                </a:cxn>
              </a:cxnLst>
              <a:rect l="l" t="t" r="r" b="b"/>
              <a:pathLst>
                <a:path h="140277">
                  <a:moveTo>
                    <a:pt x="0" y="0"/>
                  </a:moveTo>
                  <a:lnTo>
                    <a:pt x="0" y="140277"/>
                  </a:lnTo>
                </a:path>
              </a:pathLst>
            </a:custGeom>
            <a:noFill/>
            <a:ln w="2857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438" name="TextBox 437">
              <a:extLst>
                <a:ext uri="{FF2B5EF4-FFF2-40B4-BE49-F238E27FC236}">
                  <a16:creationId xmlns:a16="http://schemas.microsoft.com/office/drawing/2014/main" id="{983F522B-0836-4BFC-81E0-A6A27FAF50DE}"/>
                </a:ext>
              </a:extLst>
            </p:cNvPr>
            <p:cNvSpPr txBox="1"/>
            <p:nvPr/>
          </p:nvSpPr>
          <p:spPr>
            <a:xfrm>
              <a:off x="5598826" y="4321006"/>
              <a:ext cx="26642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a:t>
              </a:r>
            </a:p>
          </p:txBody>
        </p:sp>
        <p:sp>
          <p:nvSpPr>
            <p:cNvPr id="439" name="TextBox 438">
              <a:extLst>
                <a:ext uri="{FF2B5EF4-FFF2-40B4-BE49-F238E27FC236}">
                  <a16:creationId xmlns:a16="http://schemas.microsoft.com/office/drawing/2014/main" id="{209CFE83-C705-4DC4-9D46-F29039A21866}"/>
                </a:ext>
              </a:extLst>
            </p:cNvPr>
            <p:cNvSpPr txBox="1"/>
            <p:nvPr/>
          </p:nvSpPr>
          <p:spPr>
            <a:xfrm>
              <a:off x="6085771" y="4321006"/>
              <a:ext cx="26642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3</a:t>
              </a:r>
            </a:p>
          </p:txBody>
        </p:sp>
        <p:sp>
          <p:nvSpPr>
            <p:cNvPr id="440" name="TextBox 439">
              <a:extLst>
                <a:ext uri="{FF2B5EF4-FFF2-40B4-BE49-F238E27FC236}">
                  <a16:creationId xmlns:a16="http://schemas.microsoft.com/office/drawing/2014/main" id="{0977593C-75D3-4343-9838-9D1404928C02}"/>
                </a:ext>
              </a:extLst>
            </p:cNvPr>
            <p:cNvSpPr txBox="1"/>
            <p:nvPr/>
          </p:nvSpPr>
          <p:spPr>
            <a:xfrm>
              <a:off x="6548823" y="4321006"/>
              <a:ext cx="26642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6</a:t>
              </a:r>
            </a:p>
          </p:txBody>
        </p:sp>
        <p:sp>
          <p:nvSpPr>
            <p:cNvPr id="441" name="TextBox 440">
              <a:extLst>
                <a:ext uri="{FF2B5EF4-FFF2-40B4-BE49-F238E27FC236}">
                  <a16:creationId xmlns:a16="http://schemas.microsoft.com/office/drawing/2014/main" id="{9D8BC095-458E-4B85-8999-6408B97D5348}"/>
                </a:ext>
              </a:extLst>
            </p:cNvPr>
            <p:cNvSpPr txBox="1"/>
            <p:nvPr/>
          </p:nvSpPr>
          <p:spPr>
            <a:xfrm>
              <a:off x="7025271" y="4321006"/>
              <a:ext cx="26642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9</a:t>
              </a:r>
            </a:p>
          </p:txBody>
        </p:sp>
        <p:sp>
          <p:nvSpPr>
            <p:cNvPr id="442" name="TextBox 441">
              <a:extLst>
                <a:ext uri="{FF2B5EF4-FFF2-40B4-BE49-F238E27FC236}">
                  <a16:creationId xmlns:a16="http://schemas.microsoft.com/office/drawing/2014/main" id="{D8D23AED-27FA-4606-9504-5B67B29D1C15}"/>
                </a:ext>
              </a:extLst>
            </p:cNvPr>
            <p:cNvSpPr txBox="1"/>
            <p:nvPr/>
          </p:nvSpPr>
          <p:spPr>
            <a:xfrm>
              <a:off x="7443899" y="4321006"/>
              <a:ext cx="348173"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12</a:t>
              </a:r>
            </a:p>
          </p:txBody>
        </p:sp>
        <p:sp>
          <p:nvSpPr>
            <p:cNvPr id="443" name="TextBox 442">
              <a:extLst>
                <a:ext uri="{FF2B5EF4-FFF2-40B4-BE49-F238E27FC236}">
                  <a16:creationId xmlns:a16="http://schemas.microsoft.com/office/drawing/2014/main" id="{328C28F3-931C-4676-A62E-802A9CC196D0}"/>
                </a:ext>
              </a:extLst>
            </p:cNvPr>
            <p:cNvSpPr txBox="1"/>
            <p:nvPr/>
          </p:nvSpPr>
          <p:spPr>
            <a:xfrm>
              <a:off x="7911490" y="4321006"/>
              <a:ext cx="348172"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15</a:t>
              </a:r>
            </a:p>
          </p:txBody>
        </p:sp>
        <p:sp>
          <p:nvSpPr>
            <p:cNvPr id="444" name="TextBox 443">
              <a:extLst>
                <a:ext uri="{FF2B5EF4-FFF2-40B4-BE49-F238E27FC236}">
                  <a16:creationId xmlns:a16="http://schemas.microsoft.com/office/drawing/2014/main" id="{8A15760E-EB29-43CD-B428-CF17B2C9E59E}"/>
                </a:ext>
              </a:extLst>
            </p:cNvPr>
            <p:cNvSpPr txBox="1"/>
            <p:nvPr/>
          </p:nvSpPr>
          <p:spPr>
            <a:xfrm>
              <a:off x="8389471" y="4321006"/>
              <a:ext cx="348173"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18</a:t>
              </a:r>
            </a:p>
          </p:txBody>
        </p:sp>
        <p:sp>
          <p:nvSpPr>
            <p:cNvPr id="445" name="TextBox 444">
              <a:extLst>
                <a:ext uri="{FF2B5EF4-FFF2-40B4-BE49-F238E27FC236}">
                  <a16:creationId xmlns:a16="http://schemas.microsoft.com/office/drawing/2014/main" id="{D14B5092-9972-4D9F-81D0-2AAE7BE5FBC9}"/>
                </a:ext>
              </a:extLst>
            </p:cNvPr>
            <p:cNvSpPr txBox="1"/>
            <p:nvPr/>
          </p:nvSpPr>
          <p:spPr>
            <a:xfrm>
              <a:off x="5223344" y="4087066"/>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0.00</a:t>
              </a:r>
            </a:p>
          </p:txBody>
        </p:sp>
        <p:sp>
          <p:nvSpPr>
            <p:cNvPr id="446" name="TextBox 445">
              <a:extLst>
                <a:ext uri="{FF2B5EF4-FFF2-40B4-BE49-F238E27FC236}">
                  <a16:creationId xmlns:a16="http://schemas.microsoft.com/office/drawing/2014/main" id="{98AA2B9C-04CB-4795-B820-F57FD5CCD94A}"/>
                </a:ext>
              </a:extLst>
            </p:cNvPr>
            <p:cNvSpPr txBox="1"/>
            <p:nvPr/>
          </p:nvSpPr>
          <p:spPr>
            <a:xfrm>
              <a:off x="5223344" y="3821956"/>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0.01</a:t>
              </a:r>
            </a:p>
          </p:txBody>
        </p:sp>
        <p:sp>
          <p:nvSpPr>
            <p:cNvPr id="447" name="TextBox 446">
              <a:extLst>
                <a:ext uri="{FF2B5EF4-FFF2-40B4-BE49-F238E27FC236}">
                  <a16:creationId xmlns:a16="http://schemas.microsoft.com/office/drawing/2014/main" id="{0878E521-07AA-42E3-8081-BA2A1574F979}"/>
                </a:ext>
              </a:extLst>
            </p:cNvPr>
            <p:cNvSpPr txBox="1"/>
            <p:nvPr/>
          </p:nvSpPr>
          <p:spPr>
            <a:xfrm>
              <a:off x="5223343" y="3556842"/>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0.02</a:t>
              </a:r>
            </a:p>
          </p:txBody>
        </p:sp>
        <p:sp>
          <p:nvSpPr>
            <p:cNvPr id="448" name="TextBox 447">
              <a:extLst>
                <a:ext uri="{FF2B5EF4-FFF2-40B4-BE49-F238E27FC236}">
                  <a16:creationId xmlns:a16="http://schemas.microsoft.com/office/drawing/2014/main" id="{C43E6998-3CD0-4619-A0D1-6868A74B16E7}"/>
                </a:ext>
              </a:extLst>
            </p:cNvPr>
            <p:cNvSpPr txBox="1"/>
            <p:nvPr/>
          </p:nvSpPr>
          <p:spPr>
            <a:xfrm>
              <a:off x="5223343" y="3291728"/>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0.03</a:t>
              </a:r>
            </a:p>
          </p:txBody>
        </p:sp>
        <p:sp>
          <p:nvSpPr>
            <p:cNvPr id="449" name="TextBox 448">
              <a:extLst>
                <a:ext uri="{FF2B5EF4-FFF2-40B4-BE49-F238E27FC236}">
                  <a16:creationId xmlns:a16="http://schemas.microsoft.com/office/drawing/2014/main" id="{09C1AD8B-84AC-48B1-8BDE-DFA0FF5A1CCC}"/>
                </a:ext>
              </a:extLst>
            </p:cNvPr>
            <p:cNvSpPr txBox="1"/>
            <p:nvPr/>
          </p:nvSpPr>
          <p:spPr>
            <a:xfrm>
              <a:off x="5223343" y="3026614"/>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0.04</a:t>
              </a:r>
            </a:p>
          </p:txBody>
        </p:sp>
        <p:sp>
          <p:nvSpPr>
            <p:cNvPr id="450" name="TextBox 449">
              <a:extLst>
                <a:ext uri="{FF2B5EF4-FFF2-40B4-BE49-F238E27FC236}">
                  <a16:creationId xmlns:a16="http://schemas.microsoft.com/office/drawing/2014/main" id="{DD17B1B2-4C70-48E4-B79B-3B5C778688C0}"/>
                </a:ext>
              </a:extLst>
            </p:cNvPr>
            <p:cNvSpPr txBox="1"/>
            <p:nvPr/>
          </p:nvSpPr>
          <p:spPr>
            <a:xfrm>
              <a:off x="5223343" y="2761500"/>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0.05</a:t>
              </a:r>
            </a:p>
          </p:txBody>
        </p:sp>
        <p:sp>
          <p:nvSpPr>
            <p:cNvPr id="451" name="TextBox 450">
              <a:extLst>
                <a:ext uri="{FF2B5EF4-FFF2-40B4-BE49-F238E27FC236}">
                  <a16:creationId xmlns:a16="http://schemas.microsoft.com/office/drawing/2014/main" id="{90F5CDA5-5CBC-4032-930F-85629BF75EAF}"/>
                </a:ext>
              </a:extLst>
            </p:cNvPr>
            <p:cNvSpPr txBox="1"/>
            <p:nvPr/>
          </p:nvSpPr>
          <p:spPr>
            <a:xfrm>
              <a:off x="5223343" y="2496386"/>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0.06</a:t>
              </a:r>
            </a:p>
          </p:txBody>
        </p:sp>
        <p:sp>
          <p:nvSpPr>
            <p:cNvPr id="452" name="TextBox 451">
              <a:extLst>
                <a:ext uri="{FF2B5EF4-FFF2-40B4-BE49-F238E27FC236}">
                  <a16:creationId xmlns:a16="http://schemas.microsoft.com/office/drawing/2014/main" id="{5CD5157A-5AB1-4F89-86C8-CBBBF8C156A4}"/>
                </a:ext>
              </a:extLst>
            </p:cNvPr>
            <p:cNvSpPr txBox="1"/>
            <p:nvPr/>
          </p:nvSpPr>
          <p:spPr>
            <a:xfrm>
              <a:off x="5223343" y="2231272"/>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0.07</a:t>
              </a:r>
            </a:p>
          </p:txBody>
        </p:sp>
        <p:sp>
          <p:nvSpPr>
            <p:cNvPr id="453" name="TextBox 452">
              <a:extLst>
                <a:ext uri="{FF2B5EF4-FFF2-40B4-BE49-F238E27FC236}">
                  <a16:creationId xmlns:a16="http://schemas.microsoft.com/office/drawing/2014/main" id="{C54DE23E-98E2-4072-A844-F1C81D266663}"/>
                </a:ext>
              </a:extLst>
            </p:cNvPr>
            <p:cNvSpPr txBox="1"/>
            <p:nvPr/>
          </p:nvSpPr>
          <p:spPr>
            <a:xfrm>
              <a:off x="6913026" y="4581573"/>
              <a:ext cx="495649"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err="1">
                  <a:ln>
                    <a:noFill/>
                  </a:ln>
                  <a:solidFill>
                    <a:prstClr val="black"/>
                  </a:solidFill>
                  <a:effectLst/>
                  <a:uLnTx/>
                  <a:uFillTx/>
                  <a:latin typeface="Arial Narrow" panose="020B0606020202030204" pitchFamily="34" charset="0"/>
                  <a:ea typeface="+mn-ea"/>
                  <a:cs typeface="+mn-cs"/>
                </a:rPr>
                <a:t>Mois</a:t>
              </a:r>
              <a:endPar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454" name="TextBox 453">
              <a:extLst>
                <a:ext uri="{FF2B5EF4-FFF2-40B4-BE49-F238E27FC236}">
                  <a16:creationId xmlns:a16="http://schemas.microsoft.com/office/drawing/2014/main" id="{556AE76D-E477-4E9D-957D-1ABEDE4EBA8E}"/>
                </a:ext>
              </a:extLst>
            </p:cNvPr>
            <p:cNvSpPr txBox="1"/>
            <p:nvPr/>
          </p:nvSpPr>
          <p:spPr>
            <a:xfrm rot="16200000">
              <a:off x="4352392" y="3033911"/>
              <a:ext cx="141256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Cumulative hazard</a:t>
              </a:r>
            </a:p>
          </p:txBody>
        </p:sp>
        <p:sp>
          <p:nvSpPr>
            <p:cNvPr id="455" name="TextBox 454">
              <a:extLst>
                <a:ext uri="{FF2B5EF4-FFF2-40B4-BE49-F238E27FC236}">
                  <a16:creationId xmlns:a16="http://schemas.microsoft.com/office/drawing/2014/main" id="{75EAE022-D075-450E-96DF-D770FFD0AF1F}"/>
                </a:ext>
              </a:extLst>
            </p:cNvPr>
            <p:cNvSpPr txBox="1"/>
            <p:nvPr/>
          </p:nvSpPr>
          <p:spPr>
            <a:xfrm>
              <a:off x="6817071" y="3068960"/>
              <a:ext cx="79701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Apixaban</a:t>
              </a:r>
            </a:p>
          </p:txBody>
        </p:sp>
        <p:sp>
          <p:nvSpPr>
            <p:cNvPr id="456" name="TextBox 455">
              <a:extLst>
                <a:ext uri="{FF2B5EF4-FFF2-40B4-BE49-F238E27FC236}">
                  <a16:creationId xmlns:a16="http://schemas.microsoft.com/office/drawing/2014/main" id="{129B7B92-2CCD-44B1-96B7-8AD8D6B25927}"/>
                </a:ext>
              </a:extLst>
            </p:cNvPr>
            <p:cNvSpPr txBox="1"/>
            <p:nvPr/>
          </p:nvSpPr>
          <p:spPr>
            <a:xfrm>
              <a:off x="7683700" y="3584049"/>
              <a:ext cx="47801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AAS</a:t>
              </a:r>
            </a:p>
          </p:txBody>
        </p:sp>
        <p:sp>
          <p:nvSpPr>
            <p:cNvPr id="457" name="TextBox 456">
              <a:extLst>
                <a:ext uri="{FF2B5EF4-FFF2-40B4-BE49-F238E27FC236}">
                  <a16:creationId xmlns:a16="http://schemas.microsoft.com/office/drawing/2014/main" id="{4F9B4787-D4C9-49C3-B5C1-39CDDC6B743F}"/>
                </a:ext>
              </a:extLst>
            </p:cNvPr>
            <p:cNvSpPr txBox="1"/>
            <p:nvPr/>
          </p:nvSpPr>
          <p:spPr>
            <a:xfrm>
              <a:off x="4706996" y="4774712"/>
              <a:ext cx="112723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err="1">
                  <a:ln>
                    <a:noFill/>
                  </a:ln>
                  <a:solidFill>
                    <a:prstClr val="black"/>
                  </a:solidFill>
                  <a:effectLst/>
                  <a:uLnTx/>
                  <a:uFillTx/>
                  <a:latin typeface="Arial Narrow" panose="020B0606020202030204" pitchFamily="34" charset="0"/>
                  <a:ea typeface="+mn-ea"/>
                  <a:cs typeface="+mn-cs"/>
                </a:rPr>
                <a:t>Nbre</a:t>
              </a:r>
              <a:r>
                <a:rPr kumimoji="0" lang="en-GB" sz="14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 à </a:t>
              </a:r>
              <a:r>
                <a:rPr kumimoji="0" lang="en-GB" sz="1400" b="1" i="0" u="none" strike="noStrike" kern="0" cap="none" spc="0" normalizeH="0" baseline="0" noProof="0" dirty="0" err="1">
                  <a:ln>
                    <a:noFill/>
                  </a:ln>
                  <a:solidFill>
                    <a:prstClr val="black"/>
                  </a:solidFill>
                  <a:effectLst/>
                  <a:uLnTx/>
                  <a:uFillTx/>
                  <a:latin typeface="Arial Narrow" panose="020B0606020202030204" pitchFamily="34" charset="0"/>
                  <a:ea typeface="+mn-ea"/>
                  <a:cs typeface="+mn-cs"/>
                </a:rPr>
                <a:t>risque</a:t>
              </a:r>
              <a:endParaRPr kumimoji="0" lang="en-GB" sz="14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458" name="TextBox 457">
              <a:extLst>
                <a:ext uri="{FF2B5EF4-FFF2-40B4-BE49-F238E27FC236}">
                  <a16:creationId xmlns:a16="http://schemas.microsoft.com/office/drawing/2014/main" id="{87773E16-38AD-4BE7-969A-1E9CE7F59F4D}"/>
                </a:ext>
              </a:extLst>
            </p:cNvPr>
            <p:cNvSpPr txBox="1"/>
            <p:nvPr/>
          </p:nvSpPr>
          <p:spPr>
            <a:xfrm>
              <a:off x="4698046" y="4977510"/>
              <a:ext cx="47801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AAS</a:t>
              </a:r>
            </a:p>
          </p:txBody>
        </p:sp>
        <p:sp>
          <p:nvSpPr>
            <p:cNvPr id="459" name="TextBox 458">
              <a:extLst>
                <a:ext uri="{FF2B5EF4-FFF2-40B4-BE49-F238E27FC236}">
                  <a16:creationId xmlns:a16="http://schemas.microsoft.com/office/drawing/2014/main" id="{5CD33EF7-8A0E-4E16-AEFB-FB2822D0CFD7}"/>
                </a:ext>
              </a:extLst>
            </p:cNvPr>
            <p:cNvSpPr txBox="1"/>
            <p:nvPr/>
          </p:nvSpPr>
          <p:spPr>
            <a:xfrm>
              <a:off x="4698047" y="5175225"/>
              <a:ext cx="79701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Apixaban</a:t>
              </a:r>
            </a:p>
          </p:txBody>
        </p:sp>
        <p:sp>
          <p:nvSpPr>
            <p:cNvPr id="460" name="TextBox 459">
              <a:extLst>
                <a:ext uri="{FF2B5EF4-FFF2-40B4-BE49-F238E27FC236}">
                  <a16:creationId xmlns:a16="http://schemas.microsoft.com/office/drawing/2014/main" id="{44CE8F19-6712-4D5E-9020-F451A3327632}"/>
                </a:ext>
              </a:extLst>
            </p:cNvPr>
            <p:cNvSpPr txBox="1"/>
            <p:nvPr/>
          </p:nvSpPr>
          <p:spPr>
            <a:xfrm>
              <a:off x="5514557" y="4972790"/>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992</a:t>
              </a:r>
            </a:p>
          </p:txBody>
        </p:sp>
        <p:sp>
          <p:nvSpPr>
            <p:cNvPr id="461" name="TextBox 460">
              <a:extLst>
                <a:ext uri="{FF2B5EF4-FFF2-40B4-BE49-F238E27FC236}">
                  <a16:creationId xmlns:a16="http://schemas.microsoft.com/office/drawing/2014/main" id="{334004ED-FE9E-4B55-8B74-FCF9F0971292}"/>
                </a:ext>
              </a:extLst>
            </p:cNvPr>
            <p:cNvSpPr txBox="1"/>
            <p:nvPr/>
          </p:nvSpPr>
          <p:spPr>
            <a:xfrm>
              <a:off x="5514556" y="5175225"/>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906</a:t>
              </a:r>
            </a:p>
          </p:txBody>
        </p:sp>
        <p:sp>
          <p:nvSpPr>
            <p:cNvPr id="462" name="TextBox 461">
              <a:extLst>
                <a:ext uri="{FF2B5EF4-FFF2-40B4-BE49-F238E27FC236}">
                  <a16:creationId xmlns:a16="http://schemas.microsoft.com/office/drawing/2014/main" id="{0B6B56FA-83CE-409B-B34B-6FF1940377E3}"/>
                </a:ext>
              </a:extLst>
            </p:cNvPr>
            <p:cNvSpPr txBox="1"/>
            <p:nvPr/>
          </p:nvSpPr>
          <p:spPr>
            <a:xfrm>
              <a:off x="5989858" y="4982368"/>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960</a:t>
              </a:r>
            </a:p>
          </p:txBody>
        </p:sp>
        <p:sp>
          <p:nvSpPr>
            <p:cNvPr id="463" name="TextBox 462">
              <a:extLst>
                <a:ext uri="{FF2B5EF4-FFF2-40B4-BE49-F238E27FC236}">
                  <a16:creationId xmlns:a16="http://schemas.microsoft.com/office/drawing/2014/main" id="{27FDCE8D-59DF-41BB-9F5F-D0153ACA84BD}"/>
                </a:ext>
              </a:extLst>
            </p:cNvPr>
            <p:cNvSpPr txBox="1"/>
            <p:nvPr/>
          </p:nvSpPr>
          <p:spPr>
            <a:xfrm>
              <a:off x="5989859" y="5175225"/>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885</a:t>
              </a:r>
            </a:p>
          </p:txBody>
        </p:sp>
        <p:sp>
          <p:nvSpPr>
            <p:cNvPr id="464" name="TextBox 463">
              <a:extLst>
                <a:ext uri="{FF2B5EF4-FFF2-40B4-BE49-F238E27FC236}">
                  <a16:creationId xmlns:a16="http://schemas.microsoft.com/office/drawing/2014/main" id="{39536842-0EDC-4C2B-B3AA-AAEEC4723FEF}"/>
                </a:ext>
              </a:extLst>
            </p:cNvPr>
            <p:cNvSpPr txBox="1"/>
            <p:nvPr/>
          </p:nvSpPr>
          <p:spPr>
            <a:xfrm>
              <a:off x="6461227" y="4982368"/>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896</a:t>
              </a:r>
            </a:p>
          </p:txBody>
        </p:sp>
        <p:sp>
          <p:nvSpPr>
            <p:cNvPr id="465" name="TextBox 464">
              <a:extLst>
                <a:ext uri="{FF2B5EF4-FFF2-40B4-BE49-F238E27FC236}">
                  <a16:creationId xmlns:a16="http://schemas.microsoft.com/office/drawing/2014/main" id="{87B8F7FF-6360-4B79-8635-3179A8047E23}"/>
                </a:ext>
              </a:extLst>
            </p:cNvPr>
            <p:cNvSpPr txBox="1"/>
            <p:nvPr/>
          </p:nvSpPr>
          <p:spPr>
            <a:xfrm>
              <a:off x="6461227" y="5175225"/>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816</a:t>
              </a:r>
            </a:p>
          </p:txBody>
        </p:sp>
        <p:sp>
          <p:nvSpPr>
            <p:cNvPr id="466" name="TextBox 465">
              <a:extLst>
                <a:ext uri="{FF2B5EF4-FFF2-40B4-BE49-F238E27FC236}">
                  <a16:creationId xmlns:a16="http://schemas.microsoft.com/office/drawing/2014/main" id="{07875543-AB94-46A3-8B3E-84FFFB5181D8}"/>
                </a:ext>
              </a:extLst>
            </p:cNvPr>
            <p:cNvSpPr txBox="1"/>
            <p:nvPr/>
          </p:nvSpPr>
          <p:spPr>
            <a:xfrm>
              <a:off x="6962163" y="4987160"/>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740</a:t>
              </a:r>
            </a:p>
          </p:txBody>
        </p:sp>
        <p:sp>
          <p:nvSpPr>
            <p:cNvPr id="467" name="TextBox 466">
              <a:extLst>
                <a:ext uri="{FF2B5EF4-FFF2-40B4-BE49-F238E27FC236}">
                  <a16:creationId xmlns:a16="http://schemas.microsoft.com/office/drawing/2014/main" id="{DB4865C2-EBBE-4216-92AC-1FEA05EA4CEF}"/>
                </a:ext>
              </a:extLst>
            </p:cNvPr>
            <p:cNvSpPr txBox="1"/>
            <p:nvPr/>
          </p:nvSpPr>
          <p:spPr>
            <a:xfrm>
              <a:off x="6962163" y="5175225"/>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645</a:t>
              </a:r>
            </a:p>
          </p:txBody>
        </p:sp>
        <p:sp>
          <p:nvSpPr>
            <p:cNvPr id="468" name="TextBox 467">
              <a:extLst>
                <a:ext uri="{FF2B5EF4-FFF2-40B4-BE49-F238E27FC236}">
                  <a16:creationId xmlns:a16="http://schemas.microsoft.com/office/drawing/2014/main" id="{F3397F3B-727E-497F-8DAF-90973A4D41DD}"/>
                </a:ext>
              </a:extLst>
            </p:cNvPr>
            <p:cNvSpPr txBox="1"/>
            <p:nvPr/>
          </p:nvSpPr>
          <p:spPr>
            <a:xfrm>
              <a:off x="7412810" y="4972266"/>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548</a:t>
              </a:r>
            </a:p>
          </p:txBody>
        </p:sp>
        <p:sp>
          <p:nvSpPr>
            <p:cNvPr id="469" name="TextBox 468">
              <a:extLst>
                <a:ext uri="{FF2B5EF4-FFF2-40B4-BE49-F238E27FC236}">
                  <a16:creationId xmlns:a16="http://schemas.microsoft.com/office/drawing/2014/main" id="{EBF818C2-9BD4-409F-8B41-BA3E3581B537}"/>
                </a:ext>
              </a:extLst>
            </p:cNvPr>
            <p:cNvSpPr txBox="1"/>
            <p:nvPr/>
          </p:nvSpPr>
          <p:spPr>
            <a:xfrm>
              <a:off x="7412810" y="5175225"/>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474</a:t>
              </a:r>
            </a:p>
          </p:txBody>
        </p:sp>
        <p:sp>
          <p:nvSpPr>
            <p:cNvPr id="470" name="TextBox 469">
              <a:extLst>
                <a:ext uri="{FF2B5EF4-FFF2-40B4-BE49-F238E27FC236}">
                  <a16:creationId xmlns:a16="http://schemas.microsoft.com/office/drawing/2014/main" id="{2586F8F6-D334-4759-9780-6AD86963C354}"/>
                </a:ext>
              </a:extLst>
            </p:cNvPr>
            <p:cNvSpPr txBox="1"/>
            <p:nvPr/>
          </p:nvSpPr>
          <p:spPr>
            <a:xfrm>
              <a:off x="7873657" y="4978023"/>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382</a:t>
              </a:r>
            </a:p>
          </p:txBody>
        </p:sp>
        <p:sp>
          <p:nvSpPr>
            <p:cNvPr id="471" name="TextBox 470">
              <a:extLst>
                <a:ext uri="{FF2B5EF4-FFF2-40B4-BE49-F238E27FC236}">
                  <a16:creationId xmlns:a16="http://schemas.microsoft.com/office/drawing/2014/main" id="{6CC4AB47-5669-42A3-8CBE-2CDF7408FEEB}"/>
                </a:ext>
              </a:extLst>
            </p:cNvPr>
            <p:cNvSpPr txBox="1"/>
            <p:nvPr/>
          </p:nvSpPr>
          <p:spPr>
            <a:xfrm>
              <a:off x="7873657" y="5175225"/>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321</a:t>
              </a:r>
            </a:p>
          </p:txBody>
        </p:sp>
        <p:sp>
          <p:nvSpPr>
            <p:cNvPr id="472" name="TextBox 471">
              <a:extLst>
                <a:ext uri="{FF2B5EF4-FFF2-40B4-BE49-F238E27FC236}">
                  <a16:creationId xmlns:a16="http://schemas.microsoft.com/office/drawing/2014/main" id="{E696F9EB-A1DA-4E2E-86CB-478537FC3EB1}"/>
                </a:ext>
              </a:extLst>
            </p:cNvPr>
            <p:cNvSpPr txBox="1"/>
            <p:nvPr/>
          </p:nvSpPr>
          <p:spPr>
            <a:xfrm>
              <a:off x="8355793" y="4977273"/>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233</a:t>
              </a:r>
            </a:p>
          </p:txBody>
        </p:sp>
        <p:sp>
          <p:nvSpPr>
            <p:cNvPr id="473" name="TextBox 472">
              <a:extLst>
                <a:ext uri="{FF2B5EF4-FFF2-40B4-BE49-F238E27FC236}">
                  <a16:creationId xmlns:a16="http://schemas.microsoft.com/office/drawing/2014/main" id="{B852DAEF-0D59-4B2D-865D-F9F1B5D3262A}"/>
                </a:ext>
              </a:extLst>
            </p:cNvPr>
            <p:cNvSpPr txBox="1"/>
            <p:nvPr/>
          </p:nvSpPr>
          <p:spPr>
            <a:xfrm>
              <a:off x="8355793" y="5175225"/>
              <a:ext cx="42992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195</a:t>
              </a:r>
            </a:p>
          </p:txBody>
        </p:sp>
        <p:sp>
          <p:nvSpPr>
            <p:cNvPr id="474" name="TextBox 473">
              <a:extLst>
                <a:ext uri="{FF2B5EF4-FFF2-40B4-BE49-F238E27FC236}">
                  <a16:creationId xmlns:a16="http://schemas.microsoft.com/office/drawing/2014/main" id="{4B7BD8FD-2350-4800-ABAE-704D6DC78D93}"/>
                </a:ext>
              </a:extLst>
            </p:cNvPr>
            <p:cNvSpPr txBox="1"/>
            <p:nvPr/>
          </p:nvSpPr>
          <p:spPr>
            <a:xfrm>
              <a:off x="5223343" y="1966158"/>
              <a:ext cx="47160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0.08</a:t>
              </a:r>
            </a:p>
          </p:txBody>
        </p:sp>
        <p:sp>
          <p:nvSpPr>
            <p:cNvPr id="475" name="TextBox 474">
              <a:extLst>
                <a:ext uri="{FF2B5EF4-FFF2-40B4-BE49-F238E27FC236}">
                  <a16:creationId xmlns:a16="http://schemas.microsoft.com/office/drawing/2014/main" id="{DA0A4ED1-81B3-42C2-94A2-CC25F564AF33}"/>
                </a:ext>
              </a:extLst>
            </p:cNvPr>
            <p:cNvSpPr txBox="1"/>
            <p:nvPr/>
          </p:nvSpPr>
          <p:spPr>
            <a:xfrm>
              <a:off x="1413532" y="1442125"/>
              <a:ext cx="2443298" cy="92333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Âge </a:t>
              </a:r>
              <a:r>
                <a:rPr kumimoji="0" lang="fr-FR" sz="1800" b="1" i="0" u="none" strike="noStrike" kern="0" cap="none" spc="0" normalizeH="0" baseline="0" noProof="0" dirty="0">
                  <a:ln>
                    <a:noFill/>
                  </a:ln>
                  <a:solidFill>
                    <a:srgbClr val="3F7FFF"/>
                  </a:solidFill>
                  <a:effectLst/>
                  <a:uLnTx/>
                  <a:uFillTx/>
                  <a:latin typeface="Arial Narrow" panose="020B0606020202030204" pitchFamily="34" charset="0"/>
                  <a:ea typeface="+mn-ea"/>
                  <a:cs typeface="+mn-cs"/>
                </a:rPr>
                <a:t>&lt; 75 </a:t>
              </a:r>
              <a:r>
                <a:rPr kumimoji="0" lang="fr-FR" sz="18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ans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RRI avec l’</a:t>
              </a:r>
              <a:r>
                <a:rPr kumimoji="0" lang="fr-FR" sz="1800" b="1" i="0" u="none" strike="noStrike" kern="0" cap="none" spc="0" normalizeH="0" baseline="0" noProof="0" dirty="0" err="1">
                  <a:ln>
                    <a:noFill/>
                  </a:ln>
                  <a:solidFill>
                    <a:prstClr val="black"/>
                  </a:solidFill>
                  <a:effectLst/>
                  <a:uLnTx/>
                  <a:uFillTx/>
                  <a:latin typeface="Arial Narrow" panose="020B0606020202030204" pitchFamily="34" charset="0"/>
                  <a:ea typeface="+mn-ea"/>
                  <a:cs typeface="+mn-cs"/>
                </a:rPr>
                <a:t>apixaban</a:t>
              </a:r>
              <a:r>
                <a:rPr kumimoji="0" lang="fr-FR" sz="18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 1,14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(IC à 95%, 0,58-2,30)</a:t>
              </a:r>
            </a:p>
          </p:txBody>
        </p:sp>
        <p:sp>
          <p:nvSpPr>
            <p:cNvPr id="476" name="TextBox 475">
              <a:extLst>
                <a:ext uri="{FF2B5EF4-FFF2-40B4-BE49-F238E27FC236}">
                  <a16:creationId xmlns:a16="http://schemas.microsoft.com/office/drawing/2014/main" id="{573F86D9-F7EC-4616-B895-1C3E5F94DD6C}"/>
                </a:ext>
              </a:extLst>
            </p:cNvPr>
            <p:cNvSpPr txBox="1"/>
            <p:nvPr/>
          </p:nvSpPr>
          <p:spPr>
            <a:xfrm>
              <a:off x="5926786" y="1442125"/>
              <a:ext cx="2443298" cy="92333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Âge </a:t>
              </a:r>
              <a:r>
                <a:rPr kumimoji="0" lang="fr-FR" sz="1800" b="1" i="0" u="none" strike="noStrike" kern="0" cap="none" spc="0" normalizeH="0" baseline="0" noProof="0" dirty="0">
                  <a:ln>
                    <a:noFill/>
                  </a:ln>
                  <a:solidFill>
                    <a:srgbClr val="3F7FFF"/>
                  </a:solidFill>
                  <a:effectLst/>
                  <a:uLnTx/>
                  <a:uFillTx/>
                  <a:latin typeface="Arial Narrow" panose="020B0606020202030204" pitchFamily="34" charset="0"/>
                  <a:ea typeface="+mn-ea"/>
                  <a:cs typeface="+mn-cs"/>
                </a:rPr>
                <a:t>≥ 75 </a:t>
              </a:r>
              <a:r>
                <a:rPr kumimoji="0" lang="fr-FR" sz="18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ans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RRI avec l’</a:t>
              </a:r>
              <a:r>
                <a:rPr kumimoji="0" lang="fr-FR" sz="1800" b="1" i="0" u="none" strike="noStrike" kern="0" cap="none" spc="0" normalizeH="0" baseline="0" noProof="0" dirty="0" err="1">
                  <a:ln>
                    <a:noFill/>
                  </a:ln>
                  <a:solidFill>
                    <a:prstClr val="black"/>
                  </a:solidFill>
                  <a:effectLst/>
                  <a:uLnTx/>
                  <a:uFillTx/>
                  <a:latin typeface="Arial Narrow" panose="020B0606020202030204" pitchFamily="34" charset="0"/>
                  <a:ea typeface="+mn-ea"/>
                  <a:cs typeface="+mn-cs"/>
                </a:rPr>
                <a:t>apixaban</a:t>
              </a:r>
              <a:r>
                <a:rPr kumimoji="0" lang="fr-FR" sz="18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 1,21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(IC à 95%, 0,69-2,12) </a:t>
              </a:r>
            </a:p>
          </p:txBody>
        </p:sp>
        <p:grpSp>
          <p:nvGrpSpPr>
            <p:cNvPr id="477" name="Group 476">
              <a:extLst>
                <a:ext uri="{FF2B5EF4-FFF2-40B4-BE49-F238E27FC236}">
                  <a16:creationId xmlns:a16="http://schemas.microsoft.com/office/drawing/2014/main" id="{A5CB0A09-4219-4BBD-8339-F4607A42183F}"/>
                </a:ext>
              </a:extLst>
            </p:cNvPr>
            <p:cNvGrpSpPr>
              <a:grpSpLocks noChangeAspect="1"/>
            </p:cNvGrpSpPr>
            <p:nvPr/>
          </p:nvGrpSpPr>
          <p:grpSpPr bwMode="auto">
            <a:xfrm>
              <a:off x="1208088" y="3900488"/>
              <a:ext cx="2854326" cy="336550"/>
              <a:chOff x="761" y="2457"/>
              <a:chExt cx="1798" cy="212"/>
            </a:xfrm>
          </p:grpSpPr>
          <p:sp>
            <p:nvSpPr>
              <p:cNvPr id="480" name="Freeform 5">
                <a:extLst>
                  <a:ext uri="{FF2B5EF4-FFF2-40B4-BE49-F238E27FC236}">
                    <a16:creationId xmlns:a16="http://schemas.microsoft.com/office/drawing/2014/main" id="{0605F5A0-DEDA-46B1-A64E-20516ECA5074}"/>
                  </a:ext>
                </a:extLst>
              </p:cNvPr>
              <p:cNvSpPr>
                <a:spLocks/>
              </p:cNvSpPr>
              <p:nvPr/>
            </p:nvSpPr>
            <p:spPr bwMode="auto">
              <a:xfrm>
                <a:off x="766" y="2457"/>
                <a:ext cx="1788" cy="210"/>
              </a:xfrm>
              <a:custGeom>
                <a:avLst/>
                <a:gdLst>
                  <a:gd name="T0" fmla="*/ 0 w 1781"/>
                  <a:gd name="T1" fmla="*/ 210 h 210"/>
                  <a:gd name="T2" fmla="*/ 43 w 1781"/>
                  <a:gd name="T3" fmla="*/ 210 h 210"/>
                  <a:gd name="T4" fmla="*/ 43 w 1781"/>
                  <a:gd name="T5" fmla="*/ 198 h 210"/>
                  <a:gd name="T6" fmla="*/ 236 w 1781"/>
                  <a:gd name="T7" fmla="*/ 198 h 210"/>
                  <a:gd name="T8" fmla="*/ 236 w 1781"/>
                  <a:gd name="T9" fmla="*/ 191 h 210"/>
                  <a:gd name="T10" fmla="*/ 277 w 1781"/>
                  <a:gd name="T11" fmla="*/ 191 h 210"/>
                  <a:gd name="T12" fmla="*/ 277 w 1781"/>
                  <a:gd name="T13" fmla="*/ 180 h 210"/>
                  <a:gd name="T14" fmla="*/ 306 w 1781"/>
                  <a:gd name="T15" fmla="*/ 180 h 210"/>
                  <a:gd name="T16" fmla="*/ 306 w 1781"/>
                  <a:gd name="T17" fmla="*/ 168 h 210"/>
                  <a:gd name="T18" fmla="*/ 349 w 1781"/>
                  <a:gd name="T19" fmla="*/ 168 h 210"/>
                  <a:gd name="T20" fmla="*/ 349 w 1781"/>
                  <a:gd name="T21" fmla="*/ 161 h 210"/>
                  <a:gd name="T22" fmla="*/ 356 w 1781"/>
                  <a:gd name="T23" fmla="*/ 161 h 210"/>
                  <a:gd name="T24" fmla="*/ 356 w 1781"/>
                  <a:gd name="T25" fmla="*/ 152 h 210"/>
                  <a:gd name="T26" fmla="*/ 569 w 1781"/>
                  <a:gd name="T27" fmla="*/ 152 h 210"/>
                  <a:gd name="T28" fmla="*/ 569 w 1781"/>
                  <a:gd name="T29" fmla="*/ 147 h 210"/>
                  <a:gd name="T30" fmla="*/ 578 w 1781"/>
                  <a:gd name="T31" fmla="*/ 147 h 210"/>
                  <a:gd name="T32" fmla="*/ 578 w 1781"/>
                  <a:gd name="T33" fmla="*/ 133 h 210"/>
                  <a:gd name="T34" fmla="*/ 712 w 1781"/>
                  <a:gd name="T35" fmla="*/ 133 h 210"/>
                  <a:gd name="T36" fmla="*/ 712 w 1781"/>
                  <a:gd name="T37" fmla="*/ 126 h 210"/>
                  <a:gd name="T38" fmla="*/ 748 w 1781"/>
                  <a:gd name="T39" fmla="*/ 126 h 210"/>
                  <a:gd name="T40" fmla="*/ 748 w 1781"/>
                  <a:gd name="T41" fmla="*/ 117 h 210"/>
                  <a:gd name="T42" fmla="*/ 776 w 1781"/>
                  <a:gd name="T43" fmla="*/ 117 h 210"/>
                  <a:gd name="T44" fmla="*/ 776 w 1781"/>
                  <a:gd name="T45" fmla="*/ 105 h 210"/>
                  <a:gd name="T46" fmla="*/ 864 w 1781"/>
                  <a:gd name="T47" fmla="*/ 105 h 210"/>
                  <a:gd name="T48" fmla="*/ 864 w 1781"/>
                  <a:gd name="T49" fmla="*/ 91 h 210"/>
                  <a:gd name="T50" fmla="*/ 873 w 1781"/>
                  <a:gd name="T51" fmla="*/ 91 h 210"/>
                  <a:gd name="T52" fmla="*/ 873 w 1781"/>
                  <a:gd name="T53" fmla="*/ 84 h 210"/>
                  <a:gd name="T54" fmla="*/ 939 w 1781"/>
                  <a:gd name="T55" fmla="*/ 84 h 210"/>
                  <a:gd name="T56" fmla="*/ 939 w 1781"/>
                  <a:gd name="T57" fmla="*/ 70 h 210"/>
                  <a:gd name="T58" fmla="*/ 975 w 1781"/>
                  <a:gd name="T59" fmla="*/ 70 h 210"/>
                  <a:gd name="T60" fmla="*/ 975 w 1781"/>
                  <a:gd name="T61" fmla="*/ 58 h 210"/>
                  <a:gd name="T62" fmla="*/ 1207 w 1781"/>
                  <a:gd name="T63" fmla="*/ 58 h 210"/>
                  <a:gd name="T64" fmla="*/ 1207 w 1781"/>
                  <a:gd name="T65" fmla="*/ 37 h 210"/>
                  <a:gd name="T66" fmla="*/ 1363 w 1781"/>
                  <a:gd name="T67" fmla="*/ 37 h 210"/>
                  <a:gd name="T68" fmla="*/ 1363 w 1781"/>
                  <a:gd name="T69" fmla="*/ 21 h 210"/>
                  <a:gd name="T70" fmla="*/ 1413 w 1781"/>
                  <a:gd name="T71" fmla="*/ 21 h 210"/>
                  <a:gd name="T72" fmla="*/ 1413 w 1781"/>
                  <a:gd name="T73" fmla="*/ 0 h 210"/>
                  <a:gd name="T74" fmla="*/ 1781 w 1781"/>
                  <a:gd name="T75"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81" h="210">
                    <a:moveTo>
                      <a:pt x="0" y="210"/>
                    </a:moveTo>
                    <a:lnTo>
                      <a:pt x="43" y="210"/>
                    </a:lnTo>
                    <a:lnTo>
                      <a:pt x="43" y="198"/>
                    </a:lnTo>
                    <a:lnTo>
                      <a:pt x="236" y="198"/>
                    </a:lnTo>
                    <a:lnTo>
                      <a:pt x="236" y="191"/>
                    </a:lnTo>
                    <a:lnTo>
                      <a:pt x="277" y="191"/>
                    </a:lnTo>
                    <a:lnTo>
                      <a:pt x="277" y="180"/>
                    </a:lnTo>
                    <a:lnTo>
                      <a:pt x="306" y="180"/>
                    </a:lnTo>
                    <a:lnTo>
                      <a:pt x="306" y="168"/>
                    </a:lnTo>
                    <a:lnTo>
                      <a:pt x="349" y="168"/>
                    </a:lnTo>
                    <a:lnTo>
                      <a:pt x="349" y="161"/>
                    </a:lnTo>
                    <a:lnTo>
                      <a:pt x="356" y="161"/>
                    </a:lnTo>
                    <a:lnTo>
                      <a:pt x="356" y="152"/>
                    </a:lnTo>
                    <a:lnTo>
                      <a:pt x="569" y="152"/>
                    </a:lnTo>
                    <a:lnTo>
                      <a:pt x="569" y="147"/>
                    </a:lnTo>
                    <a:lnTo>
                      <a:pt x="578" y="147"/>
                    </a:lnTo>
                    <a:lnTo>
                      <a:pt x="578" y="133"/>
                    </a:lnTo>
                    <a:lnTo>
                      <a:pt x="712" y="133"/>
                    </a:lnTo>
                    <a:lnTo>
                      <a:pt x="712" y="126"/>
                    </a:lnTo>
                    <a:lnTo>
                      <a:pt x="748" y="126"/>
                    </a:lnTo>
                    <a:lnTo>
                      <a:pt x="748" y="117"/>
                    </a:lnTo>
                    <a:lnTo>
                      <a:pt x="776" y="117"/>
                    </a:lnTo>
                    <a:lnTo>
                      <a:pt x="776" y="105"/>
                    </a:lnTo>
                    <a:lnTo>
                      <a:pt x="864" y="105"/>
                    </a:lnTo>
                    <a:lnTo>
                      <a:pt x="864" y="91"/>
                    </a:lnTo>
                    <a:lnTo>
                      <a:pt x="873" y="91"/>
                    </a:lnTo>
                    <a:lnTo>
                      <a:pt x="873" y="84"/>
                    </a:lnTo>
                    <a:lnTo>
                      <a:pt x="939" y="84"/>
                    </a:lnTo>
                    <a:lnTo>
                      <a:pt x="939" y="70"/>
                    </a:lnTo>
                    <a:lnTo>
                      <a:pt x="975" y="70"/>
                    </a:lnTo>
                    <a:lnTo>
                      <a:pt x="975" y="58"/>
                    </a:lnTo>
                    <a:lnTo>
                      <a:pt x="1207" y="58"/>
                    </a:lnTo>
                    <a:lnTo>
                      <a:pt x="1207" y="37"/>
                    </a:lnTo>
                    <a:lnTo>
                      <a:pt x="1363" y="37"/>
                    </a:lnTo>
                    <a:lnTo>
                      <a:pt x="1363" y="21"/>
                    </a:lnTo>
                    <a:lnTo>
                      <a:pt x="1413" y="21"/>
                    </a:lnTo>
                    <a:lnTo>
                      <a:pt x="1413" y="0"/>
                    </a:lnTo>
                    <a:lnTo>
                      <a:pt x="1781" y="0"/>
                    </a:lnTo>
                  </a:path>
                </a:pathLst>
              </a:custGeom>
              <a:noFill/>
              <a:ln w="19050" cap="flat" cmpd="sng" algn="ctr">
                <a:solidFill>
                  <a:srgbClr val="183059"/>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481" name="Freeform 6">
                <a:extLst>
                  <a:ext uri="{FF2B5EF4-FFF2-40B4-BE49-F238E27FC236}">
                    <a16:creationId xmlns:a16="http://schemas.microsoft.com/office/drawing/2014/main" id="{6482620E-7853-44EB-8EA1-D3B591A9DA28}"/>
                  </a:ext>
                </a:extLst>
              </p:cNvPr>
              <p:cNvSpPr>
                <a:spLocks/>
              </p:cNvSpPr>
              <p:nvPr/>
            </p:nvSpPr>
            <p:spPr bwMode="auto">
              <a:xfrm>
                <a:off x="761" y="2464"/>
                <a:ext cx="1798" cy="205"/>
              </a:xfrm>
              <a:custGeom>
                <a:avLst/>
                <a:gdLst>
                  <a:gd name="T0" fmla="*/ 0 w 1786"/>
                  <a:gd name="T1" fmla="*/ 205 h 205"/>
                  <a:gd name="T2" fmla="*/ 98 w 1786"/>
                  <a:gd name="T3" fmla="*/ 205 h 205"/>
                  <a:gd name="T4" fmla="*/ 98 w 1786"/>
                  <a:gd name="T5" fmla="*/ 177 h 205"/>
                  <a:gd name="T6" fmla="*/ 397 w 1786"/>
                  <a:gd name="T7" fmla="*/ 177 h 205"/>
                  <a:gd name="T8" fmla="*/ 397 w 1786"/>
                  <a:gd name="T9" fmla="*/ 173 h 205"/>
                  <a:gd name="T10" fmla="*/ 565 w 1786"/>
                  <a:gd name="T11" fmla="*/ 173 h 205"/>
                  <a:gd name="T12" fmla="*/ 565 w 1786"/>
                  <a:gd name="T13" fmla="*/ 161 h 205"/>
                  <a:gd name="T14" fmla="*/ 601 w 1786"/>
                  <a:gd name="T15" fmla="*/ 161 h 205"/>
                  <a:gd name="T16" fmla="*/ 601 w 1786"/>
                  <a:gd name="T17" fmla="*/ 149 h 205"/>
                  <a:gd name="T18" fmla="*/ 772 w 1786"/>
                  <a:gd name="T19" fmla="*/ 149 h 205"/>
                  <a:gd name="T20" fmla="*/ 772 w 1786"/>
                  <a:gd name="T21" fmla="*/ 140 h 205"/>
                  <a:gd name="T22" fmla="*/ 821 w 1786"/>
                  <a:gd name="T23" fmla="*/ 140 h 205"/>
                  <a:gd name="T24" fmla="*/ 821 w 1786"/>
                  <a:gd name="T25" fmla="*/ 133 h 205"/>
                  <a:gd name="T26" fmla="*/ 821 w 1786"/>
                  <a:gd name="T27" fmla="*/ 128 h 205"/>
                  <a:gd name="T28" fmla="*/ 1035 w 1786"/>
                  <a:gd name="T29" fmla="*/ 128 h 205"/>
                  <a:gd name="T30" fmla="*/ 1035 w 1786"/>
                  <a:gd name="T31" fmla="*/ 117 h 205"/>
                  <a:gd name="T32" fmla="*/ 1141 w 1786"/>
                  <a:gd name="T33" fmla="*/ 117 h 205"/>
                  <a:gd name="T34" fmla="*/ 1141 w 1786"/>
                  <a:gd name="T35" fmla="*/ 103 h 205"/>
                  <a:gd name="T36" fmla="*/ 1189 w 1786"/>
                  <a:gd name="T37" fmla="*/ 103 h 205"/>
                  <a:gd name="T38" fmla="*/ 1189 w 1786"/>
                  <a:gd name="T39" fmla="*/ 82 h 205"/>
                  <a:gd name="T40" fmla="*/ 1223 w 1786"/>
                  <a:gd name="T41" fmla="*/ 82 h 205"/>
                  <a:gd name="T42" fmla="*/ 1223 w 1786"/>
                  <a:gd name="T43" fmla="*/ 65 h 205"/>
                  <a:gd name="T44" fmla="*/ 1321 w 1786"/>
                  <a:gd name="T45" fmla="*/ 65 h 205"/>
                  <a:gd name="T46" fmla="*/ 1321 w 1786"/>
                  <a:gd name="T47" fmla="*/ 47 h 205"/>
                  <a:gd name="T48" fmla="*/ 1439 w 1786"/>
                  <a:gd name="T49" fmla="*/ 47 h 205"/>
                  <a:gd name="T50" fmla="*/ 1439 w 1786"/>
                  <a:gd name="T51" fmla="*/ 21 h 205"/>
                  <a:gd name="T52" fmla="*/ 1452 w 1786"/>
                  <a:gd name="T53" fmla="*/ 21 h 205"/>
                  <a:gd name="T54" fmla="*/ 1452 w 1786"/>
                  <a:gd name="T55" fmla="*/ 7 h 205"/>
                  <a:gd name="T56" fmla="*/ 1452 w 1786"/>
                  <a:gd name="T57" fmla="*/ 0 h 205"/>
                  <a:gd name="T58" fmla="*/ 1786 w 1786"/>
                  <a:gd name="T59"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86" h="205">
                    <a:moveTo>
                      <a:pt x="0" y="205"/>
                    </a:moveTo>
                    <a:lnTo>
                      <a:pt x="98" y="205"/>
                    </a:lnTo>
                    <a:lnTo>
                      <a:pt x="98" y="177"/>
                    </a:lnTo>
                    <a:lnTo>
                      <a:pt x="397" y="177"/>
                    </a:lnTo>
                    <a:lnTo>
                      <a:pt x="397" y="173"/>
                    </a:lnTo>
                    <a:lnTo>
                      <a:pt x="565" y="173"/>
                    </a:lnTo>
                    <a:lnTo>
                      <a:pt x="565" y="161"/>
                    </a:lnTo>
                    <a:lnTo>
                      <a:pt x="601" y="161"/>
                    </a:lnTo>
                    <a:lnTo>
                      <a:pt x="601" y="149"/>
                    </a:lnTo>
                    <a:lnTo>
                      <a:pt x="772" y="149"/>
                    </a:lnTo>
                    <a:lnTo>
                      <a:pt x="772" y="140"/>
                    </a:lnTo>
                    <a:lnTo>
                      <a:pt x="821" y="140"/>
                    </a:lnTo>
                    <a:lnTo>
                      <a:pt x="821" y="133"/>
                    </a:lnTo>
                    <a:lnTo>
                      <a:pt x="821" y="128"/>
                    </a:lnTo>
                    <a:lnTo>
                      <a:pt x="1035" y="128"/>
                    </a:lnTo>
                    <a:lnTo>
                      <a:pt x="1035" y="117"/>
                    </a:lnTo>
                    <a:lnTo>
                      <a:pt x="1141" y="117"/>
                    </a:lnTo>
                    <a:lnTo>
                      <a:pt x="1141" y="103"/>
                    </a:lnTo>
                    <a:lnTo>
                      <a:pt x="1189" y="103"/>
                    </a:lnTo>
                    <a:lnTo>
                      <a:pt x="1189" y="82"/>
                    </a:lnTo>
                    <a:lnTo>
                      <a:pt x="1223" y="82"/>
                    </a:lnTo>
                    <a:lnTo>
                      <a:pt x="1223" y="65"/>
                    </a:lnTo>
                    <a:lnTo>
                      <a:pt x="1321" y="65"/>
                    </a:lnTo>
                    <a:lnTo>
                      <a:pt x="1321" y="47"/>
                    </a:lnTo>
                    <a:lnTo>
                      <a:pt x="1439" y="47"/>
                    </a:lnTo>
                    <a:lnTo>
                      <a:pt x="1439" y="21"/>
                    </a:lnTo>
                    <a:lnTo>
                      <a:pt x="1452" y="21"/>
                    </a:lnTo>
                    <a:lnTo>
                      <a:pt x="1452" y="7"/>
                    </a:lnTo>
                    <a:lnTo>
                      <a:pt x="1452" y="0"/>
                    </a:lnTo>
                    <a:lnTo>
                      <a:pt x="1786" y="0"/>
                    </a:lnTo>
                  </a:path>
                </a:pathLst>
              </a:custGeom>
              <a:noFill/>
              <a:ln w="28575" cap="flat">
                <a:solidFill>
                  <a:srgbClr val="97BA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sp>
          <p:nvSpPr>
            <p:cNvPr id="478" name="Freeform 10">
              <a:extLst>
                <a:ext uri="{FF2B5EF4-FFF2-40B4-BE49-F238E27FC236}">
                  <a16:creationId xmlns:a16="http://schemas.microsoft.com/office/drawing/2014/main" id="{92AB9AC8-13FF-4DD4-97D6-D6D0B7311142}"/>
                </a:ext>
              </a:extLst>
            </p:cNvPr>
            <p:cNvSpPr>
              <a:spLocks/>
            </p:cNvSpPr>
            <p:nvPr/>
          </p:nvSpPr>
          <p:spPr bwMode="auto">
            <a:xfrm>
              <a:off x="5721117" y="3359669"/>
              <a:ext cx="2847975" cy="884238"/>
            </a:xfrm>
            <a:custGeom>
              <a:avLst/>
              <a:gdLst>
                <a:gd name="T0" fmla="*/ 0 w 1794"/>
                <a:gd name="T1" fmla="*/ 557 h 557"/>
                <a:gd name="T2" fmla="*/ 23 w 1794"/>
                <a:gd name="T3" fmla="*/ 557 h 557"/>
                <a:gd name="T4" fmla="*/ 32 w 1794"/>
                <a:gd name="T5" fmla="*/ 557 h 557"/>
                <a:gd name="T6" fmla="*/ 32 w 1794"/>
                <a:gd name="T7" fmla="*/ 525 h 557"/>
                <a:gd name="T8" fmla="*/ 96 w 1794"/>
                <a:gd name="T9" fmla="*/ 525 h 557"/>
                <a:gd name="T10" fmla="*/ 96 w 1794"/>
                <a:gd name="T11" fmla="*/ 511 h 557"/>
                <a:gd name="T12" fmla="*/ 133 w 1794"/>
                <a:gd name="T13" fmla="*/ 511 h 557"/>
                <a:gd name="T14" fmla="*/ 133 w 1794"/>
                <a:gd name="T15" fmla="*/ 490 h 557"/>
                <a:gd name="T16" fmla="*/ 245 w 1794"/>
                <a:gd name="T17" fmla="*/ 490 h 557"/>
                <a:gd name="T18" fmla="*/ 245 w 1794"/>
                <a:gd name="T19" fmla="*/ 473 h 557"/>
                <a:gd name="T20" fmla="*/ 382 w 1794"/>
                <a:gd name="T21" fmla="*/ 473 h 557"/>
                <a:gd name="T22" fmla="*/ 382 w 1794"/>
                <a:gd name="T23" fmla="*/ 455 h 557"/>
                <a:gd name="T24" fmla="*/ 394 w 1794"/>
                <a:gd name="T25" fmla="*/ 455 h 557"/>
                <a:gd name="T26" fmla="*/ 394 w 1794"/>
                <a:gd name="T27" fmla="*/ 431 h 557"/>
                <a:gd name="T28" fmla="*/ 405 w 1794"/>
                <a:gd name="T29" fmla="*/ 431 h 557"/>
                <a:gd name="T30" fmla="*/ 405 w 1794"/>
                <a:gd name="T31" fmla="*/ 415 h 557"/>
                <a:gd name="T32" fmla="*/ 439 w 1794"/>
                <a:gd name="T33" fmla="*/ 415 h 557"/>
                <a:gd name="T34" fmla="*/ 439 w 1794"/>
                <a:gd name="T35" fmla="*/ 399 h 557"/>
                <a:gd name="T36" fmla="*/ 533 w 1794"/>
                <a:gd name="T37" fmla="*/ 399 h 557"/>
                <a:gd name="T38" fmla="*/ 533 w 1794"/>
                <a:gd name="T39" fmla="*/ 382 h 557"/>
                <a:gd name="T40" fmla="*/ 565 w 1794"/>
                <a:gd name="T41" fmla="*/ 382 h 557"/>
                <a:gd name="T42" fmla="*/ 565 w 1794"/>
                <a:gd name="T43" fmla="*/ 361 h 557"/>
                <a:gd name="T44" fmla="*/ 574 w 1794"/>
                <a:gd name="T45" fmla="*/ 361 h 557"/>
                <a:gd name="T46" fmla="*/ 574 w 1794"/>
                <a:gd name="T47" fmla="*/ 343 h 557"/>
                <a:gd name="T48" fmla="*/ 691 w 1794"/>
                <a:gd name="T49" fmla="*/ 343 h 557"/>
                <a:gd name="T50" fmla="*/ 691 w 1794"/>
                <a:gd name="T51" fmla="*/ 322 h 557"/>
                <a:gd name="T52" fmla="*/ 703 w 1794"/>
                <a:gd name="T53" fmla="*/ 322 h 557"/>
                <a:gd name="T54" fmla="*/ 703 w 1794"/>
                <a:gd name="T55" fmla="*/ 301 h 557"/>
                <a:gd name="T56" fmla="*/ 723 w 1794"/>
                <a:gd name="T57" fmla="*/ 301 h 557"/>
                <a:gd name="T58" fmla="*/ 723 w 1794"/>
                <a:gd name="T59" fmla="*/ 280 h 557"/>
                <a:gd name="T60" fmla="*/ 851 w 1794"/>
                <a:gd name="T61" fmla="*/ 280 h 557"/>
                <a:gd name="T62" fmla="*/ 856 w 1794"/>
                <a:gd name="T63" fmla="*/ 280 h 557"/>
                <a:gd name="T64" fmla="*/ 856 w 1794"/>
                <a:gd name="T65" fmla="*/ 238 h 557"/>
                <a:gd name="T66" fmla="*/ 1009 w 1794"/>
                <a:gd name="T67" fmla="*/ 238 h 557"/>
                <a:gd name="T68" fmla="*/ 1009 w 1794"/>
                <a:gd name="T69" fmla="*/ 212 h 557"/>
                <a:gd name="T70" fmla="*/ 1009 w 1794"/>
                <a:gd name="T71" fmla="*/ 210 h 557"/>
                <a:gd name="T72" fmla="*/ 1176 w 1794"/>
                <a:gd name="T73" fmla="*/ 210 h 557"/>
                <a:gd name="T74" fmla="*/ 1176 w 1794"/>
                <a:gd name="T75" fmla="*/ 184 h 557"/>
                <a:gd name="T76" fmla="*/ 1176 w 1794"/>
                <a:gd name="T77" fmla="*/ 179 h 557"/>
                <a:gd name="T78" fmla="*/ 1186 w 1794"/>
                <a:gd name="T79" fmla="*/ 179 h 557"/>
                <a:gd name="T80" fmla="*/ 1186 w 1794"/>
                <a:gd name="T81" fmla="*/ 154 h 557"/>
                <a:gd name="T82" fmla="*/ 1186 w 1794"/>
                <a:gd name="T83" fmla="*/ 147 h 557"/>
                <a:gd name="T84" fmla="*/ 1321 w 1794"/>
                <a:gd name="T85" fmla="*/ 147 h 557"/>
                <a:gd name="T86" fmla="*/ 1321 w 1794"/>
                <a:gd name="T87" fmla="*/ 114 h 557"/>
                <a:gd name="T88" fmla="*/ 1334 w 1794"/>
                <a:gd name="T89" fmla="*/ 114 h 557"/>
                <a:gd name="T90" fmla="*/ 1334 w 1794"/>
                <a:gd name="T91" fmla="*/ 77 h 557"/>
                <a:gd name="T92" fmla="*/ 1380 w 1794"/>
                <a:gd name="T93" fmla="*/ 77 h 557"/>
                <a:gd name="T94" fmla="*/ 1380 w 1794"/>
                <a:gd name="T95" fmla="*/ 42 h 557"/>
                <a:gd name="T96" fmla="*/ 1410 w 1794"/>
                <a:gd name="T97" fmla="*/ 42 h 557"/>
                <a:gd name="T98" fmla="*/ 1410 w 1794"/>
                <a:gd name="T99" fmla="*/ 0 h 557"/>
                <a:gd name="T100" fmla="*/ 1794 w 1794"/>
                <a:gd name="T101"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94" h="557">
                  <a:moveTo>
                    <a:pt x="0" y="557"/>
                  </a:moveTo>
                  <a:lnTo>
                    <a:pt x="23" y="557"/>
                  </a:lnTo>
                  <a:lnTo>
                    <a:pt x="32" y="557"/>
                  </a:lnTo>
                  <a:lnTo>
                    <a:pt x="32" y="525"/>
                  </a:lnTo>
                  <a:lnTo>
                    <a:pt x="96" y="525"/>
                  </a:lnTo>
                  <a:lnTo>
                    <a:pt x="96" y="511"/>
                  </a:lnTo>
                  <a:lnTo>
                    <a:pt x="133" y="511"/>
                  </a:lnTo>
                  <a:lnTo>
                    <a:pt x="133" y="490"/>
                  </a:lnTo>
                  <a:lnTo>
                    <a:pt x="245" y="490"/>
                  </a:lnTo>
                  <a:lnTo>
                    <a:pt x="245" y="473"/>
                  </a:lnTo>
                  <a:lnTo>
                    <a:pt x="382" y="473"/>
                  </a:lnTo>
                  <a:lnTo>
                    <a:pt x="382" y="455"/>
                  </a:lnTo>
                  <a:lnTo>
                    <a:pt x="394" y="455"/>
                  </a:lnTo>
                  <a:lnTo>
                    <a:pt x="394" y="431"/>
                  </a:lnTo>
                  <a:lnTo>
                    <a:pt x="405" y="431"/>
                  </a:lnTo>
                  <a:lnTo>
                    <a:pt x="405" y="415"/>
                  </a:lnTo>
                  <a:lnTo>
                    <a:pt x="439" y="415"/>
                  </a:lnTo>
                  <a:lnTo>
                    <a:pt x="439" y="399"/>
                  </a:lnTo>
                  <a:lnTo>
                    <a:pt x="533" y="399"/>
                  </a:lnTo>
                  <a:lnTo>
                    <a:pt x="533" y="382"/>
                  </a:lnTo>
                  <a:lnTo>
                    <a:pt x="565" y="382"/>
                  </a:lnTo>
                  <a:lnTo>
                    <a:pt x="565" y="361"/>
                  </a:lnTo>
                  <a:lnTo>
                    <a:pt x="574" y="361"/>
                  </a:lnTo>
                  <a:lnTo>
                    <a:pt x="574" y="343"/>
                  </a:lnTo>
                  <a:lnTo>
                    <a:pt x="691" y="343"/>
                  </a:lnTo>
                  <a:lnTo>
                    <a:pt x="691" y="322"/>
                  </a:lnTo>
                  <a:lnTo>
                    <a:pt x="703" y="322"/>
                  </a:lnTo>
                  <a:lnTo>
                    <a:pt x="703" y="301"/>
                  </a:lnTo>
                  <a:lnTo>
                    <a:pt x="723" y="301"/>
                  </a:lnTo>
                  <a:lnTo>
                    <a:pt x="723" y="280"/>
                  </a:lnTo>
                  <a:lnTo>
                    <a:pt x="851" y="280"/>
                  </a:lnTo>
                  <a:lnTo>
                    <a:pt x="856" y="280"/>
                  </a:lnTo>
                  <a:lnTo>
                    <a:pt x="856" y="238"/>
                  </a:lnTo>
                  <a:lnTo>
                    <a:pt x="1009" y="238"/>
                  </a:lnTo>
                  <a:lnTo>
                    <a:pt x="1009" y="212"/>
                  </a:lnTo>
                  <a:lnTo>
                    <a:pt x="1009" y="210"/>
                  </a:lnTo>
                  <a:lnTo>
                    <a:pt x="1176" y="210"/>
                  </a:lnTo>
                  <a:lnTo>
                    <a:pt x="1176" y="184"/>
                  </a:lnTo>
                  <a:lnTo>
                    <a:pt x="1176" y="179"/>
                  </a:lnTo>
                  <a:lnTo>
                    <a:pt x="1186" y="179"/>
                  </a:lnTo>
                  <a:lnTo>
                    <a:pt x="1186" y="154"/>
                  </a:lnTo>
                  <a:lnTo>
                    <a:pt x="1186" y="147"/>
                  </a:lnTo>
                  <a:lnTo>
                    <a:pt x="1321" y="147"/>
                  </a:lnTo>
                  <a:lnTo>
                    <a:pt x="1321" y="114"/>
                  </a:lnTo>
                  <a:lnTo>
                    <a:pt x="1334" y="114"/>
                  </a:lnTo>
                  <a:lnTo>
                    <a:pt x="1334" y="77"/>
                  </a:lnTo>
                  <a:lnTo>
                    <a:pt x="1380" y="77"/>
                  </a:lnTo>
                  <a:lnTo>
                    <a:pt x="1380" y="42"/>
                  </a:lnTo>
                  <a:lnTo>
                    <a:pt x="1410" y="42"/>
                  </a:lnTo>
                  <a:lnTo>
                    <a:pt x="1410" y="0"/>
                  </a:lnTo>
                  <a:lnTo>
                    <a:pt x="1794" y="0"/>
                  </a:lnTo>
                </a:path>
              </a:pathLst>
            </a:custGeom>
            <a:noFill/>
            <a:ln w="28575" cap="flat">
              <a:solidFill>
                <a:srgbClr val="97BA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479" name="Freeform 11">
              <a:extLst>
                <a:ext uri="{FF2B5EF4-FFF2-40B4-BE49-F238E27FC236}">
                  <a16:creationId xmlns:a16="http://schemas.microsoft.com/office/drawing/2014/main" id="{23BC5413-7B53-4516-80B1-6E8A06699A7D}"/>
                </a:ext>
              </a:extLst>
            </p:cNvPr>
            <p:cNvSpPr>
              <a:spLocks/>
            </p:cNvSpPr>
            <p:nvPr/>
          </p:nvSpPr>
          <p:spPr bwMode="auto">
            <a:xfrm>
              <a:off x="5724292" y="3297238"/>
              <a:ext cx="2833688" cy="933450"/>
            </a:xfrm>
            <a:custGeom>
              <a:avLst/>
              <a:gdLst>
                <a:gd name="T0" fmla="*/ 0 w 1785"/>
                <a:gd name="T1" fmla="*/ 588 h 588"/>
                <a:gd name="T2" fmla="*/ 30 w 1785"/>
                <a:gd name="T3" fmla="*/ 588 h 588"/>
                <a:gd name="T4" fmla="*/ 30 w 1785"/>
                <a:gd name="T5" fmla="*/ 571 h 588"/>
                <a:gd name="T6" fmla="*/ 62 w 1785"/>
                <a:gd name="T7" fmla="*/ 571 h 588"/>
                <a:gd name="T8" fmla="*/ 62 w 1785"/>
                <a:gd name="T9" fmla="*/ 557 h 588"/>
                <a:gd name="T10" fmla="*/ 76 w 1785"/>
                <a:gd name="T11" fmla="*/ 557 h 588"/>
                <a:gd name="T12" fmla="*/ 76 w 1785"/>
                <a:gd name="T13" fmla="*/ 539 h 588"/>
                <a:gd name="T14" fmla="*/ 103 w 1785"/>
                <a:gd name="T15" fmla="*/ 539 h 588"/>
                <a:gd name="T16" fmla="*/ 103 w 1785"/>
                <a:gd name="T17" fmla="*/ 515 h 588"/>
                <a:gd name="T18" fmla="*/ 250 w 1785"/>
                <a:gd name="T19" fmla="*/ 515 h 588"/>
                <a:gd name="T20" fmla="*/ 250 w 1785"/>
                <a:gd name="T21" fmla="*/ 480 h 588"/>
                <a:gd name="T22" fmla="*/ 250 w 1785"/>
                <a:gd name="T23" fmla="*/ 476 h 588"/>
                <a:gd name="T24" fmla="*/ 334 w 1785"/>
                <a:gd name="T25" fmla="*/ 476 h 588"/>
                <a:gd name="T26" fmla="*/ 334 w 1785"/>
                <a:gd name="T27" fmla="*/ 457 h 588"/>
                <a:gd name="T28" fmla="*/ 396 w 1785"/>
                <a:gd name="T29" fmla="*/ 457 h 588"/>
                <a:gd name="T30" fmla="*/ 396 w 1785"/>
                <a:gd name="T31" fmla="*/ 436 h 588"/>
                <a:gd name="T32" fmla="*/ 598 w 1785"/>
                <a:gd name="T33" fmla="*/ 436 h 588"/>
                <a:gd name="T34" fmla="*/ 598 w 1785"/>
                <a:gd name="T35" fmla="*/ 417 h 588"/>
                <a:gd name="T36" fmla="*/ 705 w 1785"/>
                <a:gd name="T37" fmla="*/ 417 h 588"/>
                <a:gd name="T38" fmla="*/ 705 w 1785"/>
                <a:gd name="T39" fmla="*/ 392 h 588"/>
                <a:gd name="T40" fmla="*/ 753 w 1785"/>
                <a:gd name="T41" fmla="*/ 392 h 588"/>
                <a:gd name="T42" fmla="*/ 753 w 1785"/>
                <a:gd name="T43" fmla="*/ 366 h 588"/>
                <a:gd name="T44" fmla="*/ 756 w 1785"/>
                <a:gd name="T45" fmla="*/ 366 h 588"/>
                <a:gd name="T46" fmla="*/ 756 w 1785"/>
                <a:gd name="T47" fmla="*/ 347 h 588"/>
                <a:gd name="T48" fmla="*/ 785 w 1785"/>
                <a:gd name="T49" fmla="*/ 347 h 588"/>
                <a:gd name="T50" fmla="*/ 785 w 1785"/>
                <a:gd name="T51" fmla="*/ 324 h 588"/>
                <a:gd name="T52" fmla="*/ 810 w 1785"/>
                <a:gd name="T53" fmla="*/ 324 h 588"/>
                <a:gd name="T54" fmla="*/ 810 w 1785"/>
                <a:gd name="T55" fmla="*/ 298 h 588"/>
                <a:gd name="T56" fmla="*/ 888 w 1785"/>
                <a:gd name="T57" fmla="*/ 298 h 588"/>
                <a:gd name="T58" fmla="*/ 888 w 1785"/>
                <a:gd name="T59" fmla="*/ 245 h 588"/>
                <a:gd name="T60" fmla="*/ 907 w 1785"/>
                <a:gd name="T61" fmla="*/ 245 h 588"/>
                <a:gd name="T62" fmla="*/ 907 w 1785"/>
                <a:gd name="T63" fmla="*/ 214 h 588"/>
                <a:gd name="T64" fmla="*/ 936 w 1785"/>
                <a:gd name="T65" fmla="*/ 214 h 588"/>
                <a:gd name="T66" fmla="*/ 936 w 1785"/>
                <a:gd name="T67" fmla="*/ 189 h 588"/>
                <a:gd name="T68" fmla="*/ 975 w 1785"/>
                <a:gd name="T69" fmla="*/ 189 h 588"/>
                <a:gd name="T70" fmla="*/ 975 w 1785"/>
                <a:gd name="T71" fmla="*/ 168 h 588"/>
                <a:gd name="T72" fmla="*/ 1037 w 1785"/>
                <a:gd name="T73" fmla="*/ 168 h 588"/>
                <a:gd name="T74" fmla="*/ 1037 w 1785"/>
                <a:gd name="T75" fmla="*/ 135 h 588"/>
                <a:gd name="T76" fmla="*/ 1103 w 1785"/>
                <a:gd name="T77" fmla="*/ 135 h 588"/>
                <a:gd name="T78" fmla="*/ 1103 w 1785"/>
                <a:gd name="T79" fmla="*/ 105 h 588"/>
                <a:gd name="T80" fmla="*/ 1142 w 1785"/>
                <a:gd name="T81" fmla="*/ 105 h 588"/>
                <a:gd name="T82" fmla="*/ 1142 w 1785"/>
                <a:gd name="T83" fmla="*/ 67 h 588"/>
                <a:gd name="T84" fmla="*/ 1165 w 1785"/>
                <a:gd name="T85" fmla="*/ 67 h 588"/>
                <a:gd name="T86" fmla="*/ 1165 w 1785"/>
                <a:gd name="T87" fmla="*/ 35 h 588"/>
                <a:gd name="T88" fmla="*/ 1241 w 1785"/>
                <a:gd name="T89" fmla="*/ 35 h 588"/>
                <a:gd name="T90" fmla="*/ 1241 w 1785"/>
                <a:gd name="T91" fmla="*/ 0 h 588"/>
                <a:gd name="T92" fmla="*/ 1785 w 1785"/>
                <a:gd name="T93" fmla="*/ 0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5" h="588">
                  <a:moveTo>
                    <a:pt x="0" y="588"/>
                  </a:moveTo>
                  <a:lnTo>
                    <a:pt x="30" y="588"/>
                  </a:lnTo>
                  <a:lnTo>
                    <a:pt x="30" y="571"/>
                  </a:lnTo>
                  <a:lnTo>
                    <a:pt x="62" y="571"/>
                  </a:lnTo>
                  <a:lnTo>
                    <a:pt x="62" y="557"/>
                  </a:lnTo>
                  <a:lnTo>
                    <a:pt x="76" y="557"/>
                  </a:lnTo>
                  <a:lnTo>
                    <a:pt x="76" y="539"/>
                  </a:lnTo>
                  <a:lnTo>
                    <a:pt x="103" y="539"/>
                  </a:lnTo>
                  <a:lnTo>
                    <a:pt x="103" y="515"/>
                  </a:lnTo>
                  <a:lnTo>
                    <a:pt x="250" y="515"/>
                  </a:lnTo>
                  <a:lnTo>
                    <a:pt x="250" y="480"/>
                  </a:lnTo>
                  <a:lnTo>
                    <a:pt x="250" y="476"/>
                  </a:lnTo>
                  <a:lnTo>
                    <a:pt x="334" y="476"/>
                  </a:lnTo>
                  <a:lnTo>
                    <a:pt x="334" y="457"/>
                  </a:lnTo>
                  <a:lnTo>
                    <a:pt x="396" y="457"/>
                  </a:lnTo>
                  <a:lnTo>
                    <a:pt x="396" y="436"/>
                  </a:lnTo>
                  <a:lnTo>
                    <a:pt x="598" y="436"/>
                  </a:lnTo>
                  <a:lnTo>
                    <a:pt x="598" y="417"/>
                  </a:lnTo>
                  <a:lnTo>
                    <a:pt x="705" y="417"/>
                  </a:lnTo>
                  <a:lnTo>
                    <a:pt x="705" y="392"/>
                  </a:lnTo>
                  <a:lnTo>
                    <a:pt x="753" y="392"/>
                  </a:lnTo>
                  <a:lnTo>
                    <a:pt x="753" y="366"/>
                  </a:lnTo>
                  <a:lnTo>
                    <a:pt x="756" y="366"/>
                  </a:lnTo>
                  <a:lnTo>
                    <a:pt x="756" y="347"/>
                  </a:lnTo>
                  <a:lnTo>
                    <a:pt x="785" y="347"/>
                  </a:lnTo>
                  <a:lnTo>
                    <a:pt x="785" y="324"/>
                  </a:lnTo>
                  <a:lnTo>
                    <a:pt x="810" y="324"/>
                  </a:lnTo>
                  <a:lnTo>
                    <a:pt x="810" y="298"/>
                  </a:lnTo>
                  <a:lnTo>
                    <a:pt x="888" y="298"/>
                  </a:lnTo>
                  <a:lnTo>
                    <a:pt x="888" y="245"/>
                  </a:lnTo>
                  <a:lnTo>
                    <a:pt x="907" y="245"/>
                  </a:lnTo>
                  <a:lnTo>
                    <a:pt x="907" y="214"/>
                  </a:lnTo>
                  <a:lnTo>
                    <a:pt x="936" y="214"/>
                  </a:lnTo>
                  <a:lnTo>
                    <a:pt x="936" y="189"/>
                  </a:lnTo>
                  <a:lnTo>
                    <a:pt x="975" y="189"/>
                  </a:lnTo>
                  <a:lnTo>
                    <a:pt x="975" y="168"/>
                  </a:lnTo>
                  <a:lnTo>
                    <a:pt x="1037" y="168"/>
                  </a:lnTo>
                  <a:lnTo>
                    <a:pt x="1037" y="135"/>
                  </a:lnTo>
                  <a:lnTo>
                    <a:pt x="1103" y="135"/>
                  </a:lnTo>
                  <a:lnTo>
                    <a:pt x="1103" y="105"/>
                  </a:lnTo>
                  <a:lnTo>
                    <a:pt x="1142" y="105"/>
                  </a:lnTo>
                  <a:lnTo>
                    <a:pt x="1142" y="67"/>
                  </a:lnTo>
                  <a:lnTo>
                    <a:pt x="1165" y="67"/>
                  </a:lnTo>
                  <a:lnTo>
                    <a:pt x="1165" y="35"/>
                  </a:lnTo>
                  <a:lnTo>
                    <a:pt x="1241" y="35"/>
                  </a:lnTo>
                  <a:lnTo>
                    <a:pt x="1241" y="0"/>
                  </a:lnTo>
                  <a:lnTo>
                    <a:pt x="1785" y="0"/>
                  </a:lnTo>
                </a:path>
              </a:pathLst>
            </a:custGeom>
            <a:noFill/>
            <a:ln w="19050" cap="flat" cmpd="sng" algn="ctr">
              <a:solidFill>
                <a:srgbClr val="183059"/>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sp>
        <p:nvSpPr>
          <p:cNvPr id="482" name="TextBox 481">
            <a:extLst>
              <a:ext uri="{FF2B5EF4-FFF2-40B4-BE49-F238E27FC236}">
                <a16:creationId xmlns:a16="http://schemas.microsoft.com/office/drawing/2014/main" id="{6265B2BB-4AA2-4F86-883D-8A680D3580CA}"/>
              </a:ext>
            </a:extLst>
          </p:cNvPr>
          <p:cNvSpPr txBox="1"/>
          <p:nvPr/>
        </p:nvSpPr>
        <p:spPr>
          <a:xfrm>
            <a:off x="183194" y="5630668"/>
            <a:ext cx="5633925" cy="461665"/>
          </a:xfrm>
          <a:prstGeom prst="rect">
            <a:avLst/>
          </a:prstGeom>
          <a:solidFill>
            <a:srgbClr val="FFFFFF"/>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prstClr val="black"/>
                </a:solidFill>
                <a:effectLst/>
                <a:uLnTx/>
                <a:uFillTx/>
                <a:latin typeface="Arial Narrow" pitchFamily="34" charset="0"/>
                <a:ea typeface="+mn-ea"/>
                <a:cs typeface="Candara"/>
              </a:rPr>
              <a:t>Rapports des risques instantanés (RRI) cumulatifs d’hémorragie majeure dans les groupes de traitement par l’AAS et l’apixaban chez des patients âgés &lt;75 ans ou ≥ 75 ans.</a:t>
            </a:r>
            <a:endParaRPr kumimoji="0" lang="en-CA" sz="1200" b="1" i="0" u="none" strike="noStrike" kern="1200" cap="none" spc="0" normalizeH="0" baseline="0" noProof="0" dirty="0">
              <a:ln>
                <a:noFill/>
              </a:ln>
              <a:solidFill>
                <a:prstClr val="black">
                  <a:lumMod val="85000"/>
                  <a:lumOff val="15000"/>
                </a:prstClr>
              </a:solidFill>
              <a:effectLst/>
              <a:uLnTx/>
              <a:uFillTx/>
              <a:latin typeface="Arial Narrow" panose="020B0606020202030204" pitchFamily="34" charset="0"/>
              <a:ea typeface="+mn-ea"/>
              <a:cs typeface="Candara"/>
            </a:endParaRPr>
          </a:p>
        </p:txBody>
      </p:sp>
      <p:sp>
        <p:nvSpPr>
          <p:cNvPr id="483" name="TextBox 482">
            <a:extLst>
              <a:ext uri="{FF2B5EF4-FFF2-40B4-BE49-F238E27FC236}">
                <a16:creationId xmlns:a16="http://schemas.microsoft.com/office/drawing/2014/main" id="{AD437DDF-D4B3-4F7C-A7D5-44A18A26BEEB}"/>
              </a:ext>
            </a:extLst>
          </p:cNvPr>
          <p:cNvSpPr txBox="1"/>
          <p:nvPr/>
        </p:nvSpPr>
        <p:spPr>
          <a:xfrm>
            <a:off x="7043979" y="5649185"/>
            <a:ext cx="2324100"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dirty="0" err="1">
                <a:ln>
                  <a:noFill/>
                </a:ln>
                <a:solidFill>
                  <a:prstClr val="black">
                    <a:lumMod val="85000"/>
                    <a:lumOff val="15000"/>
                  </a:prstClr>
                </a:solidFill>
                <a:effectLst/>
                <a:uLnTx/>
                <a:uFillTx/>
                <a:latin typeface="Arial Narrow" panose="020B0606020202030204" pitchFamily="34" charset="0"/>
                <a:ea typeface="+mn-ea"/>
                <a:cs typeface="Candara"/>
              </a:rPr>
              <a:t>Valeur</a:t>
            </a:r>
            <a:r>
              <a:rPr kumimoji="0" lang="en-CA" sz="1400" b="1" i="0" u="none" strike="noStrike" kern="1200" cap="none" spc="0" normalizeH="0" baseline="0" noProof="0" dirty="0">
                <a:ln>
                  <a:noFill/>
                </a:ln>
                <a:solidFill>
                  <a:prstClr val="black">
                    <a:lumMod val="85000"/>
                    <a:lumOff val="15000"/>
                  </a:prstClr>
                </a:solidFill>
                <a:effectLst/>
                <a:uLnTx/>
                <a:uFillTx/>
                <a:latin typeface="Arial Narrow" panose="020B0606020202030204" pitchFamily="34" charset="0"/>
                <a:ea typeface="+mn-ea"/>
                <a:cs typeface="Candara"/>
              </a:rPr>
              <a:t> P non </a:t>
            </a:r>
            <a:r>
              <a:rPr kumimoji="0" lang="en-CA" sz="1400" b="1" i="0" u="none" strike="noStrike" kern="1200" cap="none" spc="0" normalizeH="0" baseline="0" noProof="0" dirty="0" err="1">
                <a:ln>
                  <a:noFill/>
                </a:ln>
                <a:solidFill>
                  <a:prstClr val="black">
                    <a:lumMod val="85000"/>
                    <a:lumOff val="15000"/>
                  </a:prstClr>
                </a:solidFill>
                <a:effectLst/>
                <a:uLnTx/>
                <a:uFillTx/>
                <a:latin typeface="Arial Narrow" panose="020B0606020202030204" pitchFamily="34" charset="0"/>
                <a:ea typeface="+mn-ea"/>
                <a:cs typeface="Candara"/>
              </a:rPr>
              <a:t>disponible</a:t>
            </a:r>
            <a:endParaRPr kumimoji="0" lang="en-CA" sz="1400" b="1" i="0" u="none" strike="noStrike" kern="1200" cap="none" spc="0" normalizeH="0" baseline="0" noProof="0" dirty="0">
              <a:ln>
                <a:noFill/>
              </a:ln>
              <a:solidFill>
                <a:prstClr val="black">
                  <a:lumMod val="85000"/>
                  <a:lumOff val="15000"/>
                </a:prstClr>
              </a:solidFill>
              <a:effectLst/>
              <a:uLnTx/>
              <a:uFillTx/>
              <a:latin typeface="Arial Narrow" panose="020B0606020202030204" pitchFamily="34" charset="0"/>
              <a:ea typeface="+mn-ea"/>
              <a:cs typeface="Candara"/>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1400" b="1" i="0" u="none" strike="noStrike" kern="1200" cap="none" spc="0" normalizeH="0" baseline="0" noProof="0" dirty="0">
              <a:ln>
                <a:noFill/>
              </a:ln>
              <a:solidFill>
                <a:prstClr val="black">
                  <a:lumMod val="85000"/>
                  <a:lumOff val="15000"/>
                </a:prstClr>
              </a:solidFill>
              <a:effectLst/>
              <a:uLnTx/>
              <a:uFillTx/>
              <a:latin typeface="Arial Narrow" panose="020B0606020202030204" pitchFamily="34" charset="0"/>
              <a:ea typeface="+mn-ea"/>
              <a:cs typeface="Candara"/>
            </a:endParaRPr>
          </a:p>
        </p:txBody>
      </p:sp>
      <p:pic>
        <p:nvPicPr>
          <p:cNvPr id="129" name="4E92DA43-5712-40E9-AFDC-2C1062C78C6F" descr="7646DFF2-B812-4635-AA57-5171E34E5A45@chrc">
            <a:extLst>
              <a:ext uri="{FF2B5EF4-FFF2-40B4-BE49-F238E27FC236}">
                <a16:creationId xmlns:a16="http://schemas.microsoft.com/office/drawing/2014/main" id="{1B064F7E-A93D-451A-878E-8D14D16245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3235" y="153960"/>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 name="TextBox 129">
            <a:extLst>
              <a:ext uri="{FF2B5EF4-FFF2-40B4-BE49-F238E27FC236}">
                <a16:creationId xmlns:a16="http://schemas.microsoft.com/office/drawing/2014/main" id="{9B68AF2F-FEB3-46E0-9C25-ED317C6C0723}"/>
              </a:ext>
            </a:extLst>
          </p:cNvPr>
          <p:cNvSpPr txBox="1"/>
          <p:nvPr/>
        </p:nvSpPr>
        <p:spPr>
          <a:xfrm rot="16200000">
            <a:off x="-211760" y="3083364"/>
            <a:ext cx="1473512" cy="30777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err="1">
                <a:ln>
                  <a:noFill/>
                </a:ln>
                <a:solidFill>
                  <a:prstClr val="black"/>
                </a:solidFill>
                <a:effectLst/>
                <a:uLnTx/>
                <a:uFillTx/>
                <a:latin typeface="Arial Narrow" panose="020B0606020202030204" pitchFamily="34" charset="0"/>
                <a:ea typeface="+mn-ea"/>
                <a:cs typeface="+mn-cs"/>
              </a:rPr>
              <a:t>Risque</a:t>
            </a: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 </a:t>
            </a:r>
            <a:r>
              <a:rPr kumimoji="0" lang="en-GB" sz="1400" b="0" i="0" u="none" strike="noStrike" kern="0" cap="none" spc="0" normalizeH="0" baseline="0" noProof="0" dirty="0" err="1">
                <a:ln>
                  <a:noFill/>
                </a:ln>
                <a:solidFill>
                  <a:prstClr val="black"/>
                </a:solidFill>
                <a:effectLst/>
                <a:uLnTx/>
                <a:uFillTx/>
                <a:latin typeface="Arial Narrow" panose="020B0606020202030204" pitchFamily="34" charset="0"/>
                <a:ea typeface="+mn-ea"/>
                <a:cs typeface="+mn-cs"/>
              </a:rPr>
              <a:t>cumulatif</a:t>
            </a:r>
            <a:endPar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131" name="TextBox 130">
            <a:extLst>
              <a:ext uri="{FF2B5EF4-FFF2-40B4-BE49-F238E27FC236}">
                <a16:creationId xmlns:a16="http://schemas.microsoft.com/office/drawing/2014/main" id="{58D90D39-31B1-4247-8670-0338ECBA599C}"/>
              </a:ext>
            </a:extLst>
          </p:cNvPr>
          <p:cNvSpPr txBox="1"/>
          <p:nvPr/>
        </p:nvSpPr>
        <p:spPr>
          <a:xfrm rot="16200000">
            <a:off x="4284041" y="2991617"/>
            <a:ext cx="1504129" cy="30777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err="1">
                <a:ln>
                  <a:noFill/>
                </a:ln>
                <a:solidFill>
                  <a:prstClr val="black"/>
                </a:solidFill>
                <a:effectLst/>
                <a:uLnTx/>
                <a:uFillTx/>
                <a:latin typeface="Arial Narrow" panose="020B0606020202030204" pitchFamily="34" charset="0"/>
                <a:ea typeface="+mn-ea"/>
                <a:cs typeface="+mn-cs"/>
              </a:rPr>
              <a:t>Risque</a:t>
            </a:r>
            <a:r>
              <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rPr>
              <a:t> </a:t>
            </a:r>
            <a:r>
              <a:rPr kumimoji="0" lang="en-GB" sz="1400" b="0" i="0" u="none" strike="noStrike" kern="0" cap="none" spc="0" normalizeH="0" baseline="0" noProof="0" dirty="0" err="1">
                <a:ln>
                  <a:noFill/>
                </a:ln>
                <a:solidFill>
                  <a:prstClr val="black"/>
                </a:solidFill>
                <a:effectLst/>
                <a:uLnTx/>
                <a:uFillTx/>
                <a:latin typeface="Arial Narrow" panose="020B0606020202030204" pitchFamily="34" charset="0"/>
                <a:ea typeface="+mn-ea"/>
                <a:cs typeface="+mn-cs"/>
              </a:rPr>
              <a:t>cumulatif</a:t>
            </a:r>
            <a:endParaRPr kumimoji="0" lang="en-GB" sz="1400" b="0" i="0" u="none" strike="noStrike" kern="0" cap="none" spc="0" normalizeH="0" baseline="0" noProof="0" dirty="0">
              <a:ln>
                <a:noFill/>
              </a:ln>
              <a:solidFill>
                <a:prstClr val="black"/>
              </a:solidFill>
              <a:effectLst/>
              <a:uLnTx/>
              <a:uFillTx/>
              <a:latin typeface="Arial Narrow" panose="020B0606020202030204" pitchFamily="34" charset="0"/>
              <a:ea typeface="+mn-ea"/>
              <a:cs typeface="+mn-cs"/>
            </a:endParaRPr>
          </a:p>
        </p:txBody>
      </p:sp>
    </p:spTree>
    <p:extLst>
      <p:ext uri="{BB962C8B-B14F-4D97-AF65-F5344CB8AC3E}">
        <p14:creationId xmlns:p14="http://schemas.microsoft.com/office/powerpoint/2010/main" val="2104463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841E32A-EB6F-47A2-AF6B-AF79BF1E89C5}"/>
              </a:ext>
            </a:extLst>
          </p:cNvPr>
          <p:cNvSpPr/>
          <p:nvPr/>
        </p:nvSpPr>
        <p:spPr>
          <a:xfrm>
            <a:off x="0" y="6211671"/>
            <a:ext cx="9144000" cy="64633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46" name="Picture 45" descr="CHRC-logo_blue.png">
            <a:extLst>
              <a:ext uri="{FF2B5EF4-FFF2-40B4-BE49-F238E27FC236}">
                <a16:creationId xmlns:a16="http://schemas.microsoft.com/office/drawing/2014/main" id="{095A59FD-9F52-4C72-A6A6-4B5DFA8DC5CA}"/>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380250" y="5889891"/>
            <a:ext cx="716292" cy="712746"/>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264319"/>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5081" y="13238"/>
            <a:ext cx="6867311" cy="1200329"/>
          </a:xfrm>
          <a:prstGeom prst="rect">
            <a:avLst/>
          </a:prstGeom>
          <a:noFill/>
        </p:spPr>
        <p:txBody>
          <a:bodyPr wrap="square">
            <a:spAutoFit/>
          </a:bodyPr>
          <a:lstStyle/>
          <a:p>
            <a:pPr lvl="0">
              <a:defRPr/>
            </a:pPr>
            <a:r>
              <a:rPr lang="fr-CA" sz="3600" b="1" dirty="0">
                <a:solidFill>
                  <a:srgbClr val="183059"/>
                </a:solidFill>
                <a:latin typeface="Arial Narrow" panose="020B0606020202030204" pitchFamily="34" charset="0"/>
                <a:cs typeface="Aharoni" panose="02010803020104030203" pitchFamily="2" charset="-79"/>
              </a:rPr>
              <a:t>Données sur la comorbidité en présence </a:t>
            </a:r>
            <a:r>
              <a:rPr lang="fr-CA" sz="3600" b="1">
                <a:solidFill>
                  <a:srgbClr val="183059"/>
                </a:solidFill>
                <a:latin typeface="Arial Narrow" panose="020B0606020202030204" pitchFamily="34" charset="0"/>
                <a:cs typeface="Aharoni" panose="02010803020104030203" pitchFamily="2" charset="-79"/>
              </a:rPr>
              <a:t>de FA</a:t>
            </a:r>
            <a:endParaRPr kumimoji="0" lang="fr-CA" sz="3600" b="1" i="0" u="none" strike="noStrike" kern="1200" cap="none" spc="0" normalizeH="0" baseline="0" dirty="0">
              <a:ln>
                <a:noFill/>
              </a:ln>
              <a:solidFill>
                <a:srgbClr val="183059"/>
              </a:solidFill>
              <a:effectLst/>
              <a:uLnTx/>
              <a:uFillTx/>
              <a:latin typeface="Arial Narrow" panose="020B0606020202030204" pitchFamily="34" charset="0"/>
              <a:cs typeface="Aharoni" panose="02010803020104030203" pitchFamily="2" charset="-79"/>
            </a:endParaRPr>
          </a:p>
        </p:txBody>
      </p:sp>
      <p:graphicFrame>
        <p:nvGraphicFramePr>
          <p:cNvPr id="27" name="Chart 26">
            <a:extLst>
              <a:ext uri="{FF2B5EF4-FFF2-40B4-BE49-F238E27FC236}">
                <a16:creationId xmlns:a16="http://schemas.microsoft.com/office/drawing/2014/main" id="{51705E64-E79F-48F9-B486-455F6BADBFD3}"/>
              </a:ext>
            </a:extLst>
          </p:cNvPr>
          <p:cNvGraphicFramePr/>
          <p:nvPr/>
        </p:nvGraphicFramePr>
        <p:xfrm>
          <a:off x="2213681" y="4721243"/>
          <a:ext cx="1679757" cy="156707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8" name="Chart 27">
            <a:extLst>
              <a:ext uri="{FF2B5EF4-FFF2-40B4-BE49-F238E27FC236}">
                <a16:creationId xmlns:a16="http://schemas.microsoft.com/office/drawing/2014/main" id="{8FD8839C-4C1D-48E6-AEE5-0B5478BEA6E4}"/>
              </a:ext>
            </a:extLst>
          </p:cNvPr>
          <p:cNvGraphicFramePr/>
          <p:nvPr/>
        </p:nvGraphicFramePr>
        <p:xfrm>
          <a:off x="3936321" y="4684363"/>
          <a:ext cx="1679757" cy="1567073"/>
        </p:xfrm>
        <a:graphic>
          <a:graphicData uri="http://schemas.openxmlformats.org/drawingml/2006/chart">
            <c:chart xmlns:c="http://schemas.openxmlformats.org/drawingml/2006/chart" xmlns:r="http://schemas.openxmlformats.org/officeDocument/2006/relationships" r:id="rId6"/>
          </a:graphicData>
        </a:graphic>
      </p:graphicFrame>
      <p:sp>
        <p:nvSpPr>
          <p:cNvPr id="23" name="TextBox 22">
            <a:extLst>
              <a:ext uri="{FF2B5EF4-FFF2-40B4-BE49-F238E27FC236}">
                <a16:creationId xmlns:a16="http://schemas.microsoft.com/office/drawing/2014/main" id="{46E92D12-0950-4CF2-AFF2-25FB834E8B76}"/>
              </a:ext>
            </a:extLst>
          </p:cNvPr>
          <p:cNvSpPr txBox="1"/>
          <p:nvPr/>
        </p:nvSpPr>
        <p:spPr>
          <a:xfrm>
            <a:off x="448666" y="5855290"/>
            <a:ext cx="4955824" cy="253916"/>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Arial Narrow" panose="020B0606020202030204" pitchFamily="34" charset="0"/>
                <a:cs typeface="Lato"/>
              </a:rPr>
              <a:t>* </a:t>
            </a:r>
            <a:r>
              <a:rPr kumimoji="0" lang="en-US" sz="1050" b="1" i="0" u="none" strike="noStrike" kern="1200" cap="none" spc="0" normalizeH="0" baseline="0" noProof="0" dirty="0" err="1">
                <a:ln>
                  <a:noFill/>
                </a:ln>
                <a:solidFill>
                  <a:prstClr val="black"/>
                </a:solidFill>
                <a:effectLst/>
                <a:uLnTx/>
                <a:uFillTx/>
                <a:latin typeface="Arial Narrow" panose="020B0606020202030204" pitchFamily="34" charset="0"/>
                <a:cs typeface="Lato"/>
              </a:rPr>
              <a:t>Ou</a:t>
            </a:r>
            <a:r>
              <a:rPr kumimoji="0" lang="en-US" sz="1050" b="1" i="0" u="none" strike="noStrike" kern="1200" cap="none" spc="0" normalizeH="0" baseline="0" noProof="0" dirty="0">
                <a:ln>
                  <a:noFill/>
                </a:ln>
                <a:solidFill>
                  <a:prstClr val="black"/>
                </a:solidFill>
                <a:effectLst/>
                <a:uLnTx/>
                <a:uFillTx/>
                <a:latin typeface="Arial Narrow" panose="020B0606020202030204" pitchFamily="34" charset="0"/>
                <a:cs typeface="Lato"/>
              </a:rPr>
              <a:t> le </a:t>
            </a:r>
            <a:r>
              <a:rPr kumimoji="0" lang="en-US" sz="1050" b="1" i="0" u="none" strike="noStrike" kern="1200" cap="none" spc="0" normalizeH="0" baseline="0" noProof="0" dirty="0" err="1">
                <a:ln>
                  <a:noFill/>
                </a:ln>
                <a:solidFill>
                  <a:prstClr val="black"/>
                </a:solidFill>
                <a:effectLst/>
                <a:uLnTx/>
                <a:uFillTx/>
                <a:latin typeface="Arial Narrow" panose="020B0606020202030204" pitchFamily="34" charset="0"/>
                <a:cs typeface="Lato"/>
              </a:rPr>
              <a:t>prasugrel</a:t>
            </a:r>
            <a:r>
              <a:rPr kumimoji="0" lang="en-US" sz="1050" b="1" i="0" u="none" strike="noStrike" kern="1200" cap="none" spc="0" normalizeH="0" baseline="0" noProof="0" dirty="0">
                <a:ln>
                  <a:noFill/>
                </a:ln>
                <a:solidFill>
                  <a:prstClr val="black"/>
                </a:solidFill>
                <a:effectLst/>
                <a:uLnTx/>
                <a:uFillTx/>
                <a:latin typeface="Arial Narrow" panose="020B0606020202030204" pitchFamily="34" charset="0"/>
                <a:cs typeface="Lato"/>
              </a:rPr>
              <a:t> </a:t>
            </a:r>
            <a:r>
              <a:rPr kumimoji="0" lang="en-US" sz="1050" b="1" i="0" u="none" strike="noStrike" kern="1200" cap="none" spc="0" normalizeH="0" baseline="0" noProof="0" dirty="0" err="1">
                <a:ln>
                  <a:noFill/>
                </a:ln>
                <a:solidFill>
                  <a:prstClr val="black"/>
                </a:solidFill>
                <a:effectLst/>
                <a:uLnTx/>
                <a:uFillTx/>
                <a:latin typeface="Arial Narrow" panose="020B0606020202030204" pitchFamily="34" charset="0"/>
                <a:cs typeface="Lato"/>
              </a:rPr>
              <a:t>si</a:t>
            </a:r>
            <a:r>
              <a:rPr kumimoji="0" lang="en-US" sz="1050" b="1" i="0" u="none" strike="noStrike" kern="1200" cap="none" spc="0" normalizeH="0" baseline="0" noProof="0" dirty="0">
                <a:ln>
                  <a:noFill/>
                </a:ln>
                <a:solidFill>
                  <a:prstClr val="black"/>
                </a:solidFill>
                <a:effectLst/>
                <a:uLnTx/>
                <a:uFillTx/>
                <a:latin typeface="Arial Narrow" panose="020B0606020202030204" pitchFamily="34" charset="0"/>
                <a:cs typeface="Lato"/>
              </a:rPr>
              <a:t> </a:t>
            </a:r>
            <a:r>
              <a:rPr kumimoji="0" lang="en-US" sz="1050" b="1" i="0" u="none" strike="noStrike" kern="1200" cap="none" spc="0" normalizeH="0" baseline="0" noProof="0" dirty="0" err="1">
                <a:ln>
                  <a:noFill/>
                </a:ln>
                <a:solidFill>
                  <a:prstClr val="black"/>
                </a:solidFill>
                <a:effectLst/>
                <a:uLnTx/>
                <a:uFillTx/>
                <a:latin typeface="Arial Narrow" panose="020B0606020202030204" pitchFamily="34" charset="0"/>
                <a:cs typeface="Lato"/>
              </a:rPr>
              <a:t>une</a:t>
            </a:r>
            <a:r>
              <a:rPr kumimoji="0" lang="en-US" sz="1050" b="1" i="0" u="none" strike="noStrike" kern="1200" cap="none" spc="0" normalizeH="0" baseline="0" noProof="0" dirty="0">
                <a:ln>
                  <a:noFill/>
                </a:ln>
                <a:solidFill>
                  <a:prstClr val="black"/>
                </a:solidFill>
                <a:effectLst/>
                <a:uLnTx/>
                <a:uFillTx/>
                <a:latin typeface="Arial Narrow" panose="020B0606020202030204" pitchFamily="34" charset="0"/>
                <a:cs typeface="Lato"/>
              </a:rPr>
              <a:t> ICP </a:t>
            </a:r>
            <a:r>
              <a:rPr kumimoji="0" lang="en-US" sz="1050" b="1" i="0" u="none" strike="noStrike" kern="1200" cap="none" spc="0" normalizeH="0" baseline="0" noProof="0" dirty="0" err="1">
                <a:ln>
                  <a:noFill/>
                </a:ln>
                <a:solidFill>
                  <a:prstClr val="black"/>
                </a:solidFill>
                <a:effectLst/>
                <a:uLnTx/>
                <a:uFillTx/>
                <a:latin typeface="Arial Narrow" panose="020B0606020202030204" pitchFamily="34" charset="0"/>
                <a:cs typeface="Lato"/>
              </a:rPr>
              <a:t>est</a:t>
            </a:r>
            <a:r>
              <a:rPr kumimoji="0" lang="en-US" sz="1050" b="1" i="0" u="none" strike="noStrike" kern="1200" cap="none" spc="0" normalizeH="0" baseline="0" noProof="0" dirty="0">
                <a:ln>
                  <a:noFill/>
                </a:ln>
                <a:solidFill>
                  <a:prstClr val="black"/>
                </a:solidFill>
                <a:effectLst/>
                <a:uLnTx/>
                <a:uFillTx/>
                <a:latin typeface="Arial Narrow" panose="020B0606020202030204" pitchFamily="34" charset="0"/>
                <a:cs typeface="Lato"/>
              </a:rPr>
              <a:t> </a:t>
            </a:r>
            <a:r>
              <a:rPr kumimoji="0" lang="en-US" sz="1050" b="1" i="0" u="none" strike="noStrike" kern="1200" cap="none" spc="0" normalizeH="0" baseline="0" noProof="0" dirty="0" err="1">
                <a:ln>
                  <a:noFill/>
                </a:ln>
                <a:solidFill>
                  <a:prstClr val="black"/>
                </a:solidFill>
                <a:effectLst/>
                <a:uLnTx/>
                <a:uFillTx/>
                <a:latin typeface="Arial Narrow" panose="020B0606020202030204" pitchFamily="34" charset="0"/>
                <a:cs typeface="Lato"/>
              </a:rPr>
              <a:t>réalisée</a:t>
            </a:r>
            <a:r>
              <a:rPr kumimoji="0" lang="en-US" sz="1050" b="1" i="0" u="none" strike="noStrike" kern="1200" cap="none" spc="0" normalizeH="0" baseline="0" noProof="0" dirty="0">
                <a:ln>
                  <a:noFill/>
                </a:ln>
                <a:solidFill>
                  <a:prstClr val="black"/>
                </a:solidFill>
                <a:effectLst/>
                <a:uLnTx/>
                <a:uFillTx/>
                <a:latin typeface="Arial Narrow" panose="020B0606020202030204" pitchFamily="34" charset="0"/>
                <a:cs typeface="Lato"/>
              </a:rPr>
              <a:t>    ** le </a:t>
            </a:r>
            <a:r>
              <a:rPr kumimoji="0" lang="en-US" sz="1050" b="1" i="0" u="none" strike="noStrike" kern="1200" cap="none" spc="0" normalizeH="0" baseline="0" noProof="0" dirty="0" err="1">
                <a:ln>
                  <a:noFill/>
                </a:ln>
                <a:solidFill>
                  <a:prstClr val="black"/>
                </a:solidFill>
                <a:effectLst/>
                <a:uLnTx/>
                <a:uFillTx/>
                <a:latin typeface="Arial Narrow" panose="020B0606020202030204" pitchFamily="34" charset="0"/>
                <a:cs typeface="Lato"/>
              </a:rPr>
              <a:t>clopidogrel</a:t>
            </a:r>
            <a:r>
              <a:rPr kumimoji="0" lang="en-US" sz="1050" b="1" i="0" u="none" strike="noStrike" kern="1200" cap="none" spc="0" normalizeH="0" baseline="0" noProof="0" dirty="0">
                <a:ln>
                  <a:noFill/>
                </a:ln>
                <a:solidFill>
                  <a:prstClr val="black"/>
                </a:solidFill>
                <a:effectLst/>
                <a:uLnTx/>
                <a:uFillTx/>
                <a:latin typeface="Arial Narrow" panose="020B0606020202030204" pitchFamily="34" charset="0"/>
                <a:cs typeface="Lato"/>
              </a:rPr>
              <a:t> </a:t>
            </a:r>
            <a:r>
              <a:rPr kumimoji="0" lang="en-US" sz="1050" b="1" i="0" u="none" strike="noStrike" kern="1200" cap="none" spc="0" normalizeH="0" baseline="0" noProof="0" dirty="0" err="1">
                <a:ln>
                  <a:noFill/>
                </a:ln>
                <a:solidFill>
                  <a:prstClr val="black"/>
                </a:solidFill>
                <a:effectLst/>
                <a:uLnTx/>
                <a:uFillTx/>
                <a:latin typeface="Arial Narrow" panose="020B0606020202030204" pitchFamily="34" charset="0"/>
                <a:cs typeface="Lato"/>
              </a:rPr>
              <a:t>est</a:t>
            </a:r>
            <a:r>
              <a:rPr kumimoji="0" lang="en-US" sz="1050" b="1" i="0" u="none" strike="noStrike" kern="1200" cap="none" spc="0" normalizeH="0" baseline="0" noProof="0" dirty="0">
                <a:ln>
                  <a:noFill/>
                </a:ln>
                <a:solidFill>
                  <a:prstClr val="black"/>
                </a:solidFill>
                <a:effectLst/>
                <a:uLnTx/>
                <a:uFillTx/>
                <a:latin typeface="Arial Narrow" panose="020B0606020202030204" pitchFamily="34" charset="0"/>
                <a:cs typeface="Lato"/>
              </a:rPr>
              <a:t> </a:t>
            </a:r>
            <a:r>
              <a:rPr kumimoji="0" lang="en-US" sz="1050" b="1" i="0" u="none" strike="noStrike" kern="1200" cap="none" spc="0" normalizeH="0" baseline="0" noProof="0" dirty="0" err="1">
                <a:ln>
                  <a:noFill/>
                </a:ln>
                <a:solidFill>
                  <a:prstClr val="black"/>
                </a:solidFill>
                <a:effectLst/>
                <a:uLnTx/>
                <a:uFillTx/>
                <a:latin typeface="Arial Narrow" panose="020B0606020202030204" pitchFamily="34" charset="0"/>
                <a:cs typeface="Lato"/>
              </a:rPr>
              <a:t>généralement</a:t>
            </a:r>
            <a:r>
              <a:rPr kumimoji="0" lang="en-US" sz="1050" b="1" i="0" u="none" strike="noStrike" kern="1200" cap="none" spc="0" normalizeH="0" baseline="0" noProof="0" dirty="0">
                <a:ln>
                  <a:noFill/>
                </a:ln>
                <a:solidFill>
                  <a:prstClr val="black"/>
                </a:solidFill>
                <a:effectLst/>
                <a:uLnTx/>
                <a:uFillTx/>
                <a:latin typeface="Arial Narrow" panose="020B0606020202030204" pitchFamily="34" charset="0"/>
                <a:cs typeface="Lato"/>
              </a:rPr>
              <a:t> </a:t>
            </a:r>
            <a:r>
              <a:rPr kumimoji="0" lang="en-US" sz="1050" b="1" i="0" u="none" strike="noStrike" kern="1200" cap="none" spc="0" normalizeH="0" baseline="0" noProof="0" dirty="0" err="1">
                <a:ln>
                  <a:noFill/>
                </a:ln>
                <a:solidFill>
                  <a:prstClr val="black"/>
                </a:solidFill>
                <a:effectLst/>
                <a:uLnTx/>
                <a:uFillTx/>
                <a:latin typeface="Arial Narrow" panose="020B0606020202030204" pitchFamily="34" charset="0"/>
                <a:cs typeface="Lato"/>
              </a:rPr>
              <a:t>choisi</a:t>
            </a:r>
            <a:endParaRPr kumimoji="0" lang="en-US" sz="1050" b="1" i="0" u="none" strike="noStrike" kern="1200" cap="none" spc="0" normalizeH="0" baseline="0" noProof="0" dirty="0">
              <a:ln>
                <a:noFill/>
              </a:ln>
              <a:solidFill>
                <a:prstClr val="black"/>
              </a:solidFill>
              <a:effectLst/>
              <a:uLnTx/>
              <a:uFillTx/>
              <a:latin typeface="Arial Narrow" panose="020B0606020202030204" pitchFamily="34" charset="0"/>
              <a:cs typeface="Lato"/>
            </a:endParaRPr>
          </a:p>
        </p:txBody>
      </p:sp>
      <p:sp>
        <p:nvSpPr>
          <p:cNvPr id="24" name="Rectangle 23">
            <a:extLst>
              <a:ext uri="{FF2B5EF4-FFF2-40B4-BE49-F238E27FC236}">
                <a16:creationId xmlns:a16="http://schemas.microsoft.com/office/drawing/2014/main" id="{6393089C-0643-41BB-BCED-5CA839EE501E}"/>
              </a:ext>
            </a:extLst>
          </p:cNvPr>
          <p:cNvSpPr/>
          <p:nvPr/>
        </p:nvSpPr>
        <p:spPr>
          <a:xfrm>
            <a:off x="107504" y="6254374"/>
            <a:ext cx="4572000" cy="584775"/>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0" i="0" u="none" strike="noStrike" kern="0" cap="none" spc="0" normalizeH="0" baseline="0" noProof="0" dirty="0">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Pfizer Canada Inc./BMS Canada.  </a:t>
            </a:r>
            <a:r>
              <a:rPr kumimoji="0" lang="en-CA" sz="800" b="0" i="0" u="none" strike="noStrike" kern="0" cap="none" spc="0" normalizeH="0" baseline="0" noProof="0" dirty="0" err="1">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Eliquis</a:t>
            </a:r>
            <a:r>
              <a:rPr kumimoji="0" lang="en-CA" sz="800" b="0" i="0" u="none" strike="noStrike" kern="0" cap="none" spc="0" normalizeH="0" baseline="0" noProof="0" dirty="0">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 (</a:t>
            </a:r>
            <a:r>
              <a:rPr kumimoji="0" lang="en-CA" sz="800" b="0" i="0" u="none" strike="noStrike" kern="0" cap="none" spc="0" normalizeH="0" baseline="0" noProof="0" dirty="0" err="1">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apixaban</a:t>
            </a:r>
            <a:r>
              <a:rPr kumimoji="0" lang="en-CA" sz="800" b="0" i="0" u="none" strike="noStrike" kern="0" cap="none" spc="0" normalizeH="0" baseline="0" noProof="0" dirty="0">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 Product Monograph, June 16, 2016.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0" i="0" u="none" strike="noStrike" kern="0" cap="none" spc="0" normalizeH="0" baseline="0" noProof="0" dirty="0" err="1">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Boehringer</a:t>
            </a:r>
            <a:r>
              <a:rPr kumimoji="0" lang="en-CA" sz="800" b="0" i="0" u="none" strike="noStrike" kern="0" cap="none" spc="0" normalizeH="0" baseline="0" noProof="0" dirty="0">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 </a:t>
            </a:r>
            <a:r>
              <a:rPr kumimoji="0" lang="en-CA" sz="800" b="0" i="0" u="none" strike="noStrike" kern="0" cap="none" spc="0" normalizeH="0" baseline="0" noProof="0" dirty="0" err="1">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Ingelheim</a:t>
            </a:r>
            <a:r>
              <a:rPr kumimoji="0" lang="en-CA" sz="800" b="0" i="0" u="none" strike="noStrike" kern="0" cap="none" spc="0" normalizeH="0" baseline="0" noProof="0" dirty="0">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 Canada Ltd. </a:t>
            </a:r>
            <a:r>
              <a:rPr kumimoji="0" lang="en-CA" sz="800" b="0" i="0" u="none" strike="noStrike" kern="0" cap="none" spc="0" normalizeH="0" baseline="0" noProof="0" dirty="0" err="1">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Pradaxa</a:t>
            </a:r>
            <a:r>
              <a:rPr kumimoji="0" lang="en-CA" sz="800" b="0" i="0" u="none" strike="noStrike" kern="0" cap="none" spc="0" normalizeH="0" baseline="0" noProof="0" dirty="0">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 (</a:t>
            </a:r>
            <a:r>
              <a:rPr kumimoji="0" lang="en-CA" sz="800" b="0" i="0" u="none" strike="noStrike" kern="0" cap="none" spc="0" normalizeH="0" baseline="0" noProof="0" dirty="0" err="1">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dagbatran</a:t>
            </a:r>
            <a:r>
              <a:rPr kumimoji="0" lang="en-CA" sz="800" b="0" i="0" u="none" strike="noStrike" kern="0" cap="none" spc="0" normalizeH="0" baseline="0" noProof="0" dirty="0">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 Product Monograph. August 11, 2016.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800" b="0" i="0" u="none" strike="noStrike" kern="0" cap="none" spc="0" normalizeH="0" baseline="0" noProof="0" dirty="0">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Bayer Inc. </a:t>
            </a:r>
            <a:r>
              <a:rPr kumimoji="0" lang="en-CA" sz="800" b="0" i="0" u="none" strike="noStrike" kern="0" cap="none" spc="0" normalizeH="0" baseline="0" noProof="0" dirty="0" err="1">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Xarelto</a:t>
            </a:r>
            <a:r>
              <a:rPr kumimoji="0" lang="en-CA" sz="800" b="0" i="0" u="none" strike="noStrike" kern="0" cap="none" spc="0" normalizeH="0" baseline="0" noProof="0" dirty="0">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 (</a:t>
            </a:r>
            <a:r>
              <a:rPr kumimoji="0" lang="en-CA" sz="800" b="0" i="0" u="none" strike="noStrike" kern="0" cap="none" spc="0" normalizeH="0" baseline="0" noProof="0" dirty="0" err="1">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rivaroxaban</a:t>
            </a:r>
            <a:r>
              <a:rPr kumimoji="0" lang="en-CA" sz="800" b="0" i="0" u="none" strike="noStrike" kern="0" cap="none" spc="0" normalizeH="0" baseline="0" noProof="0" dirty="0">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 Product Monograph. July 20, 2015.</a:t>
            </a:r>
          </a:p>
          <a:p>
            <a:pPr marL="0" marR="0" lvl="2" indent="0" algn="l" defTabSz="457200" rtl="0" eaLnBrk="1" fontAlgn="auto" latinLnBrk="0" hangingPunct="1">
              <a:lnSpc>
                <a:spcPct val="100000"/>
              </a:lnSpc>
              <a:spcBef>
                <a:spcPts val="0"/>
              </a:spcBef>
              <a:spcAft>
                <a:spcPts val="0"/>
              </a:spcAft>
              <a:buClrTx/>
              <a:buSzTx/>
              <a:buFontTx/>
              <a:buNone/>
              <a:tabLst/>
              <a:defRPr/>
            </a:pPr>
            <a:r>
              <a:rPr kumimoji="0" lang="en-CA" sz="800" b="0" i="0" u="none" strike="noStrike" kern="1200" cap="none" spc="0" normalizeH="0" baseline="0" noProof="0" dirty="0">
                <a:ln>
                  <a:noFill/>
                </a:ln>
                <a:solidFill>
                  <a:prstClr val="white"/>
                </a:solidFill>
                <a:effectLst/>
                <a:uLnTx/>
                <a:uFillTx/>
                <a:latin typeface="Arial Narrow" panose="020B0606020202030204" pitchFamily="34" charset="0"/>
                <a:cs typeface="Lato"/>
              </a:rPr>
              <a:t>Cairns  Which OAC for which AF Patient Can J  </a:t>
            </a:r>
            <a:r>
              <a:rPr kumimoji="0" lang="en-CA" sz="800" b="0" i="0" u="none" strike="noStrike" kern="1200" cap="none" spc="0" normalizeH="0" baseline="0" noProof="0" dirty="0" err="1">
                <a:ln>
                  <a:noFill/>
                </a:ln>
                <a:solidFill>
                  <a:prstClr val="white"/>
                </a:solidFill>
                <a:effectLst/>
                <a:uLnTx/>
                <a:uFillTx/>
                <a:latin typeface="Arial Narrow" panose="020B0606020202030204" pitchFamily="34" charset="0"/>
                <a:cs typeface="Lato"/>
              </a:rPr>
              <a:t>Cardiol</a:t>
            </a:r>
            <a:r>
              <a:rPr kumimoji="0" lang="en-CA" sz="800" b="0" i="0" u="none" strike="noStrike" kern="1200" cap="none" spc="0" normalizeH="0" baseline="0" noProof="0" dirty="0">
                <a:ln>
                  <a:noFill/>
                </a:ln>
                <a:solidFill>
                  <a:prstClr val="white"/>
                </a:solidFill>
                <a:effectLst/>
                <a:uLnTx/>
                <a:uFillTx/>
                <a:latin typeface="Arial Narrow" panose="020B0606020202030204" pitchFamily="34" charset="0"/>
                <a:cs typeface="Lato"/>
              </a:rPr>
              <a:t> 2013;  :1-8</a:t>
            </a:r>
          </a:p>
        </p:txBody>
      </p:sp>
      <p:sp>
        <p:nvSpPr>
          <p:cNvPr id="25" name="Rectangle 24">
            <a:extLst>
              <a:ext uri="{FF2B5EF4-FFF2-40B4-BE49-F238E27FC236}">
                <a16:creationId xmlns:a16="http://schemas.microsoft.com/office/drawing/2014/main" id="{2170723D-8962-4B8C-9AA2-6FDDC5A75B29}"/>
              </a:ext>
            </a:extLst>
          </p:cNvPr>
          <p:cNvSpPr/>
          <p:nvPr/>
        </p:nvSpPr>
        <p:spPr>
          <a:xfrm>
            <a:off x="4480167" y="6232360"/>
            <a:ext cx="4572000" cy="584775"/>
          </a:xfrm>
          <a:prstGeom prst="rect">
            <a:avLst/>
          </a:prstGeom>
        </p:spPr>
        <p:txBody>
          <a:bodyPr>
            <a:spAutoFit/>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kumimoji="0" lang="da-DK" sz="800" b="0" i="0" u="none" strike="noStrike" kern="1200" cap="none" spc="0" normalizeH="0" baseline="0" noProof="0" dirty="0">
                <a:ln>
                  <a:noFill/>
                </a:ln>
                <a:solidFill>
                  <a:prstClr val="white"/>
                </a:solidFill>
                <a:effectLst/>
                <a:uLnTx/>
                <a:uFillTx/>
                <a:latin typeface="Arial Narrow" panose="020B0606020202030204" pitchFamily="34" charset="0"/>
                <a:cs typeface="Lato"/>
              </a:rPr>
              <a:t>Granger et al., NEJM 2011; 365: 981-992</a:t>
            </a:r>
          </a:p>
          <a:p>
            <a:pPr marL="0" marR="0" lvl="2" indent="0" algn="l" defTabSz="457200" rtl="0" eaLnBrk="1" fontAlgn="auto" latinLnBrk="0" hangingPunct="1">
              <a:lnSpc>
                <a:spcPct val="100000"/>
              </a:lnSpc>
              <a:spcBef>
                <a:spcPts val="0"/>
              </a:spcBef>
              <a:spcAft>
                <a:spcPts val="0"/>
              </a:spcAft>
              <a:buClrTx/>
              <a:buSzTx/>
              <a:buFontTx/>
              <a:buNone/>
              <a:tabLst/>
              <a:defRPr/>
            </a:pPr>
            <a:r>
              <a:rPr kumimoji="0" lang="da-DK" sz="800" b="0" i="0" u="none" strike="noStrike" kern="1200" cap="none" spc="0" normalizeH="0" baseline="0" noProof="0" dirty="0">
                <a:ln>
                  <a:noFill/>
                </a:ln>
                <a:solidFill>
                  <a:prstClr val="white"/>
                </a:solidFill>
                <a:effectLst/>
                <a:uLnTx/>
                <a:uFillTx/>
                <a:latin typeface="Arial Narrow" panose="020B0606020202030204" pitchFamily="34" charset="0"/>
                <a:cs typeface="Lato"/>
              </a:rPr>
              <a:t>Connolly et al., NEJM 2009; 361: 1139-1151</a:t>
            </a:r>
          </a:p>
          <a:p>
            <a:pPr marL="0" marR="0" lvl="2" indent="0" algn="l" defTabSz="457200" rtl="0" eaLnBrk="1" fontAlgn="auto" latinLnBrk="0" hangingPunct="1">
              <a:lnSpc>
                <a:spcPct val="100000"/>
              </a:lnSpc>
              <a:spcBef>
                <a:spcPts val="0"/>
              </a:spcBef>
              <a:spcAft>
                <a:spcPts val="0"/>
              </a:spcAft>
              <a:buClrTx/>
              <a:buSzTx/>
              <a:buFontTx/>
              <a:buNone/>
              <a:tabLst/>
              <a:defRPr/>
            </a:pPr>
            <a:r>
              <a:rPr kumimoji="0" lang="da-DK" sz="800" b="0" i="0" u="none" strike="noStrike" kern="1200" cap="none" spc="0" normalizeH="0" baseline="0" noProof="0" dirty="0">
                <a:ln>
                  <a:noFill/>
                </a:ln>
                <a:solidFill>
                  <a:prstClr val="white"/>
                </a:solidFill>
                <a:effectLst/>
                <a:uLnTx/>
                <a:uFillTx/>
                <a:latin typeface="Arial Narrow" panose="020B0606020202030204" pitchFamily="34" charset="0"/>
                <a:cs typeface="Lato"/>
              </a:rPr>
              <a:t>Patel et al., NEJM 2011; 365: 883-891</a:t>
            </a:r>
          </a:p>
          <a:p>
            <a:pPr marL="0" marR="0" lvl="2" indent="0" algn="l" defTabSz="457200" rtl="0" eaLnBrk="1" fontAlgn="auto" latinLnBrk="0" hangingPunct="1">
              <a:lnSpc>
                <a:spcPct val="100000"/>
              </a:lnSpc>
              <a:spcBef>
                <a:spcPts val="0"/>
              </a:spcBef>
              <a:spcAft>
                <a:spcPts val="0"/>
              </a:spcAft>
              <a:buClrTx/>
              <a:buSzTx/>
              <a:buFontTx/>
              <a:buNone/>
              <a:tabLst/>
              <a:defRPr/>
            </a:pPr>
            <a:r>
              <a:rPr kumimoji="0" lang="da-DK" sz="800" b="0" i="0" u="none" strike="noStrike" kern="1200" cap="none" spc="0" normalizeH="0" baseline="0" noProof="0" dirty="0" err="1">
                <a:ln>
                  <a:noFill/>
                </a:ln>
                <a:solidFill>
                  <a:prstClr val="white"/>
                </a:solidFill>
                <a:effectLst/>
                <a:uLnTx/>
                <a:uFillTx/>
                <a:latin typeface="Arial Narrow" panose="020B0606020202030204" pitchFamily="34" charset="0"/>
                <a:cs typeface="Lato"/>
              </a:rPr>
              <a:t>Macle</a:t>
            </a:r>
            <a:r>
              <a:rPr kumimoji="0" lang="en-US" sz="800" b="0" i="0" u="none" strike="noStrike" kern="1200" cap="none" spc="0" normalizeH="0" baseline="0" noProof="0" dirty="0">
                <a:ln>
                  <a:noFill/>
                </a:ln>
                <a:solidFill>
                  <a:prstClr val="white"/>
                </a:solidFill>
                <a:effectLst/>
                <a:uLnTx/>
                <a:uFillTx/>
                <a:latin typeface="Arial Narrow" panose="020B0606020202030204" pitchFamily="34" charset="0"/>
                <a:cs typeface="Lato"/>
              </a:rPr>
              <a:t> L et al. 2016 Focused Update of the CCS Management of AF. CJC 32;1170</a:t>
            </a:r>
          </a:p>
        </p:txBody>
      </p:sp>
      <p:pic>
        <p:nvPicPr>
          <p:cNvPr id="3" name="Picture 2">
            <a:extLst>
              <a:ext uri="{FF2B5EF4-FFF2-40B4-BE49-F238E27FC236}">
                <a16:creationId xmlns:a16="http://schemas.microsoft.com/office/drawing/2014/main" id="{1C051DCA-DB19-4BC1-A278-0B520FCB22E3}"/>
              </a:ext>
            </a:extLst>
          </p:cNvPr>
          <p:cNvPicPr>
            <a:picLocks noChangeAspect="1"/>
          </p:cNvPicPr>
          <p:nvPr/>
        </p:nvPicPr>
        <p:blipFill>
          <a:blip r:embed="rId7"/>
          <a:stretch>
            <a:fillRect/>
          </a:stretch>
        </p:blipFill>
        <p:spPr>
          <a:xfrm>
            <a:off x="376274" y="1349889"/>
            <a:ext cx="8362122" cy="4606418"/>
          </a:xfrm>
          <a:prstGeom prst="rect">
            <a:avLst/>
          </a:prstGeom>
          <a:ln>
            <a:noFill/>
          </a:ln>
          <a:effectLst>
            <a:outerShdw blurRad="292100" dist="139700" dir="2700000" algn="tl" rotWithShape="0">
              <a:srgbClr val="333333">
                <a:alpha val="65000"/>
              </a:srgbClr>
            </a:outerShdw>
          </a:effectLst>
        </p:spPr>
      </p:pic>
      <p:sp>
        <p:nvSpPr>
          <p:cNvPr id="13" name="Rectangle 12">
            <a:extLst>
              <a:ext uri="{FF2B5EF4-FFF2-40B4-BE49-F238E27FC236}">
                <a16:creationId xmlns:a16="http://schemas.microsoft.com/office/drawing/2014/main" id="{551563B0-2E2A-40D3-B3DF-B235A8A82F37}"/>
              </a:ext>
            </a:extLst>
          </p:cNvPr>
          <p:cNvSpPr/>
          <p:nvPr/>
        </p:nvSpPr>
        <p:spPr>
          <a:xfrm>
            <a:off x="468754" y="4876801"/>
            <a:ext cx="8174736" cy="489967"/>
          </a:xfrm>
          <a:prstGeom prst="rect">
            <a:avLst/>
          </a:prstGeom>
          <a:noFill/>
          <a:ln w="38100">
            <a:solidFill>
              <a:srgbClr val="19325C"/>
            </a:solidFill>
          </a:ln>
          <a:effectLst>
            <a:glow rad="63500">
              <a:schemeClr val="accent1">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4E92DA43-5712-40E9-AFDC-2C1062C78C6F" descr="7646DFF2-B812-4635-AA57-5171E34E5A45@chrc">
            <a:extLst>
              <a:ext uri="{FF2B5EF4-FFF2-40B4-BE49-F238E27FC236}">
                <a16:creationId xmlns:a16="http://schemas.microsoft.com/office/drawing/2014/main" id="{E3FCD29D-D281-4578-942C-938444EF86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4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erson posing for the camera&#10;&#10;Description automatically generated">
            <a:extLst>
              <a:ext uri="{FF2B5EF4-FFF2-40B4-BE49-F238E27FC236}">
                <a16:creationId xmlns:a16="http://schemas.microsoft.com/office/drawing/2014/main" id="{FB1E6E13-7442-4FB5-BF3F-58A02F9DB060}"/>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42817" y="107158"/>
            <a:ext cx="4111341" cy="6167012"/>
          </a:xfrm>
          <a:prstGeom prst="rect">
            <a:avLst/>
          </a:prstGeom>
        </p:spPr>
      </p:pic>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sp>
        <p:nvSpPr>
          <p:cNvPr id="17" name="Rectangle 16">
            <a:extLst>
              <a:ext uri="{FF2B5EF4-FFF2-40B4-BE49-F238E27FC236}">
                <a16:creationId xmlns:a16="http://schemas.microsoft.com/office/drawing/2014/main" id="{583F703E-5F2E-45D6-B071-D3FB233EB843}"/>
              </a:ext>
            </a:extLst>
          </p:cNvPr>
          <p:cNvSpPr/>
          <p:nvPr/>
        </p:nvSpPr>
        <p:spPr>
          <a:xfrm>
            <a:off x="0" y="106366"/>
            <a:ext cx="2277932" cy="1569660"/>
          </a:xfrm>
          <a:prstGeom prst="rect">
            <a:avLst/>
          </a:prstGeom>
          <a:noFill/>
        </p:spPr>
        <p:txBody>
          <a:bodyPr wrap="square">
            <a:spAutoFit/>
          </a:bodyPr>
          <a:lstStyle/>
          <a:p>
            <a:pPr algn="ctr">
              <a:defRPr/>
            </a:pPr>
            <a:r>
              <a:rPr lang="en-CA" sz="4800" b="1" dirty="0" err="1">
                <a:latin typeface="Arial Narrow" panose="020B0606020202030204" pitchFamily="34" charset="0"/>
                <a:cs typeface="Aharoni" panose="02010803020104030203" pitchFamily="2" charset="-79"/>
              </a:rPr>
              <a:t>Cas</a:t>
            </a:r>
            <a:r>
              <a:rPr lang="en-CA" sz="4800" b="1" dirty="0">
                <a:latin typeface="Arial Narrow" panose="020B0606020202030204" pitchFamily="34" charset="0"/>
                <a:cs typeface="Aharoni" panose="02010803020104030203" pitchFamily="2" charset="-79"/>
              </a:rPr>
              <a:t> </a:t>
            </a:r>
            <a:r>
              <a:rPr lang="en-US" sz="4800" b="1" dirty="0">
                <a:latin typeface="Arial Narrow" pitchFamily="34" charset="0"/>
              </a:rPr>
              <a:t>n° </a:t>
            </a:r>
            <a:r>
              <a:rPr lang="en-CA" sz="4800" b="1" dirty="0">
                <a:latin typeface="Arial Narrow" panose="020B0606020202030204" pitchFamily="34" charset="0"/>
                <a:cs typeface="Aharoni" panose="02010803020104030203" pitchFamily="2" charset="-79"/>
              </a:rPr>
              <a:t>2</a:t>
            </a:r>
            <a:endParaRPr lang="en-US" sz="4800" b="1" dirty="0">
              <a:latin typeface="Arial Narrow" panose="020B0606020202030204" pitchFamily="34" charset="0"/>
              <a:cs typeface="Aharoni" panose="02010803020104030203" pitchFamily="2" charset="-79"/>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4800" b="1" i="0" u="none" strike="noStrike" kern="1200" cap="none" spc="0" normalizeH="0" baseline="0" noProof="0" dirty="0">
              <a:ln>
                <a:noFill/>
              </a:ln>
              <a:solidFill>
                <a:srgbClr val="23334E"/>
              </a:solidFill>
              <a:effectLst/>
              <a:uLnTx/>
              <a:uFillTx/>
              <a:latin typeface="Arial Narrow" panose="020B0606020202030204" pitchFamily="34" charset="0"/>
              <a:ea typeface="+mn-ea"/>
              <a:cs typeface="Aharoni" panose="02010803020104030203" pitchFamily="2" charset="-79"/>
            </a:endParaRPr>
          </a:p>
        </p:txBody>
      </p:sp>
      <p:sp>
        <p:nvSpPr>
          <p:cNvPr id="16" name="AutoShape 6" descr="Related image">
            <a:extLst>
              <a:ext uri="{FF2B5EF4-FFF2-40B4-BE49-F238E27FC236}">
                <a16:creationId xmlns:a16="http://schemas.microsoft.com/office/drawing/2014/main" id="{8EBB92B4-2428-4096-85BF-4F416959DED4}"/>
              </a:ext>
            </a:extLst>
          </p:cNvPr>
          <p:cNvSpPr>
            <a:spLocks noChangeAspect="1" noChangeArrowheads="1"/>
          </p:cNvSpPr>
          <p:nvPr/>
        </p:nvSpPr>
        <p:spPr bwMode="auto">
          <a:xfrm>
            <a:off x="2713634" y="1088144"/>
            <a:ext cx="1858366" cy="18583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Rectangle 27">
            <a:extLst>
              <a:ext uri="{FF2B5EF4-FFF2-40B4-BE49-F238E27FC236}">
                <a16:creationId xmlns:a16="http://schemas.microsoft.com/office/drawing/2014/main" id="{C250E6C8-43A8-47E6-B78A-189197B49C48}"/>
              </a:ext>
            </a:extLst>
          </p:cNvPr>
          <p:cNvSpPr/>
          <p:nvPr/>
        </p:nvSpPr>
        <p:spPr>
          <a:xfrm>
            <a:off x="0" y="3035231"/>
            <a:ext cx="9144000" cy="1201904"/>
          </a:xfrm>
          <a:prstGeom prst="rect">
            <a:avLst/>
          </a:prstGeom>
          <a:solidFill>
            <a:srgbClr val="23334E">
              <a:alpha val="79000"/>
            </a:srgbClr>
          </a:solidFill>
          <a:ln w="25400" cap="flat" cmpd="sng" algn="ctr">
            <a:noFill/>
            <a:prstDash val="solid"/>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sp>
        <p:nvSpPr>
          <p:cNvPr id="29" name="Hexagon 28">
            <a:extLst>
              <a:ext uri="{FF2B5EF4-FFF2-40B4-BE49-F238E27FC236}">
                <a16:creationId xmlns:a16="http://schemas.microsoft.com/office/drawing/2014/main" id="{07D6B309-7923-4781-80FC-868FC8A7E93B}"/>
              </a:ext>
            </a:extLst>
          </p:cNvPr>
          <p:cNvSpPr/>
          <p:nvPr/>
        </p:nvSpPr>
        <p:spPr>
          <a:xfrm>
            <a:off x="909835" y="2315151"/>
            <a:ext cx="1676062" cy="1444880"/>
          </a:xfrm>
          <a:prstGeom prst="hexagon">
            <a:avLst/>
          </a:prstGeom>
          <a:solidFill>
            <a:srgbClr val="30C1D7"/>
          </a:solidFill>
          <a:ln w="25400" cap="flat" cmpd="sng" algn="ctr">
            <a:noFill/>
            <a:prstDash val="solid"/>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4800" b="1" i="0" u="none" strike="noStrike" kern="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1" name="Freeform 5">
            <a:extLst>
              <a:ext uri="{FF2B5EF4-FFF2-40B4-BE49-F238E27FC236}">
                <a16:creationId xmlns:a16="http://schemas.microsoft.com/office/drawing/2014/main" id="{CD5E9F53-F6A0-43AE-8C49-CF1CBDA29CCC}"/>
              </a:ext>
            </a:extLst>
          </p:cNvPr>
          <p:cNvSpPr>
            <a:spLocks noEditPoints="1"/>
          </p:cNvSpPr>
          <p:nvPr/>
        </p:nvSpPr>
        <p:spPr bwMode="auto">
          <a:xfrm>
            <a:off x="1389842" y="2792255"/>
            <a:ext cx="716048" cy="490672"/>
          </a:xfrm>
          <a:custGeom>
            <a:avLst/>
            <a:gdLst>
              <a:gd name="T0" fmla="*/ 450 w 2050"/>
              <a:gd name="T1" fmla="*/ 512 h 1408"/>
              <a:gd name="T2" fmla="*/ 898 w 2050"/>
              <a:gd name="T3" fmla="*/ 960 h 1408"/>
              <a:gd name="T4" fmla="*/ 450 w 2050"/>
              <a:gd name="T5" fmla="*/ 1408 h 1408"/>
              <a:gd name="T6" fmla="*/ 2 w 2050"/>
              <a:gd name="T7" fmla="*/ 960 h 1408"/>
              <a:gd name="T8" fmla="*/ 0 w 2050"/>
              <a:gd name="T9" fmla="*/ 896 h 1408"/>
              <a:gd name="T10" fmla="*/ 896 w 2050"/>
              <a:gd name="T11" fmla="*/ 0 h 1408"/>
              <a:gd name="T12" fmla="*/ 896 w 2050"/>
              <a:gd name="T13" fmla="*/ 256 h 1408"/>
              <a:gd name="T14" fmla="*/ 443 w 2050"/>
              <a:gd name="T15" fmla="*/ 443 h 1408"/>
              <a:gd name="T16" fmla="*/ 380 w 2050"/>
              <a:gd name="T17" fmla="*/ 517 h 1408"/>
              <a:gd name="T18" fmla="*/ 450 w 2050"/>
              <a:gd name="T19" fmla="*/ 512 h 1408"/>
              <a:gd name="T20" fmla="*/ 1602 w 2050"/>
              <a:gd name="T21" fmla="*/ 512 h 1408"/>
              <a:gd name="T22" fmla="*/ 2050 w 2050"/>
              <a:gd name="T23" fmla="*/ 960 h 1408"/>
              <a:gd name="T24" fmla="*/ 1602 w 2050"/>
              <a:gd name="T25" fmla="*/ 1408 h 1408"/>
              <a:gd name="T26" fmla="*/ 1154 w 2050"/>
              <a:gd name="T27" fmla="*/ 960 h 1408"/>
              <a:gd name="T28" fmla="*/ 1152 w 2050"/>
              <a:gd name="T29" fmla="*/ 896 h 1408"/>
              <a:gd name="T30" fmla="*/ 2048 w 2050"/>
              <a:gd name="T31" fmla="*/ 0 h 1408"/>
              <a:gd name="T32" fmla="*/ 2048 w 2050"/>
              <a:gd name="T33" fmla="*/ 256 h 1408"/>
              <a:gd name="T34" fmla="*/ 1595 w 2050"/>
              <a:gd name="T35" fmla="*/ 443 h 1408"/>
              <a:gd name="T36" fmla="*/ 1532 w 2050"/>
              <a:gd name="T37" fmla="*/ 517 h 1408"/>
              <a:gd name="T38" fmla="*/ 1602 w 2050"/>
              <a:gd name="T39" fmla="*/ 512 h 1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50" h="1408">
                <a:moveTo>
                  <a:pt x="450" y="512"/>
                </a:moveTo>
                <a:cubicBezTo>
                  <a:pt x="697" y="512"/>
                  <a:pt x="898" y="713"/>
                  <a:pt x="898" y="960"/>
                </a:cubicBezTo>
                <a:cubicBezTo>
                  <a:pt x="898" y="1207"/>
                  <a:pt x="697" y="1408"/>
                  <a:pt x="450" y="1408"/>
                </a:cubicBezTo>
                <a:cubicBezTo>
                  <a:pt x="203" y="1408"/>
                  <a:pt x="2" y="1207"/>
                  <a:pt x="2" y="960"/>
                </a:cubicBezTo>
                <a:cubicBezTo>
                  <a:pt x="0" y="896"/>
                  <a:pt x="0" y="896"/>
                  <a:pt x="0" y="896"/>
                </a:cubicBezTo>
                <a:cubicBezTo>
                  <a:pt x="0" y="401"/>
                  <a:pt x="401" y="0"/>
                  <a:pt x="896" y="0"/>
                </a:cubicBezTo>
                <a:cubicBezTo>
                  <a:pt x="896" y="256"/>
                  <a:pt x="896" y="256"/>
                  <a:pt x="896" y="256"/>
                </a:cubicBezTo>
                <a:cubicBezTo>
                  <a:pt x="725" y="256"/>
                  <a:pt x="564" y="323"/>
                  <a:pt x="443" y="443"/>
                </a:cubicBezTo>
                <a:cubicBezTo>
                  <a:pt x="420" y="467"/>
                  <a:pt x="399" y="491"/>
                  <a:pt x="380" y="517"/>
                </a:cubicBezTo>
                <a:cubicBezTo>
                  <a:pt x="403" y="514"/>
                  <a:pt x="426" y="512"/>
                  <a:pt x="450" y="512"/>
                </a:cubicBezTo>
                <a:close/>
                <a:moveTo>
                  <a:pt x="1602" y="512"/>
                </a:moveTo>
                <a:cubicBezTo>
                  <a:pt x="1849" y="512"/>
                  <a:pt x="2050" y="713"/>
                  <a:pt x="2050" y="960"/>
                </a:cubicBezTo>
                <a:cubicBezTo>
                  <a:pt x="2050" y="1207"/>
                  <a:pt x="1849" y="1408"/>
                  <a:pt x="1602" y="1408"/>
                </a:cubicBezTo>
                <a:cubicBezTo>
                  <a:pt x="1355" y="1408"/>
                  <a:pt x="1154" y="1207"/>
                  <a:pt x="1154" y="960"/>
                </a:cubicBezTo>
                <a:cubicBezTo>
                  <a:pt x="1152" y="896"/>
                  <a:pt x="1152" y="896"/>
                  <a:pt x="1152" y="896"/>
                </a:cubicBezTo>
                <a:cubicBezTo>
                  <a:pt x="1152" y="401"/>
                  <a:pt x="1553" y="0"/>
                  <a:pt x="2048" y="0"/>
                </a:cubicBezTo>
                <a:cubicBezTo>
                  <a:pt x="2048" y="256"/>
                  <a:pt x="2048" y="256"/>
                  <a:pt x="2048" y="256"/>
                </a:cubicBezTo>
                <a:cubicBezTo>
                  <a:pt x="1877" y="256"/>
                  <a:pt x="1716" y="323"/>
                  <a:pt x="1595" y="443"/>
                </a:cubicBezTo>
                <a:cubicBezTo>
                  <a:pt x="1572" y="467"/>
                  <a:pt x="1551" y="491"/>
                  <a:pt x="1532" y="517"/>
                </a:cubicBezTo>
                <a:cubicBezTo>
                  <a:pt x="1555" y="514"/>
                  <a:pt x="1578" y="512"/>
                  <a:pt x="1602" y="512"/>
                </a:cubicBezTo>
                <a:close/>
              </a:path>
            </a:pathLst>
          </a:custGeom>
          <a:solidFill>
            <a:sysClr val="window" lastClr="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B54D5F78-C870-433C-9C85-16DC3597EF2B}"/>
              </a:ext>
            </a:extLst>
          </p:cNvPr>
          <p:cNvSpPr/>
          <p:nvPr/>
        </p:nvSpPr>
        <p:spPr>
          <a:xfrm>
            <a:off x="2421055" y="3035231"/>
            <a:ext cx="6815412" cy="1200329"/>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3600" b="1" dirty="0">
                <a:solidFill>
                  <a:prstClr val="white">
                    <a:lumMod val="95000"/>
                  </a:prstClr>
                </a:solidFill>
                <a:latin typeface="Arial Narrow" panose="020B0606020202030204" pitchFamily="34" charset="0"/>
                <a:cs typeface="Candara"/>
              </a:rPr>
              <a:t>Que feriez-vous si la concentration d’</a:t>
            </a:r>
            <a:r>
              <a:rPr lang="fr-FR" sz="3600" b="1" dirty="0" err="1">
                <a:solidFill>
                  <a:prstClr val="white">
                    <a:lumMod val="95000"/>
                  </a:prstClr>
                </a:solidFill>
                <a:latin typeface="Arial Narrow" panose="020B0606020202030204" pitchFamily="34" charset="0"/>
                <a:cs typeface="Candara"/>
              </a:rPr>
              <a:t>Hb</a:t>
            </a:r>
            <a:r>
              <a:rPr lang="fr-FR" sz="3600" b="1" dirty="0">
                <a:solidFill>
                  <a:prstClr val="white">
                    <a:lumMod val="95000"/>
                  </a:prstClr>
                </a:solidFill>
                <a:latin typeface="Arial Narrow" panose="020B0606020202030204" pitchFamily="34" charset="0"/>
                <a:cs typeface="Candara"/>
              </a:rPr>
              <a:t> de Don était de</a:t>
            </a:r>
            <a:r>
              <a:rPr kumimoji="0" lang="fr-FR" sz="3600" b="1" i="0" u="none" strike="noStrike" kern="1200" cap="none" spc="0" normalizeH="0" baseline="0" noProof="0" dirty="0">
                <a:ln>
                  <a:noFill/>
                </a:ln>
                <a:solidFill>
                  <a:prstClr val="white">
                    <a:lumMod val="95000"/>
                  </a:prstClr>
                </a:solidFill>
                <a:effectLst/>
                <a:uLnTx/>
                <a:uFillTx/>
                <a:latin typeface="Arial Narrow" panose="020B0606020202030204" pitchFamily="34" charset="0"/>
                <a:cs typeface="Candara"/>
              </a:rPr>
              <a:t> </a:t>
            </a:r>
            <a:r>
              <a:rPr kumimoji="0" lang="fr-FR" sz="3600" b="1" i="0" u="none" strike="noStrike" kern="1200" cap="none" spc="0" normalizeH="0" baseline="0" noProof="0" dirty="0">
                <a:ln>
                  <a:noFill/>
                </a:ln>
                <a:solidFill>
                  <a:srgbClr val="DCF4F8"/>
                </a:solidFill>
                <a:effectLst/>
                <a:uLnTx/>
                <a:uFillTx/>
                <a:latin typeface="Arial Narrow" panose="020B0606020202030204" pitchFamily="34" charset="0"/>
                <a:cs typeface="Candara"/>
              </a:rPr>
              <a:t>100 g/L</a:t>
            </a:r>
            <a:r>
              <a:rPr kumimoji="0" lang="fr-FR" sz="3600" b="1" i="0" u="none" strike="noStrike" kern="1200" cap="none" spc="0" normalizeH="0" baseline="0" noProof="0" dirty="0">
                <a:ln>
                  <a:noFill/>
                </a:ln>
                <a:solidFill>
                  <a:prstClr val="white">
                    <a:lumMod val="95000"/>
                  </a:prstClr>
                </a:solidFill>
                <a:effectLst/>
                <a:uLnTx/>
                <a:uFillTx/>
                <a:latin typeface="Arial Narrow" panose="020B0606020202030204" pitchFamily="34" charset="0"/>
                <a:cs typeface="Candara"/>
              </a:rPr>
              <a:t>?</a:t>
            </a:r>
            <a:endParaRPr kumimoji="0" lang="fr-FR" sz="3600" b="1" i="0" u="none" strike="noStrike" kern="1200" cap="none" spc="0" normalizeH="0" baseline="30000" noProof="0" dirty="0">
              <a:ln>
                <a:noFill/>
              </a:ln>
              <a:solidFill>
                <a:prstClr val="white">
                  <a:lumMod val="95000"/>
                </a:prstClr>
              </a:solidFill>
              <a:effectLst/>
              <a:uLnTx/>
              <a:uFillTx/>
              <a:latin typeface="Arial Narrow" panose="020B0606020202030204" pitchFamily="34" charset="0"/>
              <a:cs typeface="Candara"/>
            </a:endParaRPr>
          </a:p>
        </p:txBody>
      </p:sp>
      <p:pic>
        <p:nvPicPr>
          <p:cNvPr id="13" name="4E92DA43-5712-40E9-AFDC-2C1062C78C6F" descr="7646DFF2-B812-4635-AA57-5171E34E5A45@chrc">
            <a:extLst>
              <a:ext uri="{FF2B5EF4-FFF2-40B4-BE49-F238E27FC236}">
                <a16:creationId xmlns:a16="http://schemas.microsoft.com/office/drawing/2014/main" id="{CEA7D125-8694-4996-886E-01CAB4E3FDE9}"/>
              </a:ext>
            </a:extLst>
          </p:cNvPr>
          <p:cNvPicPr>
            <a:picLocks noChangeAspect="1" noChangeArrowheads="1"/>
          </p:cNvPicPr>
          <p:nvPr/>
        </p:nvPicPr>
        <p:blipFill>
          <a:blip r:embed="rId6" cstate="hqprint">
            <a:lum bright="70000" contrast="-70000"/>
            <a:extLst>
              <a:ext uri="{28A0092B-C50C-407E-A947-70E740481C1C}">
                <a14:useLocalDpi xmlns:a14="http://schemas.microsoft.com/office/drawing/2010/main" val="0"/>
              </a:ext>
            </a:extLst>
          </a:blip>
          <a:srcRect/>
          <a:stretch>
            <a:fillRect/>
          </a:stretch>
        </p:blipFill>
        <p:spPr bwMode="auto">
          <a:xfrm>
            <a:off x="180222" y="6349220"/>
            <a:ext cx="729613" cy="415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1890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878E3E-03CE-44DE-91BF-54E76C1C3319}"/>
              </a:ext>
            </a:extLst>
          </p:cNvPr>
          <p:cNvSpPr/>
          <p:nvPr/>
        </p:nvSpPr>
        <p:spPr>
          <a:xfrm>
            <a:off x="0" y="6442058"/>
            <a:ext cx="9144000" cy="415942"/>
          </a:xfrm>
          <a:prstGeom prst="rect">
            <a:avLst/>
          </a:prstGeom>
          <a:solidFill>
            <a:srgbClr val="30C1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Straight Connector 6">
            <a:extLst>
              <a:ext uri="{FF2B5EF4-FFF2-40B4-BE49-F238E27FC236}">
                <a16:creationId xmlns:a16="http://schemas.microsoft.com/office/drawing/2014/main" id="{4F0F2E5D-FE70-4771-AEC9-15CFDDC61F37}"/>
              </a:ext>
            </a:extLst>
          </p:cNvPr>
          <p:cNvCxnSpPr/>
          <p:nvPr/>
        </p:nvCxnSpPr>
        <p:spPr>
          <a:xfrm flipV="1">
            <a:off x="0" y="1149657"/>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68A608-2AD4-4118-9576-9334CD35F3ED}"/>
              </a:ext>
            </a:extLst>
          </p:cNvPr>
          <p:cNvCxnSpPr/>
          <p:nvPr/>
        </p:nvCxnSpPr>
        <p:spPr>
          <a:xfrm flipV="1">
            <a:off x="0" y="6444164"/>
            <a:ext cx="9144000"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pic>
        <p:nvPicPr>
          <p:cNvPr id="5" name="Picture 4" descr="CHRC-logo_light-blue.png">
            <a:extLst>
              <a:ext uri="{FF2B5EF4-FFF2-40B4-BE49-F238E27FC236}">
                <a16:creationId xmlns:a16="http://schemas.microsoft.com/office/drawing/2014/main" id="{ADEC60BF-4E5F-40CC-86DD-1D84B351C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359" y="6075747"/>
            <a:ext cx="846691" cy="842500"/>
          </a:xfrm>
          <a:prstGeom prst="rect">
            <a:avLst/>
          </a:prstGeom>
        </p:spPr>
      </p:pic>
      <p:sp>
        <p:nvSpPr>
          <p:cNvPr id="10" name="TextBox 9">
            <a:extLst>
              <a:ext uri="{FF2B5EF4-FFF2-40B4-BE49-F238E27FC236}">
                <a16:creationId xmlns:a16="http://schemas.microsoft.com/office/drawing/2014/main" id="{0199A57B-5E3A-4432-B942-8C5BDCDD410F}"/>
              </a:ext>
            </a:extLst>
          </p:cNvPr>
          <p:cNvSpPr txBox="1"/>
          <p:nvPr/>
        </p:nvSpPr>
        <p:spPr>
          <a:xfrm>
            <a:off x="0" y="1169143"/>
            <a:ext cx="9144000" cy="1371600"/>
          </a:xfrm>
          <a:prstGeom prst="rect">
            <a:avLst/>
          </a:prstGeom>
          <a:solidFill>
            <a:srgbClr val="23334E">
              <a:alpha val="69804"/>
            </a:srgb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AutoShape 6" descr="Related image">
            <a:extLst>
              <a:ext uri="{FF2B5EF4-FFF2-40B4-BE49-F238E27FC236}">
                <a16:creationId xmlns:a16="http://schemas.microsoft.com/office/drawing/2014/main" id="{E49CAD29-5C27-4112-85AD-55CC4DF426EB}"/>
              </a:ext>
            </a:extLst>
          </p:cNvPr>
          <p:cNvSpPr>
            <a:spLocks noChangeAspect="1" noChangeArrowheads="1"/>
          </p:cNvSpPr>
          <p:nvPr/>
        </p:nvSpPr>
        <p:spPr bwMode="auto">
          <a:xfrm>
            <a:off x="2713634" y="1088144"/>
            <a:ext cx="1858366" cy="18583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BA423CDB-40B0-4C6C-9B21-6071EB4E024D}"/>
              </a:ext>
            </a:extLst>
          </p:cNvPr>
          <p:cNvSpPr/>
          <p:nvPr/>
        </p:nvSpPr>
        <p:spPr>
          <a:xfrm>
            <a:off x="1114425" y="1560585"/>
            <a:ext cx="7783077" cy="584775"/>
          </a:xfrm>
          <a:prstGeom prst="rect">
            <a:avLst/>
          </a:prstGeom>
        </p:spPr>
        <p:txBody>
          <a:bodyPr wrap="square">
            <a:spAutoFit/>
          </a:bodyPr>
          <a:lstStyle/>
          <a:p>
            <a:pPr algn="ctr">
              <a:lnSpc>
                <a:spcPct val="80000"/>
              </a:lnSpc>
            </a:pPr>
            <a:r>
              <a:rPr lang="fr-CA" sz="4000" b="1" dirty="0">
                <a:solidFill>
                  <a:srgbClr val="FFFFFF"/>
                </a:solidFill>
                <a:latin typeface="Arial Narrow" pitchFamily="34" charset="0"/>
                <a:cs typeface="Candara"/>
              </a:rPr>
              <a:t>Que recommanderiez-vous pour Don</a:t>
            </a:r>
            <a:r>
              <a:rPr kumimoji="0" lang="en-CA" sz="4000" b="1" i="0" u="none" strike="noStrike" kern="1200" cap="none" spc="0" normalizeH="0" baseline="0" noProof="0" dirty="0">
                <a:ln>
                  <a:noFill/>
                </a:ln>
                <a:solidFill>
                  <a:prstClr val="white">
                    <a:lumMod val="95000"/>
                  </a:prstClr>
                </a:solidFill>
                <a:effectLst/>
                <a:uLnTx/>
                <a:uFillTx/>
                <a:latin typeface="Arial Narrow" panose="020B0606020202030204" pitchFamily="34" charset="0"/>
                <a:cs typeface="Candara"/>
              </a:rPr>
              <a:t>?</a:t>
            </a:r>
          </a:p>
        </p:txBody>
      </p:sp>
      <p:sp>
        <p:nvSpPr>
          <p:cNvPr id="33" name="Content Placeholder 2">
            <a:extLst>
              <a:ext uri="{FF2B5EF4-FFF2-40B4-BE49-F238E27FC236}">
                <a16:creationId xmlns:a16="http://schemas.microsoft.com/office/drawing/2014/main" id="{EA3DAF72-ADEB-4361-AC63-CDC19E0715BA}"/>
              </a:ext>
            </a:extLst>
          </p:cNvPr>
          <p:cNvSpPr txBox="1">
            <a:spLocks/>
          </p:cNvSpPr>
          <p:nvPr/>
        </p:nvSpPr>
        <p:spPr>
          <a:xfrm>
            <a:off x="171950" y="2567110"/>
            <a:ext cx="8910789" cy="38147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buClr>
                <a:srgbClr val="C0504D"/>
              </a:buClr>
              <a:defRPr/>
            </a:pPr>
            <a:r>
              <a:rPr lang="fr-BE" b="1" i="1" dirty="0">
                <a:solidFill>
                  <a:srgbClr val="23334E"/>
                </a:solidFill>
                <a:latin typeface="Arial Narrow" panose="020B0606020202030204" pitchFamily="34" charset="0"/>
                <a:cs typeface="Aharoni" panose="02010803020104030203" pitchFamily="2" charset="-79"/>
              </a:rPr>
              <a:t>Choisissez une ou plusieurs des options suivantes </a:t>
            </a:r>
          </a:p>
          <a:p>
            <a:pPr marL="914400" lvl="1" indent="-457200" algn="l" defTabSz="914377">
              <a:lnSpc>
                <a:spcPct val="100000"/>
              </a:lnSpc>
              <a:spcBef>
                <a:spcPts val="600"/>
              </a:spcBef>
              <a:buFont typeface="+mj-lt"/>
              <a:buAutoNum type="arabicPeriod"/>
            </a:pPr>
            <a:r>
              <a:rPr lang="fr-BE" sz="1600" b="1" dirty="0">
                <a:latin typeface="Arial Narrow" pitchFamily="34" charset="0"/>
                <a:cs typeface="Candara"/>
              </a:rPr>
              <a:t>Continuer le dabigatran 110 mg </a:t>
            </a:r>
            <a:r>
              <a:rPr lang="fr-BE" sz="1600" b="1" dirty="0" err="1">
                <a:latin typeface="Arial Narrow" pitchFamily="34" charset="0"/>
                <a:cs typeface="Candara"/>
              </a:rPr>
              <a:t>bid</a:t>
            </a:r>
            <a:r>
              <a:rPr lang="fr-BE" sz="1600" b="1" dirty="0">
                <a:latin typeface="Arial Narrow" pitchFamily="34" charset="0"/>
                <a:cs typeface="Candara"/>
              </a:rPr>
              <a:t>  </a:t>
            </a:r>
            <a:r>
              <a:rPr lang="en-CA" sz="1600" b="1" dirty="0">
                <a:latin typeface="Arial Narrow" pitchFamily="34" charset="0"/>
                <a:cs typeface="Candara"/>
              </a:rPr>
              <a:t> </a:t>
            </a:r>
          </a:p>
          <a:p>
            <a:pPr marL="914400" lvl="1" indent="-457200" algn="l" defTabSz="914377">
              <a:lnSpc>
                <a:spcPct val="100000"/>
              </a:lnSpc>
              <a:spcBef>
                <a:spcPts val="600"/>
              </a:spcBef>
              <a:buFont typeface="+mj-lt"/>
              <a:buAutoNum type="arabicPeriod"/>
            </a:pPr>
            <a:r>
              <a:rPr lang="fr-BE" sz="1600" b="1" dirty="0">
                <a:latin typeface="Arial Narrow" pitchFamily="34" charset="0"/>
                <a:cs typeface="Candara"/>
              </a:rPr>
              <a:t>Arrêter l’anticoagulation par le dabigatran </a:t>
            </a:r>
            <a:endParaRPr lang="en-CA" sz="1600" b="1" dirty="0">
              <a:latin typeface="Arial Narrow" pitchFamily="34" charset="0"/>
              <a:cs typeface="Candara"/>
            </a:endParaRPr>
          </a:p>
          <a:p>
            <a:pPr marL="914400" lvl="1" indent="-457200" algn="l" defTabSz="914377">
              <a:lnSpc>
                <a:spcPct val="100000"/>
              </a:lnSpc>
              <a:spcBef>
                <a:spcPts val="600"/>
              </a:spcBef>
              <a:buFont typeface="+mj-lt"/>
              <a:buAutoNum type="arabicPeriod"/>
            </a:pPr>
            <a:r>
              <a:rPr lang="fr-BE" sz="1600" b="1" dirty="0">
                <a:latin typeface="Arial Narrow" pitchFamily="34" charset="0"/>
                <a:cs typeface="Candara"/>
              </a:rPr>
              <a:t>Passer à l’AAS 80 mg/jour</a:t>
            </a:r>
          </a:p>
          <a:p>
            <a:pPr marL="914400" lvl="1" indent="-457200" algn="l" defTabSz="914377">
              <a:lnSpc>
                <a:spcPct val="100000"/>
              </a:lnSpc>
              <a:spcBef>
                <a:spcPts val="600"/>
              </a:spcBef>
              <a:buFont typeface="+mj-lt"/>
              <a:buAutoNum type="arabicPeriod"/>
            </a:pPr>
            <a:r>
              <a:rPr lang="fr-BE" sz="1600" b="1" dirty="0">
                <a:latin typeface="Arial Narrow" pitchFamily="34" charset="0"/>
                <a:cs typeface="Candara"/>
              </a:rPr>
              <a:t>Passer à la warfarine </a:t>
            </a:r>
          </a:p>
          <a:p>
            <a:pPr marL="914400" lvl="1" indent="-457200" algn="l" defTabSz="914377">
              <a:lnSpc>
                <a:spcPct val="100000"/>
              </a:lnSpc>
              <a:spcBef>
                <a:spcPts val="600"/>
              </a:spcBef>
              <a:buFont typeface="+mj-lt"/>
              <a:buAutoNum type="arabicPeriod"/>
            </a:pPr>
            <a:r>
              <a:rPr lang="fr-BE" sz="1600" b="1" dirty="0">
                <a:latin typeface="Arial Narrow" pitchFamily="34" charset="0"/>
                <a:cs typeface="Candara"/>
              </a:rPr>
              <a:t>Passer à l’apixaban</a:t>
            </a:r>
          </a:p>
          <a:p>
            <a:pPr marL="914400" lvl="1" indent="-457200" algn="l" defTabSz="914377">
              <a:lnSpc>
                <a:spcPct val="100000"/>
              </a:lnSpc>
              <a:spcBef>
                <a:spcPts val="600"/>
              </a:spcBef>
              <a:buFont typeface="+mj-lt"/>
              <a:buAutoNum type="arabicPeriod"/>
            </a:pPr>
            <a:r>
              <a:rPr lang="fr-BE" sz="1600" b="1" dirty="0">
                <a:latin typeface="Arial Narrow" pitchFamily="34" charset="0"/>
                <a:cs typeface="Candara"/>
              </a:rPr>
              <a:t>Passer à l’</a:t>
            </a:r>
            <a:r>
              <a:rPr lang="fr-BE" sz="1600" b="1" dirty="0" err="1">
                <a:latin typeface="Arial Narrow" pitchFamily="34" charset="0"/>
                <a:cs typeface="Candara"/>
              </a:rPr>
              <a:t>édoxaban</a:t>
            </a:r>
            <a:endParaRPr lang="fr-BE" sz="1600" b="1" dirty="0">
              <a:latin typeface="Arial Narrow" pitchFamily="34" charset="0"/>
              <a:cs typeface="Candara"/>
            </a:endParaRPr>
          </a:p>
          <a:p>
            <a:pPr marL="914400" lvl="1" indent="-457200" algn="l" defTabSz="914377">
              <a:lnSpc>
                <a:spcPct val="100000"/>
              </a:lnSpc>
              <a:spcBef>
                <a:spcPts val="600"/>
              </a:spcBef>
              <a:buFont typeface="+mj-lt"/>
              <a:buAutoNum type="arabicPeriod"/>
            </a:pPr>
            <a:r>
              <a:rPr lang="fr-BE" sz="1600" b="1" dirty="0">
                <a:latin typeface="Arial Narrow" pitchFamily="34" charset="0"/>
                <a:cs typeface="Candara"/>
              </a:rPr>
              <a:t>Passer au rivaroxaban</a:t>
            </a:r>
          </a:p>
          <a:p>
            <a:pPr marL="914400" lvl="1" indent="-457200" algn="l" defTabSz="914377">
              <a:lnSpc>
                <a:spcPct val="100000"/>
              </a:lnSpc>
              <a:spcBef>
                <a:spcPts val="600"/>
              </a:spcBef>
              <a:buFont typeface="+mj-lt"/>
              <a:buAutoNum type="arabicPeriod"/>
            </a:pPr>
            <a:r>
              <a:rPr lang="fr-BE" sz="1600" b="1" dirty="0">
                <a:latin typeface="Arial Narrow" pitchFamily="34" charset="0"/>
                <a:cs typeface="Candara"/>
              </a:rPr>
              <a:t>Répéter la mesure de l’</a:t>
            </a:r>
            <a:r>
              <a:rPr lang="fr-BE" sz="1600" b="1" dirty="0" err="1">
                <a:latin typeface="Arial Narrow" pitchFamily="34" charset="0"/>
                <a:cs typeface="Candara"/>
              </a:rPr>
              <a:t>Hb</a:t>
            </a:r>
            <a:r>
              <a:rPr lang="fr-BE" sz="1600" b="1" dirty="0">
                <a:latin typeface="Arial Narrow" pitchFamily="34" charset="0"/>
                <a:cs typeface="Candara"/>
              </a:rPr>
              <a:t> après 1 semaine</a:t>
            </a:r>
          </a:p>
          <a:p>
            <a:pPr marL="914400" lvl="1" indent="-457200" algn="l" defTabSz="914377">
              <a:lnSpc>
                <a:spcPct val="100000"/>
              </a:lnSpc>
              <a:spcBef>
                <a:spcPts val="600"/>
              </a:spcBef>
              <a:buFont typeface="+mj-lt"/>
              <a:buAutoNum type="arabicPeriod"/>
            </a:pPr>
            <a:r>
              <a:rPr lang="fr-BE" sz="1600" b="1" dirty="0">
                <a:latin typeface="Arial Narrow" pitchFamily="34" charset="0"/>
                <a:cs typeface="Candara"/>
              </a:rPr>
              <a:t>Adresser le patient à un gastroentérologue pour des examens plus approfondis</a:t>
            </a:r>
          </a:p>
          <a:p>
            <a:pPr marL="914400" lvl="1" indent="-457200" algn="l" defTabSz="914377">
              <a:lnSpc>
                <a:spcPct val="100000"/>
              </a:lnSpc>
              <a:spcBef>
                <a:spcPts val="600"/>
              </a:spcBef>
              <a:buFont typeface="+mj-lt"/>
              <a:buAutoNum type="arabicPeriod"/>
            </a:pPr>
            <a:r>
              <a:rPr lang="fr-BE" sz="1600" b="1" dirty="0">
                <a:latin typeface="Arial Narrow" pitchFamily="34" charset="0"/>
                <a:cs typeface="Candara"/>
              </a:rPr>
              <a:t>Adresser le patient aux urgences</a:t>
            </a:r>
          </a:p>
        </p:txBody>
      </p:sp>
      <p:cxnSp>
        <p:nvCxnSpPr>
          <p:cNvPr id="34" name="Straight Connector 33">
            <a:extLst>
              <a:ext uri="{FF2B5EF4-FFF2-40B4-BE49-F238E27FC236}">
                <a16:creationId xmlns:a16="http://schemas.microsoft.com/office/drawing/2014/main" id="{1634C970-2BB3-4646-A5B7-B1C6D597D6E4}"/>
              </a:ext>
            </a:extLst>
          </p:cNvPr>
          <p:cNvCxnSpPr/>
          <p:nvPr/>
        </p:nvCxnSpPr>
        <p:spPr>
          <a:xfrm flipV="1">
            <a:off x="-1" y="2501483"/>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pic>
        <p:nvPicPr>
          <p:cNvPr id="13" name="4E92DA43-5712-40E9-AFDC-2C1062C78C6F" descr="7646DFF2-B812-4635-AA57-5171E34E5A45@chrc">
            <a:extLst>
              <a:ext uri="{FF2B5EF4-FFF2-40B4-BE49-F238E27FC236}">
                <a16:creationId xmlns:a16="http://schemas.microsoft.com/office/drawing/2014/main" id="{C53D49CD-D3FE-45DB-9DE1-545FE60ABE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A close up of a sign&#10;&#10;Description automatically generated">
            <a:extLst>
              <a:ext uri="{FF2B5EF4-FFF2-40B4-BE49-F238E27FC236}">
                <a16:creationId xmlns:a16="http://schemas.microsoft.com/office/drawing/2014/main" id="{7141AB76-4250-4211-9BE4-49E384923FAA}"/>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 uri="{28A0092B-C50C-407E-A947-70E740481C1C}">
                <a14:useLocalDpi xmlns:a14="http://schemas.microsoft.com/office/drawing/2010/main" val="0"/>
              </a:ext>
            </a:extLst>
          </a:blip>
          <a:stretch>
            <a:fillRect/>
          </a:stretch>
        </p:blipFill>
        <p:spPr>
          <a:xfrm>
            <a:off x="105187" y="84727"/>
            <a:ext cx="1367490" cy="3079932"/>
          </a:xfrm>
          <a:prstGeom prst="rect">
            <a:avLst/>
          </a:prstGeom>
        </p:spPr>
      </p:pic>
    </p:spTree>
    <p:extLst>
      <p:ext uri="{BB962C8B-B14F-4D97-AF65-F5344CB8AC3E}">
        <p14:creationId xmlns:p14="http://schemas.microsoft.com/office/powerpoint/2010/main" val="959447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878E3E-03CE-44DE-91BF-54E76C1C3319}"/>
              </a:ext>
            </a:extLst>
          </p:cNvPr>
          <p:cNvSpPr/>
          <p:nvPr/>
        </p:nvSpPr>
        <p:spPr>
          <a:xfrm>
            <a:off x="0" y="6442058"/>
            <a:ext cx="9144000" cy="415942"/>
          </a:xfrm>
          <a:prstGeom prst="rect">
            <a:avLst/>
          </a:prstGeom>
          <a:solidFill>
            <a:srgbClr val="30C1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Straight Connector 6">
            <a:extLst>
              <a:ext uri="{FF2B5EF4-FFF2-40B4-BE49-F238E27FC236}">
                <a16:creationId xmlns:a16="http://schemas.microsoft.com/office/drawing/2014/main" id="{4F0F2E5D-FE70-4771-AEC9-15CFDDC61F37}"/>
              </a:ext>
            </a:extLst>
          </p:cNvPr>
          <p:cNvCxnSpPr/>
          <p:nvPr/>
        </p:nvCxnSpPr>
        <p:spPr>
          <a:xfrm flipV="1">
            <a:off x="0" y="1149657"/>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68A608-2AD4-4118-9576-9334CD35F3ED}"/>
              </a:ext>
            </a:extLst>
          </p:cNvPr>
          <p:cNvCxnSpPr/>
          <p:nvPr/>
        </p:nvCxnSpPr>
        <p:spPr>
          <a:xfrm flipV="1">
            <a:off x="0" y="6444164"/>
            <a:ext cx="9144000"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pic>
        <p:nvPicPr>
          <p:cNvPr id="5" name="Picture 4" descr="CHRC-logo_light-blue.png">
            <a:extLst>
              <a:ext uri="{FF2B5EF4-FFF2-40B4-BE49-F238E27FC236}">
                <a16:creationId xmlns:a16="http://schemas.microsoft.com/office/drawing/2014/main" id="{ADEC60BF-4E5F-40CC-86DD-1D84B351C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359" y="6075747"/>
            <a:ext cx="846691" cy="842500"/>
          </a:xfrm>
          <a:prstGeom prst="rect">
            <a:avLst/>
          </a:prstGeom>
        </p:spPr>
      </p:pic>
      <p:sp>
        <p:nvSpPr>
          <p:cNvPr id="10" name="TextBox 9">
            <a:extLst>
              <a:ext uri="{FF2B5EF4-FFF2-40B4-BE49-F238E27FC236}">
                <a16:creationId xmlns:a16="http://schemas.microsoft.com/office/drawing/2014/main" id="{0199A57B-5E3A-4432-B942-8C5BDCDD410F}"/>
              </a:ext>
            </a:extLst>
          </p:cNvPr>
          <p:cNvSpPr txBox="1"/>
          <p:nvPr/>
        </p:nvSpPr>
        <p:spPr>
          <a:xfrm>
            <a:off x="0" y="1169143"/>
            <a:ext cx="9144000" cy="1737360"/>
          </a:xfrm>
          <a:prstGeom prst="rect">
            <a:avLst/>
          </a:prstGeom>
          <a:solidFill>
            <a:srgbClr val="23334E">
              <a:alpha val="69804"/>
            </a:srgb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AutoShape 6" descr="Related image">
            <a:extLst>
              <a:ext uri="{FF2B5EF4-FFF2-40B4-BE49-F238E27FC236}">
                <a16:creationId xmlns:a16="http://schemas.microsoft.com/office/drawing/2014/main" id="{E49CAD29-5C27-4112-85AD-55CC4DF426EB}"/>
              </a:ext>
            </a:extLst>
          </p:cNvPr>
          <p:cNvSpPr>
            <a:spLocks noChangeAspect="1" noChangeArrowheads="1"/>
          </p:cNvSpPr>
          <p:nvPr/>
        </p:nvSpPr>
        <p:spPr bwMode="auto">
          <a:xfrm>
            <a:off x="2713634" y="1088144"/>
            <a:ext cx="1858366" cy="18583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BA423CDB-40B0-4C6C-9B21-6071EB4E024D}"/>
              </a:ext>
            </a:extLst>
          </p:cNvPr>
          <p:cNvSpPr/>
          <p:nvPr/>
        </p:nvSpPr>
        <p:spPr>
          <a:xfrm>
            <a:off x="1232451" y="1129513"/>
            <a:ext cx="7553739" cy="1754326"/>
          </a:xfrm>
          <a:prstGeom prst="rect">
            <a:avLst/>
          </a:prstGeom>
        </p:spPr>
        <p:txBody>
          <a:bodyPr wrap="square">
            <a:spAutoFit/>
          </a:bodyPr>
          <a:lstStyle/>
          <a:p>
            <a:pPr lvl="0" algn="ctr">
              <a:defRPr/>
            </a:pPr>
            <a:r>
              <a:rPr lang="fr-FR" sz="3600" b="1" dirty="0">
                <a:solidFill>
                  <a:prstClr val="white">
                    <a:lumMod val="95000"/>
                  </a:prstClr>
                </a:solidFill>
                <a:latin typeface="Arial Narrow" panose="020B0606020202030204" pitchFamily="34" charset="0"/>
                <a:cs typeface="Candara"/>
              </a:rPr>
              <a:t>Quel est le risque hémorragique en cas de </a:t>
            </a:r>
            <a:r>
              <a:rPr lang="fr-FR" sz="3600" b="1" dirty="0">
                <a:solidFill>
                  <a:schemeClr val="accent5">
                    <a:lumMod val="20000"/>
                    <a:lumOff val="80000"/>
                  </a:schemeClr>
                </a:solidFill>
                <a:latin typeface="Arial Narrow" panose="020B0606020202030204" pitchFamily="34" charset="0"/>
                <a:cs typeface="Candara"/>
              </a:rPr>
              <a:t>gastroscopie diagnostique </a:t>
            </a:r>
            <a:r>
              <a:rPr lang="fr-FR" sz="3600" b="1" dirty="0">
                <a:solidFill>
                  <a:prstClr val="white">
                    <a:lumMod val="95000"/>
                  </a:prstClr>
                </a:solidFill>
                <a:latin typeface="Arial Narrow" panose="020B0606020202030204" pitchFamily="34" charset="0"/>
                <a:cs typeface="Candara"/>
              </a:rPr>
              <a:t>ou de </a:t>
            </a:r>
          </a:p>
          <a:p>
            <a:pPr lvl="0" algn="ctr">
              <a:defRPr/>
            </a:pPr>
            <a:r>
              <a:rPr lang="fr-FR" sz="3600" b="1" dirty="0">
                <a:solidFill>
                  <a:srgbClr val="DCF4F8"/>
                </a:solidFill>
                <a:latin typeface="Arial Narrow" panose="020B0606020202030204" pitchFamily="34" charset="0"/>
                <a:cs typeface="Candara"/>
              </a:rPr>
              <a:t>coloscopie avec biopsie?</a:t>
            </a:r>
            <a:endParaRPr lang="fr-FR" sz="3600" b="1" dirty="0">
              <a:solidFill>
                <a:prstClr val="white">
                  <a:lumMod val="95000"/>
                </a:prstClr>
              </a:solidFill>
              <a:latin typeface="Arial Narrow" panose="020B0606020202030204" pitchFamily="34" charset="0"/>
              <a:cs typeface="Candara"/>
            </a:endParaRPr>
          </a:p>
        </p:txBody>
      </p:sp>
      <p:sp>
        <p:nvSpPr>
          <p:cNvPr id="33" name="Content Placeholder 2">
            <a:extLst>
              <a:ext uri="{FF2B5EF4-FFF2-40B4-BE49-F238E27FC236}">
                <a16:creationId xmlns:a16="http://schemas.microsoft.com/office/drawing/2014/main" id="{EA3DAF72-ADEB-4361-AC63-CDC19E0715BA}"/>
              </a:ext>
            </a:extLst>
          </p:cNvPr>
          <p:cNvSpPr txBox="1">
            <a:spLocks/>
          </p:cNvSpPr>
          <p:nvPr/>
        </p:nvSpPr>
        <p:spPr>
          <a:xfrm>
            <a:off x="171950" y="3058472"/>
            <a:ext cx="8910789" cy="31290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lnSpc>
                <a:spcPct val="100000"/>
              </a:lnSpc>
              <a:spcBef>
                <a:spcPts val="0"/>
              </a:spcBef>
              <a:buClr>
                <a:srgbClr val="ED7D31"/>
              </a:buClr>
              <a:defRPr/>
            </a:pPr>
            <a:r>
              <a:rPr lang="fr-FR" sz="3600" b="1" i="1" dirty="0">
                <a:solidFill>
                  <a:srgbClr val="23334E"/>
                </a:solidFill>
                <a:latin typeface="Arial Narrow" panose="020B0606020202030204" pitchFamily="34" charset="0"/>
                <a:cs typeface="Aharoni" panose="02010803020104030203" pitchFamily="2" charset="-79"/>
              </a:rPr>
              <a:t>Choisissez l’une des options suivantes</a:t>
            </a:r>
            <a:r>
              <a:rPr lang="fr-FR" sz="3600" b="1" i="1" dirty="0">
                <a:solidFill>
                  <a:srgbClr val="1B1A5A"/>
                </a:solidFill>
                <a:latin typeface="Arial Narrow" pitchFamily="34" charset="0"/>
                <a:cs typeface="Aharoni" panose="02010803020104030203" pitchFamily="2" charset="-79"/>
              </a:rPr>
              <a:t> </a:t>
            </a:r>
          </a:p>
          <a:p>
            <a:pPr marL="914400" lvl="1" indent="-457200" algn="l" defTabSz="914377">
              <a:lnSpc>
                <a:spcPct val="100000"/>
              </a:lnSpc>
              <a:spcBef>
                <a:spcPts val="600"/>
              </a:spcBef>
              <a:buFont typeface="+mj-lt"/>
              <a:buAutoNum type="arabicPeriod"/>
            </a:pPr>
            <a:r>
              <a:rPr lang="fr-FR" sz="3600" b="1" dirty="0">
                <a:latin typeface="Arial Narrow" pitchFamily="34" charset="0"/>
                <a:cs typeface="Candara"/>
              </a:rPr>
              <a:t>Faible risque</a:t>
            </a:r>
          </a:p>
          <a:p>
            <a:pPr marL="914400" lvl="1" indent="-457200" algn="l" defTabSz="914377">
              <a:lnSpc>
                <a:spcPct val="100000"/>
              </a:lnSpc>
              <a:spcBef>
                <a:spcPts val="600"/>
              </a:spcBef>
              <a:buFont typeface="+mj-lt"/>
              <a:buAutoNum type="arabicPeriod"/>
            </a:pPr>
            <a:r>
              <a:rPr lang="fr-FR" sz="3600" b="1" dirty="0">
                <a:latin typeface="Arial Narrow" pitchFamily="34" charset="0"/>
              </a:rPr>
              <a:t>Risque modéré</a:t>
            </a:r>
          </a:p>
          <a:p>
            <a:pPr marL="914400" lvl="1" indent="-457200" algn="l" defTabSz="914377">
              <a:lnSpc>
                <a:spcPct val="100000"/>
              </a:lnSpc>
              <a:spcBef>
                <a:spcPts val="600"/>
              </a:spcBef>
              <a:buFont typeface="+mj-lt"/>
              <a:buAutoNum type="arabicPeriod"/>
            </a:pPr>
            <a:r>
              <a:rPr lang="fr-FR" sz="3600" b="1" dirty="0">
                <a:latin typeface="Arial Narrow" pitchFamily="34" charset="0"/>
                <a:cs typeface="Candara"/>
              </a:rPr>
              <a:t>Risque élevé</a:t>
            </a:r>
          </a:p>
          <a:p>
            <a:pPr lvl="1" algn="l" defTabSz="914377">
              <a:defRPr/>
            </a:pPr>
            <a:endParaRPr lang="fr-FR" dirty="0">
              <a:solidFill>
                <a:prstClr val="black"/>
              </a:solidFill>
              <a:latin typeface="Arial Narrow" pitchFamily="34" charset="0"/>
              <a:cs typeface="Candara"/>
            </a:endParaRPr>
          </a:p>
        </p:txBody>
      </p:sp>
      <p:cxnSp>
        <p:nvCxnSpPr>
          <p:cNvPr id="34" name="Straight Connector 33">
            <a:extLst>
              <a:ext uri="{FF2B5EF4-FFF2-40B4-BE49-F238E27FC236}">
                <a16:creationId xmlns:a16="http://schemas.microsoft.com/office/drawing/2014/main" id="{1634C970-2BB3-4646-A5B7-B1C6D597D6E4}"/>
              </a:ext>
            </a:extLst>
          </p:cNvPr>
          <p:cNvCxnSpPr/>
          <p:nvPr/>
        </p:nvCxnSpPr>
        <p:spPr>
          <a:xfrm flipV="1">
            <a:off x="-1" y="2903272"/>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pic>
        <p:nvPicPr>
          <p:cNvPr id="13" name="4E92DA43-5712-40E9-AFDC-2C1062C78C6F" descr="7646DFF2-B812-4635-AA57-5171E34E5A45@chrc">
            <a:extLst>
              <a:ext uri="{FF2B5EF4-FFF2-40B4-BE49-F238E27FC236}">
                <a16:creationId xmlns:a16="http://schemas.microsoft.com/office/drawing/2014/main" id="{1AF135BB-48AD-496D-BD2B-AA2302B5DF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A close up of a sign&#10;&#10;Description automatically generated">
            <a:extLst>
              <a:ext uri="{FF2B5EF4-FFF2-40B4-BE49-F238E27FC236}">
                <a16:creationId xmlns:a16="http://schemas.microsoft.com/office/drawing/2014/main" id="{629AA927-1754-4ED0-BF92-BB0717CABCE5}"/>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 uri="{28A0092B-C50C-407E-A947-70E740481C1C}">
                <a14:useLocalDpi xmlns:a14="http://schemas.microsoft.com/office/drawing/2010/main" val="0"/>
              </a:ext>
            </a:extLst>
          </a:blip>
          <a:stretch>
            <a:fillRect/>
          </a:stretch>
        </p:blipFill>
        <p:spPr>
          <a:xfrm>
            <a:off x="105187" y="84727"/>
            <a:ext cx="1367490" cy="3079932"/>
          </a:xfrm>
          <a:prstGeom prst="rect">
            <a:avLst/>
          </a:prstGeom>
        </p:spPr>
      </p:pic>
    </p:spTree>
    <p:extLst>
      <p:ext uri="{BB962C8B-B14F-4D97-AF65-F5344CB8AC3E}">
        <p14:creationId xmlns:p14="http://schemas.microsoft.com/office/powerpoint/2010/main" val="213251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841E32A-EB6F-47A2-AF6B-AF79BF1E89C5}"/>
              </a:ext>
            </a:extLst>
          </p:cNvPr>
          <p:cNvSpPr/>
          <p:nvPr/>
        </p:nvSpPr>
        <p:spPr>
          <a:xfrm>
            <a:off x="0" y="6211671"/>
            <a:ext cx="9144000" cy="64633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46" name="Picture 45" descr="CHRC-logo_blue.png">
            <a:extLst>
              <a:ext uri="{FF2B5EF4-FFF2-40B4-BE49-F238E27FC236}">
                <a16:creationId xmlns:a16="http://schemas.microsoft.com/office/drawing/2014/main" id="{095A59FD-9F52-4C72-A6A6-4B5DFA8DC5CA}"/>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380250" y="5889891"/>
            <a:ext cx="716292" cy="712746"/>
          </a:xfrm>
          <a:prstGeom prst="rect">
            <a:avLst/>
          </a:prstGeom>
        </p:spPr>
      </p:pic>
      <p:sp>
        <p:nvSpPr>
          <p:cNvPr id="9" name="Rectangle 8">
            <a:extLst>
              <a:ext uri="{FF2B5EF4-FFF2-40B4-BE49-F238E27FC236}">
                <a16:creationId xmlns:a16="http://schemas.microsoft.com/office/drawing/2014/main" id="{8545FEA6-91B3-4CEA-BDDB-78E11F2A9A3F}"/>
              </a:ext>
            </a:extLst>
          </p:cNvPr>
          <p:cNvSpPr/>
          <p:nvPr/>
        </p:nvSpPr>
        <p:spPr>
          <a:xfrm>
            <a:off x="146654" y="42700"/>
            <a:ext cx="6544628" cy="1569660"/>
          </a:xfrm>
          <a:prstGeom prst="rect">
            <a:avLst/>
          </a:prstGeom>
          <a:noFill/>
        </p:spPr>
        <p:txBody>
          <a:bodyPr wrap="square">
            <a:spAutoFit/>
          </a:bodyPr>
          <a:lstStyle/>
          <a:p>
            <a:pPr>
              <a:defRPr/>
            </a:pPr>
            <a:r>
              <a:rPr lang="fr-CA" sz="3200" b="1" dirty="0">
                <a:solidFill>
                  <a:srgbClr val="183059"/>
                </a:solidFill>
                <a:latin typeface="Arial Narrow" panose="020B0606020202030204" pitchFamily="34" charset="0"/>
                <a:cs typeface="Aharoni" panose="02010803020104030203" pitchFamily="2" charset="-79"/>
              </a:rPr>
              <a:t>Risques hémorragiques pour des interventions invasives/chirurgicales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3200" b="1" i="0" u="none" strike="noStrike" kern="1200" cap="none" spc="0" normalizeH="0" baseline="0" noProof="0" dirty="0">
              <a:ln>
                <a:noFill/>
              </a:ln>
              <a:solidFill>
                <a:srgbClr val="183059"/>
              </a:solidFill>
              <a:effectLst/>
              <a:uLnTx/>
              <a:uFillTx/>
              <a:latin typeface="Arial Narrow" panose="020B0606020202030204" pitchFamily="34" charset="0"/>
              <a:ea typeface="+mn-ea"/>
              <a:cs typeface="Aharoni" panose="02010803020104030203" pitchFamily="2" charset="-79"/>
            </a:endParaRPr>
          </a:p>
        </p:txBody>
      </p:sp>
      <p:sp>
        <p:nvSpPr>
          <p:cNvPr id="462" name="TextBox 461">
            <a:extLst>
              <a:ext uri="{FF2B5EF4-FFF2-40B4-BE49-F238E27FC236}">
                <a16:creationId xmlns:a16="http://schemas.microsoft.com/office/drawing/2014/main" id="{06199D53-D677-4CF8-9E7F-83097EFEC7A1}"/>
              </a:ext>
            </a:extLst>
          </p:cNvPr>
          <p:cNvSpPr txBox="1"/>
          <p:nvPr/>
        </p:nvSpPr>
        <p:spPr>
          <a:xfrm>
            <a:off x="47458" y="6259939"/>
            <a:ext cx="8988258"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CCS AF Guidelines. Can J </a:t>
            </a:r>
            <a:r>
              <a:rPr kumimoji="0" lang="en-CA"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mn-cs"/>
              </a:rPr>
              <a:t>Cardiol</a:t>
            </a: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2016; 32: 1170-1185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Thrombosis Canada Clinical Guide. Warfarin: Peri-Operative Management. www.thrombosiscanada.ca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BRUISE-CONTROL 2 – Presented at the AHA Scientific Sessions, Anaheim CA -  Nov 2017</a:t>
            </a:r>
          </a:p>
        </p:txBody>
      </p:sp>
      <p:cxnSp>
        <p:nvCxnSpPr>
          <p:cNvPr id="60" name="Straight Connector 59">
            <a:extLst>
              <a:ext uri="{FF2B5EF4-FFF2-40B4-BE49-F238E27FC236}">
                <a16:creationId xmlns:a16="http://schemas.microsoft.com/office/drawing/2014/main" id="{0B876694-5D0E-454B-99EC-F54BD64A40AA}"/>
              </a:ext>
            </a:extLst>
          </p:cNvPr>
          <p:cNvCxnSpPr/>
          <p:nvPr/>
        </p:nvCxnSpPr>
        <p:spPr>
          <a:xfrm flipV="1">
            <a:off x="-6448" y="1170986"/>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A63F379-5A80-4406-8A1B-C8CFC44A84BC}"/>
              </a:ext>
            </a:extLst>
          </p:cNvPr>
          <p:cNvPicPr>
            <a:picLocks noChangeAspect="1"/>
          </p:cNvPicPr>
          <p:nvPr/>
        </p:nvPicPr>
        <p:blipFill>
          <a:blip r:embed="rId5"/>
          <a:stretch>
            <a:fillRect/>
          </a:stretch>
        </p:blipFill>
        <p:spPr>
          <a:xfrm>
            <a:off x="653781" y="1224961"/>
            <a:ext cx="7679011" cy="4944584"/>
          </a:xfrm>
          <a:prstGeom prst="rect">
            <a:avLst/>
          </a:prstGeom>
          <a:ln>
            <a:noFill/>
          </a:ln>
          <a:effectLst>
            <a:outerShdw blurRad="292100" dist="139700" dir="2700000" algn="tl" rotWithShape="0">
              <a:srgbClr val="333333">
                <a:alpha val="65000"/>
              </a:srgbClr>
            </a:outerShdw>
          </a:effectLst>
        </p:spPr>
      </p:pic>
      <p:pic>
        <p:nvPicPr>
          <p:cNvPr id="10" name="4E92DA43-5712-40E9-AFDC-2C1062C78C6F" descr="7646DFF2-B812-4635-AA57-5171E34E5A45@chrc">
            <a:extLst>
              <a:ext uri="{FF2B5EF4-FFF2-40B4-BE49-F238E27FC236}">
                <a16:creationId xmlns:a16="http://schemas.microsoft.com/office/drawing/2014/main" id="{6DEA1610-70ED-4A87-A704-FFFE56D4C6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6722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0" y="1073457"/>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161141"/>
            <a:ext cx="8068238" cy="646331"/>
          </a:xfrm>
          <a:prstGeom prst="rect">
            <a:avLst/>
          </a:prstGeom>
          <a:noFill/>
        </p:spPr>
        <p:txBody>
          <a:bodyPr wrap="square">
            <a:spAutoFit/>
          </a:bodyPr>
          <a:lstStyle/>
          <a:p>
            <a:pPr lvl="0">
              <a:defRPr/>
            </a:pPr>
            <a:r>
              <a:rPr lang="fr-CA" sz="3600" b="1" dirty="0">
                <a:solidFill>
                  <a:srgbClr val="1B1A5A"/>
                </a:solidFill>
                <a:latin typeface="Arial Narrow" panose="020B0606020202030204" pitchFamily="34" charset="0"/>
                <a:cs typeface="Aharoni" panose="02010803020104030203" pitchFamily="2" charset="-79"/>
              </a:rPr>
              <a:t>Divulgation de soutien commercial</a:t>
            </a:r>
          </a:p>
        </p:txBody>
      </p:sp>
      <p:pic>
        <p:nvPicPr>
          <p:cNvPr id="10" name="4E92DA43-5712-40E9-AFDC-2C1062C78C6F" descr="7646DFF2-B812-4635-AA57-5171E34E5A45@chrc">
            <a:extLst>
              <a:ext uri="{FF2B5EF4-FFF2-40B4-BE49-F238E27FC236}">
                <a16:creationId xmlns:a16="http://schemas.microsoft.com/office/drawing/2014/main" id="{8256D66B-F9BB-4FDA-BF72-7AE04BFB28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5497" y="154913"/>
            <a:ext cx="1494821" cy="85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a:extLst>
              <a:ext uri="{FF2B5EF4-FFF2-40B4-BE49-F238E27FC236}">
                <a16:creationId xmlns:a16="http://schemas.microsoft.com/office/drawing/2014/main" id="{712727A1-5857-44D5-AE49-D2675786637F}"/>
              </a:ext>
            </a:extLst>
          </p:cNvPr>
          <p:cNvSpPr txBox="1">
            <a:spLocks/>
          </p:cNvSpPr>
          <p:nvPr/>
        </p:nvSpPr>
        <p:spPr>
          <a:xfrm>
            <a:off x="271009" y="1278357"/>
            <a:ext cx="8720592" cy="490975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defRPr/>
            </a:pPr>
            <a:r>
              <a:rPr lang="fr-BE" b="1" kern="0" dirty="0">
                <a:solidFill>
                  <a:schemeClr val="tx1">
                    <a:lumMod val="75000"/>
                    <a:lumOff val="25000"/>
                  </a:schemeClr>
                </a:solidFill>
                <a:latin typeface="Arial Narrow" panose="020B0606020202030204" pitchFamily="34" charset="0"/>
                <a:sym typeface="Arial Narrow Bold" charset="0"/>
              </a:rPr>
              <a:t>Ce programme a reçu le soutien financier de BMS et Pfizer Alliance Canada sous la forme d’une subvention à l’éducation.</a:t>
            </a:r>
            <a:endParaRPr lang="fr-BE" b="1" kern="0" dirty="0">
              <a:solidFill>
                <a:schemeClr val="tx1">
                  <a:lumMod val="75000"/>
                  <a:lumOff val="25000"/>
                </a:schemeClr>
              </a:solidFill>
              <a:latin typeface="Arial Narrow" panose="020B0606020202030204" pitchFamily="34" charset="0"/>
            </a:endParaRPr>
          </a:p>
          <a:p>
            <a:pPr algn="l">
              <a:spcBef>
                <a:spcPts val="200"/>
              </a:spcBef>
              <a:defRPr/>
            </a:pPr>
            <a:endParaRPr lang="fr-BE" b="1" kern="0" dirty="0">
              <a:solidFill>
                <a:schemeClr val="tx1">
                  <a:lumMod val="75000"/>
                  <a:lumOff val="25000"/>
                </a:schemeClr>
              </a:solidFill>
              <a:latin typeface="Arial Narrow" panose="020B0606020202030204" pitchFamily="34" charset="0"/>
              <a:ea typeface="ヒラギノ角ゴ ProN W6" charset="-128"/>
              <a:sym typeface="Arial Narrow Bold" charset="0"/>
            </a:endParaRPr>
          </a:p>
          <a:p>
            <a:pPr algn="l">
              <a:spcBef>
                <a:spcPts val="200"/>
              </a:spcBef>
              <a:defRPr/>
            </a:pPr>
            <a:r>
              <a:rPr lang="fr-BE" b="1" dirty="0">
                <a:solidFill>
                  <a:schemeClr val="tx1">
                    <a:lumMod val="75000"/>
                    <a:lumOff val="25000"/>
                  </a:schemeClr>
                </a:solidFill>
                <a:latin typeface="Arial Narrow" panose="020B0606020202030204" pitchFamily="34" charset="0"/>
              </a:rPr>
              <a:t>Ce programme a reçu un soutien non financier de </a:t>
            </a:r>
            <a:r>
              <a:rPr lang="fr-BE" b="1" kern="0" dirty="0">
                <a:solidFill>
                  <a:schemeClr val="tx1">
                    <a:lumMod val="75000"/>
                    <a:lumOff val="25000"/>
                  </a:schemeClr>
                </a:solidFill>
                <a:latin typeface="Arial Narrow" panose="020B0606020202030204" pitchFamily="34" charset="0"/>
                <a:sym typeface="Arial Narrow Bold" charset="0"/>
              </a:rPr>
              <a:t>BMS et Pfizer Alliance Canada sous la forme d’un soutien logistique</a:t>
            </a:r>
            <a:r>
              <a:rPr lang="fr-BE" b="1" dirty="0">
                <a:solidFill>
                  <a:schemeClr val="tx1">
                    <a:lumMod val="75000"/>
                    <a:lumOff val="25000"/>
                  </a:schemeClr>
                </a:solidFill>
                <a:latin typeface="Arial Narrow" panose="020B0606020202030204" pitchFamily="34" charset="0"/>
              </a:rPr>
              <a:t>. </a:t>
            </a:r>
            <a:endParaRPr lang="fr-BE" dirty="0">
              <a:solidFill>
                <a:schemeClr val="tx1">
                  <a:lumMod val="75000"/>
                  <a:lumOff val="25000"/>
                </a:schemeClr>
              </a:solidFill>
              <a:latin typeface="Arial Narrow" panose="020B0606020202030204" pitchFamily="34" charset="0"/>
            </a:endParaRPr>
          </a:p>
          <a:p>
            <a:pPr algn="l">
              <a:spcBef>
                <a:spcPct val="0"/>
              </a:spcBef>
              <a:defRPr/>
            </a:pPr>
            <a:endParaRPr lang="fr-BE" b="1" kern="0" dirty="0">
              <a:solidFill>
                <a:prstClr val="black"/>
              </a:solidFill>
              <a:latin typeface="Arial Narrow" panose="020B0606020202030204" pitchFamily="34" charset="0"/>
              <a:ea typeface="ヒラギノ角ゴ ProN W6" charset="-128"/>
              <a:sym typeface="Arial Narrow Bold" charset="0"/>
            </a:endParaRPr>
          </a:p>
          <a:p>
            <a:pPr lvl="0" algn="l">
              <a:spcBef>
                <a:spcPts val="400"/>
              </a:spcBef>
              <a:defRPr/>
            </a:pPr>
            <a:r>
              <a:rPr lang="fr-CA" b="1" u="sng" kern="0" dirty="0">
                <a:solidFill>
                  <a:srgbClr val="002060"/>
                </a:solidFill>
                <a:latin typeface="Arial Narrow" panose="020B0606020202030204" pitchFamily="34" charset="0"/>
                <a:sym typeface="Arial Narrow Bold" charset="0"/>
              </a:rPr>
              <a:t>Conflit(s) d’intérêt potentiel(s) :</a:t>
            </a:r>
            <a:endParaRPr lang="fr-CA" b="1" kern="0" dirty="0">
              <a:solidFill>
                <a:srgbClr val="002060"/>
              </a:solidFill>
              <a:latin typeface="Arial Narrow" panose="020B0606020202030204" pitchFamily="34" charset="0"/>
            </a:endParaRPr>
          </a:p>
          <a:p>
            <a:pPr lvl="0" algn="l">
              <a:spcBef>
                <a:spcPts val="200"/>
              </a:spcBef>
              <a:defRPr/>
            </a:pPr>
            <a:endParaRPr lang="fr-CA" b="1" u="sng" kern="0" dirty="0">
              <a:solidFill>
                <a:prstClr val="black"/>
              </a:solidFill>
              <a:latin typeface="Arial Narrow" panose="020B0606020202030204" pitchFamily="34" charset="0"/>
              <a:ea typeface="ヒラギノ角ゴ ProN W6" charset="-128"/>
              <a:sym typeface="Arial Narrow Bold" charset="0"/>
            </a:endParaRPr>
          </a:p>
          <a:p>
            <a:pPr lvl="0" algn="l">
              <a:spcBef>
                <a:spcPts val="400"/>
              </a:spcBef>
              <a:defRPr/>
            </a:pPr>
            <a:r>
              <a:rPr lang="fr-CA" b="1" kern="0" dirty="0">
                <a:solidFill>
                  <a:srgbClr val="002060"/>
                </a:solidFill>
                <a:latin typeface="Arial Narrow" panose="020B0606020202030204" pitchFamily="34" charset="0"/>
                <a:sym typeface="Arial Narrow Bold" charset="0"/>
              </a:rPr>
              <a:t>[Nom du </a:t>
            </a:r>
            <a:r>
              <a:rPr lang="fr-CA" b="1" kern="0" dirty="0" err="1">
                <a:solidFill>
                  <a:srgbClr val="002060"/>
                </a:solidFill>
                <a:latin typeface="Arial Narrow" panose="020B0606020202030204" pitchFamily="34" charset="0"/>
                <a:sym typeface="Arial Narrow Bold" charset="0"/>
              </a:rPr>
              <a:t>confériencier</a:t>
            </a:r>
            <a:r>
              <a:rPr lang="fr-CA" b="1" kern="0" dirty="0">
                <a:solidFill>
                  <a:srgbClr val="002060"/>
                </a:solidFill>
                <a:latin typeface="Arial Narrow" panose="020B0606020202030204" pitchFamily="34" charset="0"/>
                <a:sym typeface="Arial Narrow Bold" charset="0"/>
              </a:rPr>
              <a:t>]</a:t>
            </a:r>
            <a:r>
              <a:rPr lang="fr-CA" b="1" i="1" kern="0" dirty="0">
                <a:solidFill>
                  <a:srgbClr val="002060"/>
                </a:solidFill>
                <a:latin typeface="Arial Narrow" panose="020B0606020202030204" pitchFamily="34" charset="0"/>
                <a:sym typeface="Arial Narrow Bold" charset="0"/>
              </a:rPr>
              <a:t> </a:t>
            </a:r>
            <a:r>
              <a:rPr lang="fr-CA" b="1" kern="0" dirty="0">
                <a:solidFill>
                  <a:prstClr val="black"/>
                </a:solidFill>
                <a:latin typeface="Arial Narrow" panose="020B0606020202030204" pitchFamily="34" charset="0"/>
                <a:sym typeface="Arial Narrow Bold" charset="0"/>
              </a:rPr>
              <a:t>a reçu des honoraires [paiement/financement, etc.] de [organisation soutenant ce programme ET/OU organisation dont le ou les produits font l’objet d’une discussion dans ce programme].</a:t>
            </a:r>
          </a:p>
          <a:p>
            <a:pPr marL="0" lvl="1" algn="l">
              <a:spcBef>
                <a:spcPts val="400"/>
              </a:spcBef>
              <a:buClr>
                <a:srgbClr val="595959"/>
              </a:buClr>
              <a:defRPr/>
            </a:pPr>
            <a:endParaRPr lang="fr-CA" sz="2400" u="sng" kern="0" dirty="0">
              <a:solidFill>
                <a:srgbClr val="595959"/>
              </a:solidFill>
              <a:latin typeface="Arial Narrow" panose="020B0606020202030204" pitchFamily="34" charset="0"/>
              <a:ea typeface="MS PGothic" pitchFamily="34" charset="-128"/>
              <a:sym typeface="Arial Narrow Bold Italic" charset="0"/>
            </a:endParaRPr>
          </a:p>
          <a:p>
            <a:pPr marL="0" lvl="1" algn="l">
              <a:spcBef>
                <a:spcPts val="400"/>
              </a:spcBef>
              <a:buClr>
                <a:srgbClr val="595959"/>
              </a:buClr>
              <a:defRPr/>
            </a:pPr>
            <a:r>
              <a:rPr lang="fr-CA" sz="2400" b="1" kern="0" dirty="0">
                <a:solidFill>
                  <a:prstClr val="black"/>
                </a:solidFill>
                <a:latin typeface="Arial Narrow" panose="020B0606020202030204" pitchFamily="34" charset="0"/>
                <a:sym typeface="Arial Narrow Bold Italic" charset="0"/>
              </a:rPr>
              <a:t>BMS et Pfizer Alliance Canada ont développé un produit (</a:t>
            </a:r>
            <a:r>
              <a:rPr lang="fr-CA" sz="2400" b="1" kern="0" dirty="0" err="1">
                <a:solidFill>
                  <a:prstClr val="black"/>
                </a:solidFill>
                <a:latin typeface="Arial Narrow" panose="020B0606020202030204" pitchFamily="34" charset="0"/>
                <a:sym typeface="Arial Narrow Bold Italic" charset="0"/>
              </a:rPr>
              <a:t>apixaban</a:t>
            </a:r>
            <a:r>
              <a:rPr lang="fr-CA" sz="2400" b="1" kern="0" dirty="0">
                <a:solidFill>
                  <a:prstClr val="black"/>
                </a:solidFill>
                <a:latin typeface="Arial Narrow" panose="020B0606020202030204" pitchFamily="34" charset="0"/>
                <a:sym typeface="Arial Narrow Bold Italic" charset="0"/>
              </a:rPr>
              <a:t>) qui sera discuté dans ce programme; elles détiennent une licence pour ce produit et tire des bénéfices de sa vente</a:t>
            </a:r>
            <a:endParaRPr lang="fr-CA" sz="2400" b="1" u="sng" kern="0" dirty="0">
              <a:solidFill>
                <a:srgbClr val="1B1A5A"/>
              </a:solidFill>
              <a:latin typeface="Arial Narrow" panose="020B0606020202030204" pitchFamily="34" charset="0"/>
              <a:ea typeface="MS PGothic" pitchFamily="34" charset="-128"/>
              <a:sym typeface="Arial Narrow Bold Italic" charset="0"/>
            </a:endParaRPr>
          </a:p>
        </p:txBody>
      </p:sp>
    </p:spTree>
    <p:extLst>
      <p:ext uri="{BB962C8B-B14F-4D97-AF65-F5344CB8AC3E}">
        <p14:creationId xmlns:p14="http://schemas.microsoft.com/office/powerpoint/2010/main" val="998752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878E3E-03CE-44DE-91BF-54E76C1C3319}"/>
              </a:ext>
            </a:extLst>
          </p:cNvPr>
          <p:cNvSpPr/>
          <p:nvPr/>
        </p:nvSpPr>
        <p:spPr>
          <a:xfrm>
            <a:off x="0" y="6442058"/>
            <a:ext cx="9144000" cy="415942"/>
          </a:xfrm>
          <a:prstGeom prst="rect">
            <a:avLst/>
          </a:prstGeom>
          <a:solidFill>
            <a:srgbClr val="30C1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Straight Connector 6">
            <a:extLst>
              <a:ext uri="{FF2B5EF4-FFF2-40B4-BE49-F238E27FC236}">
                <a16:creationId xmlns:a16="http://schemas.microsoft.com/office/drawing/2014/main" id="{4F0F2E5D-FE70-4771-AEC9-15CFDDC61F37}"/>
              </a:ext>
            </a:extLst>
          </p:cNvPr>
          <p:cNvCxnSpPr/>
          <p:nvPr/>
        </p:nvCxnSpPr>
        <p:spPr>
          <a:xfrm flipV="1">
            <a:off x="0" y="1149657"/>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68A608-2AD4-4118-9576-9334CD35F3ED}"/>
              </a:ext>
            </a:extLst>
          </p:cNvPr>
          <p:cNvCxnSpPr/>
          <p:nvPr/>
        </p:nvCxnSpPr>
        <p:spPr>
          <a:xfrm flipV="1">
            <a:off x="0" y="6444164"/>
            <a:ext cx="9144000"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pic>
        <p:nvPicPr>
          <p:cNvPr id="5" name="Picture 4" descr="CHRC-logo_light-blue.png">
            <a:extLst>
              <a:ext uri="{FF2B5EF4-FFF2-40B4-BE49-F238E27FC236}">
                <a16:creationId xmlns:a16="http://schemas.microsoft.com/office/drawing/2014/main" id="{ADEC60BF-4E5F-40CC-86DD-1D84B351C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359" y="6075747"/>
            <a:ext cx="846691" cy="842500"/>
          </a:xfrm>
          <a:prstGeom prst="rect">
            <a:avLst/>
          </a:prstGeom>
        </p:spPr>
      </p:pic>
      <p:sp>
        <p:nvSpPr>
          <p:cNvPr id="10" name="TextBox 9">
            <a:extLst>
              <a:ext uri="{FF2B5EF4-FFF2-40B4-BE49-F238E27FC236}">
                <a16:creationId xmlns:a16="http://schemas.microsoft.com/office/drawing/2014/main" id="{0199A57B-5E3A-4432-B942-8C5BDCDD410F}"/>
              </a:ext>
            </a:extLst>
          </p:cNvPr>
          <p:cNvSpPr txBox="1"/>
          <p:nvPr/>
        </p:nvSpPr>
        <p:spPr>
          <a:xfrm>
            <a:off x="0" y="1169143"/>
            <a:ext cx="9144000" cy="1737360"/>
          </a:xfrm>
          <a:prstGeom prst="rect">
            <a:avLst/>
          </a:prstGeom>
          <a:solidFill>
            <a:srgbClr val="23334E">
              <a:alpha val="69804"/>
            </a:srgb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AutoShape 6" descr="Related image">
            <a:extLst>
              <a:ext uri="{FF2B5EF4-FFF2-40B4-BE49-F238E27FC236}">
                <a16:creationId xmlns:a16="http://schemas.microsoft.com/office/drawing/2014/main" id="{E49CAD29-5C27-4112-85AD-55CC4DF426EB}"/>
              </a:ext>
            </a:extLst>
          </p:cNvPr>
          <p:cNvSpPr>
            <a:spLocks noChangeAspect="1" noChangeArrowheads="1"/>
          </p:cNvSpPr>
          <p:nvPr/>
        </p:nvSpPr>
        <p:spPr bwMode="auto">
          <a:xfrm>
            <a:off x="2713634" y="1088144"/>
            <a:ext cx="1858366" cy="18583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BA423CDB-40B0-4C6C-9B21-6071EB4E024D}"/>
              </a:ext>
            </a:extLst>
          </p:cNvPr>
          <p:cNvSpPr/>
          <p:nvPr/>
        </p:nvSpPr>
        <p:spPr>
          <a:xfrm>
            <a:off x="1073429" y="1248781"/>
            <a:ext cx="7885042" cy="1569660"/>
          </a:xfrm>
          <a:prstGeom prst="rect">
            <a:avLst/>
          </a:prstGeom>
        </p:spPr>
        <p:txBody>
          <a:bodyPr wrap="square">
            <a:spAutoFit/>
          </a:bodyPr>
          <a:lstStyle/>
          <a:p>
            <a:pPr lvl="0" algn="ctr">
              <a:defRPr/>
            </a:pPr>
            <a:r>
              <a:rPr lang="fr-FR" sz="3200" b="1" dirty="0">
                <a:solidFill>
                  <a:prstClr val="white">
                    <a:lumMod val="95000"/>
                  </a:prstClr>
                </a:solidFill>
                <a:latin typeface="Arial Narrow" panose="020B0606020202030204" pitchFamily="34" charset="0"/>
                <a:cs typeface="Candara"/>
              </a:rPr>
              <a:t>Quel est le risque hémorragique en cas de </a:t>
            </a:r>
            <a:r>
              <a:rPr lang="fr-FR" sz="3200" b="1" dirty="0">
                <a:solidFill>
                  <a:schemeClr val="accent5">
                    <a:lumMod val="20000"/>
                    <a:lumOff val="80000"/>
                  </a:schemeClr>
                </a:solidFill>
                <a:latin typeface="Arial Narrow" panose="020B0606020202030204" pitchFamily="34" charset="0"/>
                <a:cs typeface="Candara"/>
              </a:rPr>
              <a:t>gastroscopie diagnostique </a:t>
            </a:r>
            <a:r>
              <a:rPr lang="fr-FR" sz="3200" b="1" dirty="0">
                <a:solidFill>
                  <a:prstClr val="white">
                    <a:lumMod val="95000"/>
                  </a:prstClr>
                </a:solidFill>
                <a:latin typeface="Arial Narrow" panose="020B0606020202030204" pitchFamily="34" charset="0"/>
                <a:cs typeface="Candara"/>
              </a:rPr>
              <a:t>ou une </a:t>
            </a:r>
            <a:r>
              <a:rPr lang="fr-FR" sz="3200" b="1" dirty="0">
                <a:solidFill>
                  <a:schemeClr val="accent5">
                    <a:lumMod val="20000"/>
                    <a:lumOff val="80000"/>
                  </a:schemeClr>
                </a:solidFill>
                <a:latin typeface="Arial Narrow" panose="020B0606020202030204" pitchFamily="34" charset="0"/>
                <a:cs typeface="Candara"/>
              </a:rPr>
              <a:t>coloscopie avec biopsie</a:t>
            </a:r>
            <a:r>
              <a:rPr lang="fr-FR" sz="3200" b="1" dirty="0">
                <a:solidFill>
                  <a:prstClr val="white">
                    <a:lumMod val="95000"/>
                  </a:prstClr>
                </a:solidFill>
                <a:latin typeface="Arial Narrow" panose="020B0606020202030204" pitchFamily="34" charset="0"/>
                <a:cs typeface="Candara"/>
              </a:rPr>
              <a:t>?</a:t>
            </a:r>
          </a:p>
        </p:txBody>
      </p:sp>
      <p:sp>
        <p:nvSpPr>
          <p:cNvPr id="33" name="Content Placeholder 2">
            <a:extLst>
              <a:ext uri="{FF2B5EF4-FFF2-40B4-BE49-F238E27FC236}">
                <a16:creationId xmlns:a16="http://schemas.microsoft.com/office/drawing/2014/main" id="{EA3DAF72-ADEB-4361-AC63-CDC19E0715BA}"/>
              </a:ext>
            </a:extLst>
          </p:cNvPr>
          <p:cNvSpPr txBox="1">
            <a:spLocks/>
          </p:cNvSpPr>
          <p:nvPr/>
        </p:nvSpPr>
        <p:spPr>
          <a:xfrm>
            <a:off x="171950" y="3058472"/>
            <a:ext cx="8910789" cy="31290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C0504D"/>
              </a:buClr>
              <a:buSzTx/>
              <a:buFont typeface="Arial" panose="020B0604020202020204" pitchFamily="34" charset="0"/>
              <a:buNone/>
              <a:tabLst/>
              <a:defRPr/>
            </a:pPr>
            <a:r>
              <a:rPr kumimoji="0" lang="fr-FR" sz="3600" b="1" i="1" u="none" strike="noStrike" kern="1200" cap="none" spc="0" normalizeH="0" baseline="0" noProof="0" dirty="0">
                <a:ln>
                  <a:noFill/>
                </a:ln>
                <a:solidFill>
                  <a:srgbClr val="23334E"/>
                </a:solidFill>
                <a:effectLst/>
                <a:uLnTx/>
                <a:uFillTx/>
                <a:latin typeface="Arial Narrow" panose="020B0606020202030204" pitchFamily="34" charset="0"/>
                <a:cs typeface="Aharoni" panose="02010803020104030203" pitchFamily="2" charset="-79"/>
              </a:rPr>
              <a:t>Sélectionnez l’un</a:t>
            </a:r>
            <a:r>
              <a:rPr lang="fr-FR" sz="3600" b="1" i="1" dirty="0">
                <a:solidFill>
                  <a:srgbClr val="23334E"/>
                </a:solidFill>
                <a:latin typeface="Arial Narrow" panose="020B0606020202030204" pitchFamily="34" charset="0"/>
                <a:cs typeface="Aharoni" panose="02010803020104030203" pitchFamily="2" charset="-79"/>
              </a:rPr>
              <a:t>e des options suivantes</a:t>
            </a:r>
            <a:endParaRPr kumimoji="0" lang="fr-FR" sz="3600" b="1" i="1" u="none" strike="noStrike" kern="1200" cap="none" spc="0" normalizeH="0" baseline="0" noProof="0" dirty="0">
              <a:ln>
                <a:noFill/>
              </a:ln>
              <a:solidFill>
                <a:srgbClr val="23334E"/>
              </a:solidFill>
              <a:effectLst/>
              <a:uLnTx/>
              <a:uFillTx/>
              <a:latin typeface="Arial Narrow" panose="020B0606020202030204" pitchFamily="34" charset="0"/>
              <a:cs typeface="Aharoni" panose="02010803020104030203" pitchFamily="2" charset="-79"/>
            </a:endParaRPr>
          </a:p>
          <a:p>
            <a:pPr marL="0" marR="0" lvl="0" indent="0" algn="l" defTabSz="914400" rtl="0" eaLnBrk="1" fontAlgn="auto" latinLnBrk="0" hangingPunct="1">
              <a:lnSpc>
                <a:spcPct val="100000"/>
              </a:lnSpc>
              <a:spcBef>
                <a:spcPts val="0"/>
              </a:spcBef>
              <a:spcAft>
                <a:spcPts val="0"/>
              </a:spcAft>
              <a:buClr>
                <a:srgbClr val="C0504D"/>
              </a:buClr>
              <a:buSzTx/>
              <a:buFont typeface="Arial" panose="020B0604020202020204" pitchFamily="34" charset="0"/>
              <a:buNone/>
              <a:tabLst/>
              <a:defRPr/>
            </a:pPr>
            <a:endParaRPr kumimoji="0" lang="en-CA" sz="1000" b="1" i="1" u="none" strike="noStrike" kern="1200" cap="none" spc="0" normalizeH="0" baseline="0" noProof="0" dirty="0">
              <a:ln>
                <a:noFill/>
              </a:ln>
              <a:solidFill>
                <a:srgbClr val="254A87"/>
              </a:solidFill>
              <a:effectLst/>
              <a:uLnTx/>
              <a:uFillTx/>
              <a:latin typeface="Arial Narrow" panose="020B0606020202030204" pitchFamily="34" charset="0"/>
              <a:ea typeface="+mn-ea"/>
              <a:cs typeface="Aharoni" panose="02010803020104030203" pitchFamily="2" charset="-79"/>
            </a:endParaRPr>
          </a:p>
          <a:p>
            <a:pPr marL="914400" lvl="1" indent="-457200" algn="l" defTabSz="914377">
              <a:lnSpc>
                <a:spcPct val="100000"/>
              </a:lnSpc>
              <a:spcBef>
                <a:spcPts val="600"/>
              </a:spcBef>
              <a:buFont typeface="+mj-lt"/>
              <a:buAutoNum type="arabicPeriod"/>
            </a:pPr>
            <a:r>
              <a:rPr lang="fr-FR" sz="3600" b="1" dirty="0">
                <a:latin typeface="Arial Narrow" pitchFamily="34" charset="0"/>
                <a:cs typeface="Candara"/>
              </a:rPr>
              <a:t>Faible risque – Gastroscopie diagnostique</a:t>
            </a:r>
          </a:p>
          <a:p>
            <a:pPr marL="914400" lvl="1" indent="-457200" algn="l" defTabSz="914377">
              <a:lnSpc>
                <a:spcPct val="100000"/>
              </a:lnSpc>
              <a:spcBef>
                <a:spcPts val="600"/>
              </a:spcBef>
              <a:buFont typeface="+mj-lt"/>
              <a:buAutoNum type="arabicPeriod"/>
            </a:pPr>
            <a:r>
              <a:rPr lang="fr-FR" sz="3600" b="1" dirty="0">
                <a:latin typeface="Arial Narrow" pitchFamily="34" charset="0"/>
              </a:rPr>
              <a:t>Risque modéré – Coloscopie avec biopsie</a:t>
            </a:r>
          </a:p>
          <a:p>
            <a:pPr marL="914400" lvl="1" indent="-457200" algn="l" defTabSz="914377">
              <a:lnSpc>
                <a:spcPct val="100000"/>
              </a:lnSpc>
              <a:spcBef>
                <a:spcPts val="600"/>
              </a:spcBef>
              <a:buFont typeface="+mj-lt"/>
              <a:buAutoNum type="arabicPeriod"/>
            </a:pPr>
            <a:r>
              <a:rPr lang="fr-FR" sz="3600" b="1" dirty="0">
                <a:latin typeface="Arial Narrow" pitchFamily="34" charset="0"/>
                <a:cs typeface="Candara"/>
              </a:rPr>
              <a:t>Risque élevé</a:t>
            </a:r>
          </a:p>
          <a:p>
            <a:pPr lvl="1" algn="l" defTabSz="914377">
              <a:defRPr/>
            </a:pPr>
            <a:endParaRPr lang="fr-FR" sz="3600" dirty="0">
              <a:solidFill>
                <a:prstClr val="black"/>
              </a:solidFill>
              <a:latin typeface="Arial Narrow" pitchFamily="34" charset="0"/>
              <a:cs typeface="Candara"/>
            </a:endParaRPr>
          </a:p>
        </p:txBody>
      </p:sp>
      <p:cxnSp>
        <p:nvCxnSpPr>
          <p:cNvPr id="34" name="Straight Connector 33">
            <a:extLst>
              <a:ext uri="{FF2B5EF4-FFF2-40B4-BE49-F238E27FC236}">
                <a16:creationId xmlns:a16="http://schemas.microsoft.com/office/drawing/2014/main" id="{1634C970-2BB3-4646-A5B7-B1C6D597D6E4}"/>
              </a:ext>
            </a:extLst>
          </p:cNvPr>
          <p:cNvCxnSpPr/>
          <p:nvPr/>
        </p:nvCxnSpPr>
        <p:spPr>
          <a:xfrm flipV="1">
            <a:off x="-1" y="2903272"/>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pic>
        <p:nvPicPr>
          <p:cNvPr id="13" name="4E92DA43-5712-40E9-AFDC-2C1062C78C6F" descr="7646DFF2-B812-4635-AA57-5171E34E5A45@chrc">
            <a:extLst>
              <a:ext uri="{FF2B5EF4-FFF2-40B4-BE49-F238E27FC236}">
                <a16:creationId xmlns:a16="http://schemas.microsoft.com/office/drawing/2014/main" id="{42A2D3CF-0A7B-4918-AC16-AEC136B4B1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A close up of a sign&#10;&#10;Description automatically generated">
            <a:extLst>
              <a:ext uri="{FF2B5EF4-FFF2-40B4-BE49-F238E27FC236}">
                <a16:creationId xmlns:a16="http://schemas.microsoft.com/office/drawing/2014/main" id="{F3AAEC1C-FC1D-4B63-A14F-E67A3A7A6966}"/>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 uri="{28A0092B-C50C-407E-A947-70E740481C1C}">
                <a14:useLocalDpi xmlns:a14="http://schemas.microsoft.com/office/drawing/2010/main" val="0"/>
              </a:ext>
            </a:extLst>
          </a:blip>
          <a:stretch>
            <a:fillRect/>
          </a:stretch>
        </p:blipFill>
        <p:spPr>
          <a:xfrm>
            <a:off x="105187" y="84727"/>
            <a:ext cx="1367490" cy="3079932"/>
          </a:xfrm>
          <a:prstGeom prst="rect">
            <a:avLst/>
          </a:prstGeom>
        </p:spPr>
      </p:pic>
    </p:spTree>
    <p:extLst>
      <p:ext uri="{BB962C8B-B14F-4D97-AF65-F5344CB8AC3E}">
        <p14:creationId xmlns:p14="http://schemas.microsoft.com/office/powerpoint/2010/main" val="93308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3">
                                            <p:txEl>
                                              <p:pRg st="2" end="2"/>
                                            </p:txEl>
                                          </p:spTgt>
                                        </p:tgtEl>
                                        <p:attrNameLst>
                                          <p:attrName>style.color</p:attrName>
                                        </p:attrNameLst>
                                      </p:cBhvr>
                                      <p:to>
                                        <a:srgbClr val="00D2A5"/>
                                      </p:to>
                                    </p:animClr>
                                  </p:childTnLst>
                                </p:cTn>
                              </p:par>
                              <p:par>
                                <p:cTn id="7" presetID="3" presetClass="emph" presetSubtype="2" fill="hold" nodeType="withEffect">
                                  <p:stCondLst>
                                    <p:cond delay="0"/>
                                  </p:stCondLst>
                                  <p:childTnLst>
                                    <p:animClr clrSpc="rgb" dir="cw">
                                      <p:cBhvr override="childStyle">
                                        <p:cTn id="8" dur="500" fill="hold"/>
                                        <p:tgtEl>
                                          <p:spTgt spid="33">
                                            <p:txEl>
                                              <p:pRg st="3" end="3"/>
                                            </p:txEl>
                                          </p:spTgt>
                                        </p:tgtEl>
                                        <p:attrNameLst>
                                          <p:attrName>style.color</p:attrName>
                                        </p:attrNameLst>
                                      </p:cBhvr>
                                      <p:to>
                                        <a:srgbClr val="E78B0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878E3E-03CE-44DE-91BF-54E76C1C3319}"/>
              </a:ext>
            </a:extLst>
          </p:cNvPr>
          <p:cNvSpPr/>
          <p:nvPr/>
        </p:nvSpPr>
        <p:spPr>
          <a:xfrm>
            <a:off x="0" y="6442058"/>
            <a:ext cx="9144000" cy="415942"/>
          </a:xfrm>
          <a:prstGeom prst="rect">
            <a:avLst/>
          </a:prstGeom>
          <a:solidFill>
            <a:srgbClr val="30C1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Straight Connector 6">
            <a:extLst>
              <a:ext uri="{FF2B5EF4-FFF2-40B4-BE49-F238E27FC236}">
                <a16:creationId xmlns:a16="http://schemas.microsoft.com/office/drawing/2014/main" id="{4F0F2E5D-FE70-4771-AEC9-15CFDDC61F37}"/>
              </a:ext>
            </a:extLst>
          </p:cNvPr>
          <p:cNvCxnSpPr/>
          <p:nvPr/>
        </p:nvCxnSpPr>
        <p:spPr>
          <a:xfrm flipV="1">
            <a:off x="0" y="1149657"/>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68A608-2AD4-4118-9576-9334CD35F3ED}"/>
              </a:ext>
            </a:extLst>
          </p:cNvPr>
          <p:cNvCxnSpPr/>
          <p:nvPr/>
        </p:nvCxnSpPr>
        <p:spPr>
          <a:xfrm flipV="1">
            <a:off x="0" y="6444164"/>
            <a:ext cx="9144000"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pic>
        <p:nvPicPr>
          <p:cNvPr id="5" name="Picture 4" descr="CHRC-logo_light-blue.png">
            <a:extLst>
              <a:ext uri="{FF2B5EF4-FFF2-40B4-BE49-F238E27FC236}">
                <a16:creationId xmlns:a16="http://schemas.microsoft.com/office/drawing/2014/main" id="{ADEC60BF-4E5F-40CC-86DD-1D84B351C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359" y="6075747"/>
            <a:ext cx="846691" cy="842500"/>
          </a:xfrm>
          <a:prstGeom prst="rect">
            <a:avLst/>
          </a:prstGeom>
        </p:spPr>
      </p:pic>
      <p:sp>
        <p:nvSpPr>
          <p:cNvPr id="10" name="TextBox 9">
            <a:extLst>
              <a:ext uri="{FF2B5EF4-FFF2-40B4-BE49-F238E27FC236}">
                <a16:creationId xmlns:a16="http://schemas.microsoft.com/office/drawing/2014/main" id="{0199A57B-5E3A-4432-B942-8C5BDCDD410F}"/>
              </a:ext>
            </a:extLst>
          </p:cNvPr>
          <p:cNvSpPr txBox="1"/>
          <p:nvPr/>
        </p:nvSpPr>
        <p:spPr>
          <a:xfrm>
            <a:off x="0" y="1169143"/>
            <a:ext cx="9144000" cy="1737360"/>
          </a:xfrm>
          <a:prstGeom prst="rect">
            <a:avLst/>
          </a:prstGeom>
          <a:solidFill>
            <a:srgbClr val="23334E">
              <a:alpha val="69804"/>
            </a:srgb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AutoShape 6" descr="Related image">
            <a:extLst>
              <a:ext uri="{FF2B5EF4-FFF2-40B4-BE49-F238E27FC236}">
                <a16:creationId xmlns:a16="http://schemas.microsoft.com/office/drawing/2014/main" id="{E49CAD29-5C27-4112-85AD-55CC4DF426EB}"/>
              </a:ext>
            </a:extLst>
          </p:cNvPr>
          <p:cNvSpPr>
            <a:spLocks noChangeAspect="1" noChangeArrowheads="1"/>
          </p:cNvSpPr>
          <p:nvPr/>
        </p:nvSpPr>
        <p:spPr bwMode="auto">
          <a:xfrm>
            <a:off x="2713634" y="1088144"/>
            <a:ext cx="1858366" cy="18583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BA423CDB-40B0-4C6C-9B21-6071EB4E024D}"/>
              </a:ext>
            </a:extLst>
          </p:cNvPr>
          <p:cNvSpPr/>
          <p:nvPr/>
        </p:nvSpPr>
        <p:spPr>
          <a:xfrm>
            <a:off x="1166666" y="1384336"/>
            <a:ext cx="7805384" cy="1200329"/>
          </a:xfrm>
          <a:prstGeom prst="rect">
            <a:avLst/>
          </a:prstGeom>
        </p:spPr>
        <p:txBody>
          <a:bodyPr wrap="square">
            <a:spAutoFit/>
          </a:bodyPr>
          <a:lstStyle/>
          <a:p>
            <a:pPr lvl="0" algn="ctr">
              <a:defRPr/>
            </a:pPr>
            <a:r>
              <a:rPr kumimoji="0" lang="fr-FR" sz="3600" b="1" i="0" u="none" strike="noStrike" kern="1200" cap="none" spc="0" normalizeH="0" baseline="0" noProof="0" dirty="0">
                <a:ln>
                  <a:noFill/>
                </a:ln>
                <a:solidFill>
                  <a:prstClr val="white">
                    <a:lumMod val="95000"/>
                  </a:prstClr>
                </a:solidFill>
                <a:effectLst/>
                <a:uLnTx/>
                <a:uFillTx/>
                <a:latin typeface="Arial Narrow" panose="020B0606020202030204" pitchFamily="34" charset="0"/>
                <a:cs typeface="Candara"/>
              </a:rPr>
              <a:t>Quel est</a:t>
            </a:r>
            <a:r>
              <a:rPr kumimoji="0" lang="fr-FR" sz="3600" b="1" i="0" u="none" strike="noStrike" kern="1200" cap="none" spc="0" normalizeH="0" noProof="0" dirty="0">
                <a:ln>
                  <a:noFill/>
                </a:ln>
                <a:solidFill>
                  <a:prstClr val="white">
                    <a:lumMod val="95000"/>
                  </a:prstClr>
                </a:solidFill>
                <a:effectLst/>
                <a:uLnTx/>
                <a:uFillTx/>
                <a:latin typeface="Arial Narrow" panose="020B0606020202030204" pitchFamily="34" charset="0"/>
                <a:cs typeface="Candara"/>
              </a:rPr>
              <a:t> le risque hémorragique en cas de</a:t>
            </a:r>
            <a:r>
              <a:rPr kumimoji="0" lang="fr-FR" sz="3600" b="1" i="0" u="none" strike="noStrike" kern="1200" cap="none" spc="0" normalizeH="0" baseline="0" noProof="0" dirty="0">
                <a:ln>
                  <a:noFill/>
                </a:ln>
                <a:solidFill>
                  <a:prstClr val="white">
                    <a:lumMod val="95000"/>
                  </a:prstClr>
                </a:solidFill>
                <a:effectLst/>
                <a:uLnTx/>
                <a:uFillTx/>
                <a:latin typeface="Arial Narrow" panose="020B0606020202030204" pitchFamily="34" charset="0"/>
                <a:cs typeface="Candara"/>
              </a:rPr>
              <a:t> </a:t>
            </a:r>
            <a:br>
              <a:rPr kumimoji="0" lang="fr-FR" sz="3600" b="1" i="0" u="none" strike="noStrike" kern="1200" cap="none" spc="0" normalizeH="0" baseline="0" noProof="0" dirty="0">
                <a:ln>
                  <a:noFill/>
                </a:ln>
                <a:solidFill>
                  <a:prstClr val="white">
                    <a:lumMod val="95000"/>
                  </a:prstClr>
                </a:solidFill>
                <a:effectLst/>
                <a:uLnTx/>
                <a:uFillTx/>
                <a:latin typeface="Arial Narrow" panose="020B0606020202030204" pitchFamily="34" charset="0"/>
                <a:cs typeface="Candara"/>
              </a:rPr>
            </a:br>
            <a:r>
              <a:rPr lang="fr-FR" sz="3600" b="1" dirty="0">
                <a:solidFill>
                  <a:srgbClr val="DCF4F8"/>
                </a:solidFill>
                <a:latin typeface="Arial Narrow" panose="020B0606020202030204" pitchFamily="34" charset="0"/>
                <a:cs typeface="Candara"/>
              </a:rPr>
              <a:t>coloscopie avec </a:t>
            </a:r>
            <a:r>
              <a:rPr lang="fr-FR" sz="3600" b="1" dirty="0" err="1">
                <a:solidFill>
                  <a:srgbClr val="DCF4F8"/>
                </a:solidFill>
                <a:latin typeface="Arial Narrow" panose="020B0606020202030204" pitchFamily="34" charset="0"/>
                <a:cs typeface="Candara"/>
              </a:rPr>
              <a:t>polypectomie</a:t>
            </a:r>
            <a:r>
              <a:rPr lang="fr-FR" sz="3600" b="1" dirty="0">
                <a:solidFill>
                  <a:srgbClr val="DCF4F8"/>
                </a:solidFill>
                <a:latin typeface="Arial Narrow" panose="020B0606020202030204" pitchFamily="34" charset="0"/>
                <a:cs typeface="Candara"/>
              </a:rPr>
              <a:t> éventuelle</a:t>
            </a:r>
            <a:r>
              <a:rPr lang="fr-FR" sz="3600" b="1" dirty="0">
                <a:solidFill>
                  <a:schemeClr val="bg1"/>
                </a:solidFill>
                <a:latin typeface="Arial Narrow" panose="020B0606020202030204" pitchFamily="34" charset="0"/>
                <a:cs typeface="Candara"/>
              </a:rPr>
              <a:t>?</a:t>
            </a:r>
            <a:endParaRPr kumimoji="0" lang="fr-FR" sz="3600" b="1" i="0" u="none" strike="noStrike" kern="1200" cap="none" spc="0" normalizeH="0" baseline="0" noProof="0" dirty="0">
              <a:ln>
                <a:noFill/>
              </a:ln>
              <a:solidFill>
                <a:schemeClr val="bg1"/>
              </a:solidFill>
              <a:effectLst/>
              <a:uLnTx/>
              <a:uFillTx/>
              <a:latin typeface="Arial Narrow" panose="020B0606020202030204" pitchFamily="34" charset="0"/>
              <a:cs typeface="Candara"/>
            </a:endParaRPr>
          </a:p>
        </p:txBody>
      </p:sp>
      <p:sp>
        <p:nvSpPr>
          <p:cNvPr id="33" name="Content Placeholder 2">
            <a:extLst>
              <a:ext uri="{FF2B5EF4-FFF2-40B4-BE49-F238E27FC236}">
                <a16:creationId xmlns:a16="http://schemas.microsoft.com/office/drawing/2014/main" id="{EA3DAF72-ADEB-4361-AC63-CDC19E0715BA}"/>
              </a:ext>
            </a:extLst>
          </p:cNvPr>
          <p:cNvSpPr txBox="1">
            <a:spLocks/>
          </p:cNvSpPr>
          <p:nvPr/>
        </p:nvSpPr>
        <p:spPr>
          <a:xfrm>
            <a:off x="171950" y="3058472"/>
            <a:ext cx="8910789" cy="31290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buClr>
                <a:srgbClr val="C0504D"/>
              </a:buClr>
              <a:defRPr/>
            </a:pPr>
            <a:r>
              <a:rPr lang="fr-FR" sz="3600" b="1" i="1" dirty="0">
                <a:solidFill>
                  <a:srgbClr val="23334E"/>
                </a:solidFill>
                <a:latin typeface="Arial Narrow" panose="020B0606020202030204" pitchFamily="34" charset="0"/>
                <a:cs typeface="Aharoni" panose="02010803020104030203" pitchFamily="2" charset="-79"/>
              </a:rPr>
              <a:t>Sélectionnez l’une des options suivantes</a:t>
            </a:r>
          </a:p>
          <a:p>
            <a:pPr marL="0" marR="0" lvl="0" indent="0" algn="l" defTabSz="914400" rtl="0" eaLnBrk="1" fontAlgn="auto" latinLnBrk="0" hangingPunct="1">
              <a:lnSpc>
                <a:spcPct val="100000"/>
              </a:lnSpc>
              <a:spcBef>
                <a:spcPts val="0"/>
              </a:spcBef>
              <a:spcAft>
                <a:spcPts val="0"/>
              </a:spcAft>
              <a:buClr>
                <a:srgbClr val="C0504D"/>
              </a:buClr>
              <a:buSzTx/>
              <a:buFont typeface="Arial" panose="020B0604020202020204" pitchFamily="34" charset="0"/>
              <a:buNone/>
              <a:tabLst/>
              <a:defRPr/>
            </a:pPr>
            <a:endParaRPr kumimoji="0" lang="en-CA" sz="1000" b="1" i="1" u="none" strike="noStrike" kern="1200" cap="none" spc="0" normalizeH="0" baseline="0" noProof="0" dirty="0">
              <a:ln>
                <a:noFill/>
              </a:ln>
              <a:solidFill>
                <a:srgbClr val="254A87"/>
              </a:solidFill>
              <a:effectLst/>
              <a:uLnTx/>
              <a:uFillTx/>
              <a:latin typeface="Arial Narrow" panose="020B0606020202030204" pitchFamily="34" charset="0"/>
              <a:ea typeface="+mn-ea"/>
              <a:cs typeface="Aharoni" panose="02010803020104030203" pitchFamily="2" charset="-79"/>
            </a:endParaRPr>
          </a:p>
          <a:p>
            <a:pPr marL="914400" lvl="1" indent="-457200" algn="l" defTabSz="914377">
              <a:lnSpc>
                <a:spcPct val="100000"/>
              </a:lnSpc>
              <a:spcBef>
                <a:spcPts val="600"/>
              </a:spcBef>
              <a:buFont typeface="+mj-lt"/>
              <a:buAutoNum type="arabicPeriod"/>
            </a:pPr>
            <a:r>
              <a:rPr lang="fr-FR" sz="3600" b="1" dirty="0">
                <a:latin typeface="Arial Narrow" pitchFamily="34" charset="0"/>
                <a:cs typeface="Candara"/>
              </a:rPr>
              <a:t>Faible risque</a:t>
            </a:r>
          </a:p>
          <a:p>
            <a:pPr marL="914400" lvl="1" indent="-457200" algn="l" defTabSz="914377">
              <a:lnSpc>
                <a:spcPct val="100000"/>
              </a:lnSpc>
              <a:spcBef>
                <a:spcPts val="600"/>
              </a:spcBef>
              <a:buFont typeface="+mj-lt"/>
              <a:buAutoNum type="arabicPeriod"/>
            </a:pPr>
            <a:r>
              <a:rPr lang="fr-FR" sz="3600" b="1" dirty="0">
                <a:latin typeface="Arial Narrow" pitchFamily="34" charset="0"/>
              </a:rPr>
              <a:t>Risque modéré</a:t>
            </a:r>
          </a:p>
          <a:p>
            <a:pPr marL="914400" lvl="1" indent="-457200" algn="l" defTabSz="914377">
              <a:lnSpc>
                <a:spcPct val="100000"/>
              </a:lnSpc>
              <a:spcBef>
                <a:spcPts val="600"/>
              </a:spcBef>
              <a:buFont typeface="+mj-lt"/>
              <a:buAutoNum type="arabicPeriod"/>
            </a:pPr>
            <a:r>
              <a:rPr lang="fr-FR" sz="3600" b="1" dirty="0">
                <a:latin typeface="Arial Narrow" pitchFamily="34" charset="0"/>
                <a:cs typeface="Candara"/>
              </a:rPr>
              <a:t>Risque élevé</a:t>
            </a:r>
          </a:p>
        </p:txBody>
      </p:sp>
      <p:cxnSp>
        <p:nvCxnSpPr>
          <p:cNvPr id="34" name="Straight Connector 33">
            <a:extLst>
              <a:ext uri="{FF2B5EF4-FFF2-40B4-BE49-F238E27FC236}">
                <a16:creationId xmlns:a16="http://schemas.microsoft.com/office/drawing/2014/main" id="{1634C970-2BB3-4646-A5B7-B1C6D597D6E4}"/>
              </a:ext>
            </a:extLst>
          </p:cNvPr>
          <p:cNvCxnSpPr/>
          <p:nvPr/>
        </p:nvCxnSpPr>
        <p:spPr>
          <a:xfrm flipV="1">
            <a:off x="-1" y="2903272"/>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pic>
        <p:nvPicPr>
          <p:cNvPr id="13" name="4E92DA43-5712-40E9-AFDC-2C1062C78C6F" descr="7646DFF2-B812-4635-AA57-5171E34E5A45@chrc">
            <a:extLst>
              <a:ext uri="{FF2B5EF4-FFF2-40B4-BE49-F238E27FC236}">
                <a16:creationId xmlns:a16="http://schemas.microsoft.com/office/drawing/2014/main" id="{E1DB4CFF-5EC5-44B8-B737-0CA62955D9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A close up of a sign&#10;&#10;Description automatically generated">
            <a:extLst>
              <a:ext uri="{FF2B5EF4-FFF2-40B4-BE49-F238E27FC236}">
                <a16:creationId xmlns:a16="http://schemas.microsoft.com/office/drawing/2014/main" id="{1FB9601D-F1F5-4819-82F8-FA7D535F9F69}"/>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 uri="{28A0092B-C50C-407E-A947-70E740481C1C}">
                <a14:useLocalDpi xmlns:a14="http://schemas.microsoft.com/office/drawing/2010/main" val="0"/>
              </a:ext>
            </a:extLst>
          </a:blip>
          <a:stretch>
            <a:fillRect/>
          </a:stretch>
        </p:blipFill>
        <p:spPr>
          <a:xfrm>
            <a:off x="65431" y="84727"/>
            <a:ext cx="1367490" cy="3079932"/>
          </a:xfrm>
          <a:prstGeom prst="rect">
            <a:avLst/>
          </a:prstGeom>
        </p:spPr>
      </p:pic>
    </p:spTree>
    <p:extLst>
      <p:ext uri="{BB962C8B-B14F-4D97-AF65-F5344CB8AC3E}">
        <p14:creationId xmlns:p14="http://schemas.microsoft.com/office/powerpoint/2010/main" val="705860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841E32A-EB6F-47A2-AF6B-AF79BF1E89C5}"/>
              </a:ext>
            </a:extLst>
          </p:cNvPr>
          <p:cNvSpPr/>
          <p:nvPr/>
        </p:nvSpPr>
        <p:spPr>
          <a:xfrm>
            <a:off x="0" y="6211671"/>
            <a:ext cx="9144000" cy="64633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46" name="Picture 45" descr="CHRC-logo_blue.png">
            <a:extLst>
              <a:ext uri="{FF2B5EF4-FFF2-40B4-BE49-F238E27FC236}">
                <a16:creationId xmlns:a16="http://schemas.microsoft.com/office/drawing/2014/main" id="{095A59FD-9F52-4C72-A6A6-4B5DFA8DC5CA}"/>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380250" y="5889891"/>
            <a:ext cx="716292" cy="712746"/>
          </a:xfrm>
          <a:prstGeom prst="rect">
            <a:avLst/>
          </a:prstGeom>
        </p:spPr>
      </p:pic>
      <p:sp>
        <p:nvSpPr>
          <p:cNvPr id="9" name="Rectangle 8">
            <a:extLst>
              <a:ext uri="{FF2B5EF4-FFF2-40B4-BE49-F238E27FC236}">
                <a16:creationId xmlns:a16="http://schemas.microsoft.com/office/drawing/2014/main" id="{8545FEA6-91B3-4CEA-BDDB-78E11F2A9A3F}"/>
              </a:ext>
            </a:extLst>
          </p:cNvPr>
          <p:cNvSpPr/>
          <p:nvPr/>
        </p:nvSpPr>
        <p:spPr>
          <a:xfrm>
            <a:off x="146654" y="42700"/>
            <a:ext cx="6544628" cy="1077218"/>
          </a:xfrm>
          <a:prstGeom prst="rect">
            <a:avLst/>
          </a:prstGeom>
          <a:noFill/>
        </p:spPr>
        <p:txBody>
          <a:bodyPr wrap="square">
            <a:spAutoFit/>
          </a:bodyPr>
          <a:lstStyle/>
          <a:p>
            <a:pPr>
              <a:defRPr/>
            </a:pPr>
            <a:r>
              <a:rPr lang="fr-CA" sz="3200" b="1" dirty="0">
                <a:solidFill>
                  <a:srgbClr val="183059"/>
                </a:solidFill>
                <a:latin typeface="Arial Narrow" panose="020B0606020202030204" pitchFamily="34" charset="0"/>
                <a:cs typeface="Aharoni" panose="02010803020104030203" pitchFamily="2" charset="-79"/>
              </a:rPr>
              <a:t>Risques hémorragiques pour des interventions invasives/chirurgicales</a:t>
            </a:r>
            <a:endParaRPr kumimoji="0" lang="en-CA" sz="3200" b="1" i="0" u="none" strike="noStrike" kern="1200" cap="none" spc="0" normalizeH="0" baseline="0" noProof="0" dirty="0">
              <a:ln>
                <a:noFill/>
              </a:ln>
              <a:solidFill>
                <a:srgbClr val="183059"/>
              </a:solidFill>
              <a:effectLst/>
              <a:uLnTx/>
              <a:uFillTx/>
              <a:latin typeface="Arial Narrow" panose="020B0606020202030204" pitchFamily="34" charset="0"/>
              <a:ea typeface="+mn-ea"/>
              <a:cs typeface="Aharoni" panose="02010803020104030203" pitchFamily="2" charset="-79"/>
            </a:endParaRPr>
          </a:p>
        </p:txBody>
      </p:sp>
      <p:sp>
        <p:nvSpPr>
          <p:cNvPr id="462" name="TextBox 461">
            <a:extLst>
              <a:ext uri="{FF2B5EF4-FFF2-40B4-BE49-F238E27FC236}">
                <a16:creationId xmlns:a16="http://schemas.microsoft.com/office/drawing/2014/main" id="{06199D53-D677-4CF8-9E7F-83097EFEC7A1}"/>
              </a:ext>
            </a:extLst>
          </p:cNvPr>
          <p:cNvSpPr txBox="1"/>
          <p:nvPr/>
        </p:nvSpPr>
        <p:spPr>
          <a:xfrm>
            <a:off x="47458" y="6259939"/>
            <a:ext cx="8988258"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CCS AF Guidelines. Can J </a:t>
            </a:r>
            <a:r>
              <a:rPr kumimoji="0" lang="en-CA"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mn-cs"/>
              </a:rPr>
              <a:t>Cardiol</a:t>
            </a: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2016; 32: 1170-1185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Thrombosis Canada Clinical Guide. Warfarin: Peri-Operative Management. www.thrombosiscanada.ca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BRUISE-CONTROL 2 – Presented at the AHA Scientific Sessions, Anaheim CA -  Nov 2017</a:t>
            </a:r>
          </a:p>
        </p:txBody>
      </p:sp>
      <p:cxnSp>
        <p:nvCxnSpPr>
          <p:cNvPr id="60" name="Straight Connector 59">
            <a:extLst>
              <a:ext uri="{FF2B5EF4-FFF2-40B4-BE49-F238E27FC236}">
                <a16:creationId xmlns:a16="http://schemas.microsoft.com/office/drawing/2014/main" id="{0B876694-5D0E-454B-99EC-F54BD64A40AA}"/>
              </a:ext>
            </a:extLst>
          </p:cNvPr>
          <p:cNvCxnSpPr/>
          <p:nvPr/>
        </p:nvCxnSpPr>
        <p:spPr>
          <a:xfrm flipV="1">
            <a:off x="-6448" y="1170986"/>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7E16021-33B8-4C84-B5D9-7FDE1E097739}"/>
              </a:ext>
            </a:extLst>
          </p:cNvPr>
          <p:cNvPicPr>
            <a:picLocks noChangeAspect="1"/>
          </p:cNvPicPr>
          <p:nvPr/>
        </p:nvPicPr>
        <p:blipFill>
          <a:blip r:embed="rId5"/>
          <a:stretch>
            <a:fillRect/>
          </a:stretch>
        </p:blipFill>
        <p:spPr>
          <a:xfrm>
            <a:off x="791395" y="1338524"/>
            <a:ext cx="7427931" cy="4782911"/>
          </a:xfrm>
          <a:prstGeom prst="rect">
            <a:avLst/>
          </a:prstGeom>
          <a:ln>
            <a:noFill/>
          </a:ln>
          <a:effectLst>
            <a:outerShdw blurRad="292100" dist="139700" dir="2700000" algn="tl" rotWithShape="0">
              <a:srgbClr val="333333">
                <a:alpha val="65000"/>
              </a:srgbClr>
            </a:outerShdw>
          </a:effectLst>
        </p:spPr>
      </p:pic>
      <p:pic>
        <p:nvPicPr>
          <p:cNvPr id="10" name="4E92DA43-5712-40E9-AFDC-2C1062C78C6F" descr="7646DFF2-B812-4635-AA57-5171E34E5A45@chrc">
            <a:extLst>
              <a:ext uri="{FF2B5EF4-FFF2-40B4-BE49-F238E27FC236}">
                <a16:creationId xmlns:a16="http://schemas.microsoft.com/office/drawing/2014/main" id="{89BB2F85-B32B-48A1-980E-AB4109A5A0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652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878E3E-03CE-44DE-91BF-54E76C1C3319}"/>
              </a:ext>
            </a:extLst>
          </p:cNvPr>
          <p:cNvSpPr/>
          <p:nvPr/>
        </p:nvSpPr>
        <p:spPr>
          <a:xfrm>
            <a:off x="0" y="6442058"/>
            <a:ext cx="9144000" cy="415942"/>
          </a:xfrm>
          <a:prstGeom prst="rect">
            <a:avLst/>
          </a:prstGeom>
          <a:solidFill>
            <a:srgbClr val="30C1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Straight Connector 6">
            <a:extLst>
              <a:ext uri="{FF2B5EF4-FFF2-40B4-BE49-F238E27FC236}">
                <a16:creationId xmlns:a16="http://schemas.microsoft.com/office/drawing/2014/main" id="{4F0F2E5D-FE70-4771-AEC9-15CFDDC61F37}"/>
              </a:ext>
            </a:extLst>
          </p:cNvPr>
          <p:cNvCxnSpPr/>
          <p:nvPr/>
        </p:nvCxnSpPr>
        <p:spPr>
          <a:xfrm flipV="1">
            <a:off x="0" y="1149657"/>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68A608-2AD4-4118-9576-9334CD35F3ED}"/>
              </a:ext>
            </a:extLst>
          </p:cNvPr>
          <p:cNvCxnSpPr/>
          <p:nvPr/>
        </p:nvCxnSpPr>
        <p:spPr>
          <a:xfrm flipV="1">
            <a:off x="0" y="6444164"/>
            <a:ext cx="9144000"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pic>
        <p:nvPicPr>
          <p:cNvPr id="5" name="Picture 4" descr="CHRC-logo_light-blue.png">
            <a:extLst>
              <a:ext uri="{FF2B5EF4-FFF2-40B4-BE49-F238E27FC236}">
                <a16:creationId xmlns:a16="http://schemas.microsoft.com/office/drawing/2014/main" id="{ADEC60BF-4E5F-40CC-86DD-1D84B351C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359" y="6075747"/>
            <a:ext cx="846691" cy="842500"/>
          </a:xfrm>
          <a:prstGeom prst="rect">
            <a:avLst/>
          </a:prstGeom>
        </p:spPr>
      </p:pic>
      <p:sp>
        <p:nvSpPr>
          <p:cNvPr id="10" name="TextBox 9">
            <a:extLst>
              <a:ext uri="{FF2B5EF4-FFF2-40B4-BE49-F238E27FC236}">
                <a16:creationId xmlns:a16="http://schemas.microsoft.com/office/drawing/2014/main" id="{0199A57B-5E3A-4432-B942-8C5BDCDD410F}"/>
              </a:ext>
            </a:extLst>
          </p:cNvPr>
          <p:cNvSpPr txBox="1"/>
          <p:nvPr/>
        </p:nvSpPr>
        <p:spPr>
          <a:xfrm>
            <a:off x="0" y="1169143"/>
            <a:ext cx="9144000" cy="1737360"/>
          </a:xfrm>
          <a:prstGeom prst="rect">
            <a:avLst/>
          </a:prstGeom>
          <a:solidFill>
            <a:srgbClr val="23334E">
              <a:alpha val="69804"/>
            </a:srgb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AutoShape 6" descr="Related image">
            <a:extLst>
              <a:ext uri="{FF2B5EF4-FFF2-40B4-BE49-F238E27FC236}">
                <a16:creationId xmlns:a16="http://schemas.microsoft.com/office/drawing/2014/main" id="{E49CAD29-5C27-4112-85AD-55CC4DF426EB}"/>
              </a:ext>
            </a:extLst>
          </p:cNvPr>
          <p:cNvSpPr>
            <a:spLocks noChangeAspect="1" noChangeArrowheads="1"/>
          </p:cNvSpPr>
          <p:nvPr/>
        </p:nvSpPr>
        <p:spPr bwMode="auto">
          <a:xfrm>
            <a:off x="2713634" y="1088144"/>
            <a:ext cx="1858366" cy="18583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BA423CDB-40B0-4C6C-9B21-6071EB4E024D}"/>
              </a:ext>
            </a:extLst>
          </p:cNvPr>
          <p:cNvSpPr/>
          <p:nvPr/>
        </p:nvSpPr>
        <p:spPr>
          <a:xfrm>
            <a:off x="928790" y="1478718"/>
            <a:ext cx="8043260" cy="1077218"/>
          </a:xfrm>
          <a:prstGeom prst="rect">
            <a:avLst/>
          </a:prstGeom>
        </p:spPr>
        <p:txBody>
          <a:bodyPr wrap="square">
            <a:spAutoFit/>
          </a:bodyPr>
          <a:lstStyle/>
          <a:p>
            <a:pPr algn="ctr">
              <a:defRPr/>
            </a:pPr>
            <a:r>
              <a:rPr lang="fr-FR" sz="3200" b="1" dirty="0">
                <a:solidFill>
                  <a:prstClr val="white">
                    <a:lumMod val="95000"/>
                  </a:prstClr>
                </a:solidFill>
                <a:latin typeface="Arial Narrow" panose="020B0606020202030204" pitchFamily="34" charset="0"/>
                <a:cs typeface="Candara"/>
              </a:rPr>
              <a:t>Quel est le risque hémorragique en cas de </a:t>
            </a:r>
            <a:br>
              <a:rPr lang="fr-FR" sz="3200" b="1" dirty="0">
                <a:solidFill>
                  <a:prstClr val="white">
                    <a:lumMod val="95000"/>
                  </a:prstClr>
                </a:solidFill>
                <a:latin typeface="Arial Narrow" panose="020B0606020202030204" pitchFamily="34" charset="0"/>
                <a:cs typeface="Candara"/>
              </a:rPr>
            </a:br>
            <a:r>
              <a:rPr lang="fr-FR" sz="3200" b="1" dirty="0">
                <a:solidFill>
                  <a:srgbClr val="DCF4F8"/>
                </a:solidFill>
                <a:latin typeface="Arial Narrow" panose="020B0606020202030204" pitchFamily="34" charset="0"/>
                <a:cs typeface="Candara"/>
              </a:rPr>
              <a:t>coloscopie avec </a:t>
            </a:r>
            <a:r>
              <a:rPr lang="fr-FR" sz="3200" b="1" dirty="0" err="1">
                <a:solidFill>
                  <a:srgbClr val="DCF4F8"/>
                </a:solidFill>
                <a:latin typeface="Arial Narrow" panose="020B0606020202030204" pitchFamily="34" charset="0"/>
                <a:cs typeface="Candara"/>
              </a:rPr>
              <a:t>polypectomie</a:t>
            </a:r>
            <a:r>
              <a:rPr lang="fr-FR" sz="3200" b="1" dirty="0">
                <a:solidFill>
                  <a:srgbClr val="DCF4F8"/>
                </a:solidFill>
                <a:latin typeface="Arial Narrow" panose="020B0606020202030204" pitchFamily="34" charset="0"/>
                <a:cs typeface="Candara"/>
              </a:rPr>
              <a:t> éventuelle</a:t>
            </a:r>
            <a:r>
              <a:rPr lang="fr-FR" sz="3200" b="1" dirty="0">
                <a:solidFill>
                  <a:schemeClr val="bg1"/>
                </a:solidFill>
                <a:latin typeface="Arial Narrow" panose="020B0606020202030204" pitchFamily="34" charset="0"/>
                <a:cs typeface="Candara"/>
              </a:rPr>
              <a:t>?</a:t>
            </a:r>
          </a:p>
        </p:txBody>
      </p:sp>
      <p:sp>
        <p:nvSpPr>
          <p:cNvPr id="33" name="Content Placeholder 2">
            <a:extLst>
              <a:ext uri="{FF2B5EF4-FFF2-40B4-BE49-F238E27FC236}">
                <a16:creationId xmlns:a16="http://schemas.microsoft.com/office/drawing/2014/main" id="{EA3DAF72-ADEB-4361-AC63-CDC19E0715BA}"/>
              </a:ext>
            </a:extLst>
          </p:cNvPr>
          <p:cNvSpPr txBox="1">
            <a:spLocks/>
          </p:cNvSpPr>
          <p:nvPr/>
        </p:nvSpPr>
        <p:spPr>
          <a:xfrm>
            <a:off x="171950" y="3058472"/>
            <a:ext cx="8910789" cy="31290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buClr>
                <a:srgbClr val="C0504D"/>
              </a:buClr>
              <a:defRPr/>
            </a:pPr>
            <a:r>
              <a:rPr lang="fr-FR" sz="3600" b="1" i="1" dirty="0">
                <a:solidFill>
                  <a:srgbClr val="23334E"/>
                </a:solidFill>
                <a:latin typeface="Arial Narrow" panose="020B0606020202030204" pitchFamily="34" charset="0"/>
                <a:cs typeface="Aharoni" panose="02010803020104030203" pitchFamily="2" charset="-79"/>
              </a:rPr>
              <a:t>Sélectionnez l’une des options suivantes</a:t>
            </a:r>
          </a:p>
          <a:p>
            <a:pPr lvl="0" algn="l">
              <a:lnSpc>
                <a:spcPct val="100000"/>
              </a:lnSpc>
              <a:spcBef>
                <a:spcPts val="0"/>
              </a:spcBef>
              <a:buClr>
                <a:srgbClr val="C0504D"/>
              </a:buClr>
              <a:defRPr/>
            </a:pPr>
            <a:endParaRPr lang="en-CA" sz="1000" b="1" i="1" dirty="0">
              <a:solidFill>
                <a:srgbClr val="254A87"/>
              </a:solidFill>
              <a:latin typeface="Arial Narrow" panose="020B0606020202030204" pitchFamily="34" charset="0"/>
              <a:cs typeface="Aharoni" panose="02010803020104030203" pitchFamily="2" charset="-79"/>
            </a:endParaRPr>
          </a:p>
          <a:p>
            <a:pPr marL="914400" lvl="1" indent="-457200" algn="l" defTabSz="914377">
              <a:lnSpc>
                <a:spcPct val="100000"/>
              </a:lnSpc>
              <a:spcBef>
                <a:spcPts val="600"/>
              </a:spcBef>
              <a:buFont typeface="+mj-lt"/>
              <a:buAutoNum type="arabicPeriod"/>
            </a:pPr>
            <a:r>
              <a:rPr lang="fr-FR" sz="3600" b="1" dirty="0">
                <a:latin typeface="Arial Narrow" pitchFamily="34" charset="0"/>
                <a:cs typeface="Candara"/>
              </a:rPr>
              <a:t>Faible risque</a:t>
            </a:r>
          </a:p>
          <a:p>
            <a:pPr marL="914400" lvl="1" indent="-457200" algn="l" defTabSz="914377">
              <a:lnSpc>
                <a:spcPct val="100000"/>
              </a:lnSpc>
              <a:spcBef>
                <a:spcPts val="600"/>
              </a:spcBef>
              <a:buFont typeface="+mj-lt"/>
              <a:buAutoNum type="arabicPeriod"/>
            </a:pPr>
            <a:r>
              <a:rPr lang="fr-FR" sz="3600" b="1" dirty="0">
                <a:latin typeface="Arial Narrow" pitchFamily="34" charset="0"/>
              </a:rPr>
              <a:t>Risque modéré – Coloscopie avec biopsie</a:t>
            </a:r>
          </a:p>
          <a:p>
            <a:pPr marL="914400" lvl="1" indent="-457200" algn="l" defTabSz="914377">
              <a:lnSpc>
                <a:spcPct val="100000"/>
              </a:lnSpc>
              <a:spcBef>
                <a:spcPts val="600"/>
              </a:spcBef>
              <a:buFont typeface="+mj-lt"/>
              <a:buAutoNum type="arabicPeriod"/>
            </a:pPr>
            <a:r>
              <a:rPr lang="fr-FR" sz="3600" b="1" dirty="0">
                <a:latin typeface="Arial Narrow" pitchFamily="34" charset="0"/>
                <a:cs typeface="Candara"/>
              </a:rPr>
              <a:t>Risque élevé – Coloscopie avec </a:t>
            </a:r>
            <a:r>
              <a:rPr lang="fr-FR" sz="3600" b="1" dirty="0" err="1">
                <a:latin typeface="Arial Narrow" pitchFamily="34" charset="0"/>
                <a:cs typeface="Candara"/>
              </a:rPr>
              <a:t>polypectomie</a:t>
            </a:r>
            <a:r>
              <a:rPr lang="fr-FR" sz="3600" b="1" dirty="0">
                <a:latin typeface="Arial Narrow" pitchFamily="34" charset="0"/>
                <a:cs typeface="Candara"/>
              </a:rPr>
              <a:t> éventuelle</a:t>
            </a:r>
            <a:endParaRPr lang="en-CA" sz="3600" b="1" dirty="0">
              <a:solidFill>
                <a:schemeClr val="bg1"/>
              </a:solidFill>
              <a:latin typeface="Arial Narrow" panose="020B0606020202030204" pitchFamily="34" charset="0"/>
              <a:ea typeface="Lato" panose="020F0502020204030203" pitchFamily="34" charset="0"/>
              <a:cs typeface="Lato" panose="020F0502020204030203" pitchFamily="34" charset="0"/>
            </a:endParaRPr>
          </a:p>
        </p:txBody>
      </p:sp>
      <p:cxnSp>
        <p:nvCxnSpPr>
          <p:cNvPr id="34" name="Straight Connector 33">
            <a:extLst>
              <a:ext uri="{FF2B5EF4-FFF2-40B4-BE49-F238E27FC236}">
                <a16:creationId xmlns:a16="http://schemas.microsoft.com/office/drawing/2014/main" id="{1634C970-2BB3-4646-A5B7-B1C6D597D6E4}"/>
              </a:ext>
            </a:extLst>
          </p:cNvPr>
          <p:cNvCxnSpPr/>
          <p:nvPr/>
        </p:nvCxnSpPr>
        <p:spPr>
          <a:xfrm flipV="1">
            <a:off x="-1" y="2903272"/>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pic>
        <p:nvPicPr>
          <p:cNvPr id="13" name="4E92DA43-5712-40E9-AFDC-2C1062C78C6F" descr="7646DFF2-B812-4635-AA57-5171E34E5A45@chrc">
            <a:extLst>
              <a:ext uri="{FF2B5EF4-FFF2-40B4-BE49-F238E27FC236}">
                <a16:creationId xmlns:a16="http://schemas.microsoft.com/office/drawing/2014/main" id="{E3052CBD-B5FF-4D21-915C-69FF2E4CD3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A close up of a sign&#10;&#10;Description automatically generated">
            <a:extLst>
              <a:ext uri="{FF2B5EF4-FFF2-40B4-BE49-F238E27FC236}">
                <a16:creationId xmlns:a16="http://schemas.microsoft.com/office/drawing/2014/main" id="{B068533C-E782-4464-9226-61D61C07C7A6}"/>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 uri="{28A0092B-C50C-407E-A947-70E740481C1C}">
                <a14:useLocalDpi xmlns:a14="http://schemas.microsoft.com/office/drawing/2010/main" val="0"/>
              </a:ext>
            </a:extLst>
          </a:blip>
          <a:stretch>
            <a:fillRect/>
          </a:stretch>
        </p:blipFill>
        <p:spPr>
          <a:xfrm>
            <a:off x="105187" y="84727"/>
            <a:ext cx="1367490" cy="3079932"/>
          </a:xfrm>
          <a:prstGeom prst="rect">
            <a:avLst/>
          </a:prstGeom>
        </p:spPr>
      </p:pic>
    </p:spTree>
    <p:extLst>
      <p:ext uri="{BB962C8B-B14F-4D97-AF65-F5344CB8AC3E}">
        <p14:creationId xmlns:p14="http://schemas.microsoft.com/office/powerpoint/2010/main" val="267959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3">
                                            <p:txEl>
                                              <p:pRg st="4" end="4"/>
                                            </p:txEl>
                                          </p:spTgt>
                                        </p:tgtEl>
                                        <p:attrNameLst>
                                          <p:attrName>style.color</p:attrName>
                                        </p:attrNameLst>
                                      </p:cBhvr>
                                      <p:to>
                                        <a:srgbClr val="FF0000"/>
                                      </p:to>
                                    </p:animClr>
                                  </p:childTnLst>
                                </p:cTn>
                              </p:par>
                              <p:par>
                                <p:cTn id="7" presetID="3" presetClass="emph" presetSubtype="2" fill="hold" nodeType="withEffect">
                                  <p:stCondLst>
                                    <p:cond delay="0"/>
                                  </p:stCondLst>
                                  <p:childTnLst>
                                    <p:animClr clrSpc="rgb" dir="cw">
                                      <p:cBhvr override="childStyle">
                                        <p:cTn id="8" dur="500" fill="hold"/>
                                        <p:tgtEl>
                                          <p:spTgt spid="33">
                                            <p:txEl>
                                              <p:pRg st="3" end="3"/>
                                            </p:txEl>
                                          </p:spTgt>
                                        </p:tgtEl>
                                        <p:attrNameLst>
                                          <p:attrName>style.color</p:attrName>
                                        </p:attrNameLst>
                                      </p:cBhvr>
                                      <p:to>
                                        <a:srgbClr val="E78B0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erson posing for the camera&#10;&#10;Description automatically generated">
            <a:extLst>
              <a:ext uri="{FF2B5EF4-FFF2-40B4-BE49-F238E27FC236}">
                <a16:creationId xmlns:a16="http://schemas.microsoft.com/office/drawing/2014/main" id="{FB1E6E13-7442-4FB5-BF3F-58A02F9DB060}"/>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42817" y="107158"/>
            <a:ext cx="4111341" cy="6167012"/>
          </a:xfrm>
          <a:prstGeom prst="rect">
            <a:avLst/>
          </a:prstGeom>
        </p:spPr>
      </p:pic>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sp>
        <p:nvSpPr>
          <p:cNvPr id="17" name="Rectangle 16">
            <a:extLst>
              <a:ext uri="{FF2B5EF4-FFF2-40B4-BE49-F238E27FC236}">
                <a16:creationId xmlns:a16="http://schemas.microsoft.com/office/drawing/2014/main" id="{583F703E-5F2E-45D6-B071-D3FB233EB843}"/>
              </a:ext>
            </a:extLst>
          </p:cNvPr>
          <p:cNvSpPr/>
          <p:nvPr/>
        </p:nvSpPr>
        <p:spPr>
          <a:xfrm>
            <a:off x="0" y="106366"/>
            <a:ext cx="2277932" cy="1569660"/>
          </a:xfrm>
          <a:prstGeom prst="rect">
            <a:avLst/>
          </a:prstGeom>
          <a:noFill/>
        </p:spPr>
        <p:txBody>
          <a:bodyPr wrap="square">
            <a:spAutoFit/>
          </a:bodyPr>
          <a:lstStyle/>
          <a:p>
            <a:pPr algn="ctr">
              <a:defRPr/>
            </a:pPr>
            <a:r>
              <a:rPr lang="en-CA" sz="4800" b="1" dirty="0" err="1">
                <a:latin typeface="Arial Narrow" panose="020B0606020202030204" pitchFamily="34" charset="0"/>
                <a:cs typeface="Aharoni" panose="02010803020104030203" pitchFamily="2" charset="-79"/>
              </a:rPr>
              <a:t>Cas</a:t>
            </a:r>
            <a:r>
              <a:rPr lang="en-CA" sz="4800" b="1" dirty="0">
                <a:latin typeface="Arial Narrow" panose="020B0606020202030204" pitchFamily="34" charset="0"/>
                <a:cs typeface="Aharoni" panose="02010803020104030203" pitchFamily="2" charset="-79"/>
              </a:rPr>
              <a:t> </a:t>
            </a:r>
            <a:r>
              <a:rPr lang="en-US" sz="4800" b="1" dirty="0">
                <a:latin typeface="Arial Narrow" pitchFamily="34" charset="0"/>
              </a:rPr>
              <a:t>n° </a:t>
            </a:r>
            <a:r>
              <a:rPr lang="en-CA" sz="4800" b="1" dirty="0">
                <a:latin typeface="Arial Narrow" panose="020B0606020202030204" pitchFamily="34" charset="0"/>
                <a:cs typeface="Aharoni" panose="02010803020104030203" pitchFamily="2" charset="-79"/>
              </a:rPr>
              <a:t>2</a:t>
            </a:r>
            <a:endParaRPr lang="en-US" sz="4800" b="1" dirty="0">
              <a:latin typeface="Arial Narrow" panose="020B0606020202030204" pitchFamily="34" charset="0"/>
              <a:cs typeface="Aharoni" panose="02010803020104030203" pitchFamily="2" charset="-79"/>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4800" b="1" i="0" u="none" strike="noStrike" kern="1200" cap="none" spc="0" normalizeH="0" baseline="0" noProof="0" dirty="0">
              <a:ln>
                <a:noFill/>
              </a:ln>
              <a:solidFill>
                <a:srgbClr val="23334E"/>
              </a:solidFill>
              <a:effectLst/>
              <a:uLnTx/>
              <a:uFillTx/>
              <a:latin typeface="Arial Narrow" panose="020B0606020202030204" pitchFamily="34" charset="0"/>
              <a:ea typeface="+mn-ea"/>
              <a:cs typeface="Aharoni" panose="02010803020104030203" pitchFamily="2" charset="-79"/>
            </a:endParaRPr>
          </a:p>
        </p:txBody>
      </p:sp>
      <p:sp>
        <p:nvSpPr>
          <p:cNvPr id="16" name="AutoShape 6" descr="Related image">
            <a:extLst>
              <a:ext uri="{FF2B5EF4-FFF2-40B4-BE49-F238E27FC236}">
                <a16:creationId xmlns:a16="http://schemas.microsoft.com/office/drawing/2014/main" id="{8EBB92B4-2428-4096-85BF-4F416959DED4}"/>
              </a:ext>
            </a:extLst>
          </p:cNvPr>
          <p:cNvSpPr>
            <a:spLocks noChangeAspect="1" noChangeArrowheads="1"/>
          </p:cNvSpPr>
          <p:nvPr/>
        </p:nvSpPr>
        <p:spPr bwMode="auto">
          <a:xfrm>
            <a:off x="2713634" y="1088144"/>
            <a:ext cx="1858366" cy="18583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Rectangle 27">
            <a:extLst>
              <a:ext uri="{FF2B5EF4-FFF2-40B4-BE49-F238E27FC236}">
                <a16:creationId xmlns:a16="http://schemas.microsoft.com/office/drawing/2014/main" id="{C250E6C8-43A8-47E6-B78A-189197B49C48}"/>
              </a:ext>
            </a:extLst>
          </p:cNvPr>
          <p:cNvSpPr/>
          <p:nvPr/>
        </p:nvSpPr>
        <p:spPr>
          <a:xfrm>
            <a:off x="0" y="3035231"/>
            <a:ext cx="9144000" cy="2377440"/>
          </a:xfrm>
          <a:prstGeom prst="rect">
            <a:avLst/>
          </a:prstGeom>
          <a:solidFill>
            <a:srgbClr val="23334E">
              <a:alpha val="79000"/>
            </a:srgbClr>
          </a:solidFill>
          <a:ln w="25400" cap="flat" cmpd="sng" algn="ctr">
            <a:noFill/>
            <a:prstDash val="solid"/>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white"/>
              </a:solidFill>
              <a:effectLst/>
              <a:uLnTx/>
              <a:uFillTx/>
              <a:latin typeface="Calibri"/>
              <a:ea typeface="+mn-ea"/>
              <a:cs typeface="+mn-cs"/>
            </a:endParaRPr>
          </a:p>
        </p:txBody>
      </p:sp>
      <p:sp>
        <p:nvSpPr>
          <p:cNvPr id="29" name="Hexagon 28">
            <a:extLst>
              <a:ext uri="{FF2B5EF4-FFF2-40B4-BE49-F238E27FC236}">
                <a16:creationId xmlns:a16="http://schemas.microsoft.com/office/drawing/2014/main" id="{07D6B309-7923-4781-80FC-868FC8A7E93B}"/>
              </a:ext>
            </a:extLst>
          </p:cNvPr>
          <p:cNvSpPr/>
          <p:nvPr/>
        </p:nvSpPr>
        <p:spPr>
          <a:xfrm>
            <a:off x="909835" y="2315151"/>
            <a:ext cx="1676062" cy="1444880"/>
          </a:xfrm>
          <a:prstGeom prst="hexagon">
            <a:avLst/>
          </a:prstGeom>
          <a:solidFill>
            <a:srgbClr val="30C1D7"/>
          </a:solidFill>
          <a:ln w="25400" cap="flat" cmpd="sng" algn="ctr">
            <a:noFill/>
            <a:prstDash val="solid"/>
          </a:ln>
          <a:effectLst/>
        </p:spPr>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4800" b="1" i="0" u="none" strike="noStrike" kern="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1" name="Freeform 5">
            <a:extLst>
              <a:ext uri="{FF2B5EF4-FFF2-40B4-BE49-F238E27FC236}">
                <a16:creationId xmlns:a16="http://schemas.microsoft.com/office/drawing/2014/main" id="{CD5E9F53-F6A0-43AE-8C49-CF1CBDA29CCC}"/>
              </a:ext>
            </a:extLst>
          </p:cNvPr>
          <p:cNvSpPr>
            <a:spLocks noEditPoints="1"/>
          </p:cNvSpPr>
          <p:nvPr/>
        </p:nvSpPr>
        <p:spPr bwMode="auto">
          <a:xfrm>
            <a:off x="1389842" y="2792255"/>
            <a:ext cx="716048" cy="490672"/>
          </a:xfrm>
          <a:custGeom>
            <a:avLst/>
            <a:gdLst>
              <a:gd name="T0" fmla="*/ 450 w 2050"/>
              <a:gd name="T1" fmla="*/ 512 h 1408"/>
              <a:gd name="T2" fmla="*/ 898 w 2050"/>
              <a:gd name="T3" fmla="*/ 960 h 1408"/>
              <a:gd name="T4" fmla="*/ 450 w 2050"/>
              <a:gd name="T5" fmla="*/ 1408 h 1408"/>
              <a:gd name="T6" fmla="*/ 2 w 2050"/>
              <a:gd name="T7" fmla="*/ 960 h 1408"/>
              <a:gd name="T8" fmla="*/ 0 w 2050"/>
              <a:gd name="T9" fmla="*/ 896 h 1408"/>
              <a:gd name="T10" fmla="*/ 896 w 2050"/>
              <a:gd name="T11" fmla="*/ 0 h 1408"/>
              <a:gd name="T12" fmla="*/ 896 w 2050"/>
              <a:gd name="T13" fmla="*/ 256 h 1408"/>
              <a:gd name="T14" fmla="*/ 443 w 2050"/>
              <a:gd name="T15" fmla="*/ 443 h 1408"/>
              <a:gd name="T16" fmla="*/ 380 w 2050"/>
              <a:gd name="T17" fmla="*/ 517 h 1408"/>
              <a:gd name="T18" fmla="*/ 450 w 2050"/>
              <a:gd name="T19" fmla="*/ 512 h 1408"/>
              <a:gd name="T20" fmla="*/ 1602 w 2050"/>
              <a:gd name="T21" fmla="*/ 512 h 1408"/>
              <a:gd name="T22" fmla="*/ 2050 w 2050"/>
              <a:gd name="T23" fmla="*/ 960 h 1408"/>
              <a:gd name="T24" fmla="*/ 1602 w 2050"/>
              <a:gd name="T25" fmla="*/ 1408 h 1408"/>
              <a:gd name="T26" fmla="*/ 1154 w 2050"/>
              <a:gd name="T27" fmla="*/ 960 h 1408"/>
              <a:gd name="T28" fmla="*/ 1152 w 2050"/>
              <a:gd name="T29" fmla="*/ 896 h 1408"/>
              <a:gd name="T30" fmla="*/ 2048 w 2050"/>
              <a:gd name="T31" fmla="*/ 0 h 1408"/>
              <a:gd name="T32" fmla="*/ 2048 w 2050"/>
              <a:gd name="T33" fmla="*/ 256 h 1408"/>
              <a:gd name="T34" fmla="*/ 1595 w 2050"/>
              <a:gd name="T35" fmla="*/ 443 h 1408"/>
              <a:gd name="T36" fmla="*/ 1532 w 2050"/>
              <a:gd name="T37" fmla="*/ 517 h 1408"/>
              <a:gd name="T38" fmla="*/ 1602 w 2050"/>
              <a:gd name="T39" fmla="*/ 512 h 1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50" h="1408">
                <a:moveTo>
                  <a:pt x="450" y="512"/>
                </a:moveTo>
                <a:cubicBezTo>
                  <a:pt x="697" y="512"/>
                  <a:pt x="898" y="713"/>
                  <a:pt x="898" y="960"/>
                </a:cubicBezTo>
                <a:cubicBezTo>
                  <a:pt x="898" y="1207"/>
                  <a:pt x="697" y="1408"/>
                  <a:pt x="450" y="1408"/>
                </a:cubicBezTo>
                <a:cubicBezTo>
                  <a:pt x="203" y="1408"/>
                  <a:pt x="2" y="1207"/>
                  <a:pt x="2" y="960"/>
                </a:cubicBezTo>
                <a:cubicBezTo>
                  <a:pt x="0" y="896"/>
                  <a:pt x="0" y="896"/>
                  <a:pt x="0" y="896"/>
                </a:cubicBezTo>
                <a:cubicBezTo>
                  <a:pt x="0" y="401"/>
                  <a:pt x="401" y="0"/>
                  <a:pt x="896" y="0"/>
                </a:cubicBezTo>
                <a:cubicBezTo>
                  <a:pt x="896" y="256"/>
                  <a:pt x="896" y="256"/>
                  <a:pt x="896" y="256"/>
                </a:cubicBezTo>
                <a:cubicBezTo>
                  <a:pt x="725" y="256"/>
                  <a:pt x="564" y="323"/>
                  <a:pt x="443" y="443"/>
                </a:cubicBezTo>
                <a:cubicBezTo>
                  <a:pt x="420" y="467"/>
                  <a:pt x="399" y="491"/>
                  <a:pt x="380" y="517"/>
                </a:cubicBezTo>
                <a:cubicBezTo>
                  <a:pt x="403" y="514"/>
                  <a:pt x="426" y="512"/>
                  <a:pt x="450" y="512"/>
                </a:cubicBezTo>
                <a:close/>
                <a:moveTo>
                  <a:pt x="1602" y="512"/>
                </a:moveTo>
                <a:cubicBezTo>
                  <a:pt x="1849" y="512"/>
                  <a:pt x="2050" y="713"/>
                  <a:pt x="2050" y="960"/>
                </a:cubicBezTo>
                <a:cubicBezTo>
                  <a:pt x="2050" y="1207"/>
                  <a:pt x="1849" y="1408"/>
                  <a:pt x="1602" y="1408"/>
                </a:cubicBezTo>
                <a:cubicBezTo>
                  <a:pt x="1355" y="1408"/>
                  <a:pt x="1154" y="1207"/>
                  <a:pt x="1154" y="960"/>
                </a:cubicBezTo>
                <a:cubicBezTo>
                  <a:pt x="1152" y="896"/>
                  <a:pt x="1152" y="896"/>
                  <a:pt x="1152" y="896"/>
                </a:cubicBezTo>
                <a:cubicBezTo>
                  <a:pt x="1152" y="401"/>
                  <a:pt x="1553" y="0"/>
                  <a:pt x="2048" y="0"/>
                </a:cubicBezTo>
                <a:cubicBezTo>
                  <a:pt x="2048" y="256"/>
                  <a:pt x="2048" y="256"/>
                  <a:pt x="2048" y="256"/>
                </a:cubicBezTo>
                <a:cubicBezTo>
                  <a:pt x="1877" y="256"/>
                  <a:pt x="1716" y="323"/>
                  <a:pt x="1595" y="443"/>
                </a:cubicBezTo>
                <a:cubicBezTo>
                  <a:pt x="1572" y="467"/>
                  <a:pt x="1551" y="491"/>
                  <a:pt x="1532" y="517"/>
                </a:cubicBezTo>
                <a:cubicBezTo>
                  <a:pt x="1555" y="514"/>
                  <a:pt x="1578" y="512"/>
                  <a:pt x="1602" y="512"/>
                </a:cubicBezTo>
                <a:close/>
              </a:path>
            </a:pathLst>
          </a:custGeom>
          <a:solidFill>
            <a:sysClr val="window" lastClr="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B54D5F78-C870-433C-9C85-16DC3597EF2B}"/>
              </a:ext>
            </a:extLst>
          </p:cNvPr>
          <p:cNvSpPr/>
          <p:nvPr/>
        </p:nvSpPr>
        <p:spPr>
          <a:xfrm>
            <a:off x="-13253" y="3715223"/>
            <a:ext cx="9215919" cy="1477328"/>
          </a:xfrm>
          <a:prstGeom prst="rect">
            <a:avLst/>
          </a:prstGeom>
        </p:spPr>
        <p:txBody>
          <a:bodyPr wrap="square">
            <a:spAutoFit/>
          </a:bodyPr>
          <a:lstStyle/>
          <a:p>
            <a:pPr lvl="0" algn="ctr">
              <a:defRPr/>
            </a:pPr>
            <a:r>
              <a:rPr kumimoji="0" lang="fr-FR" sz="3000" b="1" i="0" u="none" strike="noStrike" kern="1200" cap="none" spc="0" normalizeH="0" baseline="0" noProof="0" dirty="0">
                <a:ln>
                  <a:noFill/>
                </a:ln>
                <a:solidFill>
                  <a:prstClr val="white">
                    <a:lumMod val="95000"/>
                  </a:prstClr>
                </a:solidFill>
                <a:effectLst/>
                <a:uLnTx/>
                <a:uFillTx/>
                <a:latin typeface="Arial Narrow" panose="020B0606020202030204" pitchFamily="34" charset="0"/>
                <a:cs typeface="Candara"/>
              </a:rPr>
              <a:t>Supposons</a:t>
            </a:r>
            <a:r>
              <a:rPr kumimoji="0" lang="fr-FR" sz="3000" b="1" i="0" u="none" strike="noStrike" kern="1200" cap="none" spc="0" normalizeH="0" noProof="0" dirty="0">
                <a:ln>
                  <a:noFill/>
                </a:ln>
                <a:solidFill>
                  <a:prstClr val="white">
                    <a:lumMod val="95000"/>
                  </a:prstClr>
                </a:solidFill>
                <a:effectLst/>
                <a:uLnTx/>
                <a:uFillTx/>
                <a:latin typeface="Arial Narrow" panose="020B0606020202030204" pitchFamily="34" charset="0"/>
                <a:cs typeface="Candara"/>
              </a:rPr>
              <a:t> que Don continue son traitement avec le </a:t>
            </a:r>
            <a:r>
              <a:rPr lang="fr-FR" sz="3000" b="1" dirty="0">
                <a:solidFill>
                  <a:prstClr val="white">
                    <a:lumMod val="95000"/>
                  </a:prstClr>
                </a:solidFill>
                <a:latin typeface="Arial Narrow" panose="020B0606020202030204" pitchFamily="34" charset="0"/>
                <a:cs typeface="Candara"/>
              </a:rPr>
              <a:t>dabigatran 110 mg BID et qu’il doive passer prochainement une coloscopie avec </a:t>
            </a:r>
            <a:r>
              <a:rPr lang="fr-FR" sz="3000" b="1" dirty="0" err="1">
                <a:solidFill>
                  <a:prstClr val="white">
                    <a:lumMod val="95000"/>
                  </a:prstClr>
                </a:solidFill>
                <a:latin typeface="Arial Narrow" panose="020B0606020202030204" pitchFamily="34" charset="0"/>
                <a:cs typeface="Candara"/>
              </a:rPr>
              <a:t>polypectomie</a:t>
            </a:r>
            <a:r>
              <a:rPr lang="fr-FR" sz="3000" b="1" dirty="0">
                <a:solidFill>
                  <a:prstClr val="white">
                    <a:lumMod val="95000"/>
                  </a:prstClr>
                </a:solidFill>
                <a:latin typeface="Arial Narrow" panose="020B0606020202030204" pitchFamily="34" charset="0"/>
                <a:cs typeface="Candara"/>
              </a:rPr>
              <a:t> éventuelle</a:t>
            </a:r>
            <a:endParaRPr kumimoji="0" lang="fr-FR" sz="3000" b="1" i="0" u="none" strike="noStrike" kern="1200" cap="none" spc="0" normalizeH="0" baseline="30000" noProof="0" dirty="0">
              <a:ln>
                <a:noFill/>
              </a:ln>
              <a:solidFill>
                <a:prstClr val="white">
                  <a:lumMod val="95000"/>
                </a:prstClr>
              </a:solidFill>
              <a:effectLst/>
              <a:uLnTx/>
              <a:uFillTx/>
              <a:latin typeface="Arial Narrow" panose="020B0606020202030204" pitchFamily="34" charset="0"/>
              <a:cs typeface="Candara"/>
            </a:endParaRPr>
          </a:p>
        </p:txBody>
      </p:sp>
      <p:pic>
        <p:nvPicPr>
          <p:cNvPr id="13" name="4E92DA43-5712-40E9-AFDC-2C1062C78C6F" descr="7646DFF2-B812-4635-AA57-5171E34E5A45@chrc">
            <a:extLst>
              <a:ext uri="{FF2B5EF4-FFF2-40B4-BE49-F238E27FC236}">
                <a16:creationId xmlns:a16="http://schemas.microsoft.com/office/drawing/2014/main" id="{950B9719-4564-4399-9FE2-3DA3026D36AF}"/>
              </a:ext>
            </a:extLst>
          </p:cNvPr>
          <p:cNvPicPr>
            <a:picLocks noChangeAspect="1" noChangeArrowheads="1"/>
          </p:cNvPicPr>
          <p:nvPr/>
        </p:nvPicPr>
        <p:blipFill>
          <a:blip r:embed="rId6" cstate="hqprint">
            <a:lum bright="70000" contrast="-70000"/>
            <a:extLst>
              <a:ext uri="{28A0092B-C50C-407E-A947-70E740481C1C}">
                <a14:useLocalDpi xmlns:a14="http://schemas.microsoft.com/office/drawing/2010/main" val="0"/>
              </a:ext>
            </a:extLst>
          </a:blip>
          <a:srcRect/>
          <a:stretch>
            <a:fillRect/>
          </a:stretch>
        </p:blipFill>
        <p:spPr bwMode="auto">
          <a:xfrm>
            <a:off x="180222" y="6335968"/>
            <a:ext cx="729613" cy="415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5343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878E3E-03CE-44DE-91BF-54E76C1C3319}"/>
              </a:ext>
            </a:extLst>
          </p:cNvPr>
          <p:cNvSpPr/>
          <p:nvPr/>
        </p:nvSpPr>
        <p:spPr>
          <a:xfrm>
            <a:off x="0" y="6442058"/>
            <a:ext cx="9144000" cy="415942"/>
          </a:xfrm>
          <a:prstGeom prst="rect">
            <a:avLst/>
          </a:prstGeom>
          <a:solidFill>
            <a:srgbClr val="30C1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Straight Connector 6">
            <a:extLst>
              <a:ext uri="{FF2B5EF4-FFF2-40B4-BE49-F238E27FC236}">
                <a16:creationId xmlns:a16="http://schemas.microsoft.com/office/drawing/2014/main" id="{4F0F2E5D-FE70-4771-AEC9-15CFDDC61F37}"/>
              </a:ext>
            </a:extLst>
          </p:cNvPr>
          <p:cNvCxnSpPr/>
          <p:nvPr/>
        </p:nvCxnSpPr>
        <p:spPr>
          <a:xfrm flipV="1">
            <a:off x="0" y="1149657"/>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68A608-2AD4-4118-9576-9334CD35F3ED}"/>
              </a:ext>
            </a:extLst>
          </p:cNvPr>
          <p:cNvCxnSpPr/>
          <p:nvPr/>
        </p:nvCxnSpPr>
        <p:spPr>
          <a:xfrm flipV="1">
            <a:off x="0" y="6444164"/>
            <a:ext cx="9144000"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pic>
        <p:nvPicPr>
          <p:cNvPr id="5" name="Picture 4" descr="CHRC-logo_light-blue.png">
            <a:extLst>
              <a:ext uri="{FF2B5EF4-FFF2-40B4-BE49-F238E27FC236}">
                <a16:creationId xmlns:a16="http://schemas.microsoft.com/office/drawing/2014/main" id="{ADEC60BF-4E5F-40CC-86DD-1D84B351C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359" y="6075747"/>
            <a:ext cx="846691" cy="842500"/>
          </a:xfrm>
          <a:prstGeom prst="rect">
            <a:avLst/>
          </a:prstGeom>
        </p:spPr>
      </p:pic>
      <p:sp>
        <p:nvSpPr>
          <p:cNvPr id="10" name="TextBox 9">
            <a:extLst>
              <a:ext uri="{FF2B5EF4-FFF2-40B4-BE49-F238E27FC236}">
                <a16:creationId xmlns:a16="http://schemas.microsoft.com/office/drawing/2014/main" id="{0199A57B-5E3A-4432-B942-8C5BDCDD410F}"/>
              </a:ext>
            </a:extLst>
          </p:cNvPr>
          <p:cNvSpPr txBox="1"/>
          <p:nvPr/>
        </p:nvSpPr>
        <p:spPr>
          <a:xfrm>
            <a:off x="0" y="1169143"/>
            <a:ext cx="9144000" cy="1371600"/>
          </a:xfrm>
          <a:prstGeom prst="rect">
            <a:avLst/>
          </a:prstGeom>
          <a:solidFill>
            <a:srgbClr val="23334E">
              <a:alpha val="69804"/>
            </a:srgb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AutoShape 6" descr="Related image">
            <a:extLst>
              <a:ext uri="{FF2B5EF4-FFF2-40B4-BE49-F238E27FC236}">
                <a16:creationId xmlns:a16="http://schemas.microsoft.com/office/drawing/2014/main" id="{E49CAD29-5C27-4112-85AD-55CC4DF426EB}"/>
              </a:ext>
            </a:extLst>
          </p:cNvPr>
          <p:cNvSpPr>
            <a:spLocks noChangeAspect="1" noChangeArrowheads="1"/>
          </p:cNvSpPr>
          <p:nvPr/>
        </p:nvSpPr>
        <p:spPr bwMode="auto">
          <a:xfrm>
            <a:off x="2713634" y="1088144"/>
            <a:ext cx="1858366" cy="18583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BA423CDB-40B0-4C6C-9B21-6071EB4E024D}"/>
              </a:ext>
            </a:extLst>
          </p:cNvPr>
          <p:cNvSpPr/>
          <p:nvPr/>
        </p:nvSpPr>
        <p:spPr>
          <a:xfrm>
            <a:off x="852755" y="1332956"/>
            <a:ext cx="8291245" cy="86177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500" b="1" i="0" u="none" strike="noStrike" kern="1200" cap="none" spc="0" normalizeH="0" baseline="0" dirty="0">
                <a:ln>
                  <a:noFill/>
                </a:ln>
                <a:solidFill>
                  <a:prstClr val="white">
                    <a:lumMod val="95000"/>
                  </a:prstClr>
                </a:solidFill>
                <a:effectLst/>
                <a:uLnTx/>
                <a:uFillTx/>
                <a:latin typeface="Arial Narrow" panose="020B0606020202030204" pitchFamily="34" charset="0"/>
                <a:ea typeface="+mn-ea"/>
                <a:cs typeface="Candara"/>
              </a:rPr>
              <a:t>Que conseilleriez-vous à Don</a:t>
            </a:r>
            <a:r>
              <a:rPr kumimoji="0" lang="fr-FR" sz="2500" b="1" i="0" u="none" strike="noStrike" kern="1200" cap="none" spc="0" normalizeH="0" dirty="0">
                <a:ln>
                  <a:noFill/>
                </a:ln>
                <a:solidFill>
                  <a:prstClr val="white">
                    <a:lumMod val="95000"/>
                  </a:prstClr>
                </a:solidFill>
                <a:effectLst/>
                <a:uLnTx/>
                <a:uFillTx/>
                <a:latin typeface="Arial Narrow" panose="020B0606020202030204" pitchFamily="34" charset="0"/>
                <a:ea typeface="+mn-ea"/>
                <a:cs typeface="Candara"/>
              </a:rPr>
              <a:t> de faire concernant le dabigatran en préparation de sa</a:t>
            </a:r>
            <a:r>
              <a:rPr kumimoji="0" lang="fr-FR" sz="2500" b="1" i="0" u="none" strike="noStrike" kern="1200" cap="none" spc="0" normalizeH="0" baseline="0" dirty="0">
                <a:ln>
                  <a:noFill/>
                </a:ln>
                <a:solidFill>
                  <a:prstClr val="white">
                    <a:lumMod val="95000"/>
                  </a:prstClr>
                </a:solidFill>
                <a:effectLst/>
                <a:uLnTx/>
                <a:uFillTx/>
                <a:latin typeface="Arial Narrow" panose="020B0606020202030204" pitchFamily="34" charset="0"/>
                <a:ea typeface="+mn-ea"/>
                <a:cs typeface="Candara"/>
              </a:rPr>
              <a:t> </a:t>
            </a:r>
            <a:r>
              <a:rPr kumimoji="0" lang="fr-FR" sz="2500" b="1" i="0" u="none" strike="noStrike" kern="1200" cap="none" spc="0" normalizeH="0" baseline="0" dirty="0">
                <a:ln>
                  <a:noFill/>
                </a:ln>
                <a:solidFill>
                  <a:srgbClr val="DCF4F8"/>
                </a:solidFill>
                <a:effectLst/>
                <a:uLnTx/>
                <a:uFillTx/>
                <a:latin typeface="Arial Narrow" panose="020B0606020202030204" pitchFamily="34" charset="0"/>
                <a:ea typeface="+mn-ea"/>
                <a:cs typeface="Candara"/>
              </a:rPr>
              <a:t>coloscopie avec </a:t>
            </a:r>
            <a:r>
              <a:rPr kumimoji="0" lang="fr-FR" sz="2500" b="1" i="0" u="none" strike="noStrike" kern="1200" cap="none" spc="0" normalizeH="0" baseline="0" dirty="0" err="1">
                <a:ln>
                  <a:noFill/>
                </a:ln>
                <a:solidFill>
                  <a:srgbClr val="DCF4F8"/>
                </a:solidFill>
                <a:effectLst/>
                <a:uLnTx/>
                <a:uFillTx/>
                <a:latin typeface="Arial Narrow" panose="020B0606020202030204" pitchFamily="34" charset="0"/>
                <a:ea typeface="+mn-ea"/>
                <a:cs typeface="Candara"/>
              </a:rPr>
              <a:t>polypectomie</a:t>
            </a:r>
            <a:r>
              <a:rPr kumimoji="0" lang="fr-FR" sz="2500" b="1" i="0" u="none" strike="noStrike" kern="1200" cap="none" spc="0" normalizeH="0" dirty="0">
                <a:ln>
                  <a:noFill/>
                </a:ln>
                <a:solidFill>
                  <a:srgbClr val="DCF4F8"/>
                </a:solidFill>
                <a:effectLst/>
                <a:uLnTx/>
                <a:uFillTx/>
                <a:latin typeface="Arial Narrow" panose="020B0606020202030204" pitchFamily="34" charset="0"/>
                <a:ea typeface="+mn-ea"/>
                <a:cs typeface="Candara"/>
              </a:rPr>
              <a:t> éventuelle</a:t>
            </a:r>
            <a:r>
              <a:rPr kumimoji="0" lang="fr-FR" sz="2500" b="1" i="0" u="none" strike="noStrike" kern="1200" cap="none" spc="0" normalizeH="0" baseline="0" dirty="0">
                <a:ln>
                  <a:noFill/>
                </a:ln>
                <a:solidFill>
                  <a:srgbClr val="DCF4F8"/>
                </a:solidFill>
                <a:effectLst/>
                <a:uLnTx/>
                <a:uFillTx/>
                <a:latin typeface="Arial Narrow" panose="020B0606020202030204" pitchFamily="34" charset="0"/>
                <a:ea typeface="+mn-ea"/>
                <a:cs typeface="Candara"/>
              </a:rPr>
              <a:t> </a:t>
            </a:r>
            <a:r>
              <a:rPr kumimoji="0" lang="fr-FR" sz="2500" b="1" i="0" u="none" strike="noStrike" kern="1200" cap="none" spc="0" normalizeH="0" baseline="0" dirty="0">
                <a:ln>
                  <a:noFill/>
                </a:ln>
                <a:solidFill>
                  <a:prstClr val="white">
                    <a:lumMod val="95000"/>
                  </a:prstClr>
                </a:solidFill>
                <a:effectLst/>
                <a:uLnTx/>
                <a:uFillTx/>
                <a:latin typeface="Arial Narrow" panose="020B0606020202030204" pitchFamily="34" charset="0"/>
                <a:ea typeface="+mn-ea"/>
                <a:cs typeface="Candara"/>
              </a:rPr>
              <a:t>?</a:t>
            </a:r>
          </a:p>
        </p:txBody>
      </p:sp>
      <p:sp>
        <p:nvSpPr>
          <p:cNvPr id="33" name="Content Placeholder 2">
            <a:extLst>
              <a:ext uri="{FF2B5EF4-FFF2-40B4-BE49-F238E27FC236}">
                <a16:creationId xmlns:a16="http://schemas.microsoft.com/office/drawing/2014/main" id="{EA3DAF72-ADEB-4361-AC63-CDC19E0715BA}"/>
              </a:ext>
            </a:extLst>
          </p:cNvPr>
          <p:cNvSpPr txBox="1">
            <a:spLocks/>
          </p:cNvSpPr>
          <p:nvPr/>
        </p:nvSpPr>
        <p:spPr>
          <a:xfrm>
            <a:off x="171950" y="2567110"/>
            <a:ext cx="8910789" cy="38147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C0504D"/>
              </a:buClr>
              <a:buSzTx/>
              <a:buFont typeface="Arial" panose="020B0604020202020204" pitchFamily="34" charset="0"/>
              <a:buNone/>
              <a:tabLst/>
              <a:defRPr/>
            </a:pPr>
            <a:endParaRPr kumimoji="0" lang="en-CA" sz="1800" b="1" i="0" u="none" strike="noStrike" kern="1200" cap="none" spc="0" normalizeH="0" baseline="0" noProof="0" dirty="0">
              <a:ln>
                <a:noFill/>
              </a:ln>
              <a:solidFill>
                <a:srgbClr val="23334E"/>
              </a:solidFill>
              <a:effectLst/>
              <a:uLnTx/>
              <a:uFillTx/>
              <a:latin typeface="Arial Narrow" panose="020B0606020202030204" pitchFamily="34" charset="0"/>
              <a:cs typeface="Aharoni" panose="02010803020104030203" pitchFamily="2" charset="-79"/>
            </a:endParaRPr>
          </a:p>
          <a:p>
            <a:pPr algn="l">
              <a:lnSpc>
                <a:spcPct val="120000"/>
              </a:lnSpc>
              <a:spcBef>
                <a:spcPts val="0"/>
              </a:spcBef>
            </a:pPr>
            <a:r>
              <a:rPr lang="fr-LU" sz="2800" b="1" i="1" dirty="0">
                <a:solidFill>
                  <a:srgbClr val="23334E"/>
                </a:solidFill>
                <a:latin typeface="Arial Narrow" panose="020B0606020202030204" pitchFamily="34" charset="0"/>
                <a:cs typeface="Aharoni" panose="02010803020104030203" pitchFamily="2" charset="-79"/>
              </a:rPr>
              <a:t>Choisissez une ou plusieurs des options suivantes </a:t>
            </a:r>
          </a:p>
          <a:p>
            <a:pPr marL="857250" indent="-514350" algn="l">
              <a:lnSpc>
                <a:spcPct val="120000"/>
              </a:lnSpc>
              <a:spcBef>
                <a:spcPts val="0"/>
              </a:spcBef>
              <a:buAutoNum type="arabicPeriod"/>
            </a:pPr>
            <a:r>
              <a:rPr lang="fr-LU" sz="2800" b="1" dirty="0">
                <a:latin typeface="Arial Narrow" pitchFamily="34" charset="0"/>
              </a:rPr>
              <a:t>Continuer le dabigatran sans interruption</a:t>
            </a:r>
          </a:p>
          <a:p>
            <a:pPr marL="857250" indent="-514350" algn="l">
              <a:lnSpc>
                <a:spcPct val="120000"/>
              </a:lnSpc>
              <a:spcBef>
                <a:spcPts val="0"/>
              </a:spcBef>
              <a:buAutoNum type="arabicPeriod"/>
            </a:pPr>
            <a:r>
              <a:rPr lang="fr-LU" sz="2800" b="1" dirty="0">
                <a:latin typeface="Arial Narrow" pitchFamily="34" charset="0"/>
              </a:rPr>
              <a:t>Arrêter le dabigatran 1 jour avant l’intervention</a:t>
            </a:r>
          </a:p>
          <a:p>
            <a:pPr marL="857250" indent="-514350" algn="l">
              <a:lnSpc>
                <a:spcPct val="120000"/>
              </a:lnSpc>
              <a:spcBef>
                <a:spcPts val="0"/>
              </a:spcBef>
              <a:buAutoNum type="arabicPeriod"/>
            </a:pPr>
            <a:r>
              <a:rPr lang="fr-LU" sz="2800" b="1" dirty="0">
                <a:latin typeface="Arial Narrow" pitchFamily="34" charset="0"/>
              </a:rPr>
              <a:t>Arrêter le dabigatran 3 jours avant l’intervention</a:t>
            </a:r>
          </a:p>
          <a:p>
            <a:pPr marL="800100" indent="-457200" algn="l">
              <a:lnSpc>
                <a:spcPct val="120000"/>
              </a:lnSpc>
              <a:spcBef>
                <a:spcPts val="0"/>
              </a:spcBef>
              <a:buAutoNum type="arabicPeriod" startAt="4"/>
            </a:pPr>
            <a:r>
              <a:rPr lang="fr-LU" sz="2800" b="1" dirty="0">
                <a:latin typeface="Arial Narrow" pitchFamily="34" charset="0"/>
              </a:rPr>
              <a:t> Arrêter le dabigatran 5 jours avant l’intervention</a:t>
            </a:r>
          </a:p>
          <a:p>
            <a:pPr marL="800100" indent="-457200" algn="l">
              <a:lnSpc>
                <a:spcPct val="120000"/>
              </a:lnSpc>
              <a:spcBef>
                <a:spcPts val="0"/>
              </a:spcBef>
              <a:buAutoNum type="arabicPeriod" startAt="4"/>
            </a:pPr>
            <a:r>
              <a:rPr lang="fr-LU" sz="2800" b="1" dirty="0">
                <a:latin typeface="Arial Narrow" pitchFamily="34" charset="0"/>
              </a:rPr>
              <a:t> Arrêter le dabigatran une semaine avant l’intervention</a:t>
            </a:r>
          </a:p>
        </p:txBody>
      </p:sp>
      <p:cxnSp>
        <p:nvCxnSpPr>
          <p:cNvPr id="34" name="Straight Connector 33">
            <a:extLst>
              <a:ext uri="{FF2B5EF4-FFF2-40B4-BE49-F238E27FC236}">
                <a16:creationId xmlns:a16="http://schemas.microsoft.com/office/drawing/2014/main" id="{1634C970-2BB3-4646-A5B7-B1C6D597D6E4}"/>
              </a:ext>
            </a:extLst>
          </p:cNvPr>
          <p:cNvCxnSpPr/>
          <p:nvPr/>
        </p:nvCxnSpPr>
        <p:spPr>
          <a:xfrm flipV="1">
            <a:off x="-1" y="2501483"/>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pic>
        <p:nvPicPr>
          <p:cNvPr id="13" name="4E92DA43-5712-40E9-AFDC-2C1062C78C6F" descr="7646DFF2-B812-4635-AA57-5171E34E5A45@chrc">
            <a:extLst>
              <a:ext uri="{FF2B5EF4-FFF2-40B4-BE49-F238E27FC236}">
                <a16:creationId xmlns:a16="http://schemas.microsoft.com/office/drawing/2014/main" id="{3CB077AC-6FD2-4242-9495-083AA944D5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A close up of a sign&#10;&#10;Description automatically generated">
            <a:extLst>
              <a:ext uri="{FF2B5EF4-FFF2-40B4-BE49-F238E27FC236}">
                <a16:creationId xmlns:a16="http://schemas.microsoft.com/office/drawing/2014/main" id="{7EAB3C6D-B384-4A24-831B-4162E8160826}"/>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1505" y="91567"/>
            <a:ext cx="1267595" cy="2854943"/>
          </a:xfrm>
          <a:prstGeom prst="rect">
            <a:avLst/>
          </a:prstGeom>
        </p:spPr>
      </p:pic>
    </p:spTree>
    <p:extLst>
      <p:ext uri="{BB962C8B-B14F-4D97-AF65-F5344CB8AC3E}">
        <p14:creationId xmlns:p14="http://schemas.microsoft.com/office/powerpoint/2010/main" val="190274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3">
                                            <p:txEl>
                                              <p:pRg st="5" end="5"/>
                                            </p:txEl>
                                          </p:spTgt>
                                        </p:tgtEl>
                                        <p:attrNameLst>
                                          <p:attrName>style.color</p:attrName>
                                        </p:attrNameLst>
                                      </p:cBhvr>
                                      <p:to>
                                        <a:srgbClr val="30C1D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622097"/>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159375"/>
            <a:ext cx="6149975" cy="1200329"/>
          </a:xfrm>
          <a:prstGeom prst="rect">
            <a:avLst/>
          </a:prstGeom>
          <a:noFill/>
        </p:spPr>
        <p:txBody>
          <a:bodyPr wrap="square">
            <a:spAutoFit/>
          </a:bodyPr>
          <a:lstStyle/>
          <a:p>
            <a:pPr lvl="0">
              <a:defRPr/>
            </a:pPr>
            <a:r>
              <a:rPr lang="fr-BE" sz="3600" b="1" dirty="0">
                <a:solidFill>
                  <a:srgbClr val="1B1A5A"/>
                </a:solidFill>
                <a:latin typeface="Arial Narrow" pitchFamily="34" charset="0"/>
              </a:rPr>
              <a:t>Recommandations de pratique clinique de 2016 de la SCC</a:t>
            </a:r>
            <a:r>
              <a:rPr lang="en-CA" sz="3600" b="1" dirty="0">
                <a:solidFill>
                  <a:srgbClr val="1B1A5A"/>
                </a:solidFill>
                <a:latin typeface="Arial Narrow" pitchFamily="34" charset="0"/>
                <a:cs typeface="Aharoni" panose="02010803020104030203" pitchFamily="2" charset="-79"/>
              </a:rPr>
              <a:t> </a:t>
            </a:r>
          </a:p>
        </p:txBody>
      </p:sp>
      <p:sp>
        <p:nvSpPr>
          <p:cNvPr id="34" name="Rectangle 33">
            <a:extLst>
              <a:ext uri="{FF2B5EF4-FFF2-40B4-BE49-F238E27FC236}">
                <a16:creationId xmlns:a16="http://schemas.microsoft.com/office/drawing/2014/main" id="{2A46632C-5180-4D30-8DAD-82619CA3B15A}"/>
              </a:ext>
            </a:extLst>
          </p:cNvPr>
          <p:cNvSpPr/>
          <p:nvPr/>
        </p:nvSpPr>
        <p:spPr>
          <a:xfrm>
            <a:off x="51950" y="6365954"/>
            <a:ext cx="6432669" cy="383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l" defTabSz="457200" rtl="0" eaLnBrk="1" fontAlgn="auto" latinLnBrk="0" hangingPunct="1">
              <a:lnSpc>
                <a:spcPct val="9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Arial" pitchFamily="34" charset="0"/>
              </a:rPr>
              <a:t>2016 Focused Update of the Canadian Cardiovascular Society Guidelines for the Management of Atrial Fibrillation</a:t>
            </a:r>
          </a:p>
          <a:p>
            <a:pPr marL="0" marR="0" lvl="0" indent="0" algn="l" defTabSz="457200" rtl="0" eaLnBrk="1" fontAlgn="auto" latinLnBrk="0" hangingPunct="1">
              <a:lnSpc>
                <a:spcPct val="90000"/>
              </a:lnSpc>
              <a:spcBef>
                <a:spcPts val="0"/>
              </a:spcBef>
              <a:spcAft>
                <a:spcPts val="0"/>
              </a:spcAft>
              <a:buClrTx/>
              <a:buSzTx/>
              <a:buFontTx/>
              <a:buNone/>
              <a:tabLst/>
              <a:defRPr/>
            </a:pPr>
            <a:r>
              <a:rPr kumimoji="0" lang="en-CA"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Arial" pitchFamily="34" charset="0"/>
              </a:rPr>
              <a:t>Macle</a:t>
            </a: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Arial" pitchFamily="34" charset="0"/>
              </a:rPr>
              <a:t>, Laurent et al. Canadian Journal of Cardiology , Volume 32 , Issue 10 , 1170 - 1185</a:t>
            </a:r>
          </a:p>
        </p:txBody>
      </p:sp>
      <p:sp>
        <p:nvSpPr>
          <p:cNvPr id="18" name="Rectangle 17">
            <a:extLst>
              <a:ext uri="{FF2B5EF4-FFF2-40B4-BE49-F238E27FC236}">
                <a16:creationId xmlns:a16="http://schemas.microsoft.com/office/drawing/2014/main" id="{EFB4E5F0-48FA-45A3-9A50-6467FF363D5C}"/>
              </a:ext>
            </a:extLst>
          </p:cNvPr>
          <p:cNvSpPr/>
          <p:nvPr/>
        </p:nvSpPr>
        <p:spPr>
          <a:xfrm>
            <a:off x="194761" y="2112463"/>
            <a:ext cx="8787314" cy="3745415"/>
          </a:xfrm>
          <a:prstGeom prst="rect">
            <a:avLst/>
          </a:prstGeom>
          <a:solidFill>
            <a:sysClr val="window" lastClr="FFFFFF">
              <a:lumMod val="95000"/>
            </a:sys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79CFDA59-FB60-44BF-847F-C9BF5AF7FA66}"/>
              </a:ext>
            </a:extLst>
          </p:cNvPr>
          <p:cNvSpPr/>
          <p:nvPr/>
        </p:nvSpPr>
        <p:spPr>
          <a:xfrm>
            <a:off x="-6448" y="2110468"/>
            <a:ext cx="182880" cy="3749040"/>
          </a:xfrm>
          <a:prstGeom prst="rect">
            <a:avLst/>
          </a:prstGeom>
          <a:solidFill>
            <a:srgbClr val="23334E"/>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2C36A6D5-CE90-4BCF-B0CD-6F70D4D2DF40}"/>
              </a:ext>
            </a:extLst>
          </p:cNvPr>
          <p:cNvSpPr/>
          <p:nvPr/>
        </p:nvSpPr>
        <p:spPr>
          <a:xfrm>
            <a:off x="8961118" y="2116707"/>
            <a:ext cx="182880" cy="3749040"/>
          </a:xfrm>
          <a:prstGeom prst="rect">
            <a:avLst/>
          </a:prstGeom>
          <a:solidFill>
            <a:srgbClr val="30C1D7"/>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4" name="TextBox 23">
            <a:extLst>
              <a:ext uri="{FF2B5EF4-FFF2-40B4-BE49-F238E27FC236}">
                <a16:creationId xmlns:a16="http://schemas.microsoft.com/office/drawing/2014/main" id="{4307342D-28B2-4B83-8529-A692AA9DAE46}"/>
              </a:ext>
            </a:extLst>
          </p:cNvPr>
          <p:cNvSpPr txBox="1"/>
          <p:nvPr/>
        </p:nvSpPr>
        <p:spPr>
          <a:xfrm>
            <a:off x="194761" y="3087341"/>
            <a:ext cx="8766357" cy="261610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800" b="1" i="0" u="none" strike="noStrike" kern="1200" cap="none" spc="0" normalizeH="0" baseline="0" noProof="0" dirty="0">
                <a:ln>
                  <a:noFill/>
                </a:ln>
                <a:solidFill>
                  <a:srgbClr val="19325C"/>
                </a:solidFill>
                <a:effectLst/>
                <a:uLnTx/>
                <a:uFillTx/>
                <a:latin typeface="Arial Narrow" panose="020B0606020202030204" pitchFamily="34" charset="0"/>
                <a:ea typeface="+mn-ea"/>
                <a:cs typeface="Candara"/>
              </a:rPr>
              <a:t>RECOMMANDATION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Candara"/>
            </a:endParaRPr>
          </a:p>
          <a:p>
            <a:pPr lvl="0" algn="ctr" defTabSz="914400">
              <a:defRPr/>
            </a:pPr>
            <a:r>
              <a:rPr lang="fr-MC" sz="2400" dirty="0">
                <a:latin typeface="Arial Narrow" pitchFamily="34" charset="0"/>
              </a:rPr>
              <a:t>Nous recommandons </a:t>
            </a:r>
            <a:r>
              <a:rPr lang="fr-MC" sz="2400" b="1" dirty="0">
                <a:solidFill>
                  <a:schemeClr val="accent5"/>
                </a:solidFill>
                <a:latin typeface="Arial Narrow" pitchFamily="34" charset="0"/>
              </a:rPr>
              <a:t>l’interruption du traitement anticoagulant </a:t>
            </a:r>
            <a:r>
              <a:rPr lang="fr-MC" sz="2400" dirty="0">
                <a:latin typeface="Arial Narrow" pitchFamily="34" charset="0"/>
              </a:rPr>
              <a:t>chez un patient atteint de FA ou de FLA </a:t>
            </a:r>
            <a:r>
              <a:rPr lang="fr-MC" sz="2400" b="1" dirty="0">
                <a:solidFill>
                  <a:schemeClr val="accent5"/>
                </a:solidFill>
                <a:latin typeface="Arial Narrow" pitchFamily="34" charset="0"/>
              </a:rPr>
              <a:t>pour la plupart des interventions associées à un risque intermédiaire ou élevé d’hémorragie majeure </a:t>
            </a:r>
          </a:p>
          <a:p>
            <a:pPr lvl="0" algn="ctr" defTabSz="914400">
              <a:defRPr/>
            </a:pPr>
            <a:r>
              <a:rPr lang="fr-MC" sz="2000" dirty="0">
                <a:latin typeface="Arial Narrow" pitchFamily="34" charset="0"/>
              </a:rPr>
              <a:t>(Forte recommandation, faible niveau de preuve</a:t>
            </a:r>
            <a:r>
              <a:rPr lang="fr-LU" sz="2000" dirty="0">
                <a:latin typeface="Arial Narrow" pitchFamily="34" charset="0"/>
              </a:rPr>
              <a:t>)</a:t>
            </a:r>
            <a:endParaRPr lang="en-CA" sz="2000" dirty="0">
              <a:solidFill>
                <a:prstClr val="black"/>
              </a:solidFill>
              <a:latin typeface="Arial Narrow" pitchFamily="34" charset="0"/>
              <a:ea typeface="Lato" panose="020F0502020204030203" pitchFamily="34" charset="0"/>
              <a:cs typeface="Lato" panose="020F0502020204030203" pitchFamily="34" charset="0"/>
            </a:endParaRPr>
          </a:p>
          <a:p>
            <a:pPr lvl="0" algn="ctr" defTabSz="914400">
              <a:defRPr/>
            </a:pPr>
            <a:endParaRPr lang="en-CA" sz="2400" dirty="0">
              <a:solidFill>
                <a:prstClr val="black"/>
              </a:solidFill>
              <a:latin typeface="Arial Narrow" pitchFamily="34" charset="0"/>
              <a:ea typeface="Lato" panose="020F0502020204030203" pitchFamily="34" charset="0"/>
              <a:cs typeface="Lato" panose="020F0502020204030203" pitchFamily="34" charset="0"/>
            </a:endParaRPr>
          </a:p>
        </p:txBody>
      </p:sp>
      <p:pic>
        <p:nvPicPr>
          <p:cNvPr id="15" name="Picture 2" descr="Image result for canadian cardiovascular society french logo">
            <a:extLst>
              <a:ext uri="{FF2B5EF4-FFF2-40B4-BE49-F238E27FC236}">
                <a16:creationId xmlns:a16="http://schemas.microsoft.com/office/drawing/2014/main" id="{7E34B2E6-2EAE-4DE7-BD69-9AA67FC6534F}"/>
              </a:ext>
            </a:extLst>
          </p:cNvPr>
          <p:cNvPicPr>
            <a:picLocks noChangeAspect="1" noChangeArrowheads="1"/>
          </p:cNvPicPr>
          <p:nvPr/>
        </p:nvPicPr>
        <p:blipFill>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679233" y="2295762"/>
            <a:ext cx="4066124" cy="53579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AB2122D0-5620-4C2E-871B-D9AE70246175}"/>
              </a:ext>
            </a:extLst>
          </p:cNvPr>
          <p:cNvSpPr txBox="1"/>
          <p:nvPr/>
        </p:nvSpPr>
        <p:spPr>
          <a:xfrm>
            <a:off x="212576" y="5411054"/>
            <a:ext cx="3024336" cy="415498"/>
          </a:xfrm>
          <a:prstGeom prst="rect">
            <a:avLst/>
          </a:prstGeom>
          <a:noFill/>
        </p:spPr>
        <p:txBody>
          <a:bodyPr wrap="square" rtlCol="0">
            <a:spAutoFit/>
          </a:bodyPr>
          <a:lstStyle/>
          <a:p>
            <a:r>
              <a:rPr lang="en-US" sz="1000" dirty="0">
                <a:solidFill>
                  <a:prstClr val="black">
                    <a:lumMod val="85000"/>
                    <a:lumOff val="15000"/>
                  </a:prstClr>
                </a:solidFill>
                <a:latin typeface="Arial Narrow" panose="020B0606020202030204" pitchFamily="34" charset="0"/>
              </a:rPr>
              <a:t>FA = Fibrillation </a:t>
            </a:r>
            <a:r>
              <a:rPr lang="en-US" sz="1000" dirty="0" err="1">
                <a:solidFill>
                  <a:prstClr val="black">
                    <a:lumMod val="85000"/>
                    <a:lumOff val="15000"/>
                  </a:prstClr>
                </a:solidFill>
                <a:latin typeface="Arial Narrow" panose="020B0606020202030204" pitchFamily="34" charset="0"/>
              </a:rPr>
              <a:t>auriculaire</a:t>
            </a:r>
            <a:endParaRPr lang="en-US" sz="1000" dirty="0">
              <a:solidFill>
                <a:prstClr val="black">
                  <a:lumMod val="85000"/>
                  <a:lumOff val="15000"/>
                </a:prstClr>
              </a:solidFill>
              <a:latin typeface="Arial Narrow" panose="020B0606020202030204" pitchFamily="34" charset="0"/>
            </a:endParaRPr>
          </a:p>
          <a:p>
            <a:r>
              <a:rPr lang="en-US" sz="1000" dirty="0">
                <a:solidFill>
                  <a:prstClr val="black">
                    <a:lumMod val="85000"/>
                    <a:lumOff val="15000"/>
                  </a:prstClr>
                </a:solidFill>
                <a:latin typeface="Arial Narrow" panose="020B0606020202030204" pitchFamily="34" charset="0"/>
              </a:rPr>
              <a:t>FLA = Flutter </a:t>
            </a:r>
            <a:r>
              <a:rPr lang="en-US" sz="1000" dirty="0" err="1">
                <a:solidFill>
                  <a:prstClr val="black">
                    <a:lumMod val="85000"/>
                    <a:lumOff val="15000"/>
                  </a:prstClr>
                </a:solidFill>
                <a:latin typeface="Arial Narrow" panose="020B0606020202030204" pitchFamily="34" charset="0"/>
              </a:rPr>
              <a:t>auriculaire</a:t>
            </a:r>
            <a:endParaRPr lang="en-US" sz="1000" dirty="0">
              <a:solidFill>
                <a:prstClr val="black">
                  <a:lumMod val="85000"/>
                  <a:lumOff val="15000"/>
                </a:prstClr>
              </a:solidFill>
              <a:latin typeface="Arial Narrow" panose="020B0606020202030204" pitchFamily="34" charset="0"/>
            </a:endParaRPr>
          </a:p>
        </p:txBody>
      </p:sp>
      <p:pic>
        <p:nvPicPr>
          <p:cNvPr id="17" name="4E92DA43-5712-40E9-AFDC-2C1062C78C6F" descr="7646DFF2-B812-4635-AA57-5171E34E5A45@chrc">
            <a:extLst>
              <a:ext uri="{FF2B5EF4-FFF2-40B4-BE49-F238E27FC236}">
                <a16:creationId xmlns:a16="http://schemas.microsoft.com/office/drawing/2014/main" id="{E396AFF0-0B73-4EE3-BBFE-E674FC98BB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5357" y="222813"/>
            <a:ext cx="2106901" cy="1200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6179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132500"/>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228825"/>
            <a:ext cx="6149975"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BE" sz="4000" b="1" i="0" u="none" strike="noStrike" kern="1200" cap="none" spc="0" normalizeH="0" baseline="0" noProof="0" dirty="0">
                <a:ln>
                  <a:noFill/>
                </a:ln>
                <a:solidFill>
                  <a:srgbClr val="1B1A5A"/>
                </a:solidFill>
                <a:effectLst/>
                <a:uLnTx/>
                <a:uFillTx/>
                <a:latin typeface="Arial Narrow" pitchFamily="34" charset="0"/>
                <a:ea typeface="+mn-ea"/>
                <a:cs typeface="+mn-cs"/>
              </a:rPr>
              <a:t>Guide </a:t>
            </a:r>
            <a:r>
              <a:rPr kumimoji="0" lang="fr-BE" sz="4000" b="1" i="0" u="none" strike="noStrike" kern="1200" cap="none" spc="0" normalizeH="0" baseline="0" noProof="0" dirty="0" err="1">
                <a:ln>
                  <a:noFill/>
                </a:ln>
                <a:solidFill>
                  <a:srgbClr val="1B1A5A"/>
                </a:solidFill>
                <a:effectLst/>
                <a:uLnTx/>
                <a:uFillTx/>
                <a:latin typeface="Arial Narrow" pitchFamily="34" charset="0"/>
                <a:ea typeface="+mn-ea"/>
                <a:cs typeface="+mn-cs"/>
              </a:rPr>
              <a:t>péri-opératoire</a:t>
            </a:r>
            <a:endParaRPr kumimoji="0" lang="fr-BE" sz="4000" b="1" i="0" u="none" strike="noStrike" kern="1200" cap="none" spc="0" normalizeH="0" baseline="0" noProof="0" dirty="0">
              <a:ln>
                <a:noFill/>
              </a:ln>
              <a:solidFill>
                <a:srgbClr val="1B1A5A"/>
              </a:solidFill>
              <a:effectLst/>
              <a:uLnTx/>
              <a:uFillTx/>
              <a:latin typeface="Arial Narrow" pitchFamily="34" charset="0"/>
              <a:ea typeface="+mn-ea"/>
              <a:cs typeface="+mn-cs"/>
            </a:endParaRPr>
          </a:p>
        </p:txBody>
      </p:sp>
      <p:sp>
        <p:nvSpPr>
          <p:cNvPr id="14" name="Text Box 3">
            <a:extLst>
              <a:ext uri="{FF2B5EF4-FFF2-40B4-BE49-F238E27FC236}">
                <a16:creationId xmlns:a16="http://schemas.microsoft.com/office/drawing/2014/main" id="{36471477-E236-465C-8902-DCFAC1DB3159}"/>
              </a:ext>
            </a:extLst>
          </p:cNvPr>
          <p:cNvSpPr txBox="1">
            <a:spLocks noChangeArrowheads="1"/>
          </p:cNvSpPr>
          <p:nvPr/>
        </p:nvSpPr>
        <p:spPr bwMode="auto">
          <a:xfrm>
            <a:off x="146654" y="6457109"/>
            <a:ext cx="5114115" cy="246221"/>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2017 </a:t>
            </a:r>
            <a:r>
              <a:rPr kumimoji="0" lang="en-CA" sz="10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mn-cs"/>
              </a:rPr>
              <a:t>Thrombose</a:t>
            </a:r>
            <a:r>
              <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Canada</a:t>
            </a:r>
            <a:endParaRPr kumimoji="0" lang="en-CA" sz="10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sym typeface="Calibri" charset="0"/>
            </a:endParaRPr>
          </a:p>
        </p:txBody>
      </p:sp>
      <p:sp>
        <p:nvSpPr>
          <p:cNvPr id="16" name="TextBox 15">
            <a:extLst>
              <a:ext uri="{FF2B5EF4-FFF2-40B4-BE49-F238E27FC236}">
                <a16:creationId xmlns:a16="http://schemas.microsoft.com/office/drawing/2014/main" id="{8C19DC2F-9D17-4175-A7E5-723A535ADB32}"/>
              </a:ext>
            </a:extLst>
          </p:cNvPr>
          <p:cNvSpPr txBox="1"/>
          <p:nvPr/>
        </p:nvSpPr>
        <p:spPr>
          <a:xfrm>
            <a:off x="1578101" y="6413069"/>
            <a:ext cx="7565899"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prstClr val="white"/>
                </a:solidFill>
                <a:effectLst/>
                <a:uLnTx/>
                <a:uFillTx/>
                <a:latin typeface="Arial Narrow" pitchFamily="34" charset="0"/>
                <a:ea typeface="+mn-ea"/>
                <a:cs typeface="+mn-cs"/>
              </a:rPr>
              <a:t>*Ne prendre aucun anticoagulant le jour de la chirurgie/l’intervention.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prstClr val="white"/>
                </a:solidFill>
                <a:effectLst/>
                <a:uLnTx/>
                <a:uFillTx/>
                <a:latin typeface="Arial Narrow" pitchFamily="34" charset="0"/>
                <a:ea typeface="+mn-ea"/>
                <a:cs typeface="+mn-cs"/>
              </a:rPr>
              <a:t>† Les interventions </a:t>
            </a:r>
            <a:r>
              <a:rPr kumimoji="0" lang="fr-FR" sz="1000" b="1"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mn-cs"/>
              </a:rPr>
              <a:t>neuraxiales</a:t>
            </a:r>
            <a:r>
              <a:rPr kumimoji="0" lang="fr-FR" sz="10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incluent l’anesthésie péridurale, l’insertion d’un cathéter péridural et le retrait d’un cathéter péridural</a:t>
            </a:r>
            <a:endParaRPr kumimoji="0" lang="en-US" sz="10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endParaRPr>
          </a:p>
        </p:txBody>
      </p:sp>
      <p:pic>
        <p:nvPicPr>
          <p:cNvPr id="2" name="Picture 1">
            <a:extLst>
              <a:ext uri="{FF2B5EF4-FFF2-40B4-BE49-F238E27FC236}">
                <a16:creationId xmlns:a16="http://schemas.microsoft.com/office/drawing/2014/main" id="{A8455D12-F62F-4D1A-B447-2660ACDAB114}"/>
              </a:ext>
            </a:extLst>
          </p:cNvPr>
          <p:cNvPicPr>
            <a:picLocks noChangeAspect="1"/>
          </p:cNvPicPr>
          <p:nvPr/>
        </p:nvPicPr>
        <p:blipFill>
          <a:blip r:embed="rId5"/>
          <a:stretch>
            <a:fillRect/>
          </a:stretch>
        </p:blipFill>
        <p:spPr>
          <a:xfrm>
            <a:off x="109957" y="1449955"/>
            <a:ext cx="8980617" cy="3886630"/>
          </a:xfrm>
          <a:prstGeom prst="rect">
            <a:avLst/>
          </a:prstGeom>
        </p:spPr>
      </p:pic>
      <p:pic>
        <p:nvPicPr>
          <p:cNvPr id="17" name="4E92DA43-5712-40E9-AFDC-2C1062C78C6F" descr="7646DFF2-B812-4635-AA57-5171E34E5A45@chrc">
            <a:extLst>
              <a:ext uri="{FF2B5EF4-FFF2-40B4-BE49-F238E27FC236}">
                <a16:creationId xmlns:a16="http://schemas.microsoft.com/office/drawing/2014/main" id="{98417968-FC88-4654-A4EC-3F521B34DC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F18340E8-F8E6-4165-BF3D-29FB3CEF7E52}"/>
              </a:ext>
            </a:extLst>
          </p:cNvPr>
          <p:cNvSpPr/>
          <p:nvPr/>
        </p:nvSpPr>
        <p:spPr>
          <a:xfrm>
            <a:off x="6674515" y="2695073"/>
            <a:ext cx="2359527" cy="525205"/>
          </a:xfrm>
          <a:prstGeom prst="rect">
            <a:avLst/>
          </a:prstGeom>
          <a:noFill/>
          <a:ln w="38100">
            <a:solidFill>
              <a:srgbClr val="19325C"/>
            </a:solidFill>
          </a:ln>
          <a:effectLst>
            <a:glow rad="63500">
              <a:schemeClr val="accent1">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976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841E32A-EB6F-47A2-AF6B-AF79BF1E89C5}"/>
              </a:ext>
            </a:extLst>
          </p:cNvPr>
          <p:cNvSpPr/>
          <p:nvPr/>
        </p:nvSpPr>
        <p:spPr>
          <a:xfrm>
            <a:off x="0" y="6211671"/>
            <a:ext cx="9144000" cy="64633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46" name="Picture 45" descr="CHRC-logo_blue.png">
            <a:extLst>
              <a:ext uri="{FF2B5EF4-FFF2-40B4-BE49-F238E27FC236}">
                <a16:creationId xmlns:a16="http://schemas.microsoft.com/office/drawing/2014/main" id="{095A59FD-9F52-4C72-A6A6-4B5DFA8DC5CA}"/>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380250" y="5889891"/>
            <a:ext cx="716292" cy="712746"/>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6448" y="1264319"/>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95424"/>
            <a:ext cx="6867311" cy="1015663"/>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CA" sz="2800" b="1" i="0" u="none" strike="noStrike" kern="1200" cap="none" spc="0" normalizeH="0" baseline="0" noProof="0" dirty="0">
                <a:ln>
                  <a:noFill/>
                </a:ln>
                <a:solidFill>
                  <a:srgbClr val="1B1A5A"/>
                </a:solidFill>
                <a:effectLst/>
                <a:uLnTx/>
                <a:uFillTx/>
                <a:latin typeface="Arial Narrow" pitchFamily="34" charset="0"/>
                <a:ea typeface="+mn-ea"/>
                <a:cs typeface="+mn-cs"/>
              </a:rPr>
              <a:t>Prévention des AVC en présence de FA : </a:t>
            </a:r>
            <a:br>
              <a:rPr kumimoji="0" lang="fr-CA" sz="2800" b="1" i="0" u="none" strike="noStrike" kern="1200" cap="none" spc="0" normalizeH="0" baseline="0" noProof="0" dirty="0">
                <a:ln>
                  <a:noFill/>
                </a:ln>
                <a:solidFill>
                  <a:prstClr val="black"/>
                </a:solidFill>
                <a:effectLst/>
                <a:uLnTx/>
                <a:uFillTx/>
                <a:latin typeface="Arial Narrow" pitchFamily="34" charset="0"/>
                <a:ea typeface="+mn-ea"/>
                <a:cs typeface="+mn-cs"/>
              </a:rPr>
            </a:br>
            <a:r>
              <a:rPr kumimoji="0" lang="fr-CA" sz="2800" b="1" i="0" u="none" strike="noStrike" kern="1200" cap="none" spc="0" normalizeH="0" baseline="0" noProof="0" dirty="0">
                <a:ln>
                  <a:noFill/>
                </a:ln>
                <a:solidFill>
                  <a:srgbClr val="0070C0"/>
                </a:solidFill>
                <a:effectLst/>
                <a:uLnTx/>
                <a:uFillTx/>
                <a:latin typeface="Arial Narrow" pitchFamily="34" charset="0"/>
                <a:ea typeface="+mn-ea"/>
                <a:cs typeface="Aharoni" panose="02010803020104030203" pitchFamily="2" charset="-79"/>
              </a:rPr>
              <a:t>Pharmacologie</a:t>
            </a:r>
            <a:r>
              <a:rPr kumimoji="0" lang="fr-CA" sz="3200" b="1" i="0" u="none" strike="noStrike" kern="1200" cap="none" spc="0" normalizeH="0" baseline="0" noProof="0" dirty="0">
                <a:ln>
                  <a:noFill/>
                </a:ln>
                <a:solidFill>
                  <a:srgbClr val="1F497D">
                    <a:lumMod val="60000"/>
                    <a:lumOff val="40000"/>
                  </a:srgbClr>
                </a:solidFill>
                <a:effectLst/>
                <a:uLnTx/>
                <a:uFillTx/>
                <a:latin typeface="Arial Narrow" pitchFamily="34" charset="0"/>
                <a:ea typeface="+mn-ea"/>
                <a:cs typeface="+mn-cs"/>
              </a:rPr>
              <a:t> </a:t>
            </a:r>
            <a:r>
              <a:rPr kumimoji="0" lang="fr-CA" sz="2800" b="1" i="0" u="none" strike="noStrike" kern="1200" cap="none" spc="0" normalizeH="0" baseline="0" noProof="0" dirty="0">
                <a:ln>
                  <a:noFill/>
                </a:ln>
                <a:solidFill>
                  <a:srgbClr val="0070C0"/>
                </a:solidFill>
                <a:effectLst/>
                <a:uLnTx/>
                <a:uFillTx/>
                <a:latin typeface="Arial Narrow" pitchFamily="34" charset="0"/>
                <a:ea typeface="+mn-ea"/>
                <a:cs typeface="Aharoni" panose="02010803020104030203" pitchFamily="2" charset="-79"/>
              </a:rPr>
              <a:t>et dosage cliniques des AOD </a:t>
            </a:r>
            <a:endParaRPr kumimoji="0" lang="en-CA" sz="2400" b="1" i="0" u="none" strike="noStrike" kern="1200" cap="none" spc="0" normalizeH="0" baseline="0" noProof="0" dirty="0">
              <a:ln>
                <a:noFill/>
              </a:ln>
              <a:solidFill>
                <a:srgbClr val="0070C0"/>
              </a:solidFill>
              <a:effectLst/>
              <a:uLnTx/>
              <a:uFillTx/>
              <a:latin typeface="Arial Narrow" pitchFamily="34" charset="0"/>
              <a:ea typeface="+mn-ea"/>
              <a:cs typeface="Aharoni" panose="02010803020104030203" pitchFamily="2" charset="-79"/>
            </a:endParaRPr>
          </a:p>
        </p:txBody>
      </p:sp>
      <p:sp>
        <p:nvSpPr>
          <p:cNvPr id="44" name="Text Box 3">
            <a:extLst>
              <a:ext uri="{FF2B5EF4-FFF2-40B4-BE49-F238E27FC236}">
                <a16:creationId xmlns:a16="http://schemas.microsoft.com/office/drawing/2014/main" id="{92CDF11C-93CF-49B3-9C52-4AF4F7CEAB88}"/>
              </a:ext>
            </a:extLst>
          </p:cNvPr>
          <p:cNvSpPr txBox="1">
            <a:spLocks noChangeArrowheads="1"/>
          </p:cNvSpPr>
          <p:nvPr/>
        </p:nvSpPr>
        <p:spPr bwMode="auto">
          <a:xfrm>
            <a:off x="146654" y="6188987"/>
            <a:ext cx="4341263" cy="784830"/>
          </a:xfrm>
          <a:prstGeom prst="rect">
            <a:avLst/>
          </a:prstGeom>
          <a:noFill/>
          <a:ln w="9525">
            <a:noFill/>
            <a:miter lim="800000"/>
            <a:headEnd/>
            <a:tailEnd/>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Pfizer Canada Inc./BMS Canada.  Eliquis (</a:t>
            </a: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apixaban</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Product </a:t>
            </a: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Monograph</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June 16, 2016.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Boehringer </a:t>
            </a: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Ingelheim</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Canada Ltd. Pradaxa (</a:t>
            </a: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dagbatran</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Product </a:t>
            </a: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Monograph</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August 11, 2016.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Bayer Inc. Xarelto (</a:t>
            </a: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rivaroxaban</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Product </a:t>
            </a: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Monograph</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July 20, 2015.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Daiichi</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a:t>
            </a: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Sankyp</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Inc. </a:t>
            </a: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Lixiana</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a:t>
            </a: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edoxaban</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Product </a:t>
            </a: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Monograph</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a:t>
            </a:r>
            <a:r>
              <a:rPr kumimoji="0" lang="fr-FR" altLang="en-US"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Lato"/>
              </a:rPr>
              <a:t>November</a:t>
            </a:r>
            <a:r>
              <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rPr>
              <a:t> 2, 2016.</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altLang="en-US"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Lato"/>
            </a:endParaRPr>
          </a:p>
        </p:txBody>
      </p:sp>
      <p:sp>
        <p:nvSpPr>
          <p:cNvPr id="47" name="Date Placeholder 3">
            <a:extLst>
              <a:ext uri="{FF2B5EF4-FFF2-40B4-BE49-F238E27FC236}">
                <a16:creationId xmlns:a16="http://schemas.microsoft.com/office/drawing/2014/main" id="{232EE8E0-D7EC-4907-8A15-E2AE2C932A56}"/>
              </a:ext>
            </a:extLst>
          </p:cNvPr>
          <p:cNvSpPr txBox="1">
            <a:spLocks/>
          </p:cNvSpPr>
          <p:nvPr/>
        </p:nvSpPr>
        <p:spPr>
          <a:xfrm>
            <a:off x="3870239" y="6625321"/>
            <a:ext cx="5111836" cy="410088"/>
          </a:xfrm>
          <a:prstGeom prst="rect">
            <a:avLst/>
          </a:prstGeom>
        </p:spPr>
        <p:txBody>
          <a:bodyPr vert="horz" lIns="91440" tIns="45720" rIns="91440" bIns="45720" rtlCol="0" anchor="ctr"/>
          <a:lstStyle>
            <a:lvl1pPr>
              <a:defRPr sz="900"/>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000" b="1" i="0" u="none" strike="noStrike" kern="0" cap="none" spc="0" normalizeH="0" baseline="0" noProof="0" dirty="0">
                <a:ln>
                  <a:noFill/>
                </a:ln>
                <a:solidFill>
                  <a:prstClr val="white"/>
                </a:solidFill>
                <a:effectLst/>
                <a:uLnTx/>
                <a:uFillTx/>
                <a:latin typeface="Arial Narrow" panose="020B0606020202030204" pitchFamily="34" charset="0"/>
                <a:ea typeface="Lato" panose="020F0502020204030203" pitchFamily="34" charset="0"/>
                <a:cs typeface="Lato" panose="020F0502020204030203" pitchFamily="34" charset="0"/>
              </a:rPr>
              <a:t>* </a:t>
            </a:r>
            <a:r>
              <a:rPr kumimoji="0" lang="fr-FR" sz="1000" b="1" i="0" u="none" strike="noStrike" kern="1200" cap="none" spc="0" normalizeH="0" baseline="0" noProof="0" dirty="0">
                <a:ln>
                  <a:noFill/>
                </a:ln>
                <a:solidFill>
                  <a:prstClr val="white"/>
                </a:solidFill>
                <a:effectLst/>
                <a:uLnTx/>
                <a:uFillTx/>
                <a:latin typeface="Arial Narrow" pitchFamily="34" charset="0"/>
                <a:ea typeface="+mn-ea"/>
                <a:cs typeface="+mn-cs"/>
              </a:rPr>
              <a:t>La clairance rénale du rivaroxaban est de 66 % et celle de son métabolite actif est</a:t>
            </a:r>
            <a:r>
              <a:rPr kumimoji="0" lang="en-CA" sz="1000" b="1" i="0" u="none" strike="noStrike" kern="1200" cap="none" spc="0" normalizeH="0" baseline="0" noProof="0" dirty="0">
                <a:ln>
                  <a:noFill/>
                </a:ln>
                <a:solidFill>
                  <a:prstClr val="white"/>
                </a:solidFill>
                <a:effectLst/>
                <a:uLnTx/>
                <a:uFillTx/>
                <a:latin typeface="Arial Narrow" pitchFamily="34" charset="0"/>
                <a:ea typeface="+mn-ea"/>
                <a:cs typeface="+mn-cs"/>
              </a:rPr>
              <a:t> </a:t>
            </a:r>
            <a:r>
              <a:rPr kumimoji="0" lang="fr-FR" sz="1000" b="1" i="0" u="none" strike="noStrike" kern="1200" cap="none" spc="0" normalizeH="0" baseline="0" noProof="0" dirty="0">
                <a:ln>
                  <a:noFill/>
                </a:ln>
                <a:solidFill>
                  <a:prstClr val="white"/>
                </a:solidFill>
                <a:effectLst/>
                <a:uLnTx/>
                <a:uFillTx/>
                <a:latin typeface="Arial Narrow" pitchFamily="34" charset="0"/>
                <a:ea typeface="+mn-ea"/>
                <a:cs typeface="+mn-cs"/>
              </a:rPr>
              <a:t>de 36 %</a:t>
            </a:r>
            <a:endParaRPr kumimoji="0" lang="en-CA" sz="1000" b="1" i="0" u="none" strike="noStrike" kern="1200" cap="none" spc="0" normalizeH="0" baseline="0" noProof="0" dirty="0">
              <a:ln>
                <a:noFill/>
              </a:ln>
              <a:solidFill>
                <a:prstClr val="white"/>
              </a:solidFill>
              <a:effectLst/>
              <a:uLnTx/>
              <a:uFillTx/>
              <a:latin typeface="Arial Narrow" pitchFamily="34" charset="0"/>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da-DK" sz="1000" b="0" i="0" u="none" strike="noStrike" kern="0" cap="none" spc="0" normalizeH="0" baseline="0" noProof="0" dirty="0">
              <a:ln>
                <a:noFill/>
              </a:ln>
              <a:solidFill>
                <a:prstClr val="white"/>
              </a:solidFill>
              <a:effectLst/>
              <a:uLnTx/>
              <a:uFillTx/>
              <a:latin typeface="Arial Narrow" pitchFamily="34" charset="0"/>
              <a:ea typeface="Lato" panose="020F0502020204030203" pitchFamily="34" charset="0"/>
              <a:cs typeface="Lato" panose="020F0502020204030203" pitchFamily="34" charset="0"/>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da-DK" sz="1000" b="0" i="0" u="none" strike="noStrike" kern="0" cap="none" spc="0" normalizeH="0" baseline="0" noProof="0" dirty="0">
              <a:ln>
                <a:noFill/>
              </a:ln>
              <a:solidFill>
                <a:prstClr val="white"/>
              </a:solidFill>
              <a:effectLst/>
              <a:uLnTx/>
              <a:uFillTx/>
              <a:latin typeface="Arial Narrow" pitchFamily="34" charset="0"/>
              <a:ea typeface="Lato" panose="020F0502020204030203" pitchFamily="34" charset="0"/>
              <a:cs typeface="Lato" panose="020F0502020204030203" pitchFamily="34" charset="0"/>
            </a:endParaRPr>
          </a:p>
        </p:txBody>
      </p:sp>
      <p:pic>
        <p:nvPicPr>
          <p:cNvPr id="2" name="Picture 1">
            <a:extLst>
              <a:ext uri="{FF2B5EF4-FFF2-40B4-BE49-F238E27FC236}">
                <a16:creationId xmlns:a16="http://schemas.microsoft.com/office/drawing/2014/main" id="{A9568CAB-2A6C-43EE-A80A-3CB64D90E642}"/>
              </a:ext>
            </a:extLst>
          </p:cNvPr>
          <p:cNvPicPr>
            <a:picLocks noChangeAspect="1"/>
          </p:cNvPicPr>
          <p:nvPr/>
        </p:nvPicPr>
        <p:blipFill>
          <a:blip r:embed="rId5"/>
          <a:stretch>
            <a:fillRect/>
          </a:stretch>
        </p:blipFill>
        <p:spPr>
          <a:xfrm>
            <a:off x="16636" y="1541902"/>
            <a:ext cx="9144000" cy="4392186"/>
          </a:xfrm>
          <a:prstGeom prst="rect">
            <a:avLst/>
          </a:prstGeom>
          <a:ln>
            <a:noFill/>
          </a:ln>
          <a:effectLst>
            <a:outerShdw blurRad="292100" dist="139700" dir="2700000" algn="tl" rotWithShape="0">
              <a:srgbClr val="333333">
                <a:alpha val="65000"/>
              </a:srgbClr>
            </a:outerShdw>
          </a:effectLst>
        </p:spPr>
      </p:pic>
      <p:sp>
        <p:nvSpPr>
          <p:cNvPr id="11" name="Rectangle 10">
            <a:extLst>
              <a:ext uri="{FF2B5EF4-FFF2-40B4-BE49-F238E27FC236}">
                <a16:creationId xmlns:a16="http://schemas.microsoft.com/office/drawing/2014/main" id="{E82D9579-EC28-4CAC-A6D8-9157DF91BD10}"/>
              </a:ext>
            </a:extLst>
          </p:cNvPr>
          <p:cNvSpPr/>
          <p:nvPr/>
        </p:nvSpPr>
        <p:spPr>
          <a:xfrm>
            <a:off x="0" y="4100133"/>
            <a:ext cx="9096541" cy="485119"/>
          </a:xfrm>
          <a:prstGeom prst="rect">
            <a:avLst/>
          </a:prstGeom>
          <a:noFill/>
          <a:ln w="38100">
            <a:solidFill>
              <a:srgbClr val="19325C"/>
            </a:solidFill>
          </a:ln>
          <a:effectLst>
            <a:glow rad="63500">
              <a:schemeClr val="accent1">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4E92DA43-5712-40E9-AFDC-2C1062C78C6F" descr="7646DFF2-B812-4635-AA57-5171E34E5A45@chrc">
            <a:extLst>
              <a:ext uri="{FF2B5EF4-FFF2-40B4-BE49-F238E27FC236}">
                <a16:creationId xmlns:a16="http://schemas.microsoft.com/office/drawing/2014/main" id="{18AAC3B6-26D5-4D79-9655-57234120F5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224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878E3E-03CE-44DE-91BF-54E76C1C3319}"/>
              </a:ext>
            </a:extLst>
          </p:cNvPr>
          <p:cNvSpPr/>
          <p:nvPr/>
        </p:nvSpPr>
        <p:spPr>
          <a:xfrm>
            <a:off x="0" y="6442058"/>
            <a:ext cx="9144000" cy="415942"/>
          </a:xfrm>
          <a:prstGeom prst="rect">
            <a:avLst/>
          </a:prstGeom>
          <a:solidFill>
            <a:srgbClr val="30C1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Straight Connector 6">
            <a:extLst>
              <a:ext uri="{FF2B5EF4-FFF2-40B4-BE49-F238E27FC236}">
                <a16:creationId xmlns:a16="http://schemas.microsoft.com/office/drawing/2014/main" id="{4F0F2E5D-FE70-4771-AEC9-15CFDDC61F37}"/>
              </a:ext>
            </a:extLst>
          </p:cNvPr>
          <p:cNvCxnSpPr/>
          <p:nvPr/>
        </p:nvCxnSpPr>
        <p:spPr>
          <a:xfrm flipV="1">
            <a:off x="0" y="1149657"/>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68A608-2AD4-4118-9576-9334CD35F3ED}"/>
              </a:ext>
            </a:extLst>
          </p:cNvPr>
          <p:cNvCxnSpPr/>
          <p:nvPr/>
        </p:nvCxnSpPr>
        <p:spPr>
          <a:xfrm flipV="1">
            <a:off x="0" y="6444164"/>
            <a:ext cx="9144000"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pic>
        <p:nvPicPr>
          <p:cNvPr id="5" name="Picture 4" descr="CHRC-logo_light-blue.png">
            <a:extLst>
              <a:ext uri="{FF2B5EF4-FFF2-40B4-BE49-F238E27FC236}">
                <a16:creationId xmlns:a16="http://schemas.microsoft.com/office/drawing/2014/main" id="{ADEC60BF-4E5F-40CC-86DD-1D84B351C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359" y="6075747"/>
            <a:ext cx="846691" cy="842500"/>
          </a:xfrm>
          <a:prstGeom prst="rect">
            <a:avLst/>
          </a:prstGeom>
        </p:spPr>
      </p:pic>
      <p:sp>
        <p:nvSpPr>
          <p:cNvPr id="10" name="TextBox 9">
            <a:extLst>
              <a:ext uri="{FF2B5EF4-FFF2-40B4-BE49-F238E27FC236}">
                <a16:creationId xmlns:a16="http://schemas.microsoft.com/office/drawing/2014/main" id="{0199A57B-5E3A-4432-B942-8C5BDCDD410F}"/>
              </a:ext>
            </a:extLst>
          </p:cNvPr>
          <p:cNvSpPr txBox="1"/>
          <p:nvPr/>
        </p:nvSpPr>
        <p:spPr>
          <a:xfrm>
            <a:off x="0" y="1169143"/>
            <a:ext cx="9144000" cy="1371600"/>
          </a:xfrm>
          <a:prstGeom prst="rect">
            <a:avLst/>
          </a:prstGeom>
          <a:solidFill>
            <a:srgbClr val="23334E">
              <a:alpha val="69804"/>
            </a:srgb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AutoShape 6" descr="Related image">
            <a:extLst>
              <a:ext uri="{FF2B5EF4-FFF2-40B4-BE49-F238E27FC236}">
                <a16:creationId xmlns:a16="http://schemas.microsoft.com/office/drawing/2014/main" id="{E49CAD29-5C27-4112-85AD-55CC4DF426EB}"/>
              </a:ext>
            </a:extLst>
          </p:cNvPr>
          <p:cNvSpPr>
            <a:spLocks noChangeAspect="1" noChangeArrowheads="1"/>
          </p:cNvSpPr>
          <p:nvPr/>
        </p:nvSpPr>
        <p:spPr bwMode="auto">
          <a:xfrm>
            <a:off x="2713634" y="1088144"/>
            <a:ext cx="1858366" cy="18583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BA423CDB-40B0-4C6C-9B21-6071EB4E024D}"/>
              </a:ext>
            </a:extLst>
          </p:cNvPr>
          <p:cNvSpPr/>
          <p:nvPr/>
        </p:nvSpPr>
        <p:spPr>
          <a:xfrm>
            <a:off x="1315453" y="1254778"/>
            <a:ext cx="7656597" cy="1077218"/>
          </a:xfrm>
          <a:prstGeom prst="rect">
            <a:avLst/>
          </a:prstGeom>
        </p:spPr>
        <p:txBody>
          <a:bodyPr wrap="square">
            <a:spAutoFit/>
          </a:bodyPr>
          <a:lstStyle/>
          <a:p>
            <a:pPr algn="ctr">
              <a:defRPr/>
            </a:pPr>
            <a:r>
              <a:rPr lang="fr-CH" sz="3200" b="1" dirty="0">
                <a:solidFill>
                  <a:prstClr val="white"/>
                </a:solidFill>
                <a:latin typeface="Arial Narrow" pitchFamily="34" charset="0"/>
                <a:cs typeface="Candara"/>
              </a:rPr>
              <a:t>Quand diriez-vous à Don de reprendre son traitement par un AOD après la </a:t>
            </a:r>
            <a:r>
              <a:rPr lang="fr-CH" sz="3200" b="1" dirty="0" err="1">
                <a:solidFill>
                  <a:prstClr val="white"/>
                </a:solidFill>
                <a:latin typeface="Arial Narrow" pitchFamily="34" charset="0"/>
                <a:cs typeface="Candara"/>
              </a:rPr>
              <a:t>polypectomie</a:t>
            </a:r>
            <a:r>
              <a:rPr lang="fr-CH" sz="3200" b="1" dirty="0">
                <a:solidFill>
                  <a:prstClr val="white"/>
                </a:solidFill>
                <a:latin typeface="Arial Narrow" pitchFamily="34" charset="0"/>
                <a:cs typeface="Candara"/>
              </a:rPr>
              <a:t>?</a:t>
            </a:r>
            <a:endParaRPr kumimoji="0" lang="en-CA" sz="3200" b="1" i="0" u="none" strike="noStrike" kern="1200" cap="none" spc="0" normalizeH="0" baseline="0" noProof="0" dirty="0">
              <a:ln>
                <a:noFill/>
              </a:ln>
              <a:solidFill>
                <a:prstClr val="white">
                  <a:lumMod val="95000"/>
                </a:prstClr>
              </a:solidFill>
              <a:effectLst/>
              <a:uLnTx/>
              <a:uFillTx/>
              <a:latin typeface="Arial Narrow" panose="020B0606020202030204" pitchFamily="34" charset="0"/>
              <a:cs typeface="Candara"/>
            </a:endParaRPr>
          </a:p>
        </p:txBody>
      </p:sp>
      <p:sp>
        <p:nvSpPr>
          <p:cNvPr id="33" name="Content Placeholder 2">
            <a:extLst>
              <a:ext uri="{FF2B5EF4-FFF2-40B4-BE49-F238E27FC236}">
                <a16:creationId xmlns:a16="http://schemas.microsoft.com/office/drawing/2014/main" id="{EA3DAF72-ADEB-4361-AC63-CDC19E0715BA}"/>
              </a:ext>
            </a:extLst>
          </p:cNvPr>
          <p:cNvSpPr txBox="1">
            <a:spLocks/>
          </p:cNvSpPr>
          <p:nvPr/>
        </p:nvSpPr>
        <p:spPr>
          <a:xfrm>
            <a:off x="171950" y="2567110"/>
            <a:ext cx="8910789" cy="38147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C0504D"/>
              </a:buClr>
              <a:buSzTx/>
              <a:buFont typeface="Arial" panose="020B0604020202020204" pitchFamily="34" charset="0"/>
              <a:buNone/>
              <a:tabLst/>
              <a:defRPr/>
            </a:pPr>
            <a:endParaRPr kumimoji="0" lang="en-CA" sz="1800" b="1" i="0" u="none" strike="noStrike" kern="1200" cap="none" spc="0" normalizeH="0" baseline="0" noProof="0" dirty="0">
              <a:ln>
                <a:noFill/>
              </a:ln>
              <a:solidFill>
                <a:srgbClr val="23334E"/>
              </a:solidFill>
              <a:effectLst/>
              <a:uLnTx/>
              <a:uFillTx/>
              <a:latin typeface="Arial Narrow" panose="020B0606020202030204" pitchFamily="34" charset="0"/>
              <a:ea typeface="+mn-ea"/>
              <a:cs typeface="Aharoni" panose="02010803020104030203" pitchFamily="2" charset="-79"/>
            </a:endParaRPr>
          </a:p>
          <a:p>
            <a:pPr lvl="0" algn="l">
              <a:lnSpc>
                <a:spcPct val="100000"/>
              </a:lnSpc>
              <a:spcBef>
                <a:spcPts val="0"/>
              </a:spcBef>
              <a:buClr>
                <a:srgbClr val="ED7D31"/>
              </a:buClr>
              <a:defRPr/>
            </a:pPr>
            <a:r>
              <a:rPr lang="fr-FR" sz="2800" b="1" i="1" dirty="0">
                <a:solidFill>
                  <a:srgbClr val="23334E"/>
                </a:solidFill>
                <a:latin typeface="Arial Narrow" panose="020B0606020202030204" pitchFamily="34" charset="0"/>
                <a:cs typeface="Aharoni" panose="02010803020104030203" pitchFamily="2" charset="-79"/>
              </a:rPr>
              <a:t>Choisissez l’une des options </a:t>
            </a:r>
            <a:r>
              <a:rPr lang="fr-CA" sz="2800" b="1" i="1" dirty="0">
                <a:solidFill>
                  <a:srgbClr val="23334E"/>
                </a:solidFill>
                <a:latin typeface="Arial Narrow" panose="020B0606020202030204" pitchFamily="34" charset="0"/>
                <a:cs typeface="Aharoni" panose="02010803020104030203" pitchFamily="2" charset="-79"/>
              </a:rPr>
              <a:t>suivantes</a:t>
            </a:r>
            <a:r>
              <a:rPr lang="fr-CA" sz="3600" b="1" i="1" dirty="0">
                <a:solidFill>
                  <a:srgbClr val="1B1A5A"/>
                </a:solidFill>
                <a:latin typeface="Arial Narrow" pitchFamily="34" charset="0"/>
                <a:cs typeface="Aharoni" panose="02010803020104030203" pitchFamily="2" charset="-79"/>
              </a:rPr>
              <a:t>: </a:t>
            </a:r>
            <a:endParaRPr lang="fr-FR" sz="2000" b="1" i="1" dirty="0">
              <a:solidFill>
                <a:srgbClr val="1B1A5A"/>
              </a:solidFill>
              <a:latin typeface="Arial Narrow" pitchFamily="34" charset="0"/>
              <a:ea typeface="Lato" panose="020F0502020204030203" pitchFamily="34" charset="0"/>
              <a:cs typeface="Lato" panose="020F0502020204030203" pitchFamily="34" charset="0"/>
            </a:endParaRPr>
          </a:p>
          <a:p>
            <a:pPr marL="914400" lvl="1" indent="-457200" algn="l" defTabSz="914377">
              <a:lnSpc>
                <a:spcPct val="100000"/>
              </a:lnSpc>
              <a:spcBef>
                <a:spcPts val="600"/>
              </a:spcBef>
              <a:buFont typeface="+mj-lt"/>
              <a:buAutoNum type="arabicPeriod"/>
            </a:pPr>
            <a:r>
              <a:rPr lang="fr-FR" sz="2400" b="1" dirty="0">
                <a:solidFill>
                  <a:prstClr val="black"/>
                </a:solidFill>
                <a:latin typeface="Arial Narrow" pitchFamily="34" charset="0"/>
                <a:ea typeface="Lato" panose="020F0502020204030203" pitchFamily="34" charset="0"/>
                <a:cs typeface="Lato" panose="020F0502020204030203" pitchFamily="34" charset="0"/>
              </a:rPr>
              <a:t>Immédiatement après l’intervention</a:t>
            </a:r>
          </a:p>
          <a:p>
            <a:pPr marL="914400" lvl="1" indent="-457200" algn="l" defTabSz="914377">
              <a:lnSpc>
                <a:spcPct val="100000"/>
              </a:lnSpc>
              <a:spcBef>
                <a:spcPts val="600"/>
              </a:spcBef>
              <a:buFont typeface="+mj-lt"/>
              <a:buAutoNum type="arabicPeriod"/>
            </a:pPr>
            <a:r>
              <a:rPr lang="fr-FR" sz="2400" b="1" dirty="0">
                <a:solidFill>
                  <a:prstClr val="black"/>
                </a:solidFill>
                <a:latin typeface="Arial Narrow" pitchFamily="34" charset="0"/>
                <a:ea typeface="Lato" panose="020F0502020204030203" pitchFamily="34" charset="0"/>
                <a:cs typeface="Lato" panose="020F0502020204030203" pitchFamily="34" charset="0"/>
              </a:rPr>
              <a:t>Le jour suivant</a:t>
            </a:r>
          </a:p>
          <a:p>
            <a:pPr marL="914400" lvl="1" indent="-457200" algn="l" defTabSz="914377">
              <a:lnSpc>
                <a:spcPct val="100000"/>
              </a:lnSpc>
              <a:spcBef>
                <a:spcPts val="600"/>
              </a:spcBef>
              <a:buFont typeface="+mj-lt"/>
              <a:buAutoNum type="arabicPeriod"/>
            </a:pPr>
            <a:r>
              <a:rPr lang="fr-FR" sz="2400" b="1" dirty="0">
                <a:solidFill>
                  <a:prstClr val="black"/>
                </a:solidFill>
                <a:latin typeface="Arial Narrow" pitchFamily="34" charset="0"/>
                <a:ea typeface="Lato" panose="020F0502020204030203" pitchFamily="34" charset="0"/>
                <a:cs typeface="Lato" panose="020F0502020204030203" pitchFamily="34" charset="0"/>
              </a:rPr>
              <a:t>2 à 3 jours après</a:t>
            </a:r>
          </a:p>
          <a:p>
            <a:pPr marL="914400" lvl="1" indent="-457200" algn="l" defTabSz="914377">
              <a:lnSpc>
                <a:spcPct val="100000"/>
              </a:lnSpc>
              <a:spcBef>
                <a:spcPts val="600"/>
              </a:spcBef>
              <a:buFont typeface="+mj-lt"/>
              <a:buAutoNum type="arabicPeriod"/>
            </a:pPr>
            <a:r>
              <a:rPr lang="fr-FR" sz="2400" b="1" dirty="0">
                <a:solidFill>
                  <a:prstClr val="black"/>
                </a:solidFill>
                <a:latin typeface="Arial Narrow" pitchFamily="34" charset="0"/>
                <a:ea typeface="Lato" panose="020F0502020204030203" pitchFamily="34" charset="0"/>
                <a:cs typeface="Lato" panose="020F0502020204030203" pitchFamily="34" charset="0"/>
              </a:rPr>
              <a:t>Lorsque le gastro-entérologue le recommande</a:t>
            </a:r>
          </a:p>
          <a:p>
            <a:pPr marL="914400" lvl="1" indent="-457200" algn="l" defTabSz="914377">
              <a:lnSpc>
                <a:spcPct val="100000"/>
              </a:lnSpc>
              <a:spcBef>
                <a:spcPts val="600"/>
              </a:spcBef>
              <a:buFont typeface="+mj-lt"/>
              <a:buAutoNum type="arabicPeriod"/>
            </a:pPr>
            <a:r>
              <a:rPr lang="fr-FR" sz="2400" b="1" dirty="0">
                <a:solidFill>
                  <a:prstClr val="black"/>
                </a:solidFill>
                <a:latin typeface="Arial Narrow" pitchFamily="34" charset="0"/>
                <a:ea typeface="Lato" panose="020F0502020204030203" pitchFamily="34" charset="0"/>
                <a:cs typeface="Lato" panose="020F0502020204030203" pitchFamily="34" charset="0"/>
              </a:rPr>
              <a:t>Jamais (risque trop élevé d’une hémorragie GI récidivante)</a:t>
            </a:r>
            <a:endParaRPr lang="en-CA" sz="2400" b="1" dirty="0">
              <a:solidFill>
                <a:prstClr val="black"/>
              </a:solidFill>
              <a:latin typeface="Arial Narrow" panose="020B0606020202030204" pitchFamily="34" charset="0"/>
              <a:ea typeface="Lato" panose="020F0502020204030203" pitchFamily="34" charset="0"/>
              <a:cs typeface="Lato" panose="020F0502020204030203" pitchFamily="34" charset="0"/>
            </a:endParaRPr>
          </a:p>
        </p:txBody>
      </p:sp>
      <p:cxnSp>
        <p:nvCxnSpPr>
          <p:cNvPr id="34" name="Straight Connector 33">
            <a:extLst>
              <a:ext uri="{FF2B5EF4-FFF2-40B4-BE49-F238E27FC236}">
                <a16:creationId xmlns:a16="http://schemas.microsoft.com/office/drawing/2014/main" id="{1634C970-2BB3-4646-A5B7-B1C6D597D6E4}"/>
              </a:ext>
            </a:extLst>
          </p:cNvPr>
          <p:cNvCxnSpPr/>
          <p:nvPr/>
        </p:nvCxnSpPr>
        <p:spPr>
          <a:xfrm flipV="1">
            <a:off x="-1" y="2501483"/>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pic>
        <p:nvPicPr>
          <p:cNvPr id="13" name="4E92DA43-5712-40E9-AFDC-2C1062C78C6F" descr="7646DFF2-B812-4635-AA57-5171E34E5A45@chrc">
            <a:extLst>
              <a:ext uri="{FF2B5EF4-FFF2-40B4-BE49-F238E27FC236}">
                <a16:creationId xmlns:a16="http://schemas.microsoft.com/office/drawing/2014/main" id="{548C7312-8BB4-4BD1-9EBD-E86D80F663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A close up of a sign&#10;&#10;Description automatically generated">
            <a:extLst>
              <a:ext uri="{FF2B5EF4-FFF2-40B4-BE49-F238E27FC236}">
                <a16:creationId xmlns:a16="http://schemas.microsoft.com/office/drawing/2014/main" id="{291D8370-0E94-48AA-9E2A-F6B021027815}"/>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 uri="{28A0092B-C50C-407E-A947-70E740481C1C}">
                <a14:useLocalDpi xmlns:a14="http://schemas.microsoft.com/office/drawing/2010/main" val="0"/>
              </a:ext>
            </a:extLst>
          </a:blip>
          <a:stretch>
            <a:fillRect/>
          </a:stretch>
        </p:blipFill>
        <p:spPr>
          <a:xfrm>
            <a:off x="105187" y="84727"/>
            <a:ext cx="1367490" cy="3079932"/>
          </a:xfrm>
          <a:prstGeom prst="rect">
            <a:avLst/>
          </a:prstGeom>
        </p:spPr>
      </p:pic>
    </p:spTree>
    <p:extLst>
      <p:ext uri="{BB962C8B-B14F-4D97-AF65-F5344CB8AC3E}">
        <p14:creationId xmlns:p14="http://schemas.microsoft.com/office/powerpoint/2010/main" val="249552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3">
                                            <p:txEl>
                                              <p:pRg st="4" end="4"/>
                                            </p:txEl>
                                          </p:spTgt>
                                        </p:tgtEl>
                                        <p:attrNameLst>
                                          <p:attrName>style.color</p:attrName>
                                        </p:attrNameLst>
                                      </p:cBhvr>
                                      <p:to>
                                        <a:srgbClr val="30C1D7"/>
                                      </p:to>
                                    </p:animClr>
                                  </p:childTnLst>
                                </p:cTn>
                              </p:par>
                              <p:par>
                                <p:cTn id="7" presetID="3" presetClass="emph" presetSubtype="2" fill="hold" nodeType="withEffect">
                                  <p:stCondLst>
                                    <p:cond delay="0"/>
                                  </p:stCondLst>
                                  <p:childTnLst>
                                    <p:animClr clrSpc="rgb" dir="cw">
                                      <p:cBhvr override="childStyle">
                                        <p:cTn id="8" dur="500" fill="hold"/>
                                        <p:tgtEl>
                                          <p:spTgt spid="33">
                                            <p:txEl>
                                              <p:pRg st="5" end="5"/>
                                            </p:txEl>
                                          </p:spTgt>
                                        </p:tgtEl>
                                        <p:attrNameLst>
                                          <p:attrName>style.color</p:attrName>
                                        </p:attrNameLst>
                                      </p:cBhvr>
                                      <p:to>
                                        <a:srgbClr val="30C1D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0" y="1073457"/>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161141"/>
            <a:ext cx="8068238" cy="646331"/>
          </a:xfrm>
          <a:prstGeom prst="rect">
            <a:avLst/>
          </a:prstGeom>
          <a:noFill/>
        </p:spPr>
        <p:txBody>
          <a:bodyPr wrap="square">
            <a:spAutoFit/>
          </a:bodyPr>
          <a:lstStyle/>
          <a:p>
            <a:pPr>
              <a:defRPr/>
            </a:pPr>
            <a:r>
              <a:rPr lang="fr-FR" sz="3600" b="1" dirty="0">
                <a:solidFill>
                  <a:srgbClr val="002060"/>
                </a:solidFill>
                <a:latin typeface="Arial Narrow" panose="020B0606020202030204" pitchFamily="34" charset="0"/>
              </a:rPr>
              <a:t>Atténuation des biais potentiels</a:t>
            </a:r>
          </a:p>
        </p:txBody>
      </p:sp>
      <p:sp>
        <p:nvSpPr>
          <p:cNvPr id="10" name="Content Placeholder 2">
            <a:extLst>
              <a:ext uri="{FF2B5EF4-FFF2-40B4-BE49-F238E27FC236}">
                <a16:creationId xmlns:a16="http://schemas.microsoft.com/office/drawing/2014/main" id="{87D96954-40B5-450B-BD0F-F6B82C464126}"/>
              </a:ext>
            </a:extLst>
          </p:cNvPr>
          <p:cNvSpPr txBox="1">
            <a:spLocks/>
          </p:cNvSpPr>
          <p:nvPr/>
        </p:nvSpPr>
        <p:spPr>
          <a:xfrm>
            <a:off x="152400" y="994625"/>
            <a:ext cx="8991600" cy="5571460"/>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20000"/>
              </a:lnSpc>
              <a:spcBef>
                <a:spcPct val="0"/>
              </a:spcBef>
              <a:buFont typeface="Arial" pitchFamily="34" charset="0"/>
              <a:buChar char="•"/>
              <a:defRPr/>
            </a:pPr>
            <a:endParaRPr lang="fr-CA" sz="1800" dirty="0">
              <a:latin typeface="Calibri"/>
              <a:cs typeface="Calibri"/>
            </a:endParaRPr>
          </a:p>
          <a:p>
            <a:pPr marL="342900" indent="-342900" algn="l">
              <a:lnSpc>
                <a:spcPct val="120000"/>
              </a:lnSpc>
              <a:spcBef>
                <a:spcPct val="0"/>
              </a:spcBef>
              <a:buFont typeface="Arial" pitchFamily="34" charset="0"/>
              <a:buChar char="•"/>
              <a:defRPr/>
            </a:pPr>
            <a:r>
              <a:rPr lang="fr-CA" sz="1800" dirty="0">
                <a:latin typeface="Arial Narrow" pitchFamily="34" charset="0"/>
              </a:rPr>
              <a:t>Le Centre canadien de recherche en cardiologie (CCRC) évalue les conflits d'intérêts auprès de ses instructeurs, planificateurs et gestionnaires et de toute autre personne qui pourrait avoir un contrôle sur le contenu des activités de FMC. Tous les conflits d'intérêts pertinents sont minutieusement examinés par le CCRC en ce qui a trait au juste équilibre, à l'objectivité scientifique des études présentées dans le cadre du programme ainsi qu'aux recommandations sur les soins aux patients. Le CCRC s'est engagé à offrir à ses apprenants des activités de FMC et des documents connexes de grande qualité qui font la promotion des améliorations ou de la qualité dans le milieu des soins de santé, et non d'un produit exclusif présentant un intérêt commercial précis.</a:t>
            </a:r>
          </a:p>
          <a:p>
            <a:pPr algn="l">
              <a:lnSpc>
                <a:spcPct val="120000"/>
              </a:lnSpc>
              <a:spcBef>
                <a:spcPct val="0"/>
              </a:spcBef>
              <a:defRPr/>
            </a:pPr>
            <a:endParaRPr lang="fr-CA" sz="1800" dirty="0">
              <a:latin typeface="Arial Narrow" pitchFamily="34" charset="0"/>
              <a:ea typeface="ＭＳ Ｐゴシック" pitchFamily="34" charset="-128"/>
            </a:endParaRPr>
          </a:p>
          <a:p>
            <a:pPr marL="342900" indent="-342900" algn="l">
              <a:lnSpc>
                <a:spcPct val="120000"/>
              </a:lnSpc>
              <a:spcBef>
                <a:spcPct val="0"/>
              </a:spcBef>
              <a:buFont typeface="Arial" pitchFamily="34" charset="0"/>
              <a:buChar char="•"/>
              <a:defRPr/>
            </a:pPr>
            <a:r>
              <a:rPr lang="fr-CA" sz="1800" dirty="0">
                <a:latin typeface="Arial Narrow" pitchFamily="34" charset="0"/>
              </a:rPr>
              <a:t>Le conférencier a divulgué l'ensemble de ses conflits d'intérêts potentiels avant la mise en œuvre du programme. Le contenu scientifique présenté dans le cadre du présent programme est fondé sur des données probantes, et tout le contenu relatif à la pharmacothérapie est conforme à l'étiquette du produit. Le programme a été examiné par des pairs et est agréé à l'échelle nationale par le Collège des médecins de famille du Canada.</a:t>
            </a:r>
          </a:p>
          <a:p>
            <a:pPr algn="l">
              <a:lnSpc>
                <a:spcPct val="120000"/>
              </a:lnSpc>
              <a:spcBef>
                <a:spcPct val="0"/>
              </a:spcBef>
              <a:defRPr/>
            </a:pPr>
            <a:endParaRPr lang="fr-CA" sz="1800" dirty="0">
              <a:latin typeface="Arial Narrow" pitchFamily="34" charset="0"/>
              <a:ea typeface="ＭＳ Ｐゴシック" pitchFamily="34" charset="-128"/>
            </a:endParaRPr>
          </a:p>
          <a:p>
            <a:pPr marL="342900" indent="-342900" algn="l">
              <a:lnSpc>
                <a:spcPct val="120000"/>
              </a:lnSpc>
              <a:spcBef>
                <a:spcPct val="0"/>
              </a:spcBef>
              <a:buFont typeface="Arial" pitchFamily="34" charset="0"/>
              <a:buChar char="•"/>
              <a:defRPr/>
            </a:pPr>
            <a:r>
              <a:rPr lang="fr-CA" sz="1800" b="1" dirty="0">
                <a:latin typeface="Arial Narrow" pitchFamily="34" charset="0"/>
              </a:rPr>
              <a:t>[Nom du conférencier] </a:t>
            </a:r>
            <a:r>
              <a:rPr lang="fr-CA" sz="1800" dirty="0">
                <a:latin typeface="Arial Narrow" pitchFamily="34" charset="0"/>
              </a:rPr>
              <a:t>a divulgué les renseignements sur ses conflits d'intérêts potentiels au début de la présentation.</a:t>
            </a:r>
            <a:endParaRPr lang="fr-CA" sz="1800" dirty="0">
              <a:latin typeface="Arial Narrow" pitchFamily="34" charset="0"/>
              <a:ea typeface="ＭＳ Ｐゴシック" pitchFamily="34" charset="-128"/>
            </a:endParaRPr>
          </a:p>
        </p:txBody>
      </p:sp>
      <p:pic>
        <p:nvPicPr>
          <p:cNvPr id="11" name="4E92DA43-5712-40E9-AFDC-2C1062C78C6F" descr="7646DFF2-B812-4635-AA57-5171E34E5A45@chrc">
            <a:extLst>
              <a:ext uri="{FF2B5EF4-FFF2-40B4-BE49-F238E27FC236}">
                <a16:creationId xmlns:a16="http://schemas.microsoft.com/office/drawing/2014/main" id="{2297412B-260B-443D-9EC4-15F9E86970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5497" y="154913"/>
            <a:ext cx="1494821" cy="85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7159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A419B4B-F36E-4685-A498-B3F695C033B2}"/>
              </a:ext>
            </a:extLst>
          </p:cNvPr>
          <p:cNvPicPr>
            <a:picLocks noChangeAspect="1"/>
          </p:cNvPicPr>
          <p:nvPr/>
        </p:nvPicPr>
        <p:blipFill>
          <a:blip r:embed="rId3"/>
          <a:stretch>
            <a:fillRect/>
          </a:stretch>
        </p:blipFill>
        <p:spPr>
          <a:xfrm>
            <a:off x="39756" y="1552999"/>
            <a:ext cx="9144000" cy="4169027"/>
          </a:xfrm>
          <a:prstGeom prst="rect">
            <a:avLst/>
          </a:prstGeom>
        </p:spPr>
      </p:pic>
      <p:sp>
        <p:nvSpPr>
          <p:cNvPr id="4" name="Rectangle 3">
            <a:extLst>
              <a:ext uri="{FF2B5EF4-FFF2-40B4-BE49-F238E27FC236}">
                <a16:creationId xmlns:a16="http://schemas.microsoft.com/office/drawing/2014/main" id="{D58CEE0F-12BD-4833-AAE0-5F9373A6CFDE}"/>
              </a:ext>
            </a:extLst>
          </p:cNvPr>
          <p:cNvSpPr/>
          <p:nvPr/>
        </p:nvSpPr>
        <p:spPr>
          <a:xfrm>
            <a:off x="0" y="63376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8122908" y="60202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0" y="1304597"/>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290606"/>
            <a:ext cx="6149975"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1B1A5A"/>
                </a:solidFill>
                <a:effectLst/>
                <a:uLnTx/>
                <a:uFillTx/>
                <a:latin typeface="Arial Narrow" panose="020B0606020202030204" pitchFamily="34" charset="0"/>
                <a:ea typeface="+mn-ea"/>
                <a:cs typeface="Aharoni" panose="02010803020104030203" pitchFamily="2" charset="-79"/>
              </a:rPr>
              <a:t>Guide post-</a:t>
            </a:r>
            <a:r>
              <a:rPr kumimoji="0" lang="en-CA" sz="4000" b="1" i="0" u="none" strike="noStrike" kern="1200" cap="none" spc="0" normalizeH="0" baseline="0" noProof="0" dirty="0" err="1">
                <a:ln>
                  <a:noFill/>
                </a:ln>
                <a:solidFill>
                  <a:srgbClr val="1B1A5A"/>
                </a:solidFill>
                <a:effectLst/>
                <a:uLnTx/>
                <a:uFillTx/>
                <a:latin typeface="Arial Narrow" panose="020B0606020202030204" pitchFamily="34" charset="0"/>
                <a:ea typeface="+mn-ea"/>
                <a:cs typeface="Aharoni" panose="02010803020104030203" pitchFamily="2" charset="-79"/>
              </a:rPr>
              <a:t>opératoire</a:t>
            </a:r>
            <a:endParaRPr kumimoji="0" lang="en-CA" sz="4000" b="1" i="0" u="none" strike="noStrike" kern="1200" cap="none" spc="0" normalizeH="0" baseline="0" noProof="0" dirty="0">
              <a:ln>
                <a:noFill/>
              </a:ln>
              <a:solidFill>
                <a:srgbClr val="1B1A5A"/>
              </a:solidFill>
              <a:effectLst/>
              <a:uLnTx/>
              <a:uFillTx/>
              <a:latin typeface="Arial Narrow" panose="020B0606020202030204" pitchFamily="34" charset="0"/>
              <a:ea typeface="+mn-ea"/>
              <a:cs typeface="Aharoni" panose="02010803020104030203" pitchFamily="2" charset="-79"/>
            </a:endParaRPr>
          </a:p>
        </p:txBody>
      </p:sp>
      <p:sp>
        <p:nvSpPr>
          <p:cNvPr id="16" name="Text Box 3">
            <a:extLst>
              <a:ext uri="{FF2B5EF4-FFF2-40B4-BE49-F238E27FC236}">
                <a16:creationId xmlns:a16="http://schemas.microsoft.com/office/drawing/2014/main" id="{23AB9EB8-5298-4B1A-A3C1-541E1CD2E104}"/>
              </a:ext>
            </a:extLst>
          </p:cNvPr>
          <p:cNvSpPr txBox="1">
            <a:spLocks noChangeArrowheads="1"/>
          </p:cNvSpPr>
          <p:nvPr/>
        </p:nvSpPr>
        <p:spPr bwMode="auto">
          <a:xfrm>
            <a:off x="146654" y="6457109"/>
            <a:ext cx="5114115" cy="230832"/>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2017 </a:t>
            </a:r>
            <a:r>
              <a:rPr kumimoji="0" lang="en-CA" sz="900" b="0" i="0" u="none" strike="noStrike" kern="1200" cap="none" spc="0" normalizeH="0" baseline="0" noProof="0" dirty="0" err="1">
                <a:ln>
                  <a:noFill/>
                </a:ln>
                <a:solidFill>
                  <a:prstClr val="white"/>
                </a:solidFill>
                <a:effectLst/>
                <a:uLnTx/>
                <a:uFillTx/>
                <a:latin typeface="Arial Narrow" panose="020B0606020202030204" pitchFamily="34" charset="0"/>
                <a:ea typeface="+mn-ea"/>
                <a:cs typeface="+mn-cs"/>
              </a:rPr>
              <a:t>Thrombose</a:t>
            </a:r>
            <a:r>
              <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 Canada</a:t>
            </a:r>
            <a:endParaRPr kumimoji="0" lang="en-CA" sz="900" b="0"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sym typeface="Calibri" charset="0"/>
            </a:endParaRPr>
          </a:p>
        </p:txBody>
      </p:sp>
      <p:sp>
        <p:nvSpPr>
          <p:cNvPr id="10" name="Rectangle 9">
            <a:extLst>
              <a:ext uri="{FF2B5EF4-FFF2-40B4-BE49-F238E27FC236}">
                <a16:creationId xmlns:a16="http://schemas.microsoft.com/office/drawing/2014/main" id="{D5435D98-FA3D-4A6E-A62F-AF045E69EA27}"/>
              </a:ext>
            </a:extLst>
          </p:cNvPr>
          <p:cNvSpPr/>
          <p:nvPr/>
        </p:nvSpPr>
        <p:spPr>
          <a:xfrm>
            <a:off x="5592417" y="2358887"/>
            <a:ext cx="3511827" cy="781878"/>
          </a:xfrm>
          <a:prstGeom prst="rect">
            <a:avLst/>
          </a:prstGeom>
          <a:noFill/>
          <a:ln w="38100">
            <a:solidFill>
              <a:srgbClr val="19325C"/>
            </a:solidFill>
          </a:ln>
          <a:effectLst>
            <a:glow rad="63500">
              <a:schemeClr val="accent1">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4E92DA43-5712-40E9-AFDC-2C1062C78C6F" descr="7646DFF2-B812-4635-AA57-5171E34E5A45@chrc">
            <a:extLst>
              <a:ext uri="{FF2B5EF4-FFF2-40B4-BE49-F238E27FC236}">
                <a16:creationId xmlns:a16="http://schemas.microsoft.com/office/drawing/2014/main" id="{81C3A2B9-8274-4688-B207-47EF87A6A2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0652" y="74447"/>
            <a:ext cx="1955561" cy="1114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962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sp>
        <p:nvSpPr>
          <p:cNvPr id="2" name="Rectangle 1">
            <a:extLst>
              <a:ext uri="{FF2B5EF4-FFF2-40B4-BE49-F238E27FC236}">
                <a16:creationId xmlns:a16="http://schemas.microsoft.com/office/drawing/2014/main" id="{8F38F57C-F2CC-41DA-8963-9F69B92ACCE8}"/>
              </a:ext>
            </a:extLst>
          </p:cNvPr>
          <p:cNvSpPr/>
          <p:nvPr/>
        </p:nvSpPr>
        <p:spPr>
          <a:xfrm>
            <a:off x="0" y="0"/>
            <a:ext cx="3195263" cy="685800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32B2AC5-0C79-4D8A-90FC-8FF74B0ADFFC}"/>
              </a:ext>
            </a:extLst>
          </p:cNvPr>
          <p:cNvSpPr txBox="1"/>
          <p:nvPr/>
        </p:nvSpPr>
        <p:spPr>
          <a:xfrm>
            <a:off x="3388163" y="1366505"/>
            <a:ext cx="5744637" cy="5293757"/>
          </a:xfrm>
          <a:prstGeom prst="rect">
            <a:avLst/>
          </a:prstGeom>
          <a:noFill/>
        </p:spPr>
        <p:txBody>
          <a:bodyPr wrap="square" rtlCol="0">
            <a:spAutoFit/>
          </a:bodyPr>
          <a:lstStyle/>
          <a:p>
            <a:pPr marL="342900" indent="-342900">
              <a:buClr>
                <a:srgbClr val="00B0F0"/>
              </a:buClr>
              <a:buFont typeface="Wingdings" panose="05000000000000000000" pitchFamily="2" charset="2"/>
              <a:buChar char="§"/>
            </a:pPr>
            <a:r>
              <a:rPr lang="fr-MC" sz="2600" b="1" dirty="0">
                <a:latin typeface="Arial Narrow" panose="020B0606020202030204" pitchFamily="34" charset="0"/>
              </a:rPr>
              <a:t>Le rapport de coloscopie de Don indique une </a:t>
            </a:r>
            <a:r>
              <a:rPr lang="fr-MC" sz="2600" b="1" dirty="0">
                <a:solidFill>
                  <a:srgbClr val="30C1D7"/>
                </a:solidFill>
                <a:latin typeface="Arial Narrow" panose="020B0606020202030204" pitchFamily="34" charset="0"/>
              </a:rPr>
              <a:t>diverticulose</a:t>
            </a:r>
            <a:r>
              <a:rPr lang="fr-MC" sz="2600" b="1" dirty="0">
                <a:latin typeface="Arial Narrow" panose="020B0606020202030204" pitchFamily="34" charset="0"/>
              </a:rPr>
              <a:t>.</a:t>
            </a:r>
          </a:p>
          <a:p>
            <a:pPr marL="342900" indent="-342900">
              <a:buClr>
                <a:srgbClr val="00B0F0"/>
              </a:buClr>
              <a:buFont typeface="Wingdings" panose="05000000000000000000" pitchFamily="2" charset="2"/>
              <a:buChar char="§"/>
            </a:pPr>
            <a:endParaRPr lang="fr-MC" sz="2600" b="1" dirty="0">
              <a:latin typeface="Arial Narrow" panose="020B0606020202030204" pitchFamily="34" charset="0"/>
            </a:endParaRPr>
          </a:p>
          <a:p>
            <a:pPr marL="342900" indent="-342900">
              <a:buClr>
                <a:srgbClr val="00B0F0"/>
              </a:buClr>
              <a:buFont typeface="Wingdings" panose="05000000000000000000" pitchFamily="2" charset="2"/>
              <a:buChar char="§"/>
            </a:pPr>
            <a:r>
              <a:rPr lang="fr-MC" sz="2600" b="1" dirty="0">
                <a:latin typeface="Arial Narrow" panose="020B0606020202030204" pitchFamily="34" charset="0"/>
              </a:rPr>
              <a:t>Il a été hospitalisé trois mois plus tard pour une hémorragie digestive basse majeure. </a:t>
            </a:r>
          </a:p>
          <a:p>
            <a:pPr marL="342900" indent="-342900">
              <a:buClr>
                <a:srgbClr val="00B0F0"/>
              </a:buClr>
              <a:buFont typeface="Wingdings" panose="05000000000000000000" pitchFamily="2" charset="2"/>
              <a:buChar char="§"/>
            </a:pPr>
            <a:endParaRPr lang="fr-MC" sz="2600" b="1" dirty="0">
              <a:latin typeface="Arial Narrow" panose="020B0606020202030204" pitchFamily="34" charset="0"/>
            </a:endParaRPr>
          </a:p>
          <a:p>
            <a:pPr marL="342900" indent="-342900">
              <a:buClr>
                <a:srgbClr val="00B0F0"/>
              </a:buClr>
              <a:buFont typeface="Wingdings" panose="05000000000000000000" pitchFamily="2" charset="2"/>
              <a:buChar char="§"/>
            </a:pPr>
            <a:r>
              <a:rPr lang="fr-MC" sz="2600" b="1" dirty="0">
                <a:latin typeface="Arial Narrow" panose="020B0606020202030204" pitchFamily="34" charset="0"/>
              </a:rPr>
              <a:t>Le dabigatran a été interrompu et il a reçu une transfusion sanguine.</a:t>
            </a:r>
          </a:p>
          <a:p>
            <a:pPr marL="342900" indent="-342900">
              <a:buClr>
                <a:srgbClr val="00B0F0"/>
              </a:buClr>
              <a:buFont typeface="Wingdings" panose="05000000000000000000" pitchFamily="2" charset="2"/>
              <a:buChar char="§"/>
            </a:pPr>
            <a:endParaRPr lang="fr-MC" sz="2600" b="1" dirty="0">
              <a:latin typeface="Arial Narrow" panose="020B0606020202030204" pitchFamily="34" charset="0"/>
            </a:endParaRPr>
          </a:p>
          <a:p>
            <a:pPr marL="342900" indent="-342900">
              <a:buClr>
                <a:srgbClr val="00B0F0"/>
              </a:buClr>
              <a:buFont typeface="Wingdings" panose="05000000000000000000" pitchFamily="2" charset="2"/>
              <a:buChar char="§"/>
            </a:pPr>
            <a:r>
              <a:rPr lang="fr-MC" sz="2600" b="1" dirty="0">
                <a:latin typeface="Arial Narrow" panose="020B0606020202030204" pitchFamily="34" charset="0"/>
              </a:rPr>
              <a:t>Il est retourné à votre cabinet médical 3 semaines après…</a:t>
            </a:r>
          </a:p>
          <a:p>
            <a:pPr>
              <a:buClr>
                <a:srgbClr val="102642"/>
              </a:buClr>
            </a:pPr>
            <a:endParaRPr lang="fr-MC" sz="2600" b="1" dirty="0">
              <a:latin typeface="Arial Narrow" panose="020B0606020202030204" pitchFamily="34" charset="0"/>
            </a:endParaRPr>
          </a:p>
        </p:txBody>
      </p:sp>
      <p:sp>
        <p:nvSpPr>
          <p:cNvPr id="17" name="Rectangle 16">
            <a:extLst>
              <a:ext uri="{FF2B5EF4-FFF2-40B4-BE49-F238E27FC236}">
                <a16:creationId xmlns:a16="http://schemas.microsoft.com/office/drawing/2014/main" id="{583F703E-5F2E-45D6-B071-D3FB233EB843}"/>
              </a:ext>
            </a:extLst>
          </p:cNvPr>
          <p:cNvSpPr/>
          <p:nvPr/>
        </p:nvSpPr>
        <p:spPr>
          <a:xfrm>
            <a:off x="544530" y="0"/>
            <a:ext cx="2470983" cy="1754326"/>
          </a:xfrm>
          <a:prstGeom prst="rect">
            <a:avLst/>
          </a:prstGeom>
          <a:noFill/>
        </p:spPr>
        <p:txBody>
          <a:bodyPr wrap="square">
            <a:spAutoFit/>
          </a:bodyPr>
          <a:lstStyle/>
          <a:p>
            <a:pPr>
              <a:defRPr/>
            </a:pPr>
            <a:r>
              <a:rPr lang="en-CA" sz="5400" b="1" dirty="0" err="1">
                <a:solidFill>
                  <a:schemeClr val="bg1"/>
                </a:solidFill>
                <a:latin typeface="Arial Narrow" panose="020B0606020202030204" pitchFamily="34" charset="0"/>
                <a:cs typeface="Aharoni" panose="02010803020104030203" pitchFamily="2" charset="-79"/>
              </a:rPr>
              <a:t>Cas</a:t>
            </a:r>
            <a:r>
              <a:rPr lang="en-CA" sz="5400" b="1" dirty="0">
                <a:solidFill>
                  <a:schemeClr val="bg1"/>
                </a:solidFill>
                <a:latin typeface="Arial Narrow" panose="020B0606020202030204" pitchFamily="34" charset="0"/>
                <a:cs typeface="Aharoni" panose="02010803020104030203" pitchFamily="2" charset="-79"/>
              </a:rPr>
              <a:t> </a:t>
            </a:r>
            <a:r>
              <a:rPr lang="en-US" sz="5400" b="1" dirty="0">
                <a:solidFill>
                  <a:schemeClr val="bg1"/>
                </a:solidFill>
                <a:latin typeface="Arial Narrow" pitchFamily="34" charset="0"/>
              </a:rPr>
              <a:t>n° </a:t>
            </a:r>
            <a:r>
              <a:rPr lang="en-CA" sz="5400" b="1" dirty="0">
                <a:solidFill>
                  <a:schemeClr val="bg1"/>
                </a:solidFill>
                <a:latin typeface="Arial Narrow" panose="020B0606020202030204" pitchFamily="34" charset="0"/>
                <a:cs typeface="Aharoni" panose="02010803020104030203" pitchFamily="2" charset="-79"/>
              </a:rPr>
              <a:t>2</a:t>
            </a:r>
            <a:endParaRPr lang="en-US" sz="5400" b="1" dirty="0">
              <a:solidFill>
                <a:schemeClr val="bg1"/>
              </a:solidFill>
              <a:latin typeface="Arial Narrow" panose="020B0606020202030204" pitchFamily="34" charset="0"/>
              <a:cs typeface="Aharoni" panose="02010803020104030203" pitchFamily="2" charset="-79"/>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5400" b="1" i="0" u="none" strike="noStrike" kern="1200" cap="none" spc="0" normalizeH="0" baseline="0" noProof="0" dirty="0">
              <a:ln>
                <a:noFill/>
              </a:ln>
              <a:solidFill>
                <a:schemeClr val="bg1"/>
              </a:solidFill>
              <a:effectLst/>
              <a:uLnTx/>
              <a:uFillTx/>
              <a:latin typeface="Arial Narrow" panose="020B0606020202030204" pitchFamily="34" charset="0"/>
              <a:cs typeface="Aharoni" panose="02010803020104030203" pitchFamily="2" charset="-79"/>
            </a:endParaRPr>
          </a:p>
        </p:txBody>
      </p:sp>
      <p:sp>
        <p:nvSpPr>
          <p:cNvPr id="20" name="Freeform 5">
            <a:extLst>
              <a:ext uri="{FF2B5EF4-FFF2-40B4-BE49-F238E27FC236}">
                <a16:creationId xmlns:a16="http://schemas.microsoft.com/office/drawing/2014/main" id="{82B2875E-EB10-45D2-B300-A93177E73873}"/>
              </a:ext>
            </a:extLst>
          </p:cNvPr>
          <p:cNvSpPr>
            <a:spLocks/>
          </p:cNvSpPr>
          <p:nvPr/>
        </p:nvSpPr>
        <p:spPr bwMode="auto">
          <a:xfrm>
            <a:off x="75578" y="744448"/>
            <a:ext cx="3108960" cy="458607"/>
          </a:xfrm>
          <a:custGeom>
            <a:avLst/>
            <a:gdLst>
              <a:gd name="T0" fmla="*/ 0 w 5024"/>
              <a:gd name="T1" fmla="*/ 1164 h 1842"/>
              <a:gd name="T2" fmla="*/ 782 w 5024"/>
              <a:gd name="T3" fmla="*/ 1164 h 1842"/>
              <a:gd name="T4" fmla="*/ 1024 w 5024"/>
              <a:gd name="T5" fmla="*/ 522 h 1842"/>
              <a:gd name="T6" fmla="*/ 1265 w 5024"/>
              <a:gd name="T7" fmla="*/ 1842 h 1842"/>
              <a:gd name="T8" fmla="*/ 1507 w 5024"/>
              <a:gd name="T9" fmla="*/ 0 h 1842"/>
              <a:gd name="T10" fmla="*/ 1747 w 5024"/>
              <a:gd name="T11" fmla="*/ 1842 h 1842"/>
              <a:gd name="T12" fmla="*/ 1989 w 5024"/>
              <a:gd name="T13" fmla="*/ 1188 h 1842"/>
              <a:gd name="T14" fmla="*/ 5024 w 5024"/>
              <a:gd name="T15" fmla="*/ 1188 h 1842"/>
              <a:gd name="connsiteX0" fmla="*/ 0 w 34412"/>
              <a:gd name="connsiteY0" fmla="*/ 6319 h 10000"/>
              <a:gd name="connsiteX1" fmla="*/ 1557 w 34412"/>
              <a:gd name="connsiteY1" fmla="*/ 6319 h 10000"/>
              <a:gd name="connsiteX2" fmla="*/ 2038 w 34412"/>
              <a:gd name="connsiteY2" fmla="*/ 2834 h 10000"/>
              <a:gd name="connsiteX3" fmla="*/ 2518 w 34412"/>
              <a:gd name="connsiteY3" fmla="*/ 10000 h 10000"/>
              <a:gd name="connsiteX4" fmla="*/ 3000 w 34412"/>
              <a:gd name="connsiteY4" fmla="*/ 0 h 10000"/>
              <a:gd name="connsiteX5" fmla="*/ 3477 w 34412"/>
              <a:gd name="connsiteY5" fmla="*/ 10000 h 10000"/>
              <a:gd name="connsiteX6" fmla="*/ 3959 w 34412"/>
              <a:gd name="connsiteY6" fmla="*/ 6450 h 10000"/>
              <a:gd name="connsiteX7" fmla="*/ 34412 w 34412"/>
              <a:gd name="connsiteY7" fmla="*/ 6246 h 10000"/>
              <a:gd name="connsiteX0" fmla="*/ 0 w 36059"/>
              <a:gd name="connsiteY0" fmla="*/ 6115 h 10000"/>
              <a:gd name="connsiteX1" fmla="*/ 3204 w 36059"/>
              <a:gd name="connsiteY1" fmla="*/ 6319 h 10000"/>
              <a:gd name="connsiteX2" fmla="*/ 3685 w 36059"/>
              <a:gd name="connsiteY2" fmla="*/ 2834 h 10000"/>
              <a:gd name="connsiteX3" fmla="*/ 4165 w 36059"/>
              <a:gd name="connsiteY3" fmla="*/ 10000 h 10000"/>
              <a:gd name="connsiteX4" fmla="*/ 4647 w 36059"/>
              <a:gd name="connsiteY4" fmla="*/ 0 h 10000"/>
              <a:gd name="connsiteX5" fmla="*/ 5124 w 36059"/>
              <a:gd name="connsiteY5" fmla="*/ 10000 h 10000"/>
              <a:gd name="connsiteX6" fmla="*/ 5606 w 36059"/>
              <a:gd name="connsiteY6" fmla="*/ 6450 h 10000"/>
              <a:gd name="connsiteX7" fmla="*/ 36059 w 36059"/>
              <a:gd name="connsiteY7" fmla="*/ 6246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59" h="10000">
                <a:moveTo>
                  <a:pt x="0" y="6115"/>
                </a:moveTo>
                <a:lnTo>
                  <a:pt x="3204" y="6319"/>
                </a:lnTo>
                <a:cubicBezTo>
                  <a:pt x="3364" y="5157"/>
                  <a:pt x="3525" y="3996"/>
                  <a:pt x="3685" y="2834"/>
                </a:cubicBezTo>
                <a:lnTo>
                  <a:pt x="4165" y="10000"/>
                </a:lnTo>
                <a:cubicBezTo>
                  <a:pt x="4326" y="6667"/>
                  <a:pt x="4486" y="3333"/>
                  <a:pt x="4647" y="0"/>
                </a:cubicBezTo>
                <a:lnTo>
                  <a:pt x="5124" y="10000"/>
                </a:lnTo>
                <a:cubicBezTo>
                  <a:pt x="5285" y="8817"/>
                  <a:pt x="5445" y="7633"/>
                  <a:pt x="5606" y="6450"/>
                </a:cubicBezTo>
                <a:lnTo>
                  <a:pt x="36059" y="6246"/>
                </a:lnTo>
              </a:path>
            </a:pathLst>
          </a:custGeom>
          <a:noFill/>
          <a:ln w="38100" cap="rnd">
            <a:solidFill>
              <a:srgbClr val="30C1D7"/>
            </a:solidFill>
            <a:prstDash val="solid"/>
            <a:round/>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22" name="TextBox 21">
            <a:extLst>
              <a:ext uri="{FF2B5EF4-FFF2-40B4-BE49-F238E27FC236}">
                <a16:creationId xmlns:a16="http://schemas.microsoft.com/office/drawing/2014/main" id="{1E059C5D-5BED-4472-BB67-E7265705239A}"/>
              </a:ext>
            </a:extLst>
          </p:cNvPr>
          <p:cNvSpPr txBox="1"/>
          <p:nvPr/>
        </p:nvSpPr>
        <p:spPr>
          <a:xfrm>
            <a:off x="-642984" y="1349000"/>
            <a:ext cx="2761130" cy="830997"/>
          </a:xfrm>
          <a:prstGeom prst="rect">
            <a:avLst/>
          </a:prstGeom>
          <a:noFill/>
        </p:spPr>
        <p:txBody>
          <a:bodyPr wrap="square" rtlCol="0">
            <a:spAutoFit/>
          </a:bodyPr>
          <a:lstStyle/>
          <a:p>
            <a:pPr marR="0" lvl="0" indent="0" algn="ctr" fontAlgn="auto">
              <a:lnSpc>
                <a:spcPct val="100000"/>
              </a:lnSpc>
              <a:spcBef>
                <a:spcPts val="0"/>
              </a:spcBef>
              <a:spcAft>
                <a:spcPts val="0"/>
              </a:spcAft>
              <a:buClrTx/>
              <a:buSzTx/>
              <a:buFontTx/>
              <a:buNone/>
              <a:tabLst/>
              <a:defRPr/>
            </a:pPr>
            <a:r>
              <a:rPr lang="en-US" sz="2800" dirty="0">
                <a:ln w="0"/>
                <a:solidFill>
                  <a:schemeClr val="bg1"/>
                </a:solidFill>
                <a:effectLst>
                  <a:outerShdw blurRad="38100" dist="19050" dir="2700000" algn="tl" rotWithShape="0">
                    <a:schemeClr val="dk1">
                      <a:alpha val="40000"/>
                    </a:schemeClr>
                  </a:outerShdw>
                </a:effectLst>
                <a:latin typeface="Arial Narrow" panose="020B0606020202030204" pitchFamily="34" charset="0"/>
              </a:rPr>
              <a:t>Don</a:t>
            </a:r>
          </a:p>
          <a:p>
            <a:pPr marR="0" lvl="0" indent="0" algn="ctr" fontAlgn="auto">
              <a:lnSpc>
                <a:spcPct val="100000"/>
              </a:lnSpc>
              <a:spcBef>
                <a:spcPts val="0"/>
              </a:spcBef>
              <a:spcAft>
                <a:spcPts val="0"/>
              </a:spcAft>
              <a:buClrTx/>
              <a:buSzTx/>
              <a:buFontTx/>
              <a:buNone/>
              <a:tabLst/>
              <a:defRPr/>
            </a:pPr>
            <a:r>
              <a:rPr lang="en-CA" dirty="0">
                <a:ln w="0"/>
                <a:solidFill>
                  <a:schemeClr val="bg1"/>
                </a:solidFill>
                <a:effectLst>
                  <a:outerShdw blurRad="38100" dist="19050" dir="2700000" algn="tl" rotWithShape="0">
                    <a:schemeClr val="dk1">
                      <a:alpha val="40000"/>
                    </a:schemeClr>
                  </a:outerShdw>
                </a:effectLst>
                <a:latin typeface="Arial Narrow" panose="020B0606020202030204" pitchFamily="34" charset="0"/>
              </a:rPr>
              <a:t>82 </a:t>
            </a:r>
            <a:r>
              <a:rPr lang="en-US" dirty="0" err="1">
                <a:ln w="0"/>
                <a:solidFill>
                  <a:schemeClr val="bg1"/>
                </a:solidFill>
                <a:effectLst>
                  <a:outerShdw blurRad="38100" dist="19050" dir="2700000" algn="tl" rotWithShape="0">
                    <a:schemeClr val="dk1">
                      <a:alpha val="40000"/>
                    </a:schemeClr>
                  </a:outerShdw>
                </a:effectLst>
                <a:latin typeface="Arial Narrow" panose="020B0606020202030204" pitchFamily="34" charset="0"/>
              </a:rPr>
              <a:t>ans</a:t>
            </a:r>
            <a:endParaRPr lang="en-CA" dirty="0">
              <a:ln w="0"/>
              <a:solidFill>
                <a:schemeClr val="bg1"/>
              </a:solidFill>
              <a:effectLst>
                <a:outerShdw blurRad="38100" dist="19050" dir="2700000" algn="tl" rotWithShape="0">
                  <a:schemeClr val="dk1">
                    <a:alpha val="40000"/>
                  </a:schemeClr>
                </a:outerShdw>
              </a:effectLst>
              <a:latin typeface="Arial Narrow" panose="020B0606020202030204" pitchFamily="34" charset="0"/>
            </a:endParaRPr>
          </a:p>
        </p:txBody>
      </p:sp>
      <p:pic>
        <p:nvPicPr>
          <p:cNvPr id="23" name="Picture 22">
            <a:extLst>
              <a:ext uri="{FF2B5EF4-FFF2-40B4-BE49-F238E27FC236}">
                <a16:creationId xmlns:a16="http://schemas.microsoft.com/office/drawing/2014/main" id="{95EA07E4-15FD-4C7E-ACB4-379699954A63}"/>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880476">
            <a:off x="2526991" y="5607524"/>
            <a:ext cx="1031990" cy="1176757"/>
          </a:xfrm>
          <a:prstGeom prst="rect">
            <a:avLst/>
          </a:prstGeom>
        </p:spPr>
      </p:pic>
      <p:pic>
        <p:nvPicPr>
          <p:cNvPr id="13" name="Picture 12" descr="A person posing for the camera&#10;&#10;Description automatically generated">
            <a:extLst>
              <a:ext uri="{FF2B5EF4-FFF2-40B4-BE49-F238E27FC236}">
                <a16:creationId xmlns:a16="http://schemas.microsoft.com/office/drawing/2014/main" id="{E6B39616-60DF-4146-A1B9-06B6982DBAB6}"/>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99" y="1947503"/>
            <a:ext cx="3278519" cy="4917778"/>
          </a:xfrm>
          <a:prstGeom prst="rect">
            <a:avLst/>
          </a:prstGeom>
        </p:spPr>
      </p:pic>
      <p:pic>
        <p:nvPicPr>
          <p:cNvPr id="12" name="4E92DA43-5712-40E9-AFDC-2C1062C78C6F" descr="7646DFF2-B812-4635-AA57-5171E34E5A45@chrc">
            <a:extLst>
              <a:ext uri="{FF2B5EF4-FFF2-40B4-BE49-F238E27FC236}">
                <a16:creationId xmlns:a16="http://schemas.microsoft.com/office/drawing/2014/main" id="{143DF374-D696-42AC-B6A2-AAFD5CDD4B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1676" y="140708"/>
            <a:ext cx="1804537" cy="1028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99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878E3E-03CE-44DE-91BF-54E76C1C3319}"/>
              </a:ext>
            </a:extLst>
          </p:cNvPr>
          <p:cNvSpPr/>
          <p:nvPr/>
        </p:nvSpPr>
        <p:spPr>
          <a:xfrm>
            <a:off x="0" y="6442058"/>
            <a:ext cx="9144000" cy="415942"/>
          </a:xfrm>
          <a:prstGeom prst="rect">
            <a:avLst/>
          </a:prstGeom>
          <a:solidFill>
            <a:srgbClr val="30C1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Straight Connector 6">
            <a:extLst>
              <a:ext uri="{FF2B5EF4-FFF2-40B4-BE49-F238E27FC236}">
                <a16:creationId xmlns:a16="http://schemas.microsoft.com/office/drawing/2014/main" id="{4F0F2E5D-FE70-4771-AEC9-15CFDDC61F37}"/>
              </a:ext>
            </a:extLst>
          </p:cNvPr>
          <p:cNvCxnSpPr/>
          <p:nvPr/>
        </p:nvCxnSpPr>
        <p:spPr>
          <a:xfrm flipV="1">
            <a:off x="0" y="1149657"/>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68A608-2AD4-4118-9576-9334CD35F3ED}"/>
              </a:ext>
            </a:extLst>
          </p:cNvPr>
          <p:cNvCxnSpPr/>
          <p:nvPr/>
        </p:nvCxnSpPr>
        <p:spPr>
          <a:xfrm flipV="1">
            <a:off x="0" y="6444164"/>
            <a:ext cx="9144000"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pic>
        <p:nvPicPr>
          <p:cNvPr id="5" name="Picture 4" descr="CHRC-logo_light-blue.png">
            <a:extLst>
              <a:ext uri="{FF2B5EF4-FFF2-40B4-BE49-F238E27FC236}">
                <a16:creationId xmlns:a16="http://schemas.microsoft.com/office/drawing/2014/main" id="{ADEC60BF-4E5F-40CC-86DD-1D84B351C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359" y="6075747"/>
            <a:ext cx="846691" cy="842500"/>
          </a:xfrm>
          <a:prstGeom prst="rect">
            <a:avLst/>
          </a:prstGeom>
        </p:spPr>
      </p:pic>
      <p:sp>
        <p:nvSpPr>
          <p:cNvPr id="10" name="TextBox 9">
            <a:extLst>
              <a:ext uri="{FF2B5EF4-FFF2-40B4-BE49-F238E27FC236}">
                <a16:creationId xmlns:a16="http://schemas.microsoft.com/office/drawing/2014/main" id="{0199A57B-5E3A-4432-B942-8C5BDCDD410F}"/>
              </a:ext>
            </a:extLst>
          </p:cNvPr>
          <p:cNvSpPr txBox="1"/>
          <p:nvPr/>
        </p:nvSpPr>
        <p:spPr>
          <a:xfrm>
            <a:off x="0" y="1169143"/>
            <a:ext cx="9144000" cy="1371600"/>
          </a:xfrm>
          <a:prstGeom prst="rect">
            <a:avLst/>
          </a:prstGeom>
          <a:solidFill>
            <a:srgbClr val="23334E">
              <a:alpha val="69804"/>
            </a:srgb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AutoShape 6" descr="Related image">
            <a:extLst>
              <a:ext uri="{FF2B5EF4-FFF2-40B4-BE49-F238E27FC236}">
                <a16:creationId xmlns:a16="http://schemas.microsoft.com/office/drawing/2014/main" id="{E49CAD29-5C27-4112-85AD-55CC4DF426EB}"/>
              </a:ext>
            </a:extLst>
          </p:cNvPr>
          <p:cNvSpPr>
            <a:spLocks noChangeAspect="1" noChangeArrowheads="1"/>
          </p:cNvSpPr>
          <p:nvPr/>
        </p:nvSpPr>
        <p:spPr bwMode="auto">
          <a:xfrm>
            <a:off x="2713634" y="1088144"/>
            <a:ext cx="1858366" cy="18583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BA423CDB-40B0-4C6C-9B21-6071EB4E024D}"/>
              </a:ext>
            </a:extLst>
          </p:cNvPr>
          <p:cNvSpPr/>
          <p:nvPr/>
        </p:nvSpPr>
        <p:spPr>
          <a:xfrm>
            <a:off x="1114425" y="1285137"/>
            <a:ext cx="7783077" cy="1077218"/>
          </a:xfrm>
          <a:prstGeom prst="rect">
            <a:avLst/>
          </a:prstGeom>
        </p:spPr>
        <p:txBody>
          <a:bodyPr wrap="square">
            <a:spAutoFit/>
          </a:bodyPr>
          <a:lstStyle/>
          <a:p>
            <a:pPr algn="ctr">
              <a:defRPr/>
            </a:pPr>
            <a:r>
              <a:rPr lang="fr-FR" sz="3200" b="1" dirty="0">
                <a:solidFill>
                  <a:prstClr val="white"/>
                </a:solidFill>
                <a:latin typeface="Arial Narrow" pitchFamily="34" charset="0"/>
                <a:cs typeface="Candara"/>
              </a:rPr>
              <a:t>Que recommanderiez-vous à Don de faire après le diagnostic de </a:t>
            </a:r>
            <a:r>
              <a:rPr lang="fr-FR" sz="3200" b="1" dirty="0">
                <a:solidFill>
                  <a:srgbClr val="C3ECF3"/>
                </a:solidFill>
                <a:latin typeface="Arial Narrow" pitchFamily="34" charset="0"/>
                <a:cs typeface="Candara"/>
              </a:rPr>
              <a:t>diverticulose</a:t>
            </a:r>
            <a:r>
              <a:rPr lang="fr-FR" sz="3200" b="1" dirty="0">
                <a:solidFill>
                  <a:prstClr val="white"/>
                </a:solidFill>
                <a:latin typeface="Arial Narrow" pitchFamily="34" charset="0"/>
                <a:cs typeface="Candara"/>
              </a:rPr>
              <a:t>?</a:t>
            </a:r>
            <a:endParaRPr lang="en-CA" sz="3200" b="1" dirty="0">
              <a:solidFill>
                <a:prstClr val="white">
                  <a:lumMod val="95000"/>
                </a:prstClr>
              </a:solidFill>
              <a:latin typeface="Arial Narrow" panose="020B0606020202030204" pitchFamily="34" charset="0"/>
              <a:cs typeface="Candara"/>
            </a:endParaRPr>
          </a:p>
        </p:txBody>
      </p:sp>
      <p:sp>
        <p:nvSpPr>
          <p:cNvPr id="33" name="Content Placeholder 2">
            <a:extLst>
              <a:ext uri="{FF2B5EF4-FFF2-40B4-BE49-F238E27FC236}">
                <a16:creationId xmlns:a16="http://schemas.microsoft.com/office/drawing/2014/main" id="{EA3DAF72-ADEB-4361-AC63-CDC19E0715BA}"/>
              </a:ext>
            </a:extLst>
          </p:cNvPr>
          <p:cNvSpPr txBox="1">
            <a:spLocks/>
          </p:cNvSpPr>
          <p:nvPr/>
        </p:nvSpPr>
        <p:spPr>
          <a:xfrm>
            <a:off x="171950" y="2540606"/>
            <a:ext cx="8910789" cy="38147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lnSpc>
                <a:spcPct val="100000"/>
              </a:lnSpc>
              <a:spcBef>
                <a:spcPts val="0"/>
              </a:spcBef>
              <a:buClr>
                <a:srgbClr val="C0504D"/>
              </a:buClr>
              <a:defRPr/>
            </a:pPr>
            <a:r>
              <a:rPr lang="fr-FR" b="1" i="1" dirty="0">
                <a:solidFill>
                  <a:srgbClr val="23334E"/>
                </a:solidFill>
                <a:latin typeface="Arial Narrow" panose="020B0606020202030204" pitchFamily="34" charset="0"/>
                <a:cs typeface="Aharoni" panose="02010803020104030203" pitchFamily="2" charset="-79"/>
              </a:rPr>
              <a:t>Choisissez une ou plusieurs des options suivantes: </a:t>
            </a:r>
          </a:p>
          <a:p>
            <a:pPr marL="914400" lvl="1" indent="-457200" algn="l" defTabSz="914377">
              <a:lnSpc>
                <a:spcPct val="100000"/>
              </a:lnSpc>
              <a:spcBef>
                <a:spcPts val="600"/>
              </a:spcBef>
              <a:buFont typeface="+mj-lt"/>
              <a:buAutoNum type="arabicPeriod"/>
              <a:defRPr/>
            </a:pPr>
            <a:r>
              <a:rPr lang="fr-CH" sz="1800" b="1" dirty="0">
                <a:solidFill>
                  <a:prstClr val="black"/>
                </a:solidFill>
                <a:latin typeface="Arial Narrow" pitchFamily="34" charset="0"/>
                <a:ea typeface="Lato" panose="020F0502020204030203" pitchFamily="34" charset="0"/>
                <a:cs typeface="Lato" panose="020F0502020204030203" pitchFamily="34" charset="0"/>
              </a:rPr>
              <a:t>Continuer le dabigatran 110 mg BID</a:t>
            </a:r>
          </a:p>
          <a:p>
            <a:pPr marL="914400" lvl="1" indent="-457200" algn="l" defTabSz="914377">
              <a:lnSpc>
                <a:spcPct val="100000"/>
              </a:lnSpc>
              <a:spcBef>
                <a:spcPts val="600"/>
              </a:spcBef>
              <a:buFont typeface="+mj-lt"/>
              <a:buAutoNum type="arabicPeriod"/>
              <a:defRPr/>
            </a:pPr>
            <a:r>
              <a:rPr lang="fr-CH" sz="1800" b="1" dirty="0">
                <a:solidFill>
                  <a:prstClr val="black"/>
                </a:solidFill>
                <a:latin typeface="Arial Narrow" pitchFamily="34" charset="0"/>
                <a:ea typeface="Lato" panose="020F0502020204030203" pitchFamily="34" charset="0"/>
                <a:cs typeface="Lato" panose="020F0502020204030203" pitchFamily="34" charset="0"/>
              </a:rPr>
              <a:t>Arrêter le dabigatran et commencer l’apixaban 2,5 mg BID</a:t>
            </a:r>
          </a:p>
          <a:p>
            <a:pPr marL="914400" lvl="1" indent="-457200" algn="l" defTabSz="914377">
              <a:lnSpc>
                <a:spcPct val="100000"/>
              </a:lnSpc>
              <a:spcBef>
                <a:spcPts val="600"/>
              </a:spcBef>
              <a:buFont typeface="+mj-lt"/>
              <a:buAutoNum type="arabicPeriod"/>
              <a:defRPr/>
            </a:pPr>
            <a:r>
              <a:rPr lang="fr-CH" sz="1800" b="1" dirty="0">
                <a:solidFill>
                  <a:prstClr val="black"/>
                </a:solidFill>
                <a:latin typeface="Arial Narrow" pitchFamily="34" charset="0"/>
                <a:ea typeface="Lato" panose="020F0502020204030203" pitchFamily="34" charset="0"/>
                <a:cs typeface="Lato" panose="020F0502020204030203" pitchFamily="34" charset="0"/>
              </a:rPr>
              <a:t>Arrêter le dabigatran et commencer l’apixaban 5 mg BID</a:t>
            </a:r>
          </a:p>
          <a:p>
            <a:pPr marL="914400" lvl="1" indent="-457200" algn="l" defTabSz="914377">
              <a:lnSpc>
                <a:spcPct val="100000"/>
              </a:lnSpc>
              <a:spcBef>
                <a:spcPts val="600"/>
              </a:spcBef>
              <a:buFont typeface="+mj-lt"/>
              <a:buAutoNum type="arabicPeriod"/>
              <a:defRPr/>
            </a:pPr>
            <a:r>
              <a:rPr lang="fr-CH" sz="1800" b="1" dirty="0">
                <a:solidFill>
                  <a:prstClr val="black"/>
                </a:solidFill>
                <a:latin typeface="Arial Narrow" pitchFamily="34" charset="0"/>
                <a:ea typeface="Lato" panose="020F0502020204030203" pitchFamily="34" charset="0"/>
                <a:cs typeface="Lato" panose="020F0502020204030203" pitchFamily="34" charset="0"/>
              </a:rPr>
              <a:t>Arrêter le dabigatran et commencer le rivaroxaban 15 mg DIE</a:t>
            </a:r>
          </a:p>
          <a:p>
            <a:pPr marL="914400" lvl="1" indent="-457200" algn="l" defTabSz="914377">
              <a:lnSpc>
                <a:spcPct val="100000"/>
              </a:lnSpc>
              <a:spcBef>
                <a:spcPts val="600"/>
              </a:spcBef>
              <a:buFont typeface="+mj-lt"/>
              <a:buAutoNum type="arabicPeriod"/>
              <a:defRPr/>
            </a:pPr>
            <a:r>
              <a:rPr lang="fr-CH" sz="1800" b="1" dirty="0">
                <a:solidFill>
                  <a:prstClr val="black"/>
                </a:solidFill>
                <a:latin typeface="Arial Narrow" pitchFamily="34" charset="0"/>
                <a:ea typeface="Lato" panose="020F0502020204030203" pitchFamily="34" charset="0"/>
                <a:cs typeface="Lato" panose="020F0502020204030203" pitchFamily="34" charset="0"/>
              </a:rPr>
              <a:t>Arrêter le dabigatran et commencer le rivaroxaban 20 mg DIE</a:t>
            </a:r>
          </a:p>
          <a:p>
            <a:pPr marL="914400" lvl="1" indent="-457200" algn="l" defTabSz="914377">
              <a:lnSpc>
                <a:spcPct val="100000"/>
              </a:lnSpc>
              <a:spcBef>
                <a:spcPts val="600"/>
              </a:spcBef>
              <a:buFont typeface="+mj-lt"/>
              <a:buAutoNum type="arabicPeriod"/>
              <a:defRPr/>
            </a:pPr>
            <a:r>
              <a:rPr lang="fr-CH" sz="1800" b="1" dirty="0">
                <a:solidFill>
                  <a:prstClr val="black"/>
                </a:solidFill>
                <a:latin typeface="Arial Narrow" pitchFamily="34" charset="0"/>
                <a:ea typeface="Lato" panose="020F0502020204030203" pitchFamily="34" charset="0"/>
                <a:cs typeface="Lato" panose="020F0502020204030203" pitchFamily="34" charset="0"/>
              </a:rPr>
              <a:t>Arrêter le dabigatran et commencer l’</a:t>
            </a:r>
            <a:r>
              <a:rPr lang="fr-CH" sz="1800" b="1" dirty="0" err="1">
                <a:solidFill>
                  <a:prstClr val="black"/>
                </a:solidFill>
                <a:latin typeface="Arial Narrow" pitchFamily="34" charset="0"/>
                <a:ea typeface="Lato" panose="020F0502020204030203" pitchFamily="34" charset="0"/>
                <a:cs typeface="Lato" panose="020F0502020204030203" pitchFamily="34" charset="0"/>
              </a:rPr>
              <a:t>édoxaban</a:t>
            </a:r>
            <a:r>
              <a:rPr lang="fr-CH" sz="1800" b="1" dirty="0">
                <a:solidFill>
                  <a:prstClr val="black"/>
                </a:solidFill>
                <a:latin typeface="Arial Narrow" pitchFamily="34" charset="0"/>
                <a:ea typeface="Lato" panose="020F0502020204030203" pitchFamily="34" charset="0"/>
                <a:cs typeface="Lato" panose="020F0502020204030203" pitchFamily="34" charset="0"/>
              </a:rPr>
              <a:t> 30 mg DIE </a:t>
            </a:r>
          </a:p>
          <a:p>
            <a:pPr marL="914400" lvl="1" indent="-457200" algn="l" defTabSz="914377">
              <a:lnSpc>
                <a:spcPct val="100000"/>
              </a:lnSpc>
              <a:spcBef>
                <a:spcPts val="600"/>
              </a:spcBef>
              <a:buFont typeface="+mj-lt"/>
              <a:buAutoNum type="arabicPeriod"/>
              <a:defRPr/>
            </a:pPr>
            <a:r>
              <a:rPr lang="fr-CH" sz="1800" b="1" dirty="0">
                <a:solidFill>
                  <a:prstClr val="black"/>
                </a:solidFill>
                <a:latin typeface="Arial Narrow" pitchFamily="34" charset="0"/>
                <a:ea typeface="Lato" panose="020F0502020204030203" pitchFamily="34" charset="0"/>
                <a:cs typeface="Lato" panose="020F0502020204030203" pitchFamily="34" charset="0"/>
              </a:rPr>
              <a:t>Arrêter le dabigatran et commencer l’</a:t>
            </a:r>
            <a:r>
              <a:rPr lang="fr-CH" sz="1800" b="1" dirty="0" err="1">
                <a:solidFill>
                  <a:prstClr val="black"/>
                </a:solidFill>
                <a:latin typeface="Arial Narrow" pitchFamily="34" charset="0"/>
                <a:ea typeface="Lato" panose="020F0502020204030203" pitchFamily="34" charset="0"/>
                <a:cs typeface="Lato" panose="020F0502020204030203" pitchFamily="34" charset="0"/>
              </a:rPr>
              <a:t>édoxaban</a:t>
            </a:r>
            <a:r>
              <a:rPr lang="fr-CH" sz="1800" b="1" dirty="0">
                <a:solidFill>
                  <a:prstClr val="black"/>
                </a:solidFill>
                <a:latin typeface="Arial Narrow" pitchFamily="34" charset="0"/>
                <a:ea typeface="Lato" panose="020F0502020204030203" pitchFamily="34" charset="0"/>
                <a:cs typeface="Lato" panose="020F0502020204030203" pitchFamily="34" charset="0"/>
              </a:rPr>
              <a:t> 60 mg DIE </a:t>
            </a:r>
          </a:p>
          <a:p>
            <a:pPr marL="914400" lvl="1" indent="-457200" algn="l" defTabSz="914377">
              <a:lnSpc>
                <a:spcPct val="100000"/>
              </a:lnSpc>
              <a:spcBef>
                <a:spcPts val="600"/>
              </a:spcBef>
              <a:buFont typeface="+mj-lt"/>
              <a:buAutoNum type="arabicPeriod"/>
              <a:defRPr/>
            </a:pPr>
            <a:r>
              <a:rPr lang="fr-CH" sz="1800" b="1" dirty="0">
                <a:solidFill>
                  <a:prstClr val="black"/>
                </a:solidFill>
                <a:latin typeface="Arial Narrow" pitchFamily="34" charset="0"/>
                <a:ea typeface="Lato" panose="020F0502020204030203" pitchFamily="34" charset="0"/>
                <a:cs typeface="Lato" panose="020F0502020204030203" pitchFamily="34" charset="0"/>
              </a:rPr>
              <a:t>Arrêter le dabigatran et commencer la warfarine (INR cible 2-3)</a:t>
            </a:r>
          </a:p>
          <a:p>
            <a:pPr marL="914400" lvl="1" indent="-457200" algn="l" defTabSz="914377">
              <a:lnSpc>
                <a:spcPct val="100000"/>
              </a:lnSpc>
              <a:spcBef>
                <a:spcPts val="600"/>
              </a:spcBef>
              <a:buFont typeface="+mj-lt"/>
              <a:buAutoNum type="arabicPeriod"/>
              <a:defRPr/>
            </a:pPr>
            <a:r>
              <a:rPr lang="fr-CH" sz="1800" b="1" dirty="0">
                <a:solidFill>
                  <a:prstClr val="black"/>
                </a:solidFill>
                <a:latin typeface="Arial Narrow" pitchFamily="34" charset="0"/>
                <a:ea typeface="Lato" panose="020F0502020204030203" pitchFamily="34" charset="0"/>
                <a:cs typeface="Lato" panose="020F0502020204030203" pitchFamily="34" charset="0"/>
              </a:rPr>
              <a:t>Arrêter le dabigatran et commencer l’AAS 80 mg par jour</a:t>
            </a:r>
          </a:p>
          <a:p>
            <a:pPr marL="914400" lvl="1" indent="-457200" algn="l" defTabSz="914377">
              <a:lnSpc>
                <a:spcPct val="100000"/>
              </a:lnSpc>
              <a:spcBef>
                <a:spcPts val="600"/>
              </a:spcBef>
              <a:buFont typeface="+mj-lt"/>
              <a:buAutoNum type="arabicPeriod"/>
              <a:defRPr/>
            </a:pPr>
            <a:r>
              <a:rPr lang="fr-CH" sz="1800" b="1" dirty="0">
                <a:solidFill>
                  <a:prstClr val="black"/>
                </a:solidFill>
                <a:latin typeface="Arial Narrow" pitchFamily="34" charset="0"/>
                <a:ea typeface="Lato" panose="020F0502020204030203" pitchFamily="34" charset="0"/>
                <a:cs typeface="Lato" panose="020F0502020204030203" pitchFamily="34" charset="0"/>
              </a:rPr>
              <a:t>Arrêter l’anticoagulation pendant une longue période</a:t>
            </a:r>
            <a:endParaRPr lang="en-CA" sz="2400" dirty="0">
              <a:solidFill>
                <a:prstClr val="black"/>
              </a:solidFill>
              <a:latin typeface="Arial Narrow" pitchFamily="34" charset="0"/>
              <a:cs typeface="Candara"/>
            </a:endParaRPr>
          </a:p>
          <a:p>
            <a:pPr lvl="0" algn="l">
              <a:buClr>
                <a:srgbClr val="ED7D31"/>
              </a:buClr>
              <a:defRPr/>
            </a:pPr>
            <a:endParaRPr lang="en-CA" dirty="0">
              <a:solidFill>
                <a:prstClr val="black"/>
              </a:solidFill>
              <a:latin typeface="Agency FB" panose="020B0503020202020204" pitchFamily="34" charset="0"/>
              <a:cs typeface="Candara"/>
            </a:endParaRPr>
          </a:p>
        </p:txBody>
      </p:sp>
      <p:cxnSp>
        <p:nvCxnSpPr>
          <p:cNvPr id="34" name="Straight Connector 33">
            <a:extLst>
              <a:ext uri="{FF2B5EF4-FFF2-40B4-BE49-F238E27FC236}">
                <a16:creationId xmlns:a16="http://schemas.microsoft.com/office/drawing/2014/main" id="{1634C970-2BB3-4646-A5B7-B1C6D597D6E4}"/>
              </a:ext>
            </a:extLst>
          </p:cNvPr>
          <p:cNvCxnSpPr/>
          <p:nvPr/>
        </p:nvCxnSpPr>
        <p:spPr>
          <a:xfrm flipV="1">
            <a:off x="-1" y="2501483"/>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pic>
        <p:nvPicPr>
          <p:cNvPr id="13" name="4E92DA43-5712-40E9-AFDC-2C1062C78C6F" descr="7646DFF2-B812-4635-AA57-5171E34E5A45@chrc">
            <a:extLst>
              <a:ext uri="{FF2B5EF4-FFF2-40B4-BE49-F238E27FC236}">
                <a16:creationId xmlns:a16="http://schemas.microsoft.com/office/drawing/2014/main" id="{F5A5D0A6-8D8F-4EF9-86D8-936C2410B6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A close up of a sign&#10;&#10;Description automatically generated">
            <a:extLst>
              <a:ext uri="{FF2B5EF4-FFF2-40B4-BE49-F238E27FC236}">
                <a16:creationId xmlns:a16="http://schemas.microsoft.com/office/drawing/2014/main" id="{6E6D4427-2170-46B4-BB13-92C1A9377EC2}"/>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 uri="{28A0092B-C50C-407E-A947-70E740481C1C}">
                <a14:useLocalDpi xmlns:a14="http://schemas.microsoft.com/office/drawing/2010/main" val="0"/>
              </a:ext>
            </a:extLst>
          </a:blip>
          <a:stretch>
            <a:fillRect/>
          </a:stretch>
        </p:blipFill>
        <p:spPr>
          <a:xfrm>
            <a:off x="105187" y="84727"/>
            <a:ext cx="1233283" cy="2777663"/>
          </a:xfrm>
          <a:prstGeom prst="rect">
            <a:avLst/>
          </a:prstGeom>
        </p:spPr>
      </p:pic>
    </p:spTree>
    <p:extLst>
      <p:ext uri="{BB962C8B-B14F-4D97-AF65-F5344CB8AC3E}">
        <p14:creationId xmlns:p14="http://schemas.microsoft.com/office/powerpoint/2010/main" val="330011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3">
                                            <p:txEl>
                                              <p:pRg st="2" end="2"/>
                                            </p:txEl>
                                          </p:spTgt>
                                        </p:tgtEl>
                                        <p:attrNameLst>
                                          <p:attrName>style.color</p:attrName>
                                        </p:attrNameLst>
                                      </p:cBhvr>
                                      <p:to>
                                        <a:srgbClr val="30C1D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878E3E-03CE-44DE-91BF-54E76C1C3319}"/>
              </a:ext>
            </a:extLst>
          </p:cNvPr>
          <p:cNvSpPr/>
          <p:nvPr/>
        </p:nvSpPr>
        <p:spPr>
          <a:xfrm>
            <a:off x="0" y="6442058"/>
            <a:ext cx="9144000" cy="415942"/>
          </a:xfrm>
          <a:prstGeom prst="rect">
            <a:avLst/>
          </a:prstGeom>
          <a:solidFill>
            <a:srgbClr val="30C1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Straight Connector 6">
            <a:extLst>
              <a:ext uri="{FF2B5EF4-FFF2-40B4-BE49-F238E27FC236}">
                <a16:creationId xmlns:a16="http://schemas.microsoft.com/office/drawing/2014/main" id="{4F0F2E5D-FE70-4771-AEC9-15CFDDC61F37}"/>
              </a:ext>
            </a:extLst>
          </p:cNvPr>
          <p:cNvCxnSpPr/>
          <p:nvPr/>
        </p:nvCxnSpPr>
        <p:spPr>
          <a:xfrm flipV="1">
            <a:off x="0" y="1149657"/>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68A608-2AD4-4118-9576-9334CD35F3ED}"/>
              </a:ext>
            </a:extLst>
          </p:cNvPr>
          <p:cNvCxnSpPr/>
          <p:nvPr/>
        </p:nvCxnSpPr>
        <p:spPr>
          <a:xfrm flipV="1">
            <a:off x="0" y="6444164"/>
            <a:ext cx="9144000"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pic>
        <p:nvPicPr>
          <p:cNvPr id="5" name="Picture 4" descr="CHRC-logo_light-blue.png">
            <a:extLst>
              <a:ext uri="{FF2B5EF4-FFF2-40B4-BE49-F238E27FC236}">
                <a16:creationId xmlns:a16="http://schemas.microsoft.com/office/drawing/2014/main" id="{ADEC60BF-4E5F-40CC-86DD-1D84B351C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359" y="6075747"/>
            <a:ext cx="846691" cy="842500"/>
          </a:xfrm>
          <a:prstGeom prst="rect">
            <a:avLst/>
          </a:prstGeom>
        </p:spPr>
      </p:pic>
      <p:sp>
        <p:nvSpPr>
          <p:cNvPr id="10" name="TextBox 9">
            <a:extLst>
              <a:ext uri="{FF2B5EF4-FFF2-40B4-BE49-F238E27FC236}">
                <a16:creationId xmlns:a16="http://schemas.microsoft.com/office/drawing/2014/main" id="{0199A57B-5E3A-4432-B942-8C5BDCDD410F}"/>
              </a:ext>
            </a:extLst>
          </p:cNvPr>
          <p:cNvSpPr txBox="1"/>
          <p:nvPr/>
        </p:nvSpPr>
        <p:spPr>
          <a:xfrm>
            <a:off x="0" y="1169143"/>
            <a:ext cx="9144000" cy="1371600"/>
          </a:xfrm>
          <a:prstGeom prst="rect">
            <a:avLst/>
          </a:prstGeom>
          <a:solidFill>
            <a:srgbClr val="23334E">
              <a:alpha val="69804"/>
            </a:srgb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AutoShape 6" descr="Related image">
            <a:extLst>
              <a:ext uri="{FF2B5EF4-FFF2-40B4-BE49-F238E27FC236}">
                <a16:creationId xmlns:a16="http://schemas.microsoft.com/office/drawing/2014/main" id="{E49CAD29-5C27-4112-85AD-55CC4DF426EB}"/>
              </a:ext>
            </a:extLst>
          </p:cNvPr>
          <p:cNvSpPr>
            <a:spLocks noChangeAspect="1" noChangeArrowheads="1"/>
          </p:cNvSpPr>
          <p:nvPr/>
        </p:nvSpPr>
        <p:spPr bwMode="auto">
          <a:xfrm>
            <a:off x="2713634" y="1088144"/>
            <a:ext cx="1858366" cy="18583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BA423CDB-40B0-4C6C-9B21-6071EB4E024D}"/>
              </a:ext>
            </a:extLst>
          </p:cNvPr>
          <p:cNvSpPr/>
          <p:nvPr/>
        </p:nvSpPr>
        <p:spPr>
          <a:xfrm>
            <a:off x="1114425" y="1300481"/>
            <a:ext cx="7783077" cy="1077218"/>
          </a:xfrm>
          <a:prstGeom prst="rect">
            <a:avLst/>
          </a:prstGeom>
        </p:spPr>
        <p:txBody>
          <a:bodyPr wrap="square">
            <a:spAutoFit/>
          </a:bodyPr>
          <a:lstStyle/>
          <a:p>
            <a:pPr algn="ctr">
              <a:defRPr/>
            </a:pPr>
            <a:r>
              <a:rPr lang="fr-FR" sz="3200" b="1" dirty="0">
                <a:solidFill>
                  <a:schemeClr val="bg1"/>
                </a:solidFill>
                <a:latin typeface="Arial Narrow" pitchFamily="34" charset="0"/>
                <a:cs typeface="Candara"/>
              </a:rPr>
              <a:t>Que faire si Don a présenté un saignement dû à </a:t>
            </a:r>
            <a:r>
              <a:rPr lang="fr-FR" sz="3200" b="1" dirty="0">
                <a:solidFill>
                  <a:srgbClr val="C3ECF3"/>
                </a:solidFill>
                <a:latin typeface="Arial Narrow" pitchFamily="34" charset="0"/>
                <a:cs typeface="Candara"/>
              </a:rPr>
              <a:t>une </a:t>
            </a:r>
            <a:r>
              <a:rPr lang="fr-FR" sz="3200" b="1" dirty="0" err="1">
                <a:solidFill>
                  <a:srgbClr val="C3ECF3"/>
                </a:solidFill>
                <a:latin typeface="Arial Narrow" pitchFamily="34" charset="0"/>
                <a:cs typeface="Candara"/>
              </a:rPr>
              <a:t>angiodysplasie</a:t>
            </a:r>
            <a:r>
              <a:rPr lang="fr-FR" sz="3200" b="1" dirty="0">
                <a:solidFill>
                  <a:srgbClr val="C3ECF3"/>
                </a:solidFill>
                <a:latin typeface="Arial Narrow" pitchFamily="34" charset="0"/>
                <a:cs typeface="Candara"/>
              </a:rPr>
              <a:t> de l’intestin grêle</a:t>
            </a:r>
            <a:r>
              <a:rPr lang="fr-FR" sz="3200" b="1" dirty="0">
                <a:solidFill>
                  <a:schemeClr val="bg1"/>
                </a:solidFill>
                <a:latin typeface="Arial Narrow" pitchFamily="34" charset="0"/>
                <a:cs typeface="Candara"/>
              </a:rPr>
              <a:t>?</a:t>
            </a:r>
            <a:endParaRPr lang="en-CA" sz="3200" b="1" dirty="0">
              <a:solidFill>
                <a:prstClr val="white">
                  <a:lumMod val="95000"/>
                </a:prstClr>
              </a:solidFill>
              <a:latin typeface="Arial Narrow" panose="020B0606020202030204" pitchFamily="34" charset="0"/>
              <a:cs typeface="Candara"/>
            </a:endParaRPr>
          </a:p>
        </p:txBody>
      </p:sp>
      <p:sp>
        <p:nvSpPr>
          <p:cNvPr id="33" name="Content Placeholder 2">
            <a:extLst>
              <a:ext uri="{FF2B5EF4-FFF2-40B4-BE49-F238E27FC236}">
                <a16:creationId xmlns:a16="http://schemas.microsoft.com/office/drawing/2014/main" id="{EA3DAF72-ADEB-4361-AC63-CDC19E0715BA}"/>
              </a:ext>
            </a:extLst>
          </p:cNvPr>
          <p:cNvSpPr txBox="1">
            <a:spLocks/>
          </p:cNvSpPr>
          <p:nvPr/>
        </p:nvSpPr>
        <p:spPr>
          <a:xfrm>
            <a:off x="171950" y="2567110"/>
            <a:ext cx="8910789" cy="38147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lnSpc>
                <a:spcPct val="100000"/>
              </a:lnSpc>
              <a:spcBef>
                <a:spcPts val="0"/>
              </a:spcBef>
              <a:buClr>
                <a:srgbClr val="ED7D31"/>
              </a:buClr>
              <a:defRPr/>
            </a:pPr>
            <a:r>
              <a:rPr lang="en-CA" b="1" i="1" dirty="0" err="1">
                <a:solidFill>
                  <a:srgbClr val="23334E"/>
                </a:solidFill>
                <a:latin typeface="Arial Narrow" panose="020B0606020202030204" pitchFamily="34" charset="0"/>
                <a:cs typeface="Aharoni" panose="02010803020104030203" pitchFamily="2" charset="-79"/>
              </a:rPr>
              <a:t>Choisissez</a:t>
            </a:r>
            <a:r>
              <a:rPr lang="en-CA" b="1" i="1" dirty="0">
                <a:solidFill>
                  <a:srgbClr val="23334E"/>
                </a:solidFill>
                <a:latin typeface="Arial Narrow" panose="020B0606020202030204" pitchFamily="34" charset="0"/>
                <a:cs typeface="Aharoni" panose="02010803020104030203" pitchFamily="2" charset="-79"/>
              </a:rPr>
              <a:t> </a:t>
            </a:r>
            <a:r>
              <a:rPr lang="en-CA" b="1" i="1" dirty="0" err="1">
                <a:solidFill>
                  <a:srgbClr val="23334E"/>
                </a:solidFill>
                <a:latin typeface="Arial Narrow" panose="020B0606020202030204" pitchFamily="34" charset="0"/>
                <a:cs typeface="Aharoni" panose="02010803020104030203" pitchFamily="2" charset="-79"/>
              </a:rPr>
              <a:t>une</a:t>
            </a:r>
            <a:r>
              <a:rPr lang="en-CA" b="1" i="1" dirty="0">
                <a:solidFill>
                  <a:srgbClr val="23334E"/>
                </a:solidFill>
                <a:latin typeface="Arial Narrow" panose="020B0606020202030204" pitchFamily="34" charset="0"/>
                <a:cs typeface="Aharoni" panose="02010803020104030203" pitchFamily="2" charset="-79"/>
              </a:rPr>
              <a:t> </a:t>
            </a:r>
            <a:r>
              <a:rPr lang="en-CA" b="1" i="1" dirty="0" err="1">
                <a:solidFill>
                  <a:srgbClr val="23334E"/>
                </a:solidFill>
                <a:latin typeface="Arial Narrow" panose="020B0606020202030204" pitchFamily="34" charset="0"/>
                <a:cs typeface="Aharoni" panose="02010803020104030203" pitchFamily="2" charset="-79"/>
              </a:rPr>
              <a:t>ou</a:t>
            </a:r>
            <a:r>
              <a:rPr lang="en-CA" b="1" i="1" dirty="0">
                <a:solidFill>
                  <a:srgbClr val="23334E"/>
                </a:solidFill>
                <a:latin typeface="Arial Narrow" panose="020B0606020202030204" pitchFamily="34" charset="0"/>
                <a:cs typeface="Aharoni" panose="02010803020104030203" pitchFamily="2" charset="-79"/>
              </a:rPr>
              <a:t> </a:t>
            </a:r>
            <a:r>
              <a:rPr lang="en-CA" b="1" i="1" dirty="0" err="1">
                <a:solidFill>
                  <a:srgbClr val="23334E"/>
                </a:solidFill>
                <a:latin typeface="Arial Narrow" panose="020B0606020202030204" pitchFamily="34" charset="0"/>
                <a:cs typeface="Aharoni" panose="02010803020104030203" pitchFamily="2" charset="-79"/>
              </a:rPr>
              <a:t>plusieurs</a:t>
            </a:r>
            <a:r>
              <a:rPr lang="en-CA" b="1" i="1" dirty="0">
                <a:solidFill>
                  <a:srgbClr val="23334E"/>
                </a:solidFill>
                <a:latin typeface="Arial Narrow" panose="020B0606020202030204" pitchFamily="34" charset="0"/>
                <a:cs typeface="Aharoni" panose="02010803020104030203" pitchFamily="2" charset="-79"/>
              </a:rPr>
              <a:t> des options </a:t>
            </a:r>
            <a:r>
              <a:rPr lang="fr-CA" b="1" i="1" dirty="0">
                <a:solidFill>
                  <a:srgbClr val="23334E"/>
                </a:solidFill>
                <a:latin typeface="Arial Narrow" panose="020B0606020202030204" pitchFamily="34" charset="0"/>
                <a:cs typeface="Aharoni" panose="02010803020104030203" pitchFamily="2" charset="-79"/>
              </a:rPr>
              <a:t>suivantes :</a:t>
            </a:r>
            <a:endParaRPr lang="en-CA" b="1" i="1" dirty="0">
              <a:solidFill>
                <a:srgbClr val="23334E"/>
              </a:solidFill>
              <a:latin typeface="Arial Narrow" panose="020B0606020202030204" pitchFamily="34" charset="0"/>
              <a:cs typeface="Aharoni" panose="02010803020104030203" pitchFamily="2" charset="-79"/>
            </a:endParaRPr>
          </a:p>
          <a:p>
            <a:pPr marL="914400" lvl="1" indent="-457200" algn="l" defTabSz="914377">
              <a:lnSpc>
                <a:spcPct val="100000"/>
              </a:lnSpc>
              <a:spcBef>
                <a:spcPts val="600"/>
              </a:spcBef>
              <a:buFont typeface="+mj-lt"/>
              <a:buAutoNum type="arabicPeriod"/>
              <a:defRPr/>
            </a:pPr>
            <a:r>
              <a:rPr lang="en-CA" sz="1700" b="1" dirty="0">
                <a:solidFill>
                  <a:prstClr val="black"/>
                </a:solidFill>
                <a:latin typeface="Arial Narrow" pitchFamily="34" charset="0"/>
                <a:ea typeface="Lato" panose="020F0502020204030203" pitchFamily="34" charset="0"/>
                <a:cs typeface="Lato" panose="020F0502020204030203" pitchFamily="34" charset="0"/>
              </a:rPr>
              <a:t>Continuer le dabigatran 110 mg BID</a:t>
            </a:r>
          </a:p>
          <a:p>
            <a:pPr marL="914400" lvl="1" indent="-457200" algn="l" defTabSz="914377">
              <a:lnSpc>
                <a:spcPct val="100000"/>
              </a:lnSpc>
              <a:spcBef>
                <a:spcPts val="600"/>
              </a:spcBef>
              <a:buFont typeface="+mj-lt"/>
              <a:buAutoNum type="arabicPeriod"/>
              <a:defRPr/>
            </a:pPr>
            <a:r>
              <a:rPr lang="en-CA" sz="1700" b="1" dirty="0">
                <a:solidFill>
                  <a:prstClr val="black"/>
                </a:solidFill>
                <a:latin typeface="Arial Narrow" pitchFamily="34" charset="0"/>
                <a:ea typeface="Lato" panose="020F0502020204030203" pitchFamily="34" charset="0"/>
                <a:cs typeface="Lato" panose="020F0502020204030203" pitchFamily="34" charset="0"/>
              </a:rPr>
              <a:t>Commencer </a:t>
            </a:r>
            <a:r>
              <a:rPr lang="en-CA" sz="1700" b="1" dirty="0" err="1">
                <a:solidFill>
                  <a:prstClr val="black"/>
                </a:solidFill>
                <a:latin typeface="Arial Narrow" pitchFamily="34" charset="0"/>
                <a:ea typeface="Lato" panose="020F0502020204030203" pitchFamily="34" charset="0"/>
                <a:cs typeface="Lato" panose="020F0502020204030203" pitchFamily="34" charset="0"/>
              </a:rPr>
              <a:t>l’apixaban</a:t>
            </a:r>
            <a:r>
              <a:rPr lang="en-CA" sz="1700" b="1" dirty="0">
                <a:solidFill>
                  <a:prstClr val="black"/>
                </a:solidFill>
                <a:latin typeface="Arial Narrow" pitchFamily="34" charset="0"/>
                <a:ea typeface="Lato" panose="020F0502020204030203" pitchFamily="34" charset="0"/>
                <a:cs typeface="Lato" panose="020F0502020204030203" pitchFamily="34" charset="0"/>
              </a:rPr>
              <a:t> 2,5 mg BID</a:t>
            </a:r>
          </a:p>
          <a:p>
            <a:pPr marL="914400" lvl="1" indent="-457200" algn="l" defTabSz="914377">
              <a:lnSpc>
                <a:spcPct val="100000"/>
              </a:lnSpc>
              <a:spcBef>
                <a:spcPts val="600"/>
              </a:spcBef>
              <a:buFont typeface="+mj-lt"/>
              <a:buAutoNum type="arabicPeriod"/>
              <a:defRPr/>
            </a:pPr>
            <a:r>
              <a:rPr lang="en-CA" sz="1700" b="1" dirty="0">
                <a:solidFill>
                  <a:prstClr val="black"/>
                </a:solidFill>
                <a:latin typeface="Arial Narrow" pitchFamily="34" charset="0"/>
                <a:ea typeface="Lato" panose="020F0502020204030203" pitchFamily="34" charset="0"/>
                <a:cs typeface="Lato" panose="020F0502020204030203" pitchFamily="34" charset="0"/>
              </a:rPr>
              <a:t>Commencer </a:t>
            </a:r>
            <a:r>
              <a:rPr lang="en-CA" sz="1700" b="1" dirty="0" err="1">
                <a:solidFill>
                  <a:prstClr val="black"/>
                </a:solidFill>
                <a:latin typeface="Arial Narrow" pitchFamily="34" charset="0"/>
                <a:ea typeface="Lato" panose="020F0502020204030203" pitchFamily="34" charset="0"/>
                <a:cs typeface="Lato" panose="020F0502020204030203" pitchFamily="34" charset="0"/>
              </a:rPr>
              <a:t>l’apixaban</a:t>
            </a:r>
            <a:r>
              <a:rPr lang="en-CA" sz="1700" b="1" dirty="0">
                <a:solidFill>
                  <a:prstClr val="black"/>
                </a:solidFill>
                <a:latin typeface="Arial Narrow" pitchFamily="34" charset="0"/>
                <a:ea typeface="Lato" panose="020F0502020204030203" pitchFamily="34" charset="0"/>
                <a:cs typeface="Lato" panose="020F0502020204030203" pitchFamily="34" charset="0"/>
              </a:rPr>
              <a:t> 5 mg BID </a:t>
            </a:r>
          </a:p>
          <a:p>
            <a:pPr marL="914400" lvl="1" indent="-457200" algn="l" defTabSz="914377">
              <a:lnSpc>
                <a:spcPct val="100000"/>
              </a:lnSpc>
              <a:spcBef>
                <a:spcPts val="600"/>
              </a:spcBef>
              <a:buFont typeface="+mj-lt"/>
              <a:buAutoNum type="arabicPeriod"/>
              <a:defRPr/>
            </a:pPr>
            <a:r>
              <a:rPr lang="en-CA" sz="1700" b="1" dirty="0">
                <a:solidFill>
                  <a:prstClr val="black"/>
                </a:solidFill>
                <a:latin typeface="Arial Narrow" pitchFamily="34" charset="0"/>
                <a:ea typeface="Lato" panose="020F0502020204030203" pitchFamily="34" charset="0"/>
                <a:cs typeface="Lato" panose="020F0502020204030203" pitchFamily="34" charset="0"/>
              </a:rPr>
              <a:t>Commencer le rivaroxaban 15 mg DIE</a:t>
            </a:r>
          </a:p>
          <a:p>
            <a:pPr marL="914400" lvl="1" indent="-457200" algn="l" defTabSz="914377">
              <a:lnSpc>
                <a:spcPct val="100000"/>
              </a:lnSpc>
              <a:spcBef>
                <a:spcPts val="600"/>
              </a:spcBef>
              <a:buFont typeface="+mj-lt"/>
              <a:buAutoNum type="arabicPeriod"/>
              <a:defRPr/>
            </a:pPr>
            <a:r>
              <a:rPr lang="en-CA" sz="1700" b="1" dirty="0">
                <a:solidFill>
                  <a:prstClr val="black"/>
                </a:solidFill>
                <a:latin typeface="Arial Narrow" pitchFamily="34" charset="0"/>
                <a:ea typeface="Lato" panose="020F0502020204030203" pitchFamily="34" charset="0"/>
                <a:cs typeface="Lato" panose="020F0502020204030203" pitchFamily="34" charset="0"/>
              </a:rPr>
              <a:t>Commencer le rivaroxaban 20 mg DIE</a:t>
            </a:r>
          </a:p>
          <a:p>
            <a:pPr marL="914400" lvl="1" indent="-457200" algn="l" defTabSz="914377">
              <a:lnSpc>
                <a:spcPct val="100000"/>
              </a:lnSpc>
              <a:spcBef>
                <a:spcPts val="600"/>
              </a:spcBef>
              <a:buFont typeface="+mj-lt"/>
              <a:buAutoNum type="arabicPeriod"/>
              <a:defRPr/>
            </a:pPr>
            <a:r>
              <a:rPr lang="en-CA" sz="1700" b="1" dirty="0">
                <a:solidFill>
                  <a:prstClr val="black"/>
                </a:solidFill>
                <a:latin typeface="Arial Narrow" pitchFamily="34" charset="0"/>
                <a:ea typeface="Lato" panose="020F0502020204030203" pitchFamily="34" charset="0"/>
                <a:cs typeface="Lato" panose="020F0502020204030203" pitchFamily="34" charset="0"/>
              </a:rPr>
              <a:t>Commencer </a:t>
            </a:r>
            <a:r>
              <a:rPr lang="en-CA" sz="1700" b="1" dirty="0" err="1">
                <a:solidFill>
                  <a:prstClr val="black"/>
                </a:solidFill>
                <a:latin typeface="Arial Narrow" pitchFamily="34" charset="0"/>
                <a:ea typeface="Lato" panose="020F0502020204030203" pitchFamily="34" charset="0"/>
                <a:cs typeface="Lato" panose="020F0502020204030203" pitchFamily="34" charset="0"/>
              </a:rPr>
              <a:t>l’édoxaban</a:t>
            </a:r>
            <a:r>
              <a:rPr lang="en-CA" sz="1700" b="1" dirty="0">
                <a:solidFill>
                  <a:prstClr val="black"/>
                </a:solidFill>
                <a:latin typeface="Arial Narrow" pitchFamily="34" charset="0"/>
                <a:ea typeface="Lato" panose="020F0502020204030203" pitchFamily="34" charset="0"/>
                <a:cs typeface="Lato" panose="020F0502020204030203" pitchFamily="34" charset="0"/>
              </a:rPr>
              <a:t> 30 mg DIE</a:t>
            </a:r>
          </a:p>
          <a:p>
            <a:pPr marL="914400" lvl="1" indent="-457200" algn="l" defTabSz="914377">
              <a:lnSpc>
                <a:spcPct val="100000"/>
              </a:lnSpc>
              <a:spcBef>
                <a:spcPts val="600"/>
              </a:spcBef>
              <a:buFont typeface="+mj-lt"/>
              <a:buAutoNum type="arabicPeriod"/>
              <a:defRPr/>
            </a:pPr>
            <a:r>
              <a:rPr lang="en-CA" sz="1700" b="1" dirty="0">
                <a:solidFill>
                  <a:prstClr val="black"/>
                </a:solidFill>
                <a:latin typeface="Arial Narrow" pitchFamily="34" charset="0"/>
                <a:ea typeface="Lato" panose="020F0502020204030203" pitchFamily="34" charset="0"/>
                <a:cs typeface="Lato" panose="020F0502020204030203" pitchFamily="34" charset="0"/>
              </a:rPr>
              <a:t>Commencer </a:t>
            </a:r>
            <a:r>
              <a:rPr lang="en-CA" sz="1700" b="1" dirty="0" err="1">
                <a:solidFill>
                  <a:prstClr val="black"/>
                </a:solidFill>
                <a:latin typeface="Arial Narrow" pitchFamily="34" charset="0"/>
                <a:ea typeface="Lato" panose="020F0502020204030203" pitchFamily="34" charset="0"/>
                <a:cs typeface="Lato" panose="020F0502020204030203" pitchFamily="34" charset="0"/>
              </a:rPr>
              <a:t>l’édoxaban</a:t>
            </a:r>
            <a:r>
              <a:rPr lang="en-CA" sz="1700" b="1" dirty="0">
                <a:solidFill>
                  <a:prstClr val="black"/>
                </a:solidFill>
                <a:latin typeface="Arial Narrow" pitchFamily="34" charset="0"/>
                <a:ea typeface="Lato" panose="020F0502020204030203" pitchFamily="34" charset="0"/>
                <a:cs typeface="Lato" panose="020F0502020204030203" pitchFamily="34" charset="0"/>
              </a:rPr>
              <a:t> 60 mg DIE</a:t>
            </a:r>
          </a:p>
          <a:p>
            <a:pPr marL="914400" lvl="1" indent="-457200" algn="l" defTabSz="914377">
              <a:lnSpc>
                <a:spcPct val="100000"/>
              </a:lnSpc>
              <a:spcBef>
                <a:spcPts val="600"/>
              </a:spcBef>
              <a:buFont typeface="+mj-lt"/>
              <a:buAutoNum type="arabicPeriod"/>
              <a:defRPr/>
            </a:pPr>
            <a:r>
              <a:rPr lang="en-CA" sz="1700" b="1" dirty="0">
                <a:solidFill>
                  <a:prstClr val="black"/>
                </a:solidFill>
                <a:latin typeface="Arial Narrow" pitchFamily="34" charset="0"/>
                <a:ea typeface="Lato" panose="020F0502020204030203" pitchFamily="34" charset="0"/>
                <a:cs typeface="Lato" panose="020F0502020204030203" pitchFamily="34" charset="0"/>
              </a:rPr>
              <a:t>Commencer la warfarine (INR </a:t>
            </a:r>
            <a:r>
              <a:rPr lang="en-CA" sz="1700" b="1" dirty="0" err="1">
                <a:solidFill>
                  <a:prstClr val="black"/>
                </a:solidFill>
                <a:latin typeface="Arial Narrow" pitchFamily="34" charset="0"/>
                <a:ea typeface="Lato" panose="020F0502020204030203" pitchFamily="34" charset="0"/>
                <a:cs typeface="Lato" panose="020F0502020204030203" pitchFamily="34" charset="0"/>
              </a:rPr>
              <a:t>cible</a:t>
            </a:r>
            <a:r>
              <a:rPr lang="en-CA" sz="1700" b="1" dirty="0">
                <a:solidFill>
                  <a:prstClr val="black"/>
                </a:solidFill>
                <a:latin typeface="Arial Narrow" pitchFamily="34" charset="0"/>
                <a:ea typeface="Lato" panose="020F0502020204030203" pitchFamily="34" charset="0"/>
                <a:cs typeface="Lato" panose="020F0502020204030203" pitchFamily="34" charset="0"/>
              </a:rPr>
              <a:t> 2-3)</a:t>
            </a:r>
          </a:p>
          <a:p>
            <a:pPr marL="914400" lvl="1" indent="-457200" algn="l" defTabSz="914377">
              <a:lnSpc>
                <a:spcPct val="100000"/>
              </a:lnSpc>
              <a:spcBef>
                <a:spcPts val="600"/>
              </a:spcBef>
              <a:buFont typeface="+mj-lt"/>
              <a:buAutoNum type="arabicPeriod"/>
              <a:defRPr/>
            </a:pPr>
            <a:r>
              <a:rPr lang="en-CA" sz="1700" b="1" dirty="0">
                <a:solidFill>
                  <a:prstClr val="black"/>
                </a:solidFill>
                <a:latin typeface="Arial Narrow" pitchFamily="34" charset="0"/>
                <a:ea typeface="Lato" panose="020F0502020204030203" pitchFamily="34" charset="0"/>
                <a:cs typeface="Lato" panose="020F0502020204030203" pitchFamily="34" charset="0"/>
              </a:rPr>
              <a:t>Commencer </a:t>
            </a:r>
            <a:r>
              <a:rPr lang="en-CA" sz="1700" b="1" dirty="0" err="1">
                <a:solidFill>
                  <a:prstClr val="black"/>
                </a:solidFill>
                <a:latin typeface="Arial Narrow" pitchFamily="34" charset="0"/>
                <a:ea typeface="Lato" panose="020F0502020204030203" pitchFamily="34" charset="0"/>
                <a:cs typeface="Lato" panose="020F0502020204030203" pitchFamily="34" charset="0"/>
              </a:rPr>
              <a:t>l’AAS</a:t>
            </a:r>
            <a:r>
              <a:rPr lang="en-CA" sz="1700" b="1" dirty="0">
                <a:solidFill>
                  <a:prstClr val="black"/>
                </a:solidFill>
                <a:latin typeface="Arial Narrow" pitchFamily="34" charset="0"/>
                <a:ea typeface="Lato" panose="020F0502020204030203" pitchFamily="34" charset="0"/>
                <a:cs typeface="Lato" panose="020F0502020204030203" pitchFamily="34" charset="0"/>
              </a:rPr>
              <a:t> 80 mg par jour</a:t>
            </a:r>
          </a:p>
          <a:p>
            <a:pPr marL="914400" lvl="1" indent="-457200" algn="l" defTabSz="914377">
              <a:lnSpc>
                <a:spcPct val="100000"/>
              </a:lnSpc>
              <a:spcBef>
                <a:spcPts val="600"/>
              </a:spcBef>
              <a:buFont typeface="+mj-lt"/>
              <a:buAutoNum type="arabicPeriod"/>
              <a:defRPr/>
            </a:pPr>
            <a:r>
              <a:rPr lang="en-CA" sz="1700" b="1" dirty="0" err="1">
                <a:solidFill>
                  <a:prstClr val="black"/>
                </a:solidFill>
                <a:latin typeface="Arial Narrow" pitchFamily="34" charset="0"/>
                <a:ea typeface="Lato" panose="020F0502020204030203" pitchFamily="34" charset="0"/>
                <a:cs typeface="Lato" panose="020F0502020204030203" pitchFamily="34" charset="0"/>
              </a:rPr>
              <a:t>Arrêter</a:t>
            </a:r>
            <a:r>
              <a:rPr lang="en-CA" sz="1700" b="1" dirty="0">
                <a:solidFill>
                  <a:prstClr val="black"/>
                </a:solidFill>
                <a:latin typeface="Arial Narrow" pitchFamily="34" charset="0"/>
                <a:ea typeface="Lato" panose="020F0502020204030203" pitchFamily="34" charset="0"/>
                <a:cs typeface="Lato" panose="020F0502020204030203" pitchFamily="34" charset="0"/>
              </a:rPr>
              <a:t> </a:t>
            </a:r>
            <a:r>
              <a:rPr lang="en-CA" sz="1700" b="1" dirty="0" err="1">
                <a:solidFill>
                  <a:prstClr val="black"/>
                </a:solidFill>
                <a:latin typeface="Arial Narrow" pitchFamily="34" charset="0"/>
                <a:ea typeface="Lato" panose="020F0502020204030203" pitchFamily="34" charset="0"/>
                <a:cs typeface="Lato" panose="020F0502020204030203" pitchFamily="34" charset="0"/>
              </a:rPr>
              <a:t>l’anticoagulation</a:t>
            </a:r>
            <a:r>
              <a:rPr lang="en-CA" sz="1700" b="1" dirty="0">
                <a:solidFill>
                  <a:prstClr val="black"/>
                </a:solidFill>
                <a:latin typeface="Arial Narrow" pitchFamily="34" charset="0"/>
                <a:ea typeface="Lato" panose="020F0502020204030203" pitchFamily="34" charset="0"/>
                <a:cs typeface="Lato" panose="020F0502020204030203" pitchFamily="34" charset="0"/>
              </a:rPr>
              <a:t> pendant </a:t>
            </a:r>
            <a:r>
              <a:rPr lang="en-CA" sz="1700" b="1" dirty="0" err="1">
                <a:solidFill>
                  <a:prstClr val="black"/>
                </a:solidFill>
                <a:latin typeface="Arial Narrow" pitchFamily="34" charset="0"/>
                <a:ea typeface="Lato" panose="020F0502020204030203" pitchFamily="34" charset="0"/>
                <a:cs typeface="Lato" panose="020F0502020204030203" pitchFamily="34" charset="0"/>
              </a:rPr>
              <a:t>une</a:t>
            </a:r>
            <a:r>
              <a:rPr lang="en-CA" sz="1700" b="1" dirty="0">
                <a:solidFill>
                  <a:prstClr val="black"/>
                </a:solidFill>
                <a:latin typeface="Arial Narrow" pitchFamily="34" charset="0"/>
                <a:ea typeface="Lato" panose="020F0502020204030203" pitchFamily="34" charset="0"/>
                <a:cs typeface="Lato" panose="020F0502020204030203" pitchFamily="34" charset="0"/>
              </a:rPr>
              <a:t> longue </a:t>
            </a:r>
            <a:r>
              <a:rPr lang="en-CA" sz="1700" b="1" dirty="0" err="1">
                <a:solidFill>
                  <a:prstClr val="black"/>
                </a:solidFill>
                <a:latin typeface="Arial Narrow" pitchFamily="34" charset="0"/>
                <a:ea typeface="Lato" panose="020F0502020204030203" pitchFamily="34" charset="0"/>
                <a:cs typeface="Lato" panose="020F0502020204030203" pitchFamily="34" charset="0"/>
              </a:rPr>
              <a:t>période</a:t>
            </a:r>
            <a:r>
              <a:rPr lang="en-CA" sz="1700" b="1" dirty="0">
                <a:solidFill>
                  <a:prstClr val="black"/>
                </a:solidFill>
                <a:latin typeface="Arial Narrow" pitchFamily="34" charset="0"/>
                <a:ea typeface="Lato" panose="020F0502020204030203" pitchFamily="34" charset="0"/>
                <a:cs typeface="Lato" panose="020F0502020204030203" pitchFamily="34" charset="0"/>
              </a:rPr>
              <a:t> </a:t>
            </a:r>
          </a:p>
        </p:txBody>
      </p:sp>
      <p:cxnSp>
        <p:nvCxnSpPr>
          <p:cNvPr id="34" name="Straight Connector 33">
            <a:extLst>
              <a:ext uri="{FF2B5EF4-FFF2-40B4-BE49-F238E27FC236}">
                <a16:creationId xmlns:a16="http://schemas.microsoft.com/office/drawing/2014/main" id="{1634C970-2BB3-4646-A5B7-B1C6D597D6E4}"/>
              </a:ext>
            </a:extLst>
          </p:cNvPr>
          <p:cNvCxnSpPr/>
          <p:nvPr/>
        </p:nvCxnSpPr>
        <p:spPr>
          <a:xfrm flipV="1">
            <a:off x="-1" y="2501483"/>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pic>
        <p:nvPicPr>
          <p:cNvPr id="13" name="4E92DA43-5712-40E9-AFDC-2C1062C78C6F" descr="7646DFF2-B812-4635-AA57-5171E34E5A45@chrc">
            <a:extLst>
              <a:ext uri="{FF2B5EF4-FFF2-40B4-BE49-F238E27FC236}">
                <a16:creationId xmlns:a16="http://schemas.microsoft.com/office/drawing/2014/main" id="{3B1D36CF-BC01-4E1A-AB26-5E46E510E1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A close up of a sign&#10;&#10;Description automatically generated">
            <a:extLst>
              <a:ext uri="{FF2B5EF4-FFF2-40B4-BE49-F238E27FC236}">
                <a16:creationId xmlns:a16="http://schemas.microsoft.com/office/drawing/2014/main" id="{22C0CEC6-99EE-4FA7-B669-88AE9D269918}"/>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 uri="{28A0092B-C50C-407E-A947-70E740481C1C}">
                <a14:useLocalDpi xmlns:a14="http://schemas.microsoft.com/office/drawing/2010/main" val="0"/>
              </a:ext>
            </a:extLst>
          </a:blip>
          <a:stretch>
            <a:fillRect/>
          </a:stretch>
        </p:blipFill>
        <p:spPr>
          <a:xfrm>
            <a:off x="105187" y="84727"/>
            <a:ext cx="1367490" cy="3079932"/>
          </a:xfrm>
          <a:prstGeom prst="rect">
            <a:avLst/>
          </a:prstGeom>
        </p:spPr>
      </p:pic>
    </p:spTree>
    <p:extLst>
      <p:ext uri="{BB962C8B-B14F-4D97-AF65-F5344CB8AC3E}">
        <p14:creationId xmlns:p14="http://schemas.microsoft.com/office/powerpoint/2010/main" val="102762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3">
                                            <p:txEl>
                                              <p:pRg st="10" end="10"/>
                                            </p:txEl>
                                          </p:spTgt>
                                        </p:tgtEl>
                                        <p:attrNameLst>
                                          <p:attrName>style.color</p:attrName>
                                        </p:attrNameLst>
                                      </p:cBhvr>
                                      <p:to>
                                        <a:srgbClr val="30C1D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57CAB20-A5B4-472B-A801-1A04747ACE45}"/>
              </a:ext>
            </a:extLst>
          </p:cNvPr>
          <p:cNvSpPr/>
          <p:nvPr/>
        </p:nvSpPr>
        <p:spPr>
          <a:xfrm>
            <a:off x="0" y="6401169"/>
            <a:ext cx="9144000" cy="456831"/>
          </a:xfrm>
          <a:prstGeom prst="rect">
            <a:avLst/>
          </a:prstGeom>
          <a:gradFill flip="none" rotWithShape="1">
            <a:gsLst>
              <a:gs pos="0">
                <a:srgbClr val="23334E">
                  <a:shade val="30000"/>
                  <a:satMod val="115000"/>
                </a:srgbClr>
              </a:gs>
              <a:gs pos="50000">
                <a:srgbClr val="23334E">
                  <a:shade val="67500"/>
                  <a:satMod val="115000"/>
                </a:srgbClr>
              </a:gs>
              <a:gs pos="100000">
                <a:srgbClr val="23334E">
                  <a:shade val="100000"/>
                  <a:satMod val="115000"/>
                </a:srgb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6" name="Straight Connector 25">
            <a:extLst>
              <a:ext uri="{FF2B5EF4-FFF2-40B4-BE49-F238E27FC236}">
                <a16:creationId xmlns:a16="http://schemas.microsoft.com/office/drawing/2014/main" id="{711D3BF9-EFE3-40EB-85E0-1977BB6C15DB}"/>
              </a:ext>
            </a:extLst>
          </p:cNvPr>
          <p:cNvCxnSpPr/>
          <p:nvPr/>
        </p:nvCxnSpPr>
        <p:spPr>
          <a:xfrm flipV="1">
            <a:off x="-6448" y="1342697"/>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F99654F-9454-4A32-B596-82B6E0B0B3EC}"/>
              </a:ext>
            </a:extLst>
          </p:cNvPr>
          <p:cNvSpPr/>
          <p:nvPr/>
        </p:nvSpPr>
        <p:spPr>
          <a:xfrm>
            <a:off x="-19559" y="-4720"/>
            <a:ext cx="1314960" cy="6862720"/>
          </a:xfrm>
          <a:prstGeom prst="rect">
            <a:avLst/>
          </a:prstGeom>
          <a:solidFill>
            <a:srgbClr val="19325C"/>
          </a:solidFill>
          <a:ln>
            <a:noFill/>
          </a:ln>
          <a:effectLst>
            <a:innerShdw blurRad="304800" dist="482600" dir="2880000">
              <a:prstClr val="black">
                <a:alpha val="3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logo&#10;&#10;Description automatically generated">
            <a:extLst>
              <a:ext uri="{FF2B5EF4-FFF2-40B4-BE49-F238E27FC236}">
                <a16:creationId xmlns:a16="http://schemas.microsoft.com/office/drawing/2014/main" id="{6AA8DDB7-5AC1-4D9C-B192-5791922397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52" y="120507"/>
            <a:ext cx="1174848" cy="1340765"/>
          </a:xfrm>
          <a:prstGeom prst="rect">
            <a:avLst/>
          </a:prstGeom>
        </p:spPr>
      </p:pic>
      <p:sp>
        <p:nvSpPr>
          <p:cNvPr id="28" name="Rectangle 27">
            <a:extLst>
              <a:ext uri="{FF2B5EF4-FFF2-40B4-BE49-F238E27FC236}">
                <a16:creationId xmlns:a16="http://schemas.microsoft.com/office/drawing/2014/main" id="{11756174-14AF-4A28-8C5D-6FF6C0E172B1}"/>
              </a:ext>
            </a:extLst>
          </p:cNvPr>
          <p:cNvSpPr/>
          <p:nvPr/>
        </p:nvSpPr>
        <p:spPr>
          <a:xfrm>
            <a:off x="1320801" y="238754"/>
            <a:ext cx="7472741" cy="830997"/>
          </a:xfrm>
          <a:prstGeom prst="rect">
            <a:avLst/>
          </a:prstGeom>
          <a:noFill/>
        </p:spPr>
        <p:txBody>
          <a:bodyPr wrap="square">
            <a:spAutoFit/>
          </a:bodyPr>
          <a:lstStyle/>
          <a:p>
            <a:pPr>
              <a:defRPr/>
            </a:pPr>
            <a:r>
              <a:rPr lang="en-CA" sz="4800" b="1" dirty="0">
                <a:solidFill>
                  <a:srgbClr val="1B1A5A"/>
                </a:solidFill>
                <a:latin typeface="Arial Narrow" panose="020B0606020202030204" pitchFamily="34" charset="0"/>
                <a:cs typeface="Aharoni" panose="02010803020104030203" pitchFamily="2" charset="-79"/>
              </a:rPr>
              <a:t>Messages </a:t>
            </a:r>
            <a:r>
              <a:rPr lang="en-CA" sz="4800" b="1" dirty="0" err="1">
                <a:solidFill>
                  <a:srgbClr val="1B1A5A"/>
                </a:solidFill>
                <a:latin typeface="Arial Narrow" panose="020B0606020202030204" pitchFamily="34" charset="0"/>
                <a:cs typeface="Aharoni" panose="02010803020104030203" pitchFamily="2" charset="-79"/>
              </a:rPr>
              <a:t>clés</a:t>
            </a:r>
            <a:endParaRPr lang="en-CA" sz="4800" b="1" dirty="0">
              <a:solidFill>
                <a:srgbClr val="1B1A5A"/>
              </a:solidFill>
              <a:latin typeface="Arial Narrow" panose="020B0606020202030204" pitchFamily="34" charset="0"/>
              <a:cs typeface="Aharoni" panose="02010803020104030203" pitchFamily="2" charset="-79"/>
            </a:endParaRPr>
          </a:p>
        </p:txBody>
      </p:sp>
      <p:sp>
        <p:nvSpPr>
          <p:cNvPr id="29" name="TextBox 28">
            <a:extLst>
              <a:ext uri="{FF2B5EF4-FFF2-40B4-BE49-F238E27FC236}">
                <a16:creationId xmlns:a16="http://schemas.microsoft.com/office/drawing/2014/main" id="{667D58FC-898D-48CD-B444-6272D9CFC076}"/>
              </a:ext>
            </a:extLst>
          </p:cNvPr>
          <p:cNvSpPr txBox="1"/>
          <p:nvPr/>
        </p:nvSpPr>
        <p:spPr>
          <a:xfrm>
            <a:off x="1327249" y="1476786"/>
            <a:ext cx="7816751" cy="4593565"/>
          </a:xfrm>
          <a:prstGeom prst="rect">
            <a:avLst/>
          </a:prstGeom>
          <a:noFill/>
        </p:spPr>
        <p:txBody>
          <a:bodyPr wrap="square" rtlCol="0">
            <a:spAutoFit/>
          </a:bodyPr>
          <a:lstStyle/>
          <a:p>
            <a:pPr marL="285750" indent="-285750">
              <a:buClr>
                <a:srgbClr val="30C1D7"/>
              </a:buClr>
              <a:buFont typeface="Wingdings" panose="05000000000000000000" pitchFamily="2" charset="2"/>
              <a:buChar char="§"/>
              <a:defRPr/>
            </a:pPr>
            <a:r>
              <a:rPr lang="en-US" sz="1950" b="1" dirty="0">
                <a:latin typeface="Arial Narrow" pitchFamily="34" charset="0"/>
                <a:cs typeface="Candara"/>
              </a:rPr>
              <a:t>Il </a:t>
            </a:r>
            <a:r>
              <a:rPr lang="fr-FR" sz="1950" b="1" dirty="0">
                <a:latin typeface="Arial Narrow" pitchFamily="34" charset="0"/>
                <a:cs typeface="Candara"/>
              </a:rPr>
              <a:t>est important de modifier les facteurs de risque hémorragique, en particulier dans le cas d’une hémorragie digestive récente</a:t>
            </a:r>
            <a:endParaRPr lang="en-US" sz="1950" b="1" dirty="0">
              <a:latin typeface="Arial Narrow" pitchFamily="34" charset="0"/>
              <a:cs typeface="Candara"/>
            </a:endParaRPr>
          </a:p>
          <a:p>
            <a:pPr marL="285750" indent="-285750">
              <a:buClr>
                <a:srgbClr val="30C1D7"/>
              </a:buClr>
              <a:buFont typeface="Wingdings" panose="05000000000000000000" pitchFamily="2" charset="2"/>
              <a:buChar char="§"/>
              <a:defRPr/>
            </a:pPr>
            <a:endParaRPr lang="fr-FR" sz="1950" b="1" dirty="0">
              <a:latin typeface="Arial Narrow" pitchFamily="34" charset="0"/>
              <a:cs typeface="Candara"/>
            </a:endParaRPr>
          </a:p>
          <a:p>
            <a:pPr marL="285750" indent="-285750">
              <a:buClr>
                <a:srgbClr val="30C1D7"/>
              </a:buClr>
              <a:buFont typeface="Wingdings" panose="05000000000000000000" pitchFamily="2" charset="2"/>
              <a:buChar char="§"/>
              <a:defRPr/>
            </a:pPr>
            <a:r>
              <a:rPr lang="fr-FR" sz="1950" b="1" dirty="0">
                <a:latin typeface="Arial Narrow" pitchFamily="34" charset="0"/>
                <a:cs typeface="Candara"/>
              </a:rPr>
              <a:t>L’hémorragie digestive n’est PAS une contre-indication à une anticoagulation orale ultérieure </a:t>
            </a:r>
            <a:r>
              <a:rPr lang="fr-FR" sz="1950" b="1" dirty="0">
                <a:latin typeface="Arial Narrow" pitchFamily="34" charset="0"/>
              </a:rPr>
              <a:t>dans la plupart des cas </a:t>
            </a:r>
            <a:br>
              <a:rPr lang="en-US" sz="1950" b="1" dirty="0">
                <a:latin typeface="Arial Narrow" pitchFamily="34" charset="0"/>
                <a:cs typeface="Candara"/>
              </a:rPr>
            </a:br>
            <a:endParaRPr lang="en-US" sz="1950" b="1" dirty="0">
              <a:latin typeface="Arial Narrow" pitchFamily="34" charset="0"/>
              <a:cs typeface="Candara"/>
            </a:endParaRPr>
          </a:p>
          <a:p>
            <a:pPr marL="285750" indent="-285750">
              <a:buClr>
                <a:srgbClr val="30C1D7"/>
              </a:buClr>
              <a:buFont typeface="Wingdings" panose="05000000000000000000" pitchFamily="2" charset="2"/>
              <a:buChar char="§"/>
              <a:defRPr/>
            </a:pPr>
            <a:r>
              <a:rPr lang="fr-FR" sz="1950" b="1" dirty="0">
                <a:latin typeface="Arial Narrow" pitchFamily="34" charset="0"/>
                <a:cs typeface="Candara"/>
              </a:rPr>
              <a:t>Des données probantes suggèrent qu’il existe des différences d’importance clinique dans les taux de dyspepsie et le risque d’hémorragie digestive entre les différents AOD </a:t>
            </a:r>
            <a:br>
              <a:rPr lang="en-US" sz="1950" b="1" dirty="0">
                <a:latin typeface="Arial Narrow" pitchFamily="34" charset="0"/>
                <a:cs typeface="Candara"/>
              </a:rPr>
            </a:br>
            <a:endParaRPr lang="en-US" sz="1950" b="1" dirty="0">
              <a:latin typeface="Arial Narrow" pitchFamily="34" charset="0"/>
              <a:cs typeface="Candara"/>
            </a:endParaRPr>
          </a:p>
          <a:p>
            <a:pPr marL="285750" indent="-285750">
              <a:buClr>
                <a:srgbClr val="30C1D7"/>
              </a:buClr>
              <a:buFont typeface="Wingdings" panose="05000000000000000000" pitchFamily="2" charset="2"/>
              <a:buChar char="§"/>
              <a:defRPr/>
            </a:pPr>
            <a:r>
              <a:rPr lang="fr-FR" sz="1950" b="1" dirty="0">
                <a:latin typeface="Arial Narrow" pitchFamily="34" charset="0"/>
                <a:cs typeface="Candara"/>
              </a:rPr>
              <a:t>En général, les nouveaux anticoagulants oraux doivent être arrêtés 1 ou 2 jours avant les interventions entraînant un risque hémorragique modéré et 2 à 3 jours avant les interventions entraînant un risque hémorragique élevé</a:t>
            </a:r>
            <a:br>
              <a:rPr lang="fr-FR" sz="1950" b="1" dirty="0">
                <a:latin typeface="Arial Narrow" pitchFamily="34" charset="0"/>
                <a:cs typeface="Candara"/>
              </a:rPr>
            </a:br>
            <a:endParaRPr lang="fr-FR" sz="1950" b="1" dirty="0">
              <a:latin typeface="Arial Narrow" pitchFamily="34" charset="0"/>
              <a:cs typeface="Candara"/>
            </a:endParaRPr>
          </a:p>
          <a:p>
            <a:pPr marL="285750" indent="-285750">
              <a:buClr>
                <a:srgbClr val="30C1D7"/>
              </a:buClr>
              <a:buFont typeface="Wingdings" panose="05000000000000000000" pitchFamily="2" charset="2"/>
              <a:buChar char="§"/>
              <a:defRPr/>
            </a:pPr>
            <a:r>
              <a:rPr lang="fr-FR" sz="1950" b="1" dirty="0">
                <a:latin typeface="Arial Narrow" pitchFamily="34" charset="0"/>
                <a:cs typeface="Candara"/>
              </a:rPr>
              <a:t>Il n’existe AUCUNE preuve que les IPP réduisent le risque hémorragique</a:t>
            </a:r>
          </a:p>
        </p:txBody>
      </p:sp>
      <p:pic>
        <p:nvPicPr>
          <p:cNvPr id="31" name="Picture 30" descr="CHRC-logo_blue.png">
            <a:extLst>
              <a:ext uri="{FF2B5EF4-FFF2-40B4-BE49-F238E27FC236}">
                <a16:creationId xmlns:a16="http://schemas.microsoft.com/office/drawing/2014/main" id="{408F17EA-0BB3-4139-ABC8-A54E34A509DE}"/>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8206029" y="6085781"/>
            <a:ext cx="716292" cy="712746"/>
          </a:xfrm>
          <a:prstGeom prst="rect">
            <a:avLst/>
          </a:prstGeom>
        </p:spPr>
      </p:pic>
      <p:pic>
        <p:nvPicPr>
          <p:cNvPr id="11" name="4E92DA43-5712-40E9-AFDC-2C1062C78C6F" descr="7646DFF2-B812-4635-AA57-5171E34E5A45@chrc">
            <a:extLst>
              <a:ext uri="{FF2B5EF4-FFF2-40B4-BE49-F238E27FC236}">
                <a16:creationId xmlns:a16="http://schemas.microsoft.com/office/drawing/2014/main" id="{6A23B0D4-05AA-47F2-BFBA-750331C7C9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70643" y="100952"/>
            <a:ext cx="1895570" cy="107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18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0" y="1073457"/>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161141"/>
            <a:ext cx="8068238" cy="1200329"/>
          </a:xfrm>
          <a:prstGeom prst="rect">
            <a:avLst/>
          </a:prstGeom>
          <a:noFill/>
        </p:spPr>
        <p:txBody>
          <a:bodyPr wrap="square">
            <a:spAutoFit/>
          </a:bodyPr>
          <a:lstStyle/>
          <a:p>
            <a:pPr>
              <a:defRPr/>
            </a:pPr>
            <a:r>
              <a:rPr lang="fr-BE" sz="3600" b="1" dirty="0">
                <a:solidFill>
                  <a:srgbClr val="002060"/>
                </a:solidFill>
                <a:latin typeface="Arial Narrow" panose="020B0606020202030204" pitchFamily="34" charset="0"/>
              </a:rPr>
              <a:t>Développement du programme</a:t>
            </a:r>
            <a:br>
              <a:rPr lang="fr-BE" sz="3600" b="1" dirty="0">
                <a:solidFill>
                  <a:srgbClr val="002060"/>
                </a:solidFill>
                <a:latin typeface="Arial Narrow" panose="020B0606020202030204" pitchFamily="34" charset="0"/>
              </a:rPr>
            </a:br>
            <a:endParaRPr lang="en-CA" sz="3600" b="1" dirty="0">
              <a:solidFill>
                <a:srgbClr val="1B1A5A"/>
              </a:solidFill>
              <a:latin typeface="Arial Narrow" panose="020B0606020202030204" pitchFamily="34" charset="0"/>
              <a:cs typeface="Aharoni" panose="02010803020104030203" pitchFamily="2" charset="-79"/>
            </a:endParaRPr>
          </a:p>
        </p:txBody>
      </p:sp>
      <p:sp>
        <p:nvSpPr>
          <p:cNvPr id="12" name="Content Placeholder 2">
            <a:extLst>
              <a:ext uri="{FF2B5EF4-FFF2-40B4-BE49-F238E27FC236}">
                <a16:creationId xmlns:a16="http://schemas.microsoft.com/office/drawing/2014/main" id="{BA3D864B-4606-4FCC-BD8E-A58C35A5AB22}"/>
              </a:ext>
            </a:extLst>
          </p:cNvPr>
          <p:cNvSpPr txBox="1">
            <a:spLocks/>
          </p:cNvSpPr>
          <p:nvPr/>
        </p:nvSpPr>
        <p:spPr>
          <a:xfrm>
            <a:off x="0" y="1440297"/>
            <a:ext cx="9118636" cy="14115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nSpc>
                <a:spcPct val="100000"/>
              </a:lnSpc>
            </a:pPr>
            <a:r>
              <a:rPr lang="fr-CA" altLang="en-US" sz="2800" b="1" kern="0" dirty="0">
                <a:latin typeface="Arial Narrow" pitchFamily="34" charset="0"/>
                <a:sym typeface="Arial Narrow Bold" charset="0"/>
              </a:rPr>
              <a:t>Ce programme a été planifié par le Centre canadien de recherche  en cardiologie , un organisme  universitaire sans but lucratif, afin d’assurer l’intégrité scientifique, l’objectivité et la modération.</a:t>
            </a:r>
            <a:endParaRPr lang="fr-CA" sz="2800" dirty="0">
              <a:latin typeface="Arial Narrow" pitchFamily="34" charset="0"/>
            </a:endParaRPr>
          </a:p>
          <a:p>
            <a:pPr marL="228600" lvl="0" indent="-228600">
              <a:lnSpc>
                <a:spcPct val="100000"/>
              </a:lnSpc>
            </a:pPr>
            <a:endParaRPr lang="en-CA" sz="2800" b="1" dirty="0">
              <a:solidFill>
                <a:schemeClr val="tx1">
                  <a:lumMod val="85000"/>
                  <a:lumOff val="15000"/>
                </a:schemeClr>
              </a:solidFill>
              <a:latin typeface="Arial Narrow" panose="020B0606020202030204" pitchFamily="34" charset="0"/>
              <a:ea typeface="Calibri"/>
              <a:cs typeface="Lato"/>
            </a:endParaRPr>
          </a:p>
        </p:txBody>
      </p:sp>
      <p:sp>
        <p:nvSpPr>
          <p:cNvPr id="13" name="Rectangle 12">
            <a:extLst>
              <a:ext uri="{FF2B5EF4-FFF2-40B4-BE49-F238E27FC236}">
                <a16:creationId xmlns:a16="http://schemas.microsoft.com/office/drawing/2014/main" id="{B0DB2E30-C0BB-43B5-B292-12F38FC4E22C}"/>
              </a:ext>
            </a:extLst>
          </p:cNvPr>
          <p:cNvSpPr/>
          <p:nvPr/>
        </p:nvSpPr>
        <p:spPr>
          <a:xfrm>
            <a:off x="0" y="5072972"/>
            <a:ext cx="9144000" cy="584775"/>
          </a:xfrm>
          <a:prstGeom prst="rect">
            <a:avLst/>
          </a:prstGeom>
        </p:spPr>
        <p:txBody>
          <a:bodyPr wrap="square">
            <a:spAutoFit/>
          </a:bodyPr>
          <a:lstStyle/>
          <a:p>
            <a:pPr algn="ctr"/>
            <a:r>
              <a:rPr lang="fr-BE" sz="1600" b="1" dirty="0">
                <a:solidFill>
                  <a:srgbClr val="002060"/>
                </a:solidFill>
                <a:latin typeface="Arial Narrow" pitchFamily="34" charset="0"/>
              </a:rPr>
              <a:t>Ce programme a bénéficié d’une subvention à l’éducation et d’un soutien non financier </a:t>
            </a:r>
          </a:p>
          <a:p>
            <a:pPr algn="ctr"/>
            <a:r>
              <a:rPr lang="fr-BE" sz="1600" b="1" dirty="0">
                <a:solidFill>
                  <a:srgbClr val="002060"/>
                </a:solidFill>
                <a:latin typeface="Arial Narrow" pitchFamily="34" charset="0"/>
              </a:rPr>
              <a:t>de </a:t>
            </a:r>
            <a:r>
              <a:rPr lang="en-CA" sz="1600" b="1" dirty="0">
                <a:solidFill>
                  <a:srgbClr val="183059"/>
                </a:solidFill>
                <a:latin typeface="Arial Narrow" panose="020B0606020202030204" pitchFamily="34" charset="0"/>
                <a:cs typeface="Lato"/>
              </a:rPr>
              <a:t>BMS et de Pfizer Alliance Canada</a:t>
            </a:r>
          </a:p>
        </p:txBody>
      </p:sp>
      <p:pic>
        <p:nvPicPr>
          <p:cNvPr id="14" name="Picture 13" descr="CHRC logo_with text.psd">
            <a:extLst>
              <a:ext uri="{FF2B5EF4-FFF2-40B4-BE49-F238E27FC236}">
                <a16:creationId xmlns:a16="http://schemas.microsoft.com/office/drawing/2014/main" id="{5EB97257-5161-4738-943F-9A1403500FC2}"/>
              </a:ext>
            </a:extLst>
          </p:cNvPr>
          <p:cNvPicPr>
            <a:picLocks noChangeAspect="1"/>
          </p:cNvPicPr>
          <p:nvPr/>
        </p:nvPicPr>
        <p:blipFill>
          <a:blip r:embed="rId5" cstate="print">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3391262" y="3117835"/>
            <a:ext cx="2336112" cy="1492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4E92DA43-5712-40E9-AFDC-2C1062C78C6F" descr="7646DFF2-B812-4635-AA57-5171E34E5A45@chrc">
            <a:extLst>
              <a:ext uri="{FF2B5EF4-FFF2-40B4-BE49-F238E27FC236}">
                <a16:creationId xmlns:a16="http://schemas.microsoft.com/office/drawing/2014/main" id="{D2467289-E482-45A9-A3B2-9CA7FD7F56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75497" y="126338"/>
            <a:ext cx="1494821" cy="85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4549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cxnSp>
        <p:nvCxnSpPr>
          <p:cNvPr id="7" name="Straight Connector 6">
            <a:extLst>
              <a:ext uri="{FF2B5EF4-FFF2-40B4-BE49-F238E27FC236}">
                <a16:creationId xmlns:a16="http://schemas.microsoft.com/office/drawing/2014/main" id="{1675C706-4E95-4043-91ED-580BBE2F5E4F}"/>
              </a:ext>
            </a:extLst>
          </p:cNvPr>
          <p:cNvCxnSpPr/>
          <p:nvPr/>
        </p:nvCxnSpPr>
        <p:spPr>
          <a:xfrm flipV="1">
            <a:off x="0" y="1073457"/>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45FEA6-91B3-4CEA-BDDB-78E11F2A9A3F}"/>
              </a:ext>
            </a:extLst>
          </p:cNvPr>
          <p:cNvSpPr/>
          <p:nvPr/>
        </p:nvSpPr>
        <p:spPr>
          <a:xfrm>
            <a:off x="161925" y="161141"/>
            <a:ext cx="8068238" cy="646331"/>
          </a:xfrm>
          <a:prstGeom prst="rect">
            <a:avLst/>
          </a:prstGeom>
          <a:noFill/>
        </p:spPr>
        <p:txBody>
          <a:bodyPr wrap="square">
            <a:spAutoFit/>
          </a:bodyPr>
          <a:lstStyle/>
          <a:p>
            <a:pPr lvl="0">
              <a:defRPr/>
            </a:pPr>
            <a:r>
              <a:rPr lang="fr-CA" sz="3600" b="1" dirty="0">
                <a:solidFill>
                  <a:srgbClr val="1B1A5A"/>
                </a:solidFill>
                <a:latin typeface="Arial Narrow" panose="020B0606020202030204" pitchFamily="34" charset="0"/>
                <a:cs typeface="Aharoni" panose="02010803020104030203" pitchFamily="2" charset="-79"/>
              </a:rPr>
              <a:t>Comité directeur</a:t>
            </a:r>
          </a:p>
        </p:txBody>
      </p:sp>
      <p:sp>
        <p:nvSpPr>
          <p:cNvPr id="10" name="Subtitle 2">
            <a:extLst>
              <a:ext uri="{FF2B5EF4-FFF2-40B4-BE49-F238E27FC236}">
                <a16:creationId xmlns:a16="http://schemas.microsoft.com/office/drawing/2014/main" id="{C11AAC30-43C8-4028-B912-5DF5570398DF}"/>
              </a:ext>
            </a:extLst>
          </p:cNvPr>
          <p:cNvSpPr txBox="1">
            <a:spLocks/>
          </p:cNvSpPr>
          <p:nvPr/>
        </p:nvSpPr>
        <p:spPr>
          <a:xfrm>
            <a:off x="4851400" y="1327609"/>
            <a:ext cx="2332613" cy="5555791"/>
          </a:xfrm>
          <a:prstGeom prst="rect">
            <a:avLst/>
          </a:prstGeom>
        </p:spPr>
        <p:txBody>
          <a:bodyPr vert="horz" lIns="91440" tIns="45720" rIns="91440" bIns="45720" rtlCol="0">
            <a:noAutofit/>
          </a:bodyPr>
          <a:lstStyle/>
          <a:p>
            <a:r>
              <a:rPr lang="fr-CA" sz="1200" b="1" dirty="0">
                <a:solidFill>
                  <a:srgbClr val="1B1A5A"/>
                </a:solidFill>
                <a:latin typeface="Arial Narrow" pitchFamily="34" charset="0"/>
              </a:rPr>
              <a:t>Sylvain </a:t>
            </a:r>
            <a:r>
              <a:rPr lang="fr-CA" sz="1200" b="1" dirty="0" err="1">
                <a:solidFill>
                  <a:srgbClr val="1B1A5A"/>
                </a:solidFill>
                <a:latin typeface="Arial Narrow" pitchFamily="34" charset="0"/>
              </a:rPr>
              <a:t>Lanthier</a:t>
            </a:r>
            <a:r>
              <a:rPr lang="fr-CA" sz="1200" b="1" dirty="0">
                <a:solidFill>
                  <a:srgbClr val="1B1A5A"/>
                </a:solidFill>
                <a:latin typeface="Arial Narrow" pitchFamily="34" charset="0"/>
              </a:rPr>
              <a:t>, M.D.</a:t>
            </a:r>
            <a:br>
              <a:rPr lang="fr-CA" sz="1200" b="1" dirty="0">
                <a:latin typeface="Arial Narrow" pitchFamily="34" charset="0"/>
              </a:rPr>
            </a:br>
            <a:r>
              <a:rPr lang="fr-CA" sz="1200" dirty="0">
                <a:latin typeface="Arial Narrow" pitchFamily="34" charset="0"/>
              </a:rPr>
              <a:t>Neurologue</a:t>
            </a:r>
          </a:p>
          <a:p>
            <a:r>
              <a:rPr lang="fr-CA" sz="1200" dirty="0">
                <a:latin typeface="Arial Narrow" pitchFamily="34" charset="0"/>
              </a:rPr>
              <a:t>Programme neuro-vasculaire, CHUM</a:t>
            </a:r>
          </a:p>
          <a:p>
            <a:r>
              <a:rPr lang="fr-CA" sz="1200" dirty="0">
                <a:latin typeface="Arial Narrow" pitchFamily="34" charset="0"/>
              </a:rPr>
              <a:t>Professeur agrégé, Université de Montréal</a:t>
            </a:r>
          </a:p>
          <a:p>
            <a:r>
              <a:rPr lang="fr-CA" sz="1200" dirty="0">
                <a:latin typeface="Arial Narrow" pitchFamily="34" charset="0"/>
              </a:rPr>
              <a:t>Montréal, Québec</a:t>
            </a:r>
          </a:p>
          <a:p>
            <a:endParaRPr lang="fr-CA" sz="1200" dirty="0">
              <a:latin typeface="Arial Narrow" panose="020B0606020202030204" pitchFamily="34" charset="0"/>
              <a:cs typeface="Lato"/>
            </a:endParaRPr>
          </a:p>
          <a:p>
            <a:r>
              <a:rPr lang="fr-CA" sz="1200" b="1" dirty="0">
                <a:solidFill>
                  <a:srgbClr val="1B1A5A"/>
                </a:solidFill>
                <a:latin typeface="Arial Narrow" panose="020B0606020202030204" pitchFamily="34" charset="0"/>
                <a:cs typeface="Lato"/>
              </a:rPr>
              <a:t>John K. Marshall, M.D. </a:t>
            </a:r>
          </a:p>
          <a:p>
            <a:r>
              <a:rPr lang="fr-CA" sz="1200" dirty="0">
                <a:latin typeface="Arial Narrow" panose="020B0606020202030204" pitchFamily="34" charset="0"/>
                <a:cs typeface="Lato"/>
              </a:rPr>
              <a:t>Professeur de médecine et Directeur de la Division de gastro-entérologie</a:t>
            </a:r>
          </a:p>
          <a:p>
            <a:r>
              <a:rPr lang="fr-CA" sz="1200" dirty="0">
                <a:latin typeface="Arial Narrow" panose="020B0606020202030204" pitchFamily="34" charset="0"/>
                <a:cs typeface="Lato"/>
              </a:rPr>
              <a:t>Université McMaster </a:t>
            </a:r>
          </a:p>
          <a:p>
            <a:r>
              <a:rPr lang="fr-CA" sz="1200" dirty="0">
                <a:latin typeface="Arial Narrow" panose="020B0606020202030204" pitchFamily="34" charset="0"/>
                <a:cs typeface="Lato"/>
              </a:rPr>
              <a:t>Hamilton, Ontario</a:t>
            </a:r>
          </a:p>
          <a:p>
            <a:endParaRPr lang="fr-CA" sz="1200" dirty="0">
              <a:latin typeface="Arial Narrow" panose="020B0606020202030204" pitchFamily="34" charset="0"/>
              <a:cs typeface="Lato"/>
            </a:endParaRPr>
          </a:p>
          <a:p>
            <a:r>
              <a:rPr lang="fr-CA" sz="1200" b="1" dirty="0">
                <a:solidFill>
                  <a:srgbClr val="1B1A5A"/>
                </a:solidFill>
                <a:latin typeface="Arial Narrow" pitchFamily="34" charset="0"/>
              </a:rPr>
              <a:t>L. Brent Mitchell, M.D.</a:t>
            </a:r>
            <a:br>
              <a:rPr lang="fr-CA" sz="1200" b="1" dirty="0">
                <a:latin typeface="Arial Narrow" pitchFamily="34" charset="0"/>
              </a:rPr>
            </a:br>
            <a:r>
              <a:rPr lang="fr-CA" sz="1200" dirty="0">
                <a:latin typeface="Arial Narrow" pitchFamily="34" charset="0"/>
              </a:rPr>
              <a:t>Cardiologue - </a:t>
            </a:r>
            <a:r>
              <a:rPr lang="fr-CA" sz="1200" dirty="0" err="1">
                <a:latin typeface="Arial Narrow" pitchFamily="34" charset="0"/>
              </a:rPr>
              <a:t>Électrophysiologiste</a:t>
            </a:r>
            <a:br>
              <a:rPr lang="fr-CA" sz="1200" dirty="0">
                <a:latin typeface="Arial Narrow" pitchFamily="34" charset="0"/>
              </a:rPr>
            </a:br>
            <a:r>
              <a:rPr lang="fr-CA" sz="1200" dirty="0">
                <a:latin typeface="Arial Narrow" pitchFamily="34" charset="0"/>
              </a:rPr>
              <a:t>Professeur, Département des sciences cardiaques</a:t>
            </a:r>
          </a:p>
          <a:p>
            <a:r>
              <a:rPr lang="fr-CA" sz="1200" dirty="0" err="1">
                <a:latin typeface="Arial Narrow" pitchFamily="34" charset="0"/>
              </a:rPr>
              <a:t>Libin</a:t>
            </a:r>
            <a:r>
              <a:rPr lang="fr-CA" sz="1200" dirty="0">
                <a:latin typeface="Arial Narrow" pitchFamily="34" charset="0"/>
              </a:rPr>
              <a:t> </a:t>
            </a:r>
            <a:r>
              <a:rPr lang="fr-CA" sz="1200" dirty="0" err="1">
                <a:latin typeface="Arial Narrow" pitchFamily="34" charset="0"/>
              </a:rPr>
              <a:t>Cardiovascular</a:t>
            </a:r>
            <a:r>
              <a:rPr lang="fr-CA" sz="1200" dirty="0">
                <a:latin typeface="Arial Narrow" pitchFamily="34" charset="0"/>
              </a:rPr>
              <a:t> Institute of Alberta</a:t>
            </a:r>
          </a:p>
          <a:p>
            <a:r>
              <a:rPr lang="fr-CA" sz="1200" dirty="0">
                <a:latin typeface="Arial Narrow" pitchFamily="34" charset="0"/>
              </a:rPr>
              <a:t>Université de Calgary</a:t>
            </a:r>
            <a:br>
              <a:rPr lang="fr-CA" sz="1200" dirty="0">
                <a:latin typeface="Arial Narrow" pitchFamily="34" charset="0"/>
              </a:rPr>
            </a:br>
            <a:r>
              <a:rPr lang="fr-CA" sz="1200" dirty="0" err="1">
                <a:latin typeface="Arial Narrow" pitchFamily="34" charset="0"/>
              </a:rPr>
              <a:t>Calgary</a:t>
            </a:r>
            <a:r>
              <a:rPr lang="fr-CA" sz="1200" dirty="0">
                <a:latin typeface="Arial Narrow" pitchFamily="34" charset="0"/>
              </a:rPr>
              <a:t>, Alberta</a:t>
            </a:r>
          </a:p>
        </p:txBody>
      </p:sp>
      <p:sp>
        <p:nvSpPr>
          <p:cNvPr id="11" name="Subtitle 2">
            <a:extLst>
              <a:ext uri="{FF2B5EF4-FFF2-40B4-BE49-F238E27FC236}">
                <a16:creationId xmlns:a16="http://schemas.microsoft.com/office/drawing/2014/main" id="{650E037E-21CA-4CD7-8A84-CC2A5F36B838}"/>
              </a:ext>
            </a:extLst>
          </p:cNvPr>
          <p:cNvSpPr txBox="1">
            <a:spLocks/>
          </p:cNvSpPr>
          <p:nvPr/>
        </p:nvSpPr>
        <p:spPr>
          <a:xfrm>
            <a:off x="7072864" y="1293591"/>
            <a:ext cx="1824638" cy="4455267"/>
          </a:xfrm>
          <a:prstGeom prst="rect">
            <a:avLst/>
          </a:prstGeom>
        </p:spPr>
        <p:txBody>
          <a:bodyPr vert="horz" lIns="91440" tIns="45720" rIns="91440" bIns="45720" rtlCol="0">
            <a:noAutofit/>
          </a:bodyPr>
          <a:lstStyle/>
          <a:p>
            <a:pPr defTabSz="914400"/>
            <a:r>
              <a:rPr lang="fr-CA" sz="1200" b="1" dirty="0">
                <a:solidFill>
                  <a:srgbClr val="002060"/>
                </a:solidFill>
                <a:latin typeface="Arial Narrow" panose="020B0606020202030204" pitchFamily="34" charset="0"/>
                <a:cs typeface="Lato"/>
              </a:rPr>
              <a:t>Daniel </a:t>
            </a:r>
            <a:r>
              <a:rPr lang="fr-CA" sz="1200" b="1" dirty="0" err="1">
                <a:solidFill>
                  <a:srgbClr val="002060"/>
                </a:solidFill>
                <a:latin typeface="Arial Narrow" panose="020B0606020202030204" pitchFamily="34" charset="0"/>
                <a:cs typeface="Lato"/>
              </a:rPr>
              <a:t>Ngui</a:t>
            </a:r>
            <a:r>
              <a:rPr lang="fr-CA" sz="1200" b="1" dirty="0">
                <a:solidFill>
                  <a:srgbClr val="002060"/>
                </a:solidFill>
                <a:latin typeface="Arial Narrow" panose="020B0606020202030204" pitchFamily="34" charset="0"/>
                <a:cs typeface="Lato"/>
              </a:rPr>
              <a:t>, M.D.</a:t>
            </a:r>
            <a:endParaRPr lang="fr-CA" sz="1200" dirty="0">
              <a:solidFill>
                <a:srgbClr val="002060"/>
              </a:solidFill>
              <a:latin typeface="Arial Narrow" panose="020B0606020202030204" pitchFamily="34" charset="0"/>
              <a:cs typeface="Lato"/>
            </a:endParaRPr>
          </a:p>
          <a:p>
            <a:pPr defTabSz="914400"/>
            <a:r>
              <a:rPr lang="fr-CA" sz="1200" dirty="0">
                <a:solidFill>
                  <a:prstClr val="black"/>
                </a:solidFill>
                <a:latin typeface="Arial Narrow" panose="020B0606020202030204" pitchFamily="34" charset="0"/>
                <a:cs typeface="Lato"/>
              </a:rPr>
              <a:t>Médecin de famille</a:t>
            </a:r>
            <a:br>
              <a:rPr lang="fr-CA" sz="1200" dirty="0">
                <a:solidFill>
                  <a:prstClr val="black"/>
                </a:solidFill>
                <a:latin typeface="Arial Narrow" panose="020B0606020202030204" pitchFamily="34" charset="0"/>
                <a:cs typeface="Lato"/>
              </a:rPr>
            </a:br>
            <a:r>
              <a:rPr lang="fr-CA" sz="1200" dirty="0">
                <a:solidFill>
                  <a:prstClr val="black"/>
                </a:solidFill>
                <a:latin typeface="Arial Narrow" panose="020B0606020202030204" pitchFamily="34" charset="0"/>
                <a:cs typeface="Lato"/>
              </a:rPr>
              <a:t>Chef clinique, Fraser Street </a:t>
            </a:r>
            <a:r>
              <a:rPr lang="fr-CA" sz="1200" dirty="0" err="1">
                <a:solidFill>
                  <a:prstClr val="black"/>
                </a:solidFill>
                <a:latin typeface="Arial Narrow" panose="020B0606020202030204" pitchFamily="34" charset="0"/>
                <a:cs typeface="Lato"/>
              </a:rPr>
              <a:t>Medical</a:t>
            </a:r>
            <a:r>
              <a:rPr lang="fr-CA" sz="1200" dirty="0">
                <a:solidFill>
                  <a:prstClr val="black"/>
                </a:solidFill>
                <a:latin typeface="Arial Narrow" panose="020B0606020202030204" pitchFamily="34" charset="0"/>
                <a:cs typeface="Lato"/>
              </a:rPr>
              <a:t> </a:t>
            </a:r>
          </a:p>
          <a:p>
            <a:pPr defTabSz="914400"/>
            <a:r>
              <a:rPr lang="fr-CA" sz="1200" dirty="0">
                <a:solidFill>
                  <a:prstClr val="black"/>
                </a:solidFill>
                <a:latin typeface="Arial Narrow" panose="020B0606020202030204" pitchFamily="34" charset="0"/>
                <a:cs typeface="Lato"/>
              </a:rPr>
              <a:t>Professeur agrégé de clinique</a:t>
            </a:r>
          </a:p>
          <a:p>
            <a:pPr defTabSz="914400"/>
            <a:r>
              <a:rPr lang="fr-CA" sz="1200" dirty="0">
                <a:solidFill>
                  <a:prstClr val="black"/>
                </a:solidFill>
                <a:latin typeface="Arial Narrow" panose="020B0606020202030204" pitchFamily="34" charset="0"/>
                <a:cs typeface="Lato"/>
              </a:rPr>
              <a:t>Département de médecine familiale de l’Université de C.-B.</a:t>
            </a:r>
            <a:br>
              <a:rPr lang="fr-CA" sz="1200" dirty="0">
                <a:solidFill>
                  <a:prstClr val="black"/>
                </a:solidFill>
                <a:latin typeface="Arial Narrow" panose="020B0606020202030204" pitchFamily="34" charset="0"/>
                <a:cs typeface="Lato"/>
              </a:rPr>
            </a:br>
            <a:r>
              <a:rPr lang="fr-CA" sz="1200" dirty="0">
                <a:solidFill>
                  <a:prstClr val="black"/>
                </a:solidFill>
                <a:latin typeface="Arial Narrow" panose="020B0606020202030204" pitchFamily="34" charset="0"/>
                <a:cs typeface="Lato"/>
              </a:rPr>
              <a:t>Vancouver, Colombie-Britannique</a:t>
            </a:r>
          </a:p>
          <a:p>
            <a:r>
              <a:rPr lang="fr-CA" sz="1200" dirty="0">
                <a:latin typeface="Arial Narrow" panose="020B0606020202030204" pitchFamily="34" charset="0"/>
                <a:cs typeface="Lato"/>
              </a:rPr>
              <a:t> </a:t>
            </a:r>
          </a:p>
          <a:p>
            <a:r>
              <a:rPr lang="fr-CA" sz="1200" b="1" dirty="0">
                <a:solidFill>
                  <a:srgbClr val="1B1A5A"/>
                </a:solidFill>
                <a:latin typeface="Arial Narrow" panose="020B0606020202030204" pitchFamily="34" charset="0"/>
                <a:cs typeface="Lato"/>
              </a:rPr>
              <a:t>Isabelle </a:t>
            </a:r>
            <a:r>
              <a:rPr lang="fr-CA" sz="1200" b="1" dirty="0" err="1">
                <a:solidFill>
                  <a:srgbClr val="1B1A5A"/>
                </a:solidFill>
                <a:latin typeface="Arial Narrow" panose="020B0606020202030204" pitchFamily="34" charset="0"/>
                <a:cs typeface="Lato"/>
              </a:rPr>
              <a:t>Noiseux</a:t>
            </a:r>
            <a:r>
              <a:rPr lang="fr-CA" sz="1200" b="1" dirty="0">
                <a:solidFill>
                  <a:srgbClr val="1B1A5A"/>
                </a:solidFill>
                <a:latin typeface="Arial Narrow" panose="020B0606020202030204" pitchFamily="34" charset="0"/>
                <a:cs typeface="Lato"/>
              </a:rPr>
              <a:t>, M.D.</a:t>
            </a:r>
          </a:p>
          <a:p>
            <a:r>
              <a:rPr lang="fr-CA" sz="1200" dirty="0">
                <a:latin typeface="Arial Narrow" panose="020B0606020202030204" pitchFamily="34" charset="0"/>
                <a:cs typeface="Lato"/>
              </a:rPr>
              <a:t>Directrice adjointe à la direction de la formation professionnelle</a:t>
            </a:r>
          </a:p>
          <a:p>
            <a:r>
              <a:rPr lang="fr-CA" sz="1200" dirty="0">
                <a:latin typeface="Arial Narrow" panose="020B0606020202030204" pitchFamily="34" charset="0"/>
                <a:cs typeface="Lato"/>
              </a:rPr>
              <a:t>FMOQ</a:t>
            </a:r>
          </a:p>
          <a:p>
            <a:endParaRPr lang="fr-CA" sz="1200" dirty="0">
              <a:latin typeface="Arial Narrow" panose="020B0606020202030204" pitchFamily="34" charset="0"/>
              <a:cs typeface="Lato"/>
            </a:endParaRPr>
          </a:p>
          <a:p>
            <a:r>
              <a:rPr lang="fr-CA" sz="1200" b="1" dirty="0" err="1">
                <a:solidFill>
                  <a:srgbClr val="1B1A5A"/>
                </a:solidFill>
                <a:latin typeface="Arial Narrow" panose="020B0606020202030204" pitchFamily="34" charset="0"/>
                <a:cs typeface="Lato"/>
              </a:rPr>
              <a:t>Faisal</a:t>
            </a:r>
            <a:r>
              <a:rPr lang="fr-CA" sz="1200" b="1" dirty="0">
                <a:solidFill>
                  <a:srgbClr val="1B1A5A"/>
                </a:solidFill>
                <a:latin typeface="Arial Narrow" panose="020B0606020202030204" pitchFamily="34" charset="0"/>
                <a:cs typeface="Lato"/>
              </a:rPr>
              <a:t> </a:t>
            </a:r>
            <a:r>
              <a:rPr lang="fr-CA" sz="1200" b="1" dirty="0" err="1">
                <a:solidFill>
                  <a:srgbClr val="1B1A5A"/>
                </a:solidFill>
                <a:latin typeface="Arial Narrow" panose="020B0606020202030204" pitchFamily="34" charset="0"/>
                <a:cs typeface="Lato"/>
              </a:rPr>
              <a:t>Rehman</a:t>
            </a:r>
            <a:r>
              <a:rPr lang="fr-CA" sz="1200" b="1" dirty="0">
                <a:solidFill>
                  <a:srgbClr val="1B1A5A"/>
                </a:solidFill>
                <a:latin typeface="Arial Narrow" panose="020B0606020202030204" pitchFamily="34" charset="0"/>
                <a:cs typeface="Lato"/>
              </a:rPr>
              <a:t>, M.D.</a:t>
            </a:r>
            <a:endParaRPr lang="fr-CA" sz="1200" dirty="0">
              <a:latin typeface="Arial Narrow" panose="020B0606020202030204" pitchFamily="34" charset="0"/>
              <a:cs typeface="Lato"/>
            </a:endParaRPr>
          </a:p>
          <a:p>
            <a:r>
              <a:rPr lang="fr-CA" sz="1200" dirty="0">
                <a:latin typeface="Arial Narrow" panose="020B0606020202030204" pitchFamily="34" charset="0"/>
                <a:cs typeface="Lato"/>
              </a:rPr>
              <a:t>Professeur de médecine</a:t>
            </a:r>
          </a:p>
          <a:p>
            <a:r>
              <a:rPr lang="fr-CA" sz="1200" dirty="0">
                <a:latin typeface="Arial Narrow" panose="020B0606020202030204" pitchFamily="34" charset="0"/>
                <a:cs typeface="Lato"/>
              </a:rPr>
              <a:t>École de médecine et de dentisterie </a:t>
            </a:r>
            <a:r>
              <a:rPr lang="fr-CA" sz="1200" dirty="0" err="1">
                <a:latin typeface="Arial Narrow" panose="020B0606020202030204" pitchFamily="34" charset="0"/>
                <a:cs typeface="Lato"/>
              </a:rPr>
              <a:t>Schulich</a:t>
            </a:r>
            <a:endParaRPr lang="fr-CA" sz="1200" dirty="0">
              <a:latin typeface="Arial Narrow" panose="020B0606020202030204" pitchFamily="34" charset="0"/>
              <a:cs typeface="Lato"/>
            </a:endParaRPr>
          </a:p>
          <a:p>
            <a:r>
              <a:rPr lang="fr-CA" sz="1200" dirty="0">
                <a:latin typeface="Arial Narrow" panose="020B0606020202030204" pitchFamily="34" charset="0"/>
                <a:cs typeface="Lato"/>
              </a:rPr>
              <a:t>Université de Western Ontario, Ontario</a:t>
            </a:r>
            <a:r>
              <a:rPr lang="fr-BE" sz="1200" dirty="0">
                <a:latin typeface="Arial Narrow" panose="020B0606020202030204" pitchFamily="34" charset="0"/>
                <a:cs typeface="Lato"/>
              </a:rPr>
              <a:t> </a:t>
            </a: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fr-BE" sz="1200" b="0" i="0" u="none" strike="noStrike" kern="1200" cap="none" spc="0" normalizeH="0" baseline="0" dirty="0">
              <a:ln>
                <a:noFill/>
              </a:ln>
              <a:solidFill>
                <a:schemeClr val="tx1">
                  <a:tint val="75000"/>
                </a:schemeClr>
              </a:solidFill>
              <a:effectLst/>
              <a:uLnTx/>
              <a:uFillTx/>
              <a:latin typeface="Arial Narrow" panose="020B0606020202030204" pitchFamily="34" charset="0"/>
              <a:cs typeface="Lato"/>
            </a:endParaRPr>
          </a:p>
        </p:txBody>
      </p:sp>
      <p:sp>
        <p:nvSpPr>
          <p:cNvPr id="15" name="TextBox 14">
            <a:extLst>
              <a:ext uri="{FF2B5EF4-FFF2-40B4-BE49-F238E27FC236}">
                <a16:creationId xmlns:a16="http://schemas.microsoft.com/office/drawing/2014/main" id="{1823A46D-38B4-4F76-9D77-6EE1BC90EAB4}"/>
              </a:ext>
            </a:extLst>
          </p:cNvPr>
          <p:cNvSpPr txBox="1"/>
          <p:nvPr/>
        </p:nvSpPr>
        <p:spPr>
          <a:xfrm>
            <a:off x="79848" y="1373072"/>
            <a:ext cx="2221464" cy="4893647"/>
          </a:xfrm>
          <a:prstGeom prst="rect">
            <a:avLst/>
          </a:prstGeom>
          <a:noFill/>
        </p:spPr>
        <p:txBody>
          <a:bodyPr wrap="square" rtlCol="0">
            <a:spAutoFit/>
          </a:bodyPr>
          <a:lstStyle/>
          <a:p>
            <a:r>
              <a:rPr lang="fr-CA" sz="1200" b="1" dirty="0">
                <a:solidFill>
                  <a:srgbClr val="1B1A5A"/>
                </a:solidFill>
                <a:latin typeface="Arial Narrow" pitchFamily="34" charset="0"/>
              </a:rPr>
              <a:t>George Honos, M.D.</a:t>
            </a:r>
            <a:br>
              <a:rPr lang="fr-CA" sz="1200" b="1" dirty="0">
                <a:solidFill>
                  <a:srgbClr val="1B1A5A"/>
                </a:solidFill>
                <a:latin typeface="Arial Narrow" pitchFamily="34" charset="0"/>
              </a:rPr>
            </a:br>
            <a:r>
              <a:rPr lang="fr-CA" sz="1200" b="1" dirty="0">
                <a:solidFill>
                  <a:srgbClr val="1B1A5A"/>
                </a:solidFill>
                <a:latin typeface="Arial Narrow" pitchFamily="34" charset="0"/>
              </a:rPr>
              <a:t>Président du programme Enjeux Cliniques</a:t>
            </a:r>
            <a:br>
              <a:rPr lang="fr-CA" sz="1200" b="1" dirty="0">
                <a:solidFill>
                  <a:srgbClr val="C00000"/>
                </a:solidFill>
                <a:latin typeface="Arial Narrow" pitchFamily="34" charset="0"/>
              </a:rPr>
            </a:br>
            <a:r>
              <a:rPr lang="fr-CA" sz="1200" dirty="0">
                <a:latin typeface="Arial Narrow" pitchFamily="34" charset="0"/>
              </a:rPr>
              <a:t>Cardiologue</a:t>
            </a:r>
            <a:br>
              <a:rPr lang="fr-CA" sz="1200" dirty="0">
                <a:latin typeface="Arial Narrow" pitchFamily="34" charset="0"/>
              </a:rPr>
            </a:br>
            <a:r>
              <a:rPr lang="fr-CA" sz="1200" dirty="0">
                <a:latin typeface="Arial Narrow" pitchFamily="34" charset="0"/>
              </a:rPr>
              <a:t>Directeur médical du regroupement</a:t>
            </a:r>
            <a:br>
              <a:rPr lang="fr-CA" sz="1200" dirty="0">
                <a:latin typeface="Arial Narrow" pitchFamily="34" charset="0"/>
              </a:rPr>
            </a:br>
            <a:r>
              <a:rPr lang="fr-CA" sz="1200" dirty="0">
                <a:latin typeface="Arial Narrow" pitchFamily="34" charset="0"/>
              </a:rPr>
              <a:t>clientèle cardiovasculaire, CHUM</a:t>
            </a:r>
            <a:br>
              <a:rPr lang="fr-CA" sz="1200" dirty="0">
                <a:latin typeface="Arial Narrow" pitchFamily="34" charset="0"/>
              </a:rPr>
            </a:br>
            <a:r>
              <a:rPr lang="fr-CA" sz="1200" dirty="0">
                <a:latin typeface="Arial Narrow" pitchFamily="34" charset="0"/>
              </a:rPr>
              <a:t>Professeur agrégé de médecine</a:t>
            </a:r>
            <a:br>
              <a:rPr lang="fr-CA" sz="1200" dirty="0">
                <a:latin typeface="Arial Narrow" pitchFamily="34" charset="0"/>
              </a:rPr>
            </a:br>
            <a:r>
              <a:rPr lang="fr-CA" sz="1200" dirty="0">
                <a:latin typeface="Arial Narrow" pitchFamily="34" charset="0"/>
              </a:rPr>
              <a:t>Université de Montréal</a:t>
            </a:r>
            <a:br>
              <a:rPr lang="fr-CA" sz="1200" dirty="0">
                <a:latin typeface="Arial Narrow" pitchFamily="34" charset="0"/>
              </a:rPr>
            </a:br>
            <a:r>
              <a:rPr lang="fr-CA" sz="1200" dirty="0">
                <a:latin typeface="Arial Narrow" pitchFamily="34" charset="0"/>
              </a:rPr>
              <a:t>Montréal, Québec</a:t>
            </a:r>
          </a:p>
          <a:p>
            <a:r>
              <a:rPr lang="fr-CA" sz="1200" b="1" dirty="0">
                <a:latin typeface="Arial Narrow" pitchFamily="34" charset="0"/>
              </a:rPr>
              <a:t> </a:t>
            </a:r>
            <a:endParaRPr lang="fr-CA" sz="1200" dirty="0">
              <a:latin typeface="Arial Narrow" pitchFamily="34" charset="0"/>
            </a:endParaRPr>
          </a:p>
          <a:p>
            <a:endParaRPr lang="fr-CA" sz="1200" dirty="0">
              <a:latin typeface="Arial Narrow" panose="020B0606020202030204" pitchFamily="34" charset="0"/>
              <a:cs typeface="Lato"/>
            </a:endParaRPr>
          </a:p>
          <a:p>
            <a:r>
              <a:rPr lang="fr-CA" sz="1200" b="1" dirty="0">
                <a:solidFill>
                  <a:srgbClr val="1B1A5A"/>
                </a:solidFill>
                <a:latin typeface="Arial Narrow" panose="020B0606020202030204" pitchFamily="34" charset="0"/>
                <a:cs typeface="Lato"/>
              </a:rPr>
              <a:t>Jacques Bouchard M.D. </a:t>
            </a:r>
          </a:p>
          <a:p>
            <a:r>
              <a:rPr lang="fr-CA" sz="1200" dirty="0">
                <a:latin typeface="Arial Narrow" panose="020B0606020202030204" pitchFamily="34" charset="0"/>
                <a:cs typeface="Lato"/>
              </a:rPr>
              <a:t>Professeur agrégé de médecine clinique </a:t>
            </a:r>
          </a:p>
          <a:p>
            <a:r>
              <a:rPr lang="fr-CA" sz="1200" dirty="0">
                <a:latin typeface="Arial Narrow" panose="020B0606020202030204" pitchFamily="34" charset="0"/>
                <a:cs typeface="Lato"/>
              </a:rPr>
              <a:t>Université Laval , Québec </a:t>
            </a:r>
          </a:p>
          <a:p>
            <a:r>
              <a:rPr lang="fr-CA" sz="1200" dirty="0">
                <a:latin typeface="Arial Narrow" panose="020B0606020202030204" pitchFamily="34" charset="0"/>
                <a:cs typeface="Lato"/>
              </a:rPr>
              <a:t>Chef, département de médecine </a:t>
            </a:r>
          </a:p>
          <a:p>
            <a:r>
              <a:rPr lang="fr-CA" sz="1200" dirty="0">
                <a:latin typeface="Arial Narrow" panose="020B0606020202030204" pitchFamily="34" charset="0"/>
                <a:cs typeface="Lato"/>
              </a:rPr>
              <a:t>Hôpital de la Malbaie . Québec</a:t>
            </a:r>
          </a:p>
          <a:p>
            <a:endParaRPr lang="fr-CA" sz="1200" dirty="0">
              <a:latin typeface="Arial Narrow" panose="020B0606020202030204" pitchFamily="34" charset="0"/>
              <a:cs typeface="Lato"/>
            </a:endParaRPr>
          </a:p>
          <a:p>
            <a:r>
              <a:rPr lang="fr-CA" sz="1200" b="1" dirty="0">
                <a:solidFill>
                  <a:srgbClr val="1B1A5A"/>
                </a:solidFill>
                <a:latin typeface="Arial Narrow" pitchFamily="34" charset="0"/>
              </a:rPr>
              <a:t>Paul Dorian, M.D.</a:t>
            </a:r>
            <a:br>
              <a:rPr lang="fr-CA" sz="1200" dirty="0">
                <a:latin typeface="Arial Narrow" pitchFamily="34" charset="0"/>
              </a:rPr>
            </a:br>
            <a:r>
              <a:rPr lang="fr-CA" sz="1200" dirty="0">
                <a:latin typeface="Arial Narrow" pitchFamily="34" charset="0"/>
              </a:rPr>
              <a:t>Cardiologue</a:t>
            </a:r>
            <a:br>
              <a:rPr lang="fr-CA" sz="1200" dirty="0">
                <a:latin typeface="Arial Narrow" pitchFamily="34" charset="0"/>
              </a:rPr>
            </a:br>
            <a:r>
              <a:rPr lang="fr-CA" sz="1200" dirty="0">
                <a:latin typeface="Arial Narrow" pitchFamily="34" charset="0"/>
              </a:rPr>
              <a:t>Directeur, Division de cardiologie</a:t>
            </a:r>
            <a:br>
              <a:rPr lang="fr-CA" sz="1200" dirty="0">
                <a:latin typeface="Arial Narrow" pitchFamily="34" charset="0"/>
              </a:rPr>
            </a:br>
            <a:r>
              <a:rPr lang="fr-CA" sz="1200" dirty="0">
                <a:latin typeface="Arial Narrow" pitchFamily="34" charset="0"/>
              </a:rPr>
              <a:t>Professeur de médecine</a:t>
            </a:r>
            <a:br>
              <a:rPr lang="fr-CA" sz="1200" dirty="0">
                <a:latin typeface="Arial Narrow" pitchFamily="34" charset="0"/>
              </a:rPr>
            </a:br>
            <a:r>
              <a:rPr lang="fr-CA" sz="1200" dirty="0">
                <a:latin typeface="Arial Narrow" pitchFamily="34" charset="0"/>
              </a:rPr>
              <a:t>Hôpital St. Michael</a:t>
            </a:r>
            <a:br>
              <a:rPr lang="fr-CA" sz="1200" dirty="0">
                <a:latin typeface="Arial Narrow" pitchFamily="34" charset="0"/>
              </a:rPr>
            </a:br>
            <a:r>
              <a:rPr lang="fr-CA" sz="1200" dirty="0">
                <a:latin typeface="Arial Narrow" pitchFamily="34" charset="0"/>
              </a:rPr>
              <a:t>Université de Toronto</a:t>
            </a:r>
            <a:br>
              <a:rPr lang="fr-CA" sz="1200" dirty="0">
                <a:latin typeface="Arial Narrow" pitchFamily="34" charset="0"/>
              </a:rPr>
            </a:br>
            <a:r>
              <a:rPr lang="fr-CA" sz="1200" dirty="0" err="1">
                <a:latin typeface="Arial Narrow" pitchFamily="34" charset="0"/>
              </a:rPr>
              <a:t>Toronto</a:t>
            </a:r>
            <a:r>
              <a:rPr lang="fr-CA" sz="1200" dirty="0">
                <a:latin typeface="Arial Narrow" pitchFamily="34" charset="0"/>
              </a:rPr>
              <a:t>, Ontario</a:t>
            </a:r>
            <a:endParaRPr lang="fr-CA" sz="1200" dirty="0">
              <a:latin typeface="Arial Narrow" panose="020B0606020202030204" pitchFamily="34" charset="0"/>
              <a:cs typeface="Lato"/>
            </a:endParaRPr>
          </a:p>
        </p:txBody>
      </p:sp>
      <p:sp>
        <p:nvSpPr>
          <p:cNvPr id="2" name="Rectangle 1">
            <a:extLst>
              <a:ext uri="{FF2B5EF4-FFF2-40B4-BE49-F238E27FC236}">
                <a16:creationId xmlns:a16="http://schemas.microsoft.com/office/drawing/2014/main" id="{C5ED892F-A270-4C19-812A-112CE7D0941F}"/>
              </a:ext>
            </a:extLst>
          </p:cNvPr>
          <p:cNvSpPr/>
          <p:nvPr/>
        </p:nvSpPr>
        <p:spPr>
          <a:xfrm>
            <a:off x="2301312" y="1361392"/>
            <a:ext cx="2550088" cy="5660011"/>
          </a:xfrm>
          <a:prstGeom prst="rect">
            <a:avLst/>
          </a:prstGeom>
        </p:spPr>
        <p:txBody>
          <a:bodyPr wrap="square">
            <a:spAutoFit/>
          </a:bodyPr>
          <a:lstStyle/>
          <a:p>
            <a:r>
              <a:rPr lang="fr-BE" sz="1200" b="1" dirty="0">
                <a:solidFill>
                  <a:srgbClr val="1B1A5A"/>
                </a:solidFill>
                <a:latin typeface="Arial Narrow" panose="020B0606020202030204" pitchFamily="34" charset="0"/>
                <a:cs typeface="Lato"/>
              </a:rPr>
              <a:t>Indy (</a:t>
            </a:r>
            <a:r>
              <a:rPr lang="fr-BE" sz="1200" b="1" dirty="0" err="1">
                <a:solidFill>
                  <a:srgbClr val="1B1A5A"/>
                </a:solidFill>
                <a:latin typeface="Arial Narrow" panose="020B0606020202030204" pitchFamily="34" charset="0"/>
                <a:cs typeface="Lato"/>
              </a:rPr>
              <a:t>Indraneel</a:t>
            </a:r>
            <a:r>
              <a:rPr lang="fr-BE" sz="1200" b="1" dirty="0">
                <a:solidFill>
                  <a:srgbClr val="1B1A5A"/>
                </a:solidFill>
                <a:latin typeface="Arial Narrow" panose="020B0606020202030204" pitchFamily="34" charset="0"/>
                <a:cs typeface="Lato"/>
              </a:rPr>
              <a:t>) </a:t>
            </a:r>
            <a:r>
              <a:rPr lang="fr-BE" sz="1200" b="1" dirty="0" err="1">
                <a:solidFill>
                  <a:srgbClr val="1B1A5A"/>
                </a:solidFill>
                <a:latin typeface="Arial Narrow" panose="020B0606020202030204" pitchFamily="34" charset="0"/>
                <a:cs typeface="Lato"/>
              </a:rPr>
              <a:t>Ghosh</a:t>
            </a:r>
            <a:r>
              <a:rPr lang="fr-BE" sz="1200" b="1" dirty="0">
                <a:solidFill>
                  <a:srgbClr val="1B1A5A"/>
                </a:solidFill>
                <a:latin typeface="Arial Narrow" panose="020B0606020202030204" pitchFamily="34" charset="0"/>
                <a:cs typeface="Lato"/>
              </a:rPr>
              <a:t>, M.D.</a:t>
            </a:r>
          </a:p>
          <a:p>
            <a:r>
              <a:rPr lang="fr-BE" sz="1200" dirty="0">
                <a:latin typeface="Arial Narrow" panose="020B0606020202030204" pitchFamily="34" charset="0"/>
                <a:cs typeface="Lato"/>
              </a:rPr>
              <a:t>Professeur de clinique adjoint, Université McMaster </a:t>
            </a:r>
          </a:p>
          <a:p>
            <a:r>
              <a:rPr lang="fr-BE" sz="1200" dirty="0">
                <a:latin typeface="Arial Narrow" panose="020B0606020202030204" pitchFamily="34" charset="0"/>
                <a:cs typeface="Lato"/>
              </a:rPr>
              <a:t>Urgentiste au sein de </a:t>
            </a:r>
            <a:r>
              <a:rPr lang="fr-BE" sz="1200" dirty="0" err="1">
                <a:latin typeface="Arial Narrow" panose="020B0606020202030204" pitchFamily="34" charset="0"/>
                <a:cs typeface="Lato"/>
              </a:rPr>
              <a:t>Trillium</a:t>
            </a:r>
            <a:r>
              <a:rPr lang="fr-BE" sz="1200" dirty="0">
                <a:latin typeface="Arial Narrow" panose="020B0606020202030204" pitchFamily="34" charset="0"/>
                <a:cs typeface="Lato"/>
              </a:rPr>
              <a:t> </a:t>
            </a:r>
            <a:r>
              <a:rPr lang="fr-BE" sz="1200" dirty="0" err="1">
                <a:latin typeface="Arial Narrow" panose="020B0606020202030204" pitchFamily="34" charset="0"/>
                <a:cs typeface="Lato"/>
              </a:rPr>
              <a:t>Health</a:t>
            </a:r>
            <a:r>
              <a:rPr lang="fr-BE" sz="1200" dirty="0">
                <a:latin typeface="Arial Narrow" panose="020B0606020202030204" pitchFamily="34" charset="0"/>
                <a:cs typeface="Lato"/>
              </a:rPr>
              <a:t> </a:t>
            </a:r>
            <a:r>
              <a:rPr lang="fr-BE" sz="1200" dirty="0" err="1">
                <a:latin typeface="Arial Narrow" panose="020B0606020202030204" pitchFamily="34" charset="0"/>
                <a:cs typeface="Lato"/>
              </a:rPr>
              <a:t>Partners</a:t>
            </a:r>
            <a:endParaRPr lang="fr-BE" sz="1200" dirty="0">
              <a:latin typeface="Arial Narrow" panose="020B0606020202030204" pitchFamily="34" charset="0"/>
              <a:cs typeface="Lato"/>
            </a:endParaRPr>
          </a:p>
          <a:p>
            <a:endParaRPr lang="fr-BE" sz="1200" dirty="0">
              <a:latin typeface="Arial Narrow" panose="020B0606020202030204" pitchFamily="34" charset="0"/>
              <a:cs typeface="Lato"/>
            </a:endParaRPr>
          </a:p>
          <a:p>
            <a:pPr defTabSz="914400"/>
            <a:r>
              <a:rPr lang="fr-BE" sz="1200" b="1" dirty="0" err="1">
                <a:solidFill>
                  <a:srgbClr val="002060"/>
                </a:solidFill>
                <a:latin typeface="Arial Narrow" panose="020B0606020202030204" pitchFamily="34" charset="0"/>
                <a:cs typeface="Lato"/>
              </a:rPr>
              <a:t>Shaun</a:t>
            </a:r>
            <a:r>
              <a:rPr lang="fr-BE" sz="1200" b="1" dirty="0">
                <a:solidFill>
                  <a:srgbClr val="002060"/>
                </a:solidFill>
                <a:latin typeface="Arial Narrow" panose="020B0606020202030204" pitchFamily="34" charset="0"/>
                <a:cs typeface="Lato"/>
              </a:rPr>
              <a:t> Goodman, M.D.</a:t>
            </a:r>
          </a:p>
          <a:p>
            <a:pPr defTabSz="914400"/>
            <a:r>
              <a:rPr lang="fr-BE" sz="1200" dirty="0">
                <a:solidFill>
                  <a:prstClr val="black"/>
                </a:solidFill>
                <a:latin typeface="Arial Narrow" panose="020B0606020202030204" pitchFamily="34" charset="0"/>
                <a:cs typeface="Lato"/>
              </a:rPr>
              <a:t>Chef adjoint, Division de cardiologie, Hôpital St. Michael</a:t>
            </a:r>
          </a:p>
          <a:p>
            <a:pPr defTabSz="914400"/>
            <a:r>
              <a:rPr lang="fr-BE" sz="1200" dirty="0">
                <a:solidFill>
                  <a:prstClr val="black"/>
                </a:solidFill>
                <a:latin typeface="Arial Narrow" panose="020B0606020202030204" pitchFamily="34" charset="0"/>
                <a:cs typeface="Lato"/>
              </a:rPr>
              <a:t>Professeur et président, Fondation des maladies du cœur et de l’AVC de l’Ontario (Polo), Département de médecine, Université de Toronto</a:t>
            </a:r>
          </a:p>
          <a:p>
            <a:pPr defTabSz="914400"/>
            <a:r>
              <a:rPr lang="fr-BE" sz="1200" dirty="0">
                <a:solidFill>
                  <a:prstClr val="black"/>
                </a:solidFill>
                <a:latin typeface="Arial Narrow" panose="020B0606020202030204" pitchFamily="34" charset="0"/>
                <a:cs typeface="Lato"/>
              </a:rPr>
              <a:t>Professeur adjoint, Département de médecine, Université d’Alberta</a:t>
            </a:r>
          </a:p>
          <a:p>
            <a:pPr defTabSz="914400"/>
            <a:endParaRPr lang="fr-BE" sz="1200" dirty="0">
              <a:solidFill>
                <a:prstClr val="black"/>
              </a:solidFill>
              <a:latin typeface="Arial Narrow" panose="020B0606020202030204" pitchFamily="34" charset="0"/>
              <a:cs typeface="Lato"/>
            </a:endParaRPr>
          </a:p>
          <a:p>
            <a:r>
              <a:rPr lang="fr-BE" sz="1200" b="1" dirty="0">
                <a:solidFill>
                  <a:srgbClr val="1B1A5A"/>
                </a:solidFill>
                <a:latin typeface="Arial Narrow" pitchFamily="34" charset="0"/>
              </a:rPr>
              <a:t>Jeffrey Habert, M.D. </a:t>
            </a:r>
          </a:p>
          <a:p>
            <a:r>
              <a:rPr lang="fr-BE" sz="1200" dirty="0">
                <a:latin typeface="Arial Narrow" pitchFamily="34" charset="0"/>
              </a:rPr>
              <a:t>Médecin de famille</a:t>
            </a:r>
          </a:p>
          <a:p>
            <a:r>
              <a:rPr lang="fr-BE" sz="1200" dirty="0">
                <a:latin typeface="Arial Narrow" pitchFamily="34" charset="0"/>
              </a:rPr>
              <a:t>Professeur adjoint</a:t>
            </a:r>
          </a:p>
          <a:p>
            <a:r>
              <a:rPr lang="fr-BE" sz="1200" dirty="0">
                <a:latin typeface="Arial Narrow" pitchFamily="34" charset="0"/>
              </a:rPr>
              <a:t>Université de Toronto</a:t>
            </a:r>
          </a:p>
          <a:p>
            <a:r>
              <a:rPr lang="fr-BE" sz="1200" dirty="0">
                <a:latin typeface="Arial Narrow" pitchFamily="34" charset="0"/>
              </a:rPr>
              <a:t>Département de médecine familiale et communautaire </a:t>
            </a:r>
            <a:br>
              <a:rPr lang="fr-BE" sz="1200" dirty="0">
                <a:latin typeface="Arial Narrow" pitchFamily="34" charset="0"/>
              </a:rPr>
            </a:br>
            <a:r>
              <a:rPr lang="fr-BE" sz="1200" dirty="0">
                <a:latin typeface="Arial Narrow" pitchFamily="34" charset="0"/>
              </a:rPr>
              <a:t>Toronto, Ontario</a:t>
            </a:r>
          </a:p>
          <a:p>
            <a:endParaRPr lang="fr-BE" sz="1200" dirty="0">
              <a:latin typeface="Agency FB" pitchFamily="34" charset="0"/>
            </a:endParaRPr>
          </a:p>
          <a:p>
            <a:endParaRPr lang="en-CA" dirty="0">
              <a:latin typeface="Arial Narrow" panose="020B0606020202030204" pitchFamily="34" charset="0"/>
              <a:cs typeface="Lato"/>
            </a:endParaRPr>
          </a:p>
          <a:p>
            <a:pPr>
              <a:lnSpc>
                <a:spcPct val="110000"/>
              </a:lnSpc>
            </a:pPr>
            <a:endParaRPr lang="en-CA" dirty="0">
              <a:latin typeface="Arial Narrow" panose="020B0606020202030204" pitchFamily="34" charset="0"/>
              <a:cs typeface="Lato"/>
            </a:endParaRPr>
          </a:p>
          <a:p>
            <a:pPr>
              <a:lnSpc>
                <a:spcPct val="50000"/>
              </a:lnSpc>
            </a:pPr>
            <a:endParaRPr lang="en-US" dirty="0">
              <a:solidFill>
                <a:srgbClr val="C00000"/>
              </a:solidFill>
              <a:latin typeface="Arial Narrow" panose="020B0606020202030204" pitchFamily="34" charset="0"/>
              <a:cs typeface="Lato"/>
            </a:endParaRPr>
          </a:p>
          <a:p>
            <a:pPr>
              <a:lnSpc>
                <a:spcPct val="50000"/>
              </a:lnSpc>
            </a:pPr>
            <a:endParaRPr lang="en-CA" dirty="0">
              <a:solidFill>
                <a:srgbClr val="C00000"/>
              </a:solidFill>
              <a:latin typeface="Arial Narrow" panose="020B0606020202030204" pitchFamily="34" charset="0"/>
              <a:cs typeface="Lato"/>
            </a:endParaRPr>
          </a:p>
          <a:p>
            <a:endParaRPr lang="en-CA" dirty="0">
              <a:latin typeface="Arial Narrow" panose="020B0606020202030204" pitchFamily="34" charset="0"/>
              <a:cs typeface="Lato"/>
            </a:endParaRPr>
          </a:p>
        </p:txBody>
      </p:sp>
      <p:pic>
        <p:nvPicPr>
          <p:cNvPr id="12" name="4E92DA43-5712-40E9-AFDC-2C1062C78C6F" descr="7646DFF2-B812-4635-AA57-5171E34E5A45@chrc">
            <a:extLst>
              <a:ext uri="{FF2B5EF4-FFF2-40B4-BE49-F238E27FC236}">
                <a16:creationId xmlns:a16="http://schemas.microsoft.com/office/drawing/2014/main" id="{4AAF291B-3BDC-4F9B-9378-DA388B5ADF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5498" y="126338"/>
            <a:ext cx="1377978" cy="785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1492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92A3152-967D-4FF9-BC35-DD3F26C4AAE9}"/>
              </a:ext>
            </a:extLst>
          </p:cNvPr>
          <p:cNvSpPr txBox="1"/>
          <p:nvPr/>
        </p:nvSpPr>
        <p:spPr>
          <a:xfrm>
            <a:off x="0" y="1151083"/>
            <a:ext cx="9144000" cy="5212080"/>
          </a:xfrm>
          <a:prstGeom prst="rect">
            <a:avLst/>
          </a:prstGeom>
          <a:solidFill>
            <a:srgbClr val="19325C"/>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Rectangle 3">
            <a:extLst>
              <a:ext uri="{FF2B5EF4-FFF2-40B4-BE49-F238E27FC236}">
                <a16:creationId xmlns:a16="http://schemas.microsoft.com/office/drawing/2014/main" id="{9B878E3E-03CE-44DE-91BF-54E76C1C3319}"/>
              </a:ext>
            </a:extLst>
          </p:cNvPr>
          <p:cNvSpPr/>
          <p:nvPr/>
        </p:nvSpPr>
        <p:spPr>
          <a:xfrm>
            <a:off x="0" y="6361264"/>
            <a:ext cx="9144000" cy="496736"/>
          </a:xfrm>
          <a:prstGeom prst="rect">
            <a:avLst/>
          </a:prstGeom>
          <a:solidFill>
            <a:srgbClr val="30C1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Straight Connector 6">
            <a:extLst>
              <a:ext uri="{FF2B5EF4-FFF2-40B4-BE49-F238E27FC236}">
                <a16:creationId xmlns:a16="http://schemas.microsoft.com/office/drawing/2014/main" id="{4F0F2E5D-FE70-4771-AEC9-15CFDDC61F37}"/>
              </a:ext>
            </a:extLst>
          </p:cNvPr>
          <p:cNvCxnSpPr/>
          <p:nvPr/>
        </p:nvCxnSpPr>
        <p:spPr>
          <a:xfrm flipV="1">
            <a:off x="0" y="1149657"/>
            <a:ext cx="9144000" cy="0"/>
          </a:xfrm>
          <a:prstGeom prst="line">
            <a:avLst/>
          </a:prstGeom>
          <a:ln w="57150">
            <a:solidFill>
              <a:srgbClr val="30C1D7"/>
            </a:solidFill>
          </a:ln>
          <a:effectLst/>
        </p:spPr>
        <p:style>
          <a:lnRef idx="1">
            <a:schemeClr val="accent1"/>
          </a:lnRef>
          <a:fillRef idx="0">
            <a:schemeClr val="accent1"/>
          </a:fillRef>
          <a:effectRef idx="0">
            <a:schemeClr val="accent1"/>
          </a:effectRef>
          <a:fontRef idx="minor">
            <a:schemeClr val="tx1"/>
          </a:fontRef>
        </p:style>
      </p:cxnSp>
      <p:pic>
        <p:nvPicPr>
          <p:cNvPr id="5" name="Picture 4" descr="CHRC-logo_light-blue.png">
            <a:extLst>
              <a:ext uri="{FF2B5EF4-FFF2-40B4-BE49-F238E27FC236}">
                <a16:creationId xmlns:a16="http://schemas.microsoft.com/office/drawing/2014/main" id="{ADEC60BF-4E5F-40CC-86DD-1D84B351C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4136" y="6015500"/>
            <a:ext cx="846691" cy="842500"/>
          </a:xfrm>
          <a:prstGeom prst="rect">
            <a:avLst/>
          </a:prstGeom>
        </p:spPr>
      </p:pic>
      <p:sp>
        <p:nvSpPr>
          <p:cNvPr id="10" name="TextBox 9">
            <a:extLst>
              <a:ext uri="{FF2B5EF4-FFF2-40B4-BE49-F238E27FC236}">
                <a16:creationId xmlns:a16="http://schemas.microsoft.com/office/drawing/2014/main" id="{0199A57B-5E3A-4432-B942-8C5BDCDD410F}"/>
              </a:ext>
            </a:extLst>
          </p:cNvPr>
          <p:cNvSpPr txBox="1"/>
          <p:nvPr/>
        </p:nvSpPr>
        <p:spPr>
          <a:xfrm>
            <a:off x="0" y="1724995"/>
            <a:ext cx="9144000" cy="731520"/>
          </a:xfrm>
          <a:prstGeom prst="rect">
            <a:avLst/>
          </a:prstGeom>
          <a:solidFill>
            <a:srgbClr val="254A87"/>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lowchart: Connector 10">
            <a:extLst>
              <a:ext uri="{FF2B5EF4-FFF2-40B4-BE49-F238E27FC236}">
                <a16:creationId xmlns:a16="http://schemas.microsoft.com/office/drawing/2014/main" id="{F190DD1E-C165-412A-AF16-708C586AF018}"/>
              </a:ext>
            </a:extLst>
          </p:cNvPr>
          <p:cNvSpPr/>
          <p:nvPr/>
        </p:nvSpPr>
        <p:spPr>
          <a:xfrm>
            <a:off x="266853" y="1826483"/>
            <a:ext cx="548640" cy="548640"/>
          </a:xfrm>
          <a:prstGeom prst="flowChartConnector">
            <a:avLst/>
          </a:prstGeom>
          <a:solidFill>
            <a:srgbClr val="30C1D7"/>
          </a:solidFill>
          <a:ln w="5715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20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I</a:t>
            </a:r>
            <a:endParaRPr kumimoji="0" lang="en-US" sz="20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endParaRPr>
          </a:p>
        </p:txBody>
      </p:sp>
      <p:sp>
        <p:nvSpPr>
          <p:cNvPr id="12" name="TextBox 11">
            <a:extLst>
              <a:ext uri="{FF2B5EF4-FFF2-40B4-BE49-F238E27FC236}">
                <a16:creationId xmlns:a16="http://schemas.microsoft.com/office/drawing/2014/main" id="{A5D6CDB6-72D0-4357-8DD8-44672AC991E3}"/>
              </a:ext>
            </a:extLst>
          </p:cNvPr>
          <p:cNvSpPr txBox="1"/>
          <p:nvPr/>
        </p:nvSpPr>
        <p:spPr>
          <a:xfrm>
            <a:off x="1190612" y="1760819"/>
            <a:ext cx="7953387"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dirty="0">
                <a:ln>
                  <a:noFill/>
                </a:ln>
                <a:solidFill>
                  <a:prstClr val="white"/>
                </a:solidFill>
                <a:effectLst/>
                <a:uLnTx/>
                <a:uFillTx/>
                <a:latin typeface="Arial Narrow" panose="020B0606020202030204" pitchFamily="34" charset="0"/>
                <a:ea typeface="+mn-ea"/>
                <a:cs typeface="+mn-cs"/>
              </a:rPr>
              <a:t>Appliquer les meilleures connaissances factuelles</a:t>
            </a:r>
            <a:r>
              <a:rPr kumimoji="0" lang="fr-FR" sz="1800" b="1" i="0" u="none" strike="noStrike" kern="1200" cap="none" spc="0" normalizeH="0" dirty="0">
                <a:ln>
                  <a:noFill/>
                </a:ln>
                <a:solidFill>
                  <a:prstClr val="white"/>
                </a:solidFill>
                <a:effectLst/>
                <a:uLnTx/>
                <a:uFillTx/>
                <a:latin typeface="Arial Narrow" panose="020B0606020202030204" pitchFamily="34" charset="0"/>
                <a:ea typeface="+mn-ea"/>
                <a:cs typeface="+mn-cs"/>
              </a:rPr>
              <a:t> et lignes directrices dans la prise en charge des patients atteints de FA et présentant une hémorragie digestive</a:t>
            </a:r>
            <a:endParaRPr kumimoji="0" lang="en-CA" sz="18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endParaRPr>
          </a:p>
        </p:txBody>
      </p:sp>
      <p:grpSp>
        <p:nvGrpSpPr>
          <p:cNvPr id="3" name="Group 2">
            <a:extLst>
              <a:ext uri="{FF2B5EF4-FFF2-40B4-BE49-F238E27FC236}">
                <a16:creationId xmlns:a16="http://schemas.microsoft.com/office/drawing/2014/main" id="{0EEB00F8-1FD8-4E46-A4C5-CD3D19B8AC79}"/>
              </a:ext>
            </a:extLst>
          </p:cNvPr>
          <p:cNvGrpSpPr/>
          <p:nvPr/>
        </p:nvGrpSpPr>
        <p:grpSpPr>
          <a:xfrm>
            <a:off x="0" y="2590445"/>
            <a:ext cx="9144000" cy="967742"/>
            <a:chOff x="0" y="2600352"/>
            <a:chExt cx="9144000" cy="967742"/>
          </a:xfrm>
        </p:grpSpPr>
        <p:sp>
          <p:nvSpPr>
            <p:cNvPr id="13" name="TextBox 12">
              <a:extLst>
                <a:ext uri="{FF2B5EF4-FFF2-40B4-BE49-F238E27FC236}">
                  <a16:creationId xmlns:a16="http://schemas.microsoft.com/office/drawing/2014/main" id="{B3E2E79C-6F84-4E28-8017-986AD1C3AEF8}"/>
                </a:ext>
              </a:extLst>
            </p:cNvPr>
            <p:cNvSpPr txBox="1"/>
            <p:nvPr/>
          </p:nvSpPr>
          <p:spPr>
            <a:xfrm>
              <a:off x="0" y="2600352"/>
              <a:ext cx="9144000" cy="731520"/>
            </a:xfrm>
            <a:prstGeom prst="rect">
              <a:avLst/>
            </a:prstGeom>
            <a:solidFill>
              <a:srgbClr val="254A87"/>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 name="Flowchart: Connector 13">
              <a:extLst>
                <a:ext uri="{FF2B5EF4-FFF2-40B4-BE49-F238E27FC236}">
                  <a16:creationId xmlns:a16="http://schemas.microsoft.com/office/drawing/2014/main" id="{5DEBD901-B2F7-4756-9A7B-C81C990C7BF4}"/>
                </a:ext>
              </a:extLst>
            </p:cNvPr>
            <p:cNvSpPr/>
            <p:nvPr/>
          </p:nvSpPr>
          <p:spPr>
            <a:xfrm>
              <a:off x="266853" y="2701210"/>
              <a:ext cx="548640" cy="548640"/>
            </a:xfrm>
            <a:prstGeom prst="flowChartConnector">
              <a:avLst/>
            </a:prstGeom>
            <a:solidFill>
              <a:srgbClr val="30C1D7"/>
            </a:solidFill>
            <a:ln w="5715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20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II</a:t>
              </a:r>
              <a:endParaRPr kumimoji="0" lang="en-US" sz="20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endParaRPr>
            </a:p>
          </p:txBody>
        </p:sp>
        <p:sp>
          <p:nvSpPr>
            <p:cNvPr id="16" name="TextBox 15">
              <a:extLst>
                <a:ext uri="{FF2B5EF4-FFF2-40B4-BE49-F238E27FC236}">
                  <a16:creationId xmlns:a16="http://schemas.microsoft.com/office/drawing/2014/main" id="{BF0CAC9A-DC9D-447A-BAEA-DE6EF6920E15}"/>
                </a:ext>
              </a:extLst>
            </p:cNvPr>
            <p:cNvSpPr txBox="1"/>
            <p:nvPr/>
          </p:nvSpPr>
          <p:spPr>
            <a:xfrm>
              <a:off x="1190613" y="2644764"/>
              <a:ext cx="6993522" cy="923330"/>
            </a:xfrm>
            <a:prstGeom prst="rect">
              <a:avLst/>
            </a:prstGeom>
            <a:noFill/>
          </p:spPr>
          <p:txBody>
            <a:bodyPr wrap="square" rtlCol="0">
              <a:spAutoFit/>
            </a:bodyPr>
            <a:lstStyle/>
            <a:p>
              <a:pPr lvl="0">
                <a:defRPr/>
              </a:pPr>
              <a:r>
                <a:rPr lang="fr-FR" b="1" dirty="0">
                  <a:solidFill>
                    <a:schemeClr val="bg1"/>
                  </a:solidFill>
                  <a:latin typeface="Arial Narrow" pitchFamily="34" charset="0"/>
                </a:rPr>
                <a:t>Évaluer à quel moment il est sûr de réinstaurer l’anticoagulation orale chez les patients atteints de FA et présentant une hémorragie digestive</a:t>
              </a:r>
            </a:p>
            <a:p>
              <a:pPr>
                <a:defRPr/>
              </a:pPr>
              <a:endParaRPr kumimoji="0" lang="en-CA" sz="18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endParaRPr>
            </a:p>
          </p:txBody>
        </p:sp>
      </p:grpSp>
      <p:grpSp>
        <p:nvGrpSpPr>
          <p:cNvPr id="15" name="Group 14">
            <a:extLst>
              <a:ext uri="{FF2B5EF4-FFF2-40B4-BE49-F238E27FC236}">
                <a16:creationId xmlns:a16="http://schemas.microsoft.com/office/drawing/2014/main" id="{986BC5E4-E5BC-4C53-B6CB-53B1C89461CA}"/>
              </a:ext>
            </a:extLst>
          </p:cNvPr>
          <p:cNvGrpSpPr/>
          <p:nvPr/>
        </p:nvGrpSpPr>
        <p:grpSpPr>
          <a:xfrm>
            <a:off x="0" y="3455895"/>
            <a:ext cx="9144000" cy="990346"/>
            <a:chOff x="0" y="3446471"/>
            <a:chExt cx="9144000" cy="990346"/>
          </a:xfrm>
        </p:grpSpPr>
        <p:sp>
          <p:nvSpPr>
            <p:cNvPr id="17" name="TextBox 16">
              <a:extLst>
                <a:ext uri="{FF2B5EF4-FFF2-40B4-BE49-F238E27FC236}">
                  <a16:creationId xmlns:a16="http://schemas.microsoft.com/office/drawing/2014/main" id="{4BBC86C0-712B-4C83-9A03-958BB38AE88F}"/>
                </a:ext>
              </a:extLst>
            </p:cNvPr>
            <p:cNvSpPr txBox="1"/>
            <p:nvPr/>
          </p:nvSpPr>
          <p:spPr>
            <a:xfrm>
              <a:off x="0" y="3446471"/>
              <a:ext cx="9144000" cy="822960"/>
            </a:xfrm>
            <a:prstGeom prst="rect">
              <a:avLst/>
            </a:prstGeom>
            <a:solidFill>
              <a:srgbClr val="254A87"/>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8" name="Flowchart: Connector 17">
              <a:extLst>
                <a:ext uri="{FF2B5EF4-FFF2-40B4-BE49-F238E27FC236}">
                  <a16:creationId xmlns:a16="http://schemas.microsoft.com/office/drawing/2014/main" id="{270C6EDC-9A9B-4AFC-B831-3BDC810AFB50}"/>
                </a:ext>
              </a:extLst>
            </p:cNvPr>
            <p:cNvSpPr/>
            <p:nvPr/>
          </p:nvSpPr>
          <p:spPr>
            <a:xfrm>
              <a:off x="266853" y="3572443"/>
              <a:ext cx="548640" cy="548640"/>
            </a:xfrm>
            <a:prstGeom prst="flowChartConnector">
              <a:avLst/>
            </a:prstGeom>
            <a:solidFill>
              <a:srgbClr val="30C1D7"/>
            </a:solidFill>
            <a:ln w="5715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20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III</a:t>
              </a:r>
              <a:endParaRPr kumimoji="0" lang="en-US" sz="20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endParaRPr>
            </a:p>
          </p:txBody>
        </p:sp>
        <p:sp>
          <p:nvSpPr>
            <p:cNvPr id="19" name="TextBox 18">
              <a:extLst>
                <a:ext uri="{FF2B5EF4-FFF2-40B4-BE49-F238E27FC236}">
                  <a16:creationId xmlns:a16="http://schemas.microsoft.com/office/drawing/2014/main" id="{A87FB2AC-7EB1-40F9-92BE-9C8AFAB2ECE5}"/>
                </a:ext>
              </a:extLst>
            </p:cNvPr>
            <p:cNvSpPr txBox="1"/>
            <p:nvPr/>
          </p:nvSpPr>
          <p:spPr>
            <a:xfrm>
              <a:off x="1190613" y="3513487"/>
              <a:ext cx="7231228" cy="923330"/>
            </a:xfrm>
            <a:prstGeom prst="rect">
              <a:avLst/>
            </a:prstGeom>
            <a:noFill/>
          </p:spPr>
          <p:txBody>
            <a:bodyPr wrap="square" rtlCol="0">
              <a:spAutoFit/>
            </a:bodyPr>
            <a:lstStyle/>
            <a:p>
              <a:pPr>
                <a:defRPr/>
              </a:pPr>
              <a:r>
                <a:rPr lang="fr-FR" b="1" dirty="0">
                  <a:solidFill>
                    <a:schemeClr val="bg1"/>
                  </a:solidFill>
                  <a:latin typeface="Arial Narrow" pitchFamily="34" charset="0"/>
                </a:rPr>
                <a:t>Évaluer et différencier les données relatives aux AOD sur le risque d’hémorragie digestive chez les patients atteints de FA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18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endParaRPr>
            </a:p>
          </p:txBody>
        </p:sp>
      </p:grpSp>
      <p:sp>
        <p:nvSpPr>
          <p:cNvPr id="20" name="Rectangle 19">
            <a:extLst>
              <a:ext uri="{FF2B5EF4-FFF2-40B4-BE49-F238E27FC236}">
                <a16:creationId xmlns:a16="http://schemas.microsoft.com/office/drawing/2014/main" id="{50619B98-8AED-45DA-BE0A-EEA07D586EA7}"/>
              </a:ext>
            </a:extLst>
          </p:cNvPr>
          <p:cNvSpPr/>
          <p:nvPr/>
        </p:nvSpPr>
        <p:spPr>
          <a:xfrm>
            <a:off x="143997" y="86704"/>
            <a:ext cx="8068238" cy="83099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4800" b="1" i="0" u="none" strike="noStrike" kern="1200" cap="none" spc="0" normalizeH="0" baseline="0" noProof="0" dirty="0" err="1">
                <a:ln>
                  <a:noFill/>
                </a:ln>
                <a:solidFill>
                  <a:srgbClr val="1B1A5A"/>
                </a:solidFill>
                <a:effectLst/>
                <a:uLnTx/>
                <a:uFillTx/>
                <a:latin typeface="Arial Narrow" panose="020B0606020202030204" pitchFamily="34" charset="0"/>
                <a:ea typeface="+mn-ea"/>
                <a:cs typeface="Aharoni" panose="02010803020104030203" pitchFamily="2" charset="-79"/>
              </a:rPr>
              <a:t>Objectifs</a:t>
            </a:r>
            <a:r>
              <a:rPr kumimoji="0" lang="en-CA" sz="4800" b="1" i="0" u="none" strike="noStrike" kern="1200" cap="none" spc="0" normalizeH="0" baseline="0" noProof="0" dirty="0">
                <a:ln>
                  <a:noFill/>
                </a:ln>
                <a:solidFill>
                  <a:srgbClr val="1B1A5A"/>
                </a:solidFill>
                <a:effectLst/>
                <a:uLnTx/>
                <a:uFillTx/>
                <a:latin typeface="Arial Narrow" panose="020B0606020202030204" pitchFamily="34" charset="0"/>
                <a:ea typeface="+mn-ea"/>
                <a:cs typeface="Aharoni" panose="02010803020104030203" pitchFamily="2" charset="-79"/>
              </a:rPr>
              <a:t> </a:t>
            </a:r>
            <a:r>
              <a:rPr kumimoji="0" lang="en-CA" sz="4800" b="1" i="0" u="none" strike="noStrike" kern="1200" cap="none" spc="0" normalizeH="0" baseline="0" noProof="0" dirty="0" err="1">
                <a:ln>
                  <a:noFill/>
                </a:ln>
                <a:solidFill>
                  <a:srgbClr val="1B1A5A"/>
                </a:solidFill>
                <a:effectLst/>
                <a:uLnTx/>
                <a:uFillTx/>
                <a:latin typeface="Arial Narrow" panose="020B0606020202030204" pitchFamily="34" charset="0"/>
                <a:ea typeface="+mn-ea"/>
                <a:cs typeface="Aharoni" panose="02010803020104030203" pitchFamily="2" charset="-79"/>
              </a:rPr>
              <a:t>d’apprentissage</a:t>
            </a:r>
            <a:endParaRPr kumimoji="0" lang="en-US" sz="4800" b="1" i="0" u="none" strike="noStrike" kern="1200" cap="none" spc="0" normalizeH="0" baseline="0" noProof="0" dirty="0">
              <a:ln>
                <a:noFill/>
              </a:ln>
              <a:solidFill>
                <a:srgbClr val="1B1A5A"/>
              </a:solidFill>
              <a:effectLst/>
              <a:uLnTx/>
              <a:uFillTx/>
              <a:latin typeface="Arial Narrow" panose="020B0606020202030204" pitchFamily="34" charset="0"/>
              <a:ea typeface="+mn-ea"/>
              <a:cs typeface="Aharoni" panose="02010803020104030203" pitchFamily="2" charset="-79"/>
            </a:endParaRPr>
          </a:p>
        </p:txBody>
      </p:sp>
      <p:sp>
        <p:nvSpPr>
          <p:cNvPr id="21" name="Content Placeholder 2">
            <a:extLst>
              <a:ext uri="{FF2B5EF4-FFF2-40B4-BE49-F238E27FC236}">
                <a16:creationId xmlns:a16="http://schemas.microsoft.com/office/drawing/2014/main" id="{DA3585F1-97F7-4CD0-B289-5F443D94B287}"/>
              </a:ext>
            </a:extLst>
          </p:cNvPr>
          <p:cNvSpPr txBox="1">
            <a:spLocks/>
          </p:cNvSpPr>
          <p:nvPr/>
        </p:nvSpPr>
        <p:spPr>
          <a:xfrm>
            <a:off x="143997" y="1207290"/>
            <a:ext cx="8599311" cy="436313"/>
          </a:xfrm>
          <a:prstGeom prst="rect">
            <a:avLst/>
          </a:prstGeom>
        </p:spPr>
        <p:txBody>
          <a:bodyPr vert="horz" lIns="91440" tIns="45720" rIns="91440" bIns="45720" rtlCol="0">
            <a:no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CA" sz="2000" b="1" i="0" u="none" strike="noStrike" kern="1200" cap="none" spc="0" normalizeH="0" baseline="0" noProof="0" dirty="0">
                <a:ln>
                  <a:noFill/>
                </a:ln>
                <a:solidFill>
                  <a:srgbClr val="99DFEB"/>
                </a:solidFill>
                <a:effectLst/>
                <a:uLnTx/>
                <a:uFillTx/>
                <a:latin typeface="Arial Narrow" panose="020B0606020202030204" pitchFamily="34" charset="0"/>
                <a:ea typeface="+mn-ea"/>
                <a:cs typeface="Lato"/>
              </a:rPr>
              <a:t>À </a:t>
            </a:r>
            <a:r>
              <a:rPr lang="en-CA" sz="2000" b="1" dirty="0">
                <a:solidFill>
                  <a:srgbClr val="99DFEB"/>
                </a:solidFill>
                <a:latin typeface="Arial Narrow" panose="020B0606020202030204" pitchFamily="34" charset="0"/>
                <a:cs typeface="Lato"/>
              </a:rPr>
              <a:t>la fin de </a:t>
            </a:r>
            <a:r>
              <a:rPr lang="en-CA" sz="2000" b="1" dirty="0" err="1">
                <a:solidFill>
                  <a:srgbClr val="99DFEB"/>
                </a:solidFill>
                <a:latin typeface="Arial Narrow" panose="020B0606020202030204" pitchFamily="34" charset="0"/>
                <a:cs typeface="Lato"/>
              </a:rPr>
              <a:t>cette</a:t>
            </a:r>
            <a:r>
              <a:rPr lang="en-CA" sz="2000" b="1" dirty="0">
                <a:solidFill>
                  <a:srgbClr val="99DFEB"/>
                </a:solidFill>
                <a:latin typeface="Arial Narrow" panose="020B0606020202030204" pitchFamily="34" charset="0"/>
                <a:cs typeface="Lato"/>
              </a:rPr>
              <a:t> </a:t>
            </a:r>
            <a:r>
              <a:rPr lang="en-CA" sz="2000" b="1" dirty="0" err="1">
                <a:solidFill>
                  <a:srgbClr val="99DFEB"/>
                </a:solidFill>
                <a:latin typeface="Arial Narrow" panose="020B0606020202030204" pitchFamily="34" charset="0"/>
                <a:cs typeface="Lato"/>
              </a:rPr>
              <a:t>activité</a:t>
            </a:r>
            <a:r>
              <a:rPr lang="en-CA" sz="2000" b="1" dirty="0">
                <a:solidFill>
                  <a:srgbClr val="99DFEB"/>
                </a:solidFill>
                <a:latin typeface="Arial Narrow" panose="020B0606020202030204" pitchFamily="34" charset="0"/>
                <a:cs typeface="Lato"/>
              </a:rPr>
              <a:t>, le participant sera en </a:t>
            </a:r>
            <a:r>
              <a:rPr lang="en-CA" sz="2000" b="1" dirty="0" err="1">
                <a:solidFill>
                  <a:srgbClr val="99DFEB"/>
                </a:solidFill>
                <a:latin typeface="Arial Narrow" panose="020B0606020202030204" pitchFamily="34" charset="0"/>
                <a:cs typeface="Lato"/>
              </a:rPr>
              <a:t>mesure</a:t>
            </a:r>
            <a:r>
              <a:rPr lang="en-CA" sz="2000" b="1" dirty="0">
                <a:solidFill>
                  <a:srgbClr val="99DFEB"/>
                </a:solidFill>
                <a:latin typeface="Arial Narrow" panose="020B0606020202030204" pitchFamily="34" charset="0"/>
                <a:cs typeface="Lato"/>
              </a:rPr>
              <a:t> de </a:t>
            </a:r>
            <a:r>
              <a:rPr kumimoji="0" lang="en-CA" sz="2000" b="1" i="0" u="none" strike="noStrike" kern="1200" cap="none" spc="0" normalizeH="0" baseline="0" noProof="0" dirty="0">
                <a:ln>
                  <a:noFill/>
                </a:ln>
                <a:solidFill>
                  <a:srgbClr val="99DFEB"/>
                </a:solidFill>
                <a:effectLst/>
                <a:uLnTx/>
                <a:uFillTx/>
                <a:latin typeface="Arial Narrow" panose="020B0606020202030204" pitchFamily="34" charset="0"/>
                <a:ea typeface="+mn-ea"/>
                <a:cs typeface="Lato"/>
              </a:rPr>
              <a:t>:</a:t>
            </a:r>
            <a:br>
              <a:rPr kumimoji="0" lang="en-CA" sz="2000" b="1" i="0" u="none" strike="noStrike" kern="1200" cap="none" spc="0" normalizeH="0" baseline="0" noProof="0" dirty="0">
                <a:ln>
                  <a:noFill/>
                </a:ln>
                <a:solidFill>
                  <a:srgbClr val="99DFEB"/>
                </a:solidFill>
                <a:effectLst/>
                <a:uLnTx/>
                <a:uFillTx/>
                <a:latin typeface="Arial Narrow" panose="020B0606020202030204" pitchFamily="34" charset="0"/>
                <a:ea typeface="+mn-ea"/>
                <a:cs typeface="Lato"/>
              </a:rPr>
            </a:br>
            <a:endParaRPr kumimoji="0" lang="en-CA" sz="2000" b="1" i="0" u="none" strike="noStrike" kern="1200" cap="none" spc="0" normalizeH="0" baseline="0" noProof="0" dirty="0">
              <a:ln>
                <a:noFill/>
              </a:ln>
              <a:solidFill>
                <a:srgbClr val="99DFEB"/>
              </a:solidFill>
              <a:effectLst/>
              <a:uLnTx/>
              <a:uFillTx/>
              <a:latin typeface="Arial Narrow" panose="020B0606020202030204" pitchFamily="34" charset="0"/>
              <a:ea typeface="+mn-ea"/>
              <a:cs typeface="Lato"/>
            </a:endParaRPr>
          </a:p>
          <a:p>
            <a:pPr marL="0" marR="0" lvl="0" indent="0" algn="ctr" defTabSz="457200" rtl="0" eaLnBrk="1" fontAlgn="auto" latinLnBrk="0" hangingPunct="1">
              <a:lnSpc>
                <a:spcPct val="100000"/>
              </a:lnSpc>
              <a:spcBef>
                <a:spcPct val="20000"/>
              </a:spcBef>
              <a:spcAft>
                <a:spcPts val="0"/>
              </a:spcAft>
              <a:buClrTx/>
              <a:buSzTx/>
              <a:buFontTx/>
              <a:buNone/>
              <a:tabLst/>
              <a:defRPr/>
            </a:pPr>
            <a:endParaRPr kumimoji="0" lang="en-CA" sz="2000" b="0" i="0" u="none" strike="noStrike" kern="1200" cap="none" spc="0" normalizeH="0" baseline="0" noProof="0" dirty="0">
              <a:ln>
                <a:noFill/>
              </a:ln>
              <a:solidFill>
                <a:srgbClr val="99DFEB"/>
              </a:solidFill>
              <a:effectLst/>
              <a:uLnTx/>
              <a:uFillTx/>
              <a:latin typeface="Arial Narrow" panose="020B0606020202030204" pitchFamily="34" charset="0"/>
              <a:ea typeface="+mn-ea"/>
              <a:cs typeface="Lato"/>
            </a:endParaRPr>
          </a:p>
          <a:p>
            <a:pPr marL="0" marR="0" lvl="0" indent="0" algn="ctr" defTabSz="457200" rtl="0" eaLnBrk="1" fontAlgn="auto" latinLnBrk="0" hangingPunct="1">
              <a:lnSpc>
                <a:spcPct val="100000"/>
              </a:lnSpc>
              <a:spcBef>
                <a:spcPct val="20000"/>
              </a:spcBef>
              <a:spcAft>
                <a:spcPts val="0"/>
              </a:spcAft>
              <a:buClrTx/>
              <a:buSzTx/>
              <a:buFont typeface="Arial"/>
              <a:buNone/>
              <a:tabLst/>
              <a:defRPr/>
            </a:pPr>
            <a:endParaRPr kumimoji="0" lang="en-CA" sz="1800" b="0" i="0" u="none" strike="noStrike" kern="1200" cap="none" spc="0" normalizeH="0" baseline="0" noProof="0" dirty="0">
              <a:ln>
                <a:noFill/>
              </a:ln>
              <a:solidFill>
                <a:srgbClr val="99DFEB"/>
              </a:solidFill>
              <a:effectLst/>
              <a:uLnTx/>
              <a:uFillTx/>
              <a:latin typeface="Arial Narrow" panose="020B0606020202030204" pitchFamily="34" charset="0"/>
              <a:ea typeface="+mn-ea"/>
              <a:cs typeface="Lato"/>
            </a:endParaRPr>
          </a:p>
        </p:txBody>
      </p:sp>
      <p:grpSp>
        <p:nvGrpSpPr>
          <p:cNvPr id="28" name="Group 27">
            <a:extLst>
              <a:ext uri="{FF2B5EF4-FFF2-40B4-BE49-F238E27FC236}">
                <a16:creationId xmlns:a16="http://schemas.microsoft.com/office/drawing/2014/main" id="{83636CD3-8721-4479-BB35-A9A0826E2A88}"/>
              </a:ext>
            </a:extLst>
          </p:cNvPr>
          <p:cNvGrpSpPr/>
          <p:nvPr/>
        </p:nvGrpSpPr>
        <p:grpSpPr>
          <a:xfrm>
            <a:off x="0" y="4412785"/>
            <a:ext cx="9144000" cy="834377"/>
            <a:chOff x="0" y="4371018"/>
            <a:chExt cx="9144000" cy="834377"/>
          </a:xfrm>
        </p:grpSpPr>
        <p:sp>
          <p:nvSpPr>
            <p:cNvPr id="22" name="TextBox 21">
              <a:extLst>
                <a:ext uri="{FF2B5EF4-FFF2-40B4-BE49-F238E27FC236}">
                  <a16:creationId xmlns:a16="http://schemas.microsoft.com/office/drawing/2014/main" id="{6065D9F2-ABD8-460C-BF53-CBCB56082831}"/>
                </a:ext>
              </a:extLst>
            </p:cNvPr>
            <p:cNvSpPr txBox="1"/>
            <p:nvPr/>
          </p:nvSpPr>
          <p:spPr>
            <a:xfrm>
              <a:off x="0" y="4371018"/>
              <a:ext cx="9144000" cy="731520"/>
            </a:xfrm>
            <a:prstGeom prst="rect">
              <a:avLst/>
            </a:prstGeom>
            <a:solidFill>
              <a:srgbClr val="254A87"/>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3" name="Flowchart: Connector 22">
              <a:extLst>
                <a:ext uri="{FF2B5EF4-FFF2-40B4-BE49-F238E27FC236}">
                  <a16:creationId xmlns:a16="http://schemas.microsoft.com/office/drawing/2014/main" id="{029D61A9-C58E-4451-BF80-045658AC8FBD}"/>
                </a:ext>
              </a:extLst>
            </p:cNvPr>
            <p:cNvSpPr/>
            <p:nvPr/>
          </p:nvSpPr>
          <p:spPr>
            <a:xfrm>
              <a:off x="266853" y="4464489"/>
              <a:ext cx="548640" cy="548640"/>
            </a:xfrm>
            <a:prstGeom prst="flowChartConnector">
              <a:avLst/>
            </a:prstGeom>
            <a:solidFill>
              <a:srgbClr val="30C1D7"/>
            </a:solidFill>
            <a:ln w="5715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20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IV</a:t>
              </a:r>
              <a:endParaRPr kumimoji="0" lang="en-US" sz="20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endParaRPr>
            </a:p>
          </p:txBody>
        </p:sp>
        <p:sp>
          <p:nvSpPr>
            <p:cNvPr id="24" name="TextBox 23">
              <a:extLst>
                <a:ext uri="{FF2B5EF4-FFF2-40B4-BE49-F238E27FC236}">
                  <a16:creationId xmlns:a16="http://schemas.microsoft.com/office/drawing/2014/main" id="{721CFEB7-1915-46FB-A2D1-838C14525A5F}"/>
                </a:ext>
              </a:extLst>
            </p:cNvPr>
            <p:cNvSpPr txBox="1"/>
            <p:nvPr/>
          </p:nvSpPr>
          <p:spPr>
            <a:xfrm>
              <a:off x="1190613" y="4559064"/>
              <a:ext cx="7231228" cy="646331"/>
            </a:xfrm>
            <a:prstGeom prst="rect">
              <a:avLst/>
            </a:prstGeom>
            <a:noFill/>
          </p:spPr>
          <p:txBody>
            <a:bodyPr wrap="square" rtlCol="0">
              <a:spAutoFit/>
            </a:bodyPr>
            <a:lstStyle/>
            <a:p>
              <a:pPr>
                <a:defRPr/>
              </a:pPr>
              <a:r>
                <a:rPr lang="fr-FR" b="1" dirty="0">
                  <a:solidFill>
                    <a:schemeClr val="bg1"/>
                  </a:solidFill>
                  <a:latin typeface="Arial Narrow" pitchFamily="34" charset="0"/>
                </a:rPr>
                <a:t>Évaluer le rôle potentiel des IPP pour réduire le risque d’hémorragie digestive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1800" b="1" i="0" u="none" strike="noStrike" kern="1200" cap="none" spc="0" normalizeH="0" baseline="0" noProof="0" dirty="0">
                <a:ln>
                  <a:noFill/>
                </a:ln>
                <a:solidFill>
                  <a:schemeClr val="bg1"/>
                </a:solidFill>
                <a:effectLst/>
                <a:uLnTx/>
                <a:uFillTx/>
                <a:latin typeface="Arial Narrow" panose="020B0606020202030204" pitchFamily="34" charset="0"/>
              </a:endParaRPr>
            </a:p>
          </p:txBody>
        </p:sp>
      </p:grpSp>
      <p:grpSp>
        <p:nvGrpSpPr>
          <p:cNvPr id="29" name="Group 28">
            <a:extLst>
              <a:ext uri="{FF2B5EF4-FFF2-40B4-BE49-F238E27FC236}">
                <a16:creationId xmlns:a16="http://schemas.microsoft.com/office/drawing/2014/main" id="{554A6405-C0A0-4E21-8FCF-2329F65325C8}"/>
              </a:ext>
            </a:extLst>
          </p:cNvPr>
          <p:cNvGrpSpPr/>
          <p:nvPr/>
        </p:nvGrpSpPr>
        <p:grpSpPr>
          <a:xfrm>
            <a:off x="-1" y="5278233"/>
            <a:ext cx="9144000" cy="731520"/>
            <a:chOff x="-1" y="5329603"/>
            <a:chExt cx="9144000" cy="731520"/>
          </a:xfrm>
        </p:grpSpPr>
        <p:cxnSp>
          <p:nvCxnSpPr>
            <p:cNvPr id="9" name="Straight Connector 8">
              <a:extLst>
                <a:ext uri="{FF2B5EF4-FFF2-40B4-BE49-F238E27FC236}">
                  <a16:creationId xmlns:a16="http://schemas.microsoft.com/office/drawing/2014/main" id="{3B68A608-2AD4-4118-9576-9334CD35F3ED}"/>
                </a:ext>
              </a:extLst>
            </p:cNvPr>
            <p:cNvCxnSpPr/>
            <p:nvPr/>
          </p:nvCxnSpPr>
          <p:spPr>
            <a:xfrm flipV="1">
              <a:off x="-1" y="5661337"/>
              <a:ext cx="9144000"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2BF268C-06E5-43E6-AEF5-C4E094C447FD}"/>
                </a:ext>
              </a:extLst>
            </p:cNvPr>
            <p:cNvSpPr txBox="1"/>
            <p:nvPr/>
          </p:nvSpPr>
          <p:spPr>
            <a:xfrm>
              <a:off x="-1" y="5329603"/>
              <a:ext cx="9144000" cy="731520"/>
            </a:xfrm>
            <a:prstGeom prst="rect">
              <a:avLst/>
            </a:prstGeom>
            <a:solidFill>
              <a:srgbClr val="254A87"/>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6" name="Flowchart: Connector 25">
              <a:extLst>
                <a:ext uri="{FF2B5EF4-FFF2-40B4-BE49-F238E27FC236}">
                  <a16:creationId xmlns:a16="http://schemas.microsoft.com/office/drawing/2014/main" id="{FACA8E33-B287-428F-9418-C428D0E7DBE3}"/>
                </a:ext>
              </a:extLst>
            </p:cNvPr>
            <p:cNvSpPr/>
            <p:nvPr/>
          </p:nvSpPr>
          <p:spPr>
            <a:xfrm>
              <a:off x="266853" y="5408897"/>
              <a:ext cx="548640" cy="548640"/>
            </a:xfrm>
            <a:prstGeom prst="flowChartConnector">
              <a:avLst/>
            </a:prstGeom>
            <a:solidFill>
              <a:srgbClr val="30C1D7"/>
            </a:solidFill>
            <a:ln w="5715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20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rPr>
                <a:t>V</a:t>
              </a:r>
              <a:endParaRPr kumimoji="0" lang="en-US" sz="20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endParaRPr>
            </a:p>
          </p:txBody>
        </p:sp>
        <p:sp>
          <p:nvSpPr>
            <p:cNvPr id="27" name="TextBox 26">
              <a:extLst>
                <a:ext uri="{FF2B5EF4-FFF2-40B4-BE49-F238E27FC236}">
                  <a16:creationId xmlns:a16="http://schemas.microsoft.com/office/drawing/2014/main" id="{FCCD3F2F-2DDE-4EC2-835A-5A05CC1BB618}"/>
                </a:ext>
              </a:extLst>
            </p:cNvPr>
            <p:cNvSpPr txBox="1"/>
            <p:nvPr/>
          </p:nvSpPr>
          <p:spPr>
            <a:xfrm>
              <a:off x="1190612" y="5387140"/>
              <a:ext cx="7231228" cy="646331"/>
            </a:xfrm>
            <a:prstGeom prst="rect">
              <a:avLst/>
            </a:prstGeom>
            <a:noFill/>
          </p:spPr>
          <p:txBody>
            <a:bodyPr wrap="square" rtlCol="0">
              <a:spAutoFit/>
            </a:bodyPr>
            <a:lstStyle/>
            <a:p>
              <a:pPr>
                <a:defRPr/>
              </a:pPr>
              <a:r>
                <a:rPr lang="fr-FR" b="1" dirty="0">
                  <a:solidFill>
                    <a:schemeClr val="bg1"/>
                  </a:solidFill>
                  <a:latin typeface="Arial Narrow" pitchFamily="34" charset="0"/>
                </a:rPr>
                <a:t>Déterminer les contextes cliniques dans lesquels les bienfaits de l’ajout d’AAS à un AOD ou à la warfarine l’emportent sur le risque hémorragique accru</a:t>
              </a:r>
              <a:endParaRPr kumimoji="0" lang="en-CA" sz="1800" b="1" i="0" u="none" strike="noStrike" kern="1200" cap="none" spc="0" normalizeH="0" baseline="0" noProof="0" dirty="0">
                <a:ln>
                  <a:noFill/>
                </a:ln>
                <a:solidFill>
                  <a:prstClr val="white"/>
                </a:solidFill>
                <a:effectLst/>
                <a:uLnTx/>
                <a:uFillTx/>
                <a:latin typeface="Arial Narrow" panose="020B0606020202030204" pitchFamily="34" charset="0"/>
                <a:ea typeface="+mn-ea"/>
                <a:cs typeface="+mn-cs"/>
              </a:endParaRPr>
            </a:p>
          </p:txBody>
        </p:sp>
      </p:grpSp>
      <p:sp>
        <p:nvSpPr>
          <p:cNvPr id="30" name="TextBox 29">
            <a:extLst>
              <a:ext uri="{FF2B5EF4-FFF2-40B4-BE49-F238E27FC236}">
                <a16:creationId xmlns:a16="http://schemas.microsoft.com/office/drawing/2014/main" id="{4D19A697-E8FC-45A9-BD0B-B347B01C6E10}"/>
              </a:ext>
            </a:extLst>
          </p:cNvPr>
          <p:cNvSpPr txBox="1"/>
          <p:nvPr/>
        </p:nvSpPr>
        <p:spPr>
          <a:xfrm rot="16200000" flipH="1">
            <a:off x="2457494" y="4325756"/>
            <a:ext cx="461665" cy="4635789"/>
          </a:xfrm>
          <a:prstGeom prst="rect">
            <a:avLst/>
          </a:prstGeom>
          <a:noFill/>
        </p:spPr>
        <p:txBody>
          <a:bodyPr vert="vert" wrap="square" rtlCol="0">
            <a:spAutoFit/>
          </a:bodyPr>
          <a:lstStyle/>
          <a:p>
            <a:r>
              <a:rPr lang="en-US" sz="900" dirty="0">
                <a:solidFill>
                  <a:schemeClr val="bg1"/>
                </a:solidFill>
                <a:latin typeface="Arial Narrow" panose="020B0606020202030204" pitchFamily="34" charset="0"/>
              </a:rPr>
              <a:t>AF = Atrial Fibrillation; </a:t>
            </a:r>
            <a:r>
              <a:rPr lang="en-CA" sz="900" dirty="0">
                <a:solidFill>
                  <a:schemeClr val="bg1"/>
                </a:solidFill>
                <a:latin typeface="Arial Narrow" panose="020B0606020202030204" pitchFamily="34" charset="0"/>
              </a:rPr>
              <a:t>G</a:t>
            </a:r>
            <a:r>
              <a:rPr lang="en-US" sz="900" dirty="0">
                <a:solidFill>
                  <a:schemeClr val="bg1"/>
                </a:solidFill>
                <a:latin typeface="Arial Narrow" panose="020B0606020202030204" pitchFamily="34" charset="0"/>
              </a:rPr>
              <a:t>I = Gastrointestinal</a:t>
            </a:r>
          </a:p>
          <a:p>
            <a:r>
              <a:rPr lang="en-CA" sz="900" dirty="0">
                <a:solidFill>
                  <a:schemeClr val="bg1"/>
                </a:solidFill>
                <a:latin typeface="Arial Narrow" panose="020B0606020202030204" pitchFamily="34" charset="0"/>
              </a:rPr>
              <a:t>P</a:t>
            </a:r>
            <a:r>
              <a:rPr lang="en-US" sz="900" dirty="0">
                <a:solidFill>
                  <a:schemeClr val="bg1"/>
                </a:solidFill>
                <a:latin typeface="Arial Narrow" panose="020B0606020202030204" pitchFamily="34" charset="0"/>
              </a:rPr>
              <a:t>PI = Proton Pump Inhibitor; DOAC = Direct-Acting Oral Anticoagulant </a:t>
            </a:r>
            <a:endParaRPr lang="en-CA" sz="900" dirty="0">
              <a:solidFill>
                <a:schemeClr val="bg1"/>
              </a:solidFill>
              <a:latin typeface="Arial Narrow" panose="020B0606020202030204" pitchFamily="34" charset="0"/>
            </a:endParaRPr>
          </a:p>
        </p:txBody>
      </p:sp>
      <p:pic>
        <p:nvPicPr>
          <p:cNvPr id="31" name="4E92DA43-5712-40E9-AFDC-2C1062C78C6F" descr="7646DFF2-B812-4635-AA57-5171E34E5A45@chrc">
            <a:extLst>
              <a:ext uri="{FF2B5EF4-FFF2-40B4-BE49-F238E27FC236}">
                <a16:creationId xmlns:a16="http://schemas.microsoft.com/office/drawing/2014/main" id="{C670F007-F0CC-4C6B-B185-7084640BDF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3105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CEE0F-12BD-4833-AAE0-5F9373A6CFDE}"/>
              </a:ext>
            </a:extLst>
          </p:cNvPr>
          <p:cNvSpPr/>
          <p:nvPr/>
        </p:nvSpPr>
        <p:spPr>
          <a:xfrm>
            <a:off x="0" y="6274169"/>
            <a:ext cx="9144000" cy="583832"/>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Picture 4" descr="CHRC-logo_blue.png">
            <a:extLst>
              <a:ext uri="{FF2B5EF4-FFF2-40B4-BE49-F238E27FC236}">
                <a16:creationId xmlns:a16="http://schemas.microsoft.com/office/drawing/2014/main" id="{DF22A7E3-AECA-44A3-83B3-3BD4923641B4}"/>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8122908" y="5956716"/>
            <a:ext cx="750084" cy="746371"/>
          </a:xfrm>
          <a:prstGeom prst="rect">
            <a:avLst/>
          </a:prstGeom>
        </p:spPr>
      </p:pic>
      <p:sp>
        <p:nvSpPr>
          <p:cNvPr id="2" name="Rectangle 1">
            <a:extLst>
              <a:ext uri="{FF2B5EF4-FFF2-40B4-BE49-F238E27FC236}">
                <a16:creationId xmlns:a16="http://schemas.microsoft.com/office/drawing/2014/main" id="{8F38F57C-F2CC-41DA-8963-9F69B92ACCE8}"/>
              </a:ext>
            </a:extLst>
          </p:cNvPr>
          <p:cNvSpPr/>
          <p:nvPr/>
        </p:nvSpPr>
        <p:spPr>
          <a:xfrm>
            <a:off x="0" y="0"/>
            <a:ext cx="3195263" cy="6858000"/>
          </a:xfrm>
          <a:prstGeom prst="rect">
            <a:avLst/>
          </a:prstGeom>
          <a:solidFill>
            <a:srgbClr val="23334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83F703E-5F2E-45D6-B071-D3FB233EB843}"/>
              </a:ext>
            </a:extLst>
          </p:cNvPr>
          <p:cNvSpPr/>
          <p:nvPr/>
        </p:nvSpPr>
        <p:spPr>
          <a:xfrm>
            <a:off x="534256" y="0"/>
            <a:ext cx="2481257" cy="923330"/>
          </a:xfrm>
          <a:prstGeom prst="rect">
            <a:avLst/>
          </a:prstGeom>
          <a:noFill/>
        </p:spPr>
        <p:txBody>
          <a:bodyPr wrap="square">
            <a:spAutoFit/>
          </a:bodyPr>
          <a:lstStyle/>
          <a:p>
            <a:pPr lvl="0">
              <a:defRPr/>
            </a:pPr>
            <a:r>
              <a:rPr kumimoji="0" lang="en-CA" sz="5400" b="1" i="0" u="none" strike="noStrike" kern="1200" cap="none" spc="0" normalizeH="0" baseline="0" noProof="0" dirty="0" err="1">
                <a:ln>
                  <a:noFill/>
                </a:ln>
                <a:solidFill>
                  <a:schemeClr val="bg1"/>
                </a:solidFill>
                <a:effectLst/>
                <a:uLnTx/>
                <a:uFillTx/>
                <a:latin typeface="Arial Narrow" panose="020B0606020202030204" pitchFamily="34" charset="0"/>
                <a:cs typeface="Aharoni" panose="02010803020104030203" pitchFamily="2" charset="-79"/>
              </a:rPr>
              <a:t>Cas</a:t>
            </a:r>
            <a:r>
              <a:rPr kumimoji="0" lang="en-CA" sz="5400" b="1" i="0" u="none" strike="noStrike" kern="1200" cap="none" spc="0" normalizeH="0" baseline="0" noProof="0" dirty="0">
                <a:ln>
                  <a:noFill/>
                </a:ln>
                <a:solidFill>
                  <a:schemeClr val="bg1"/>
                </a:solidFill>
                <a:effectLst/>
                <a:uLnTx/>
                <a:uFillTx/>
                <a:latin typeface="Arial Narrow" panose="020B0606020202030204" pitchFamily="34" charset="0"/>
                <a:cs typeface="Aharoni" panose="02010803020104030203" pitchFamily="2" charset="-79"/>
              </a:rPr>
              <a:t> </a:t>
            </a:r>
            <a:r>
              <a:rPr lang="en-US" sz="5400" b="1" dirty="0">
                <a:solidFill>
                  <a:prstClr val="white"/>
                </a:solidFill>
                <a:latin typeface="Arial Narrow" pitchFamily="34" charset="0"/>
              </a:rPr>
              <a:t>n° </a:t>
            </a:r>
            <a:r>
              <a:rPr kumimoji="0" lang="en-CA" sz="5400" b="1" i="0" u="none" strike="noStrike" kern="1200" cap="none" spc="0" normalizeH="0" baseline="0" noProof="0" dirty="0">
                <a:ln>
                  <a:noFill/>
                </a:ln>
                <a:solidFill>
                  <a:schemeClr val="bg1"/>
                </a:solidFill>
                <a:effectLst/>
                <a:uLnTx/>
                <a:uFillTx/>
                <a:latin typeface="Arial Narrow" panose="020B0606020202030204" pitchFamily="34" charset="0"/>
                <a:cs typeface="Aharoni" panose="02010803020104030203" pitchFamily="2" charset="-79"/>
              </a:rPr>
              <a:t>2</a:t>
            </a:r>
            <a:endParaRPr kumimoji="0" lang="en-US" sz="5400" b="1" i="0" u="none" strike="noStrike" kern="1200" cap="none" spc="0" normalizeH="0" baseline="0" noProof="0" dirty="0">
              <a:ln>
                <a:noFill/>
              </a:ln>
              <a:solidFill>
                <a:schemeClr val="bg1"/>
              </a:solidFill>
              <a:effectLst/>
              <a:uLnTx/>
              <a:uFillTx/>
              <a:latin typeface="Arial Narrow" panose="020B0606020202030204" pitchFamily="34" charset="0"/>
              <a:cs typeface="Aharoni" panose="02010803020104030203" pitchFamily="2" charset="-79"/>
            </a:endParaRPr>
          </a:p>
        </p:txBody>
      </p:sp>
      <p:sp>
        <p:nvSpPr>
          <p:cNvPr id="20" name="Freeform 5">
            <a:extLst>
              <a:ext uri="{FF2B5EF4-FFF2-40B4-BE49-F238E27FC236}">
                <a16:creationId xmlns:a16="http://schemas.microsoft.com/office/drawing/2014/main" id="{82B2875E-EB10-45D2-B300-A93177E73873}"/>
              </a:ext>
            </a:extLst>
          </p:cNvPr>
          <p:cNvSpPr>
            <a:spLocks/>
          </p:cNvSpPr>
          <p:nvPr/>
        </p:nvSpPr>
        <p:spPr bwMode="auto">
          <a:xfrm>
            <a:off x="75578" y="744448"/>
            <a:ext cx="3108960" cy="458607"/>
          </a:xfrm>
          <a:custGeom>
            <a:avLst/>
            <a:gdLst>
              <a:gd name="T0" fmla="*/ 0 w 5024"/>
              <a:gd name="T1" fmla="*/ 1164 h 1842"/>
              <a:gd name="T2" fmla="*/ 782 w 5024"/>
              <a:gd name="T3" fmla="*/ 1164 h 1842"/>
              <a:gd name="T4" fmla="*/ 1024 w 5024"/>
              <a:gd name="T5" fmla="*/ 522 h 1842"/>
              <a:gd name="T6" fmla="*/ 1265 w 5024"/>
              <a:gd name="T7" fmla="*/ 1842 h 1842"/>
              <a:gd name="T8" fmla="*/ 1507 w 5024"/>
              <a:gd name="T9" fmla="*/ 0 h 1842"/>
              <a:gd name="T10" fmla="*/ 1747 w 5024"/>
              <a:gd name="T11" fmla="*/ 1842 h 1842"/>
              <a:gd name="T12" fmla="*/ 1989 w 5024"/>
              <a:gd name="T13" fmla="*/ 1188 h 1842"/>
              <a:gd name="T14" fmla="*/ 5024 w 5024"/>
              <a:gd name="T15" fmla="*/ 1188 h 1842"/>
              <a:gd name="connsiteX0" fmla="*/ 0 w 34412"/>
              <a:gd name="connsiteY0" fmla="*/ 6319 h 10000"/>
              <a:gd name="connsiteX1" fmla="*/ 1557 w 34412"/>
              <a:gd name="connsiteY1" fmla="*/ 6319 h 10000"/>
              <a:gd name="connsiteX2" fmla="*/ 2038 w 34412"/>
              <a:gd name="connsiteY2" fmla="*/ 2834 h 10000"/>
              <a:gd name="connsiteX3" fmla="*/ 2518 w 34412"/>
              <a:gd name="connsiteY3" fmla="*/ 10000 h 10000"/>
              <a:gd name="connsiteX4" fmla="*/ 3000 w 34412"/>
              <a:gd name="connsiteY4" fmla="*/ 0 h 10000"/>
              <a:gd name="connsiteX5" fmla="*/ 3477 w 34412"/>
              <a:gd name="connsiteY5" fmla="*/ 10000 h 10000"/>
              <a:gd name="connsiteX6" fmla="*/ 3959 w 34412"/>
              <a:gd name="connsiteY6" fmla="*/ 6450 h 10000"/>
              <a:gd name="connsiteX7" fmla="*/ 34412 w 34412"/>
              <a:gd name="connsiteY7" fmla="*/ 6246 h 10000"/>
              <a:gd name="connsiteX0" fmla="*/ 0 w 36059"/>
              <a:gd name="connsiteY0" fmla="*/ 6115 h 10000"/>
              <a:gd name="connsiteX1" fmla="*/ 3204 w 36059"/>
              <a:gd name="connsiteY1" fmla="*/ 6319 h 10000"/>
              <a:gd name="connsiteX2" fmla="*/ 3685 w 36059"/>
              <a:gd name="connsiteY2" fmla="*/ 2834 h 10000"/>
              <a:gd name="connsiteX3" fmla="*/ 4165 w 36059"/>
              <a:gd name="connsiteY3" fmla="*/ 10000 h 10000"/>
              <a:gd name="connsiteX4" fmla="*/ 4647 w 36059"/>
              <a:gd name="connsiteY4" fmla="*/ 0 h 10000"/>
              <a:gd name="connsiteX5" fmla="*/ 5124 w 36059"/>
              <a:gd name="connsiteY5" fmla="*/ 10000 h 10000"/>
              <a:gd name="connsiteX6" fmla="*/ 5606 w 36059"/>
              <a:gd name="connsiteY6" fmla="*/ 6450 h 10000"/>
              <a:gd name="connsiteX7" fmla="*/ 36059 w 36059"/>
              <a:gd name="connsiteY7" fmla="*/ 6246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59" h="10000">
                <a:moveTo>
                  <a:pt x="0" y="6115"/>
                </a:moveTo>
                <a:lnTo>
                  <a:pt x="3204" y="6319"/>
                </a:lnTo>
                <a:cubicBezTo>
                  <a:pt x="3364" y="5157"/>
                  <a:pt x="3525" y="3996"/>
                  <a:pt x="3685" y="2834"/>
                </a:cubicBezTo>
                <a:lnTo>
                  <a:pt x="4165" y="10000"/>
                </a:lnTo>
                <a:cubicBezTo>
                  <a:pt x="4326" y="6667"/>
                  <a:pt x="4486" y="3333"/>
                  <a:pt x="4647" y="0"/>
                </a:cubicBezTo>
                <a:lnTo>
                  <a:pt x="5124" y="10000"/>
                </a:lnTo>
                <a:cubicBezTo>
                  <a:pt x="5285" y="8817"/>
                  <a:pt x="5445" y="7633"/>
                  <a:pt x="5606" y="6450"/>
                </a:cubicBezTo>
                <a:lnTo>
                  <a:pt x="36059" y="6246"/>
                </a:lnTo>
              </a:path>
            </a:pathLst>
          </a:custGeom>
          <a:noFill/>
          <a:ln w="38100" cap="rnd">
            <a:solidFill>
              <a:srgbClr val="30C1D7"/>
            </a:solidFill>
            <a:prstDash val="solid"/>
            <a:round/>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22" name="TextBox 21">
            <a:extLst>
              <a:ext uri="{FF2B5EF4-FFF2-40B4-BE49-F238E27FC236}">
                <a16:creationId xmlns:a16="http://schemas.microsoft.com/office/drawing/2014/main" id="{1E059C5D-5BED-4472-BB67-E7265705239A}"/>
              </a:ext>
            </a:extLst>
          </p:cNvPr>
          <p:cNvSpPr txBox="1"/>
          <p:nvPr/>
        </p:nvSpPr>
        <p:spPr>
          <a:xfrm>
            <a:off x="-572705" y="1421156"/>
            <a:ext cx="2761130" cy="830997"/>
          </a:xfrm>
          <a:prstGeom prst="rect">
            <a:avLst/>
          </a:prstGeom>
          <a:noFill/>
        </p:spPr>
        <p:txBody>
          <a:bodyPr wrap="square" rtlCol="0">
            <a:spAutoFit/>
          </a:bodyPr>
          <a:lstStyle/>
          <a:p>
            <a:pPr marR="0" lvl="0" indent="0" algn="ctr" fontAlgn="auto">
              <a:lnSpc>
                <a:spcPct val="100000"/>
              </a:lnSpc>
              <a:spcBef>
                <a:spcPts val="0"/>
              </a:spcBef>
              <a:spcAft>
                <a:spcPts val="0"/>
              </a:spcAft>
              <a:buClrTx/>
              <a:buSzTx/>
              <a:buFontTx/>
              <a:buNone/>
              <a:tabLst/>
              <a:defRPr/>
            </a:pPr>
            <a:r>
              <a:rPr lang="en-US" sz="2800" dirty="0">
                <a:ln w="0"/>
                <a:solidFill>
                  <a:schemeClr val="bg1"/>
                </a:solidFill>
                <a:effectLst>
                  <a:outerShdw blurRad="38100" dist="19050" dir="2700000" algn="tl" rotWithShape="0">
                    <a:schemeClr val="dk1">
                      <a:alpha val="40000"/>
                    </a:schemeClr>
                  </a:outerShdw>
                </a:effectLst>
                <a:latin typeface="Arial Narrow" panose="020B0606020202030204" pitchFamily="34" charset="0"/>
              </a:rPr>
              <a:t>Don</a:t>
            </a:r>
          </a:p>
          <a:p>
            <a:pPr marR="0" lvl="0" indent="0" algn="ctr" fontAlgn="auto">
              <a:lnSpc>
                <a:spcPct val="100000"/>
              </a:lnSpc>
              <a:spcBef>
                <a:spcPts val="0"/>
              </a:spcBef>
              <a:spcAft>
                <a:spcPts val="0"/>
              </a:spcAft>
              <a:buClrTx/>
              <a:buSzTx/>
              <a:buFontTx/>
              <a:buNone/>
              <a:tabLst/>
              <a:defRPr/>
            </a:pPr>
            <a:r>
              <a:rPr lang="en-CA" dirty="0">
                <a:ln w="0"/>
                <a:solidFill>
                  <a:schemeClr val="bg1"/>
                </a:solidFill>
                <a:effectLst>
                  <a:outerShdw blurRad="38100" dist="19050" dir="2700000" algn="tl" rotWithShape="0">
                    <a:schemeClr val="dk1">
                      <a:alpha val="40000"/>
                    </a:schemeClr>
                  </a:outerShdw>
                </a:effectLst>
                <a:latin typeface="Arial Narrow" panose="020B0606020202030204" pitchFamily="34" charset="0"/>
              </a:rPr>
              <a:t>82 </a:t>
            </a:r>
            <a:r>
              <a:rPr lang="en-CA" dirty="0" err="1">
                <a:ln w="0"/>
                <a:solidFill>
                  <a:schemeClr val="bg1"/>
                </a:solidFill>
                <a:effectLst>
                  <a:outerShdw blurRad="38100" dist="19050" dir="2700000" algn="tl" rotWithShape="0">
                    <a:schemeClr val="dk1">
                      <a:alpha val="40000"/>
                    </a:schemeClr>
                  </a:outerShdw>
                </a:effectLst>
                <a:latin typeface="Arial Narrow" panose="020B0606020202030204" pitchFamily="34" charset="0"/>
              </a:rPr>
              <a:t>ans</a:t>
            </a:r>
            <a:endParaRPr lang="en-CA" dirty="0">
              <a:ln w="0"/>
              <a:solidFill>
                <a:schemeClr val="bg1"/>
              </a:solidFill>
              <a:effectLst>
                <a:outerShdw blurRad="38100" dist="19050" dir="2700000" algn="tl" rotWithShape="0">
                  <a:schemeClr val="dk1">
                    <a:alpha val="40000"/>
                  </a:schemeClr>
                </a:outerShdw>
              </a:effectLst>
              <a:latin typeface="Arial Narrow" panose="020B0606020202030204" pitchFamily="34" charset="0"/>
            </a:endParaRPr>
          </a:p>
        </p:txBody>
      </p:sp>
      <p:pic>
        <p:nvPicPr>
          <p:cNvPr id="13" name="Picture 12" descr="A person posing for the camera&#10;&#10;Description automatically generated">
            <a:extLst>
              <a:ext uri="{FF2B5EF4-FFF2-40B4-BE49-F238E27FC236}">
                <a16:creationId xmlns:a16="http://schemas.microsoft.com/office/drawing/2014/main" id="{076DB5AB-F45E-49DE-B0B5-8F021ECD922C}"/>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5504" y="2073466"/>
            <a:ext cx="3195263" cy="4792895"/>
          </a:xfrm>
          <a:prstGeom prst="rect">
            <a:avLst/>
          </a:prstGeom>
        </p:spPr>
      </p:pic>
      <p:pic>
        <p:nvPicPr>
          <p:cNvPr id="15" name="4E92DA43-5712-40E9-AFDC-2C1062C78C6F" descr="7646DFF2-B812-4635-AA57-5171E34E5A45@chrc">
            <a:extLst>
              <a:ext uri="{FF2B5EF4-FFF2-40B4-BE49-F238E27FC236}">
                <a16:creationId xmlns:a16="http://schemas.microsoft.com/office/drawing/2014/main" id="{6B4F664E-10B5-46C5-AD11-29BCF7F706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8035" y="140707"/>
            <a:ext cx="1884040" cy="1073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5FB7BDFF-C68A-4917-8E68-EE3EA154EC04}"/>
              </a:ext>
            </a:extLst>
          </p:cNvPr>
          <p:cNvPicPr>
            <a:picLocks noChangeAspect="1"/>
          </p:cNvPicPr>
          <p:nvPr/>
        </p:nvPicPr>
        <p:blipFill>
          <a:blip r:embed="rId7"/>
          <a:stretch>
            <a:fillRect/>
          </a:stretch>
        </p:blipFill>
        <p:spPr>
          <a:xfrm>
            <a:off x="3184538" y="-13254"/>
            <a:ext cx="5959462" cy="2573265"/>
          </a:xfrm>
          <a:prstGeom prst="rect">
            <a:avLst/>
          </a:prstGeom>
        </p:spPr>
      </p:pic>
      <p:pic>
        <p:nvPicPr>
          <p:cNvPr id="7" name="Picture 6">
            <a:extLst>
              <a:ext uri="{FF2B5EF4-FFF2-40B4-BE49-F238E27FC236}">
                <a16:creationId xmlns:a16="http://schemas.microsoft.com/office/drawing/2014/main" id="{50C61293-CC65-4D88-AEC0-710F0AE4F691}"/>
              </a:ext>
            </a:extLst>
          </p:cNvPr>
          <p:cNvPicPr>
            <a:picLocks noChangeAspect="1"/>
          </p:cNvPicPr>
          <p:nvPr/>
        </p:nvPicPr>
        <p:blipFill>
          <a:blip r:embed="rId8"/>
          <a:stretch>
            <a:fillRect/>
          </a:stretch>
        </p:blipFill>
        <p:spPr>
          <a:xfrm>
            <a:off x="3195263" y="2581452"/>
            <a:ext cx="6322100" cy="2017951"/>
          </a:xfrm>
          <a:prstGeom prst="rect">
            <a:avLst/>
          </a:prstGeom>
        </p:spPr>
      </p:pic>
      <p:pic>
        <p:nvPicPr>
          <p:cNvPr id="8" name="Picture 7">
            <a:extLst>
              <a:ext uri="{FF2B5EF4-FFF2-40B4-BE49-F238E27FC236}">
                <a16:creationId xmlns:a16="http://schemas.microsoft.com/office/drawing/2014/main" id="{AABB2C04-FD29-47BC-963E-4A768CAFA3A7}"/>
              </a:ext>
            </a:extLst>
          </p:cNvPr>
          <p:cNvPicPr>
            <a:picLocks noChangeAspect="1"/>
          </p:cNvPicPr>
          <p:nvPr/>
        </p:nvPicPr>
        <p:blipFill>
          <a:blip r:embed="rId9"/>
          <a:stretch>
            <a:fillRect/>
          </a:stretch>
        </p:blipFill>
        <p:spPr>
          <a:xfrm>
            <a:off x="3184537" y="4534077"/>
            <a:ext cx="5999219" cy="2378788"/>
          </a:xfrm>
          <a:prstGeom prst="rect">
            <a:avLst/>
          </a:prstGeom>
        </p:spPr>
      </p:pic>
    </p:spTree>
    <p:extLst>
      <p:ext uri="{BB962C8B-B14F-4D97-AF65-F5344CB8AC3E}">
        <p14:creationId xmlns:p14="http://schemas.microsoft.com/office/powerpoint/2010/main" val="298758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878E3E-03CE-44DE-91BF-54E76C1C3319}"/>
              </a:ext>
            </a:extLst>
          </p:cNvPr>
          <p:cNvSpPr/>
          <p:nvPr/>
        </p:nvSpPr>
        <p:spPr>
          <a:xfrm>
            <a:off x="0" y="6442058"/>
            <a:ext cx="9144000" cy="415942"/>
          </a:xfrm>
          <a:prstGeom prst="rect">
            <a:avLst/>
          </a:prstGeom>
          <a:solidFill>
            <a:srgbClr val="30C1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Straight Connector 6">
            <a:extLst>
              <a:ext uri="{FF2B5EF4-FFF2-40B4-BE49-F238E27FC236}">
                <a16:creationId xmlns:a16="http://schemas.microsoft.com/office/drawing/2014/main" id="{4F0F2E5D-FE70-4771-AEC9-15CFDDC61F37}"/>
              </a:ext>
            </a:extLst>
          </p:cNvPr>
          <p:cNvCxnSpPr/>
          <p:nvPr/>
        </p:nvCxnSpPr>
        <p:spPr>
          <a:xfrm flipV="1">
            <a:off x="0" y="1149657"/>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68A608-2AD4-4118-9576-9334CD35F3ED}"/>
              </a:ext>
            </a:extLst>
          </p:cNvPr>
          <p:cNvCxnSpPr/>
          <p:nvPr/>
        </p:nvCxnSpPr>
        <p:spPr>
          <a:xfrm flipV="1">
            <a:off x="0" y="6444164"/>
            <a:ext cx="9144000"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pic>
        <p:nvPicPr>
          <p:cNvPr id="5" name="Picture 4" descr="CHRC-logo_light-blue.png">
            <a:extLst>
              <a:ext uri="{FF2B5EF4-FFF2-40B4-BE49-F238E27FC236}">
                <a16:creationId xmlns:a16="http://schemas.microsoft.com/office/drawing/2014/main" id="{ADEC60BF-4E5F-40CC-86DD-1D84B351C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359" y="6075747"/>
            <a:ext cx="846691" cy="842500"/>
          </a:xfrm>
          <a:prstGeom prst="rect">
            <a:avLst/>
          </a:prstGeom>
        </p:spPr>
      </p:pic>
      <p:sp>
        <p:nvSpPr>
          <p:cNvPr id="10" name="TextBox 9">
            <a:extLst>
              <a:ext uri="{FF2B5EF4-FFF2-40B4-BE49-F238E27FC236}">
                <a16:creationId xmlns:a16="http://schemas.microsoft.com/office/drawing/2014/main" id="{0199A57B-5E3A-4432-B942-8C5BDCDD410F}"/>
              </a:ext>
            </a:extLst>
          </p:cNvPr>
          <p:cNvSpPr txBox="1"/>
          <p:nvPr/>
        </p:nvSpPr>
        <p:spPr>
          <a:xfrm>
            <a:off x="0" y="1169143"/>
            <a:ext cx="9144000" cy="1371600"/>
          </a:xfrm>
          <a:prstGeom prst="rect">
            <a:avLst/>
          </a:prstGeom>
          <a:solidFill>
            <a:srgbClr val="23334E">
              <a:alpha val="69804"/>
            </a:srgb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AutoShape 6" descr="Related image">
            <a:extLst>
              <a:ext uri="{FF2B5EF4-FFF2-40B4-BE49-F238E27FC236}">
                <a16:creationId xmlns:a16="http://schemas.microsoft.com/office/drawing/2014/main" id="{E49CAD29-5C27-4112-85AD-55CC4DF426EB}"/>
              </a:ext>
            </a:extLst>
          </p:cNvPr>
          <p:cNvSpPr>
            <a:spLocks noChangeAspect="1" noChangeArrowheads="1"/>
          </p:cNvSpPr>
          <p:nvPr/>
        </p:nvSpPr>
        <p:spPr bwMode="auto">
          <a:xfrm>
            <a:off x="2713634" y="1088144"/>
            <a:ext cx="1858366" cy="18583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a:extLst>
              <a:ext uri="{FF2B5EF4-FFF2-40B4-BE49-F238E27FC236}">
                <a16:creationId xmlns:a16="http://schemas.microsoft.com/office/drawing/2014/main" id="{BA423CDB-40B0-4C6C-9B21-6071EB4E024D}"/>
              </a:ext>
            </a:extLst>
          </p:cNvPr>
          <p:cNvSpPr/>
          <p:nvPr/>
        </p:nvSpPr>
        <p:spPr>
          <a:xfrm>
            <a:off x="1114425" y="1176140"/>
            <a:ext cx="7783077" cy="1077218"/>
          </a:xfrm>
          <a:prstGeom prst="rect">
            <a:avLst/>
          </a:prstGeom>
        </p:spPr>
        <p:txBody>
          <a:bodyPr wrap="square">
            <a:spAutoFit/>
          </a:bodyPr>
          <a:lstStyle/>
          <a:p>
            <a:pPr algn="ctr">
              <a:defRPr/>
            </a:pPr>
            <a:r>
              <a:rPr lang="fr-CA" sz="3200" b="1" dirty="0">
                <a:solidFill>
                  <a:srgbClr val="FFFFFF"/>
                </a:solidFill>
                <a:latin typeface="Arial Narrow" pitchFamily="34" charset="0"/>
              </a:rPr>
              <a:t>Que recommanderiez-vous dans le cas de Don</a:t>
            </a:r>
            <a:br>
              <a:rPr lang="fr-CA" sz="3200" b="1" dirty="0">
                <a:solidFill>
                  <a:srgbClr val="FFFFFF"/>
                </a:solidFill>
                <a:latin typeface="Arial Narrow" pitchFamily="34" charset="0"/>
              </a:rPr>
            </a:br>
            <a:r>
              <a:rPr lang="fr-CA" sz="3200" b="1" dirty="0">
                <a:solidFill>
                  <a:srgbClr val="FFFFFF"/>
                </a:solidFill>
                <a:latin typeface="Arial Narrow" pitchFamily="34" charset="0"/>
              </a:rPr>
              <a:t>(dyspepsie; saignement rectal; </a:t>
            </a:r>
            <a:r>
              <a:rPr lang="fr-CA" sz="3200" b="1" dirty="0" err="1">
                <a:solidFill>
                  <a:srgbClr val="FFFFFF"/>
                </a:solidFill>
                <a:latin typeface="Arial Narrow" pitchFamily="34" charset="0"/>
              </a:rPr>
              <a:t>Hb</a:t>
            </a:r>
            <a:r>
              <a:rPr lang="fr-CA" sz="3200" b="1" dirty="0">
                <a:solidFill>
                  <a:srgbClr val="FFFFFF"/>
                </a:solidFill>
                <a:latin typeface="Arial Narrow" pitchFamily="34" charset="0"/>
              </a:rPr>
              <a:t> 135 g/L) ? </a:t>
            </a:r>
            <a:endParaRPr lang="en-CA" sz="3200" b="1" dirty="0">
              <a:solidFill>
                <a:schemeClr val="bg1">
                  <a:lumMod val="95000"/>
                </a:schemeClr>
              </a:solidFill>
              <a:latin typeface="Arial Narrow" panose="020B0606020202030204" pitchFamily="34" charset="0"/>
              <a:cs typeface="Candara"/>
            </a:endParaRPr>
          </a:p>
        </p:txBody>
      </p:sp>
      <p:sp>
        <p:nvSpPr>
          <p:cNvPr id="33" name="Content Placeholder 2">
            <a:extLst>
              <a:ext uri="{FF2B5EF4-FFF2-40B4-BE49-F238E27FC236}">
                <a16:creationId xmlns:a16="http://schemas.microsoft.com/office/drawing/2014/main" id="{EA3DAF72-ADEB-4361-AC63-CDC19E0715BA}"/>
              </a:ext>
            </a:extLst>
          </p:cNvPr>
          <p:cNvSpPr txBox="1">
            <a:spLocks/>
          </p:cNvSpPr>
          <p:nvPr/>
        </p:nvSpPr>
        <p:spPr>
          <a:xfrm>
            <a:off x="171951" y="2567110"/>
            <a:ext cx="8084154" cy="38147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buClr>
                <a:schemeClr val="accent2"/>
              </a:buClr>
            </a:pPr>
            <a:r>
              <a:rPr lang="fr-BE" b="1" i="1" dirty="0">
                <a:solidFill>
                  <a:srgbClr val="1B1A5A"/>
                </a:solidFill>
                <a:latin typeface="Arial Narrow" pitchFamily="34" charset="0"/>
                <a:cs typeface="Aharoni" pitchFamily="2" charset="-79"/>
              </a:rPr>
              <a:t>Choisissez une ou plusieurs des options suivantes:</a:t>
            </a:r>
            <a:endParaRPr lang="en-CA" b="1" i="1" dirty="0">
              <a:solidFill>
                <a:srgbClr val="1B1A5A"/>
              </a:solidFill>
              <a:latin typeface="Arial Narrow" pitchFamily="34" charset="0"/>
              <a:ea typeface="Lato" panose="020F0502020204030203" pitchFamily="34" charset="0"/>
              <a:cs typeface="Lato" panose="020F0502020204030203" pitchFamily="34" charset="0"/>
            </a:endParaRPr>
          </a:p>
          <a:p>
            <a:pPr marL="914400" lvl="1" indent="-457200" algn="l" defTabSz="914377">
              <a:lnSpc>
                <a:spcPct val="100000"/>
              </a:lnSpc>
              <a:spcBef>
                <a:spcPts val="600"/>
              </a:spcBef>
              <a:buFont typeface="+mj-lt"/>
              <a:buAutoNum type="arabicPeriod"/>
            </a:pPr>
            <a:r>
              <a:rPr lang="fr-BE" sz="1800" b="1" dirty="0">
                <a:latin typeface="Arial Narrow" pitchFamily="34" charset="0"/>
              </a:rPr>
              <a:t>Continuer le dabigatran 110 mg </a:t>
            </a:r>
            <a:r>
              <a:rPr lang="fr-BE" sz="1800" b="1" dirty="0" err="1">
                <a:latin typeface="Arial Narrow" pitchFamily="34" charset="0"/>
              </a:rPr>
              <a:t>bid</a:t>
            </a:r>
            <a:r>
              <a:rPr lang="fr-BE" sz="1800" b="1" dirty="0">
                <a:latin typeface="Arial Narrow" pitchFamily="34" charset="0"/>
              </a:rPr>
              <a:t> </a:t>
            </a:r>
            <a:r>
              <a:rPr lang="en-CA" sz="1800" b="1" dirty="0">
                <a:latin typeface="Arial Narrow" pitchFamily="34" charset="0"/>
                <a:cs typeface="Candara"/>
              </a:rPr>
              <a:t> </a:t>
            </a:r>
          </a:p>
          <a:p>
            <a:pPr marL="914400" lvl="1" indent="-457200" algn="l" defTabSz="914377">
              <a:lnSpc>
                <a:spcPct val="100000"/>
              </a:lnSpc>
              <a:spcBef>
                <a:spcPts val="600"/>
              </a:spcBef>
              <a:buFont typeface="+mj-lt"/>
              <a:buAutoNum type="arabicPeriod"/>
            </a:pPr>
            <a:r>
              <a:rPr lang="fr-BE" sz="1800" b="1" dirty="0">
                <a:latin typeface="Arial Narrow" pitchFamily="34" charset="0"/>
              </a:rPr>
              <a:t>Arrêter l’anticoagulation par le dabigatran  </a:t>
            </a:r>
          </a:p>
          <a:p>
            <a:pPr marL="914400" lvl="1" indent="-457200" algn="l" defTabSz="914377">
              <a:lnSpc>
                <a:spcPct val="100000"/>
              </a:lnSpc>
              <a:spcBef>
                <a:spcPts val="600"/>
              </a:spcBef>
              <a:buFont typeface="+mj-lt"/>
              <a:buAutoNum type="arabicPeriod"/>
            </a:pPr>
            <a:r>
              <a:rPr lang="fr-BE" sz="1800" b="1" dirty="0">
                <a:latin typeface="Arial Narrow" pitchFamily="34" charset="0"/>
              </a:rPr>
              <a:t> Passer à l’AAS 80 mg/jour</a:t>
            </a:r>
          </a:p>
          <a:p>
            <a:pPr marL="914400" lvl="1" indent="-457200" algn="l" defTabSz="914377">
              <a:lnSpc>
                <a:spcPct val="100000"/>
              </a:lnSpc>
              <a:spcBef>
                <a:spcPts val="600"/>
              </a:spcBef>
              <a:buFont typeface="+mj-lt"/>
              <a:buAutoNum type="arabicPeriod"/>
            </a:pPr>
            <a:r>
              <a:rPr lang="fr-BE" sz="1800" b="1" dirty="0">
                <a:latin typeface="Arial Narrow" pitchFamily="34" charset="0"/>
              </a:rPr>
              <a:t> Passer à la warfarine </a:t>
            </a:r>
          </a:p>
          <a:p>
            <a:pPr marL="914400" lvl="1" indent="-457200" algn="l" defTabSz="914377">
              <a:lnSpc>
                <a:spcPct val="100000"/>
              </a:lnSpc>
              <a:spcBef>
                <a:spcPts val="600"/>
              </a:spcBef>
              <a:buFont typeface="+mj-lt"/>
              <a:buAutoNum type="arabicPeriod"/>
            </a:pPr>
            <a:r>
              <a:rPr lang="fr-BE" sz="1800" b="1" dirty="0">
                <a:latin typeface="Arial Narrow" pitchFamily="34" charset="0"/>
              </a:rPr>
              <a:t> Passer à l’apixaban</a:t>
            </a:r>
          </a:p>
          <a:p>
            <a:pPr marL="914400" lvl="1" indent="-457200" algn="l" defTabSz="914377">
              <a:lnSpc>
                <a:spcPct val="100000"/>
              </a:lnSpc>
              <a:spcBef>
                <a:spcPts val="600"/>
              </a:spcBef>
              <a:buFont typeface="+mj-lt"/>
              <a:buAutoNum type="arabicPeriod"/>
            </a:pPr>
            <a:r>
              <a:rPr lang="fr-BE" sz="1800" b="1" dirty="0">
                <a:latin typeface="Arial Narrow" pitchFamily="34" charset="0"/>
              </a:rPr>
              <a:t> Passer à l’</a:t>
            </a:r>
            <a:r>
              <a:rPr lang="en-CA" sz="1800" b="1" dirty="0" err="1">
                <a:latin typeface="Arial Narrow" pitchFamily="34" charset="0"/>
              </a:rPr>
              <a:t>é</a:t>
            </a:r>
            <a:r>
              <a:rPr lang="en-CA" sz="1800" b="1" dirty="0" err="1">
                <a:latin typeface="Arial Narrow" pitchFamily="34" charset="0"/>
                <a:ea typeface="Lato" panose="020F0502020204030203" pitchFamily="34" charset="0"/>
                <a:cs typeface="Lato" panose="020F0502020204030203" pitchFamily="34" charset="0"/>
              </a:rPr>
              <a:t>doxaban</a:t>
            </a:r>
            <a:endParaRPr lang="fr-BE" sz="1800" b="1" dirty="0">
              <a:latin typeface="Arial Narrow" pitchFamily="34" charset="0"/>
            </a:endParaRPr>
          </a:p>
          <a:p>
            <a:pPr marL="914400" lvl="1" indent="-457200" algn="l" defTabSz="914377">
              <a:lnSpc>
                <a:spcPct val="100000"/>
              </a:lnSpc>
              <a:spcBef>
                <a:spcPts val="600"/>
              </a:spcBef>
              <a:buFont typeface="+mj-lt"/>
              <a:buAutoNum type="arabicPeriod"/>
            </a:pPr>
            <a:r>
              <a:rPr lang="fr-BE" sz="1800" b="1" dirty="0">
                <a:latin typeface="Arial Narrow" pitchFamily="34" charset="0"/>
              </a:rPr>
              <a:t> Passer au rivaroxaban</a:t>
            </a:r>
          </a:p>
          <a:p>
            <a:pPr marL="914400" lvl="1" indent="-457200" algn="l" defTabSz="914377">
              <a:lnSpc>
                <a:spcPct val="100000"/>
              </a:lnSpc>
              <a:spcBef>
                <a:spcPts val="600"/>
              </a:spcBef>
              <a:buFont typeface="+mj-lt"/>
              <a:buAutoNum type="arabicPeriod"/>
            </a:pPr>
            <a:r>
              <a:rPr lang="fr-BE" sz="1800" b="1" dirty="0">
                <a:latin typeface="Arial Narrow" pitchFamily="34" charset="0"/>
              </a:rPr>
              <a:t> Ajouter un IPP (inhibiteur de la pompe à protons)</a:t>
            </a:r>
          </a:p>
          <a:p>
            <a:pPr marL="914400" lvl="1" indent="-457200" algn="l" defTabSz="914377">
              <a:lnSpc>
                <a:spcPct val="100000"/>
              </a:lnSpc>
              <a:spcBef>
                <a:spcPts val="600"/>
              </a:spcBef>
              <a:buFont typeface="+mj-lt"/>
              <a:buAutoNum type="arabicPeriod"/>
            </a:pPr>
            <a:r>
              <a:rPr lang="fr-BE" sz="1800" b="1" dirty="0">
                <a:latin typeface="Arial Narrow" pitchFamily="34" charset="0"/>
              </a:rPr>
              <a:t> Orienter le patient vers un gastroentérologue pour des examens plus approfondis</a:t>
            </a:r>
          </a:p>
        </p:txBody>
      </p:sp>
      <p:cxnSp>
        <p:nvCxnSpPr>
          <p:cNvPr id="34" name="Straight Connector 33">
            <a:extLst>
              <a:ext uri="{FF2B5EF4-FFF2-40B4-BE49-F238E27FC236}">
                <a16:creationId xmlns:a16="http://schemas.microsoft.com/office/drawing/2014/main" id="{1634C970-2BB3-4646-A5B7-B1C6D597D6E4}"/>
              </a:ext>
            </a:extLst>
          </p:cNvPr>
          <p:cNvCxnSpPr/>
          <p:nvPr/>
        </p:nvCxnSpPr>
        <p:spPr>
          <a:xfrm flipV="1">
            <a:off x="-1" y="2501483"/>
            <a:ext cx="9144000" cy="0"/>
          </a:xfrm>
          <a:prstGeom prst="line">
            <a:avLst/>
          </a:prstGeom>
          <a:ln w="57150">
            <a:solidFill>
              <a:srgbClr val="23334E"/>
            </a:solidFill>
          </a:ln>
          <a:effectLst/>
        </p:spPr>
        <p:style>
          <a:lnRef idx="1">
            <a:schemeClr val="accent1"/>
          </a:lnRef>
          <a:fillRef idx="0">
            <a:schemeClr val="accent1"/>
          </a:fillRef>
          <a:effectRef idx="0">
            <a:schemeClr val="accent1"/>
          </a:effectRef>
          <a:fontRef idx="minor">
            <a:schemeClr val="tx1"/>
          </a:fontRef>
        </p:style>
      </p:cxnSp>
      <p:pic>
        <p:nvPicPr>
          <p:cNvPr id="13" name="4E92DA43-5712-40E9-AFDC-2C1062C78C6F" descr="7646DFF2-B812-4635-AA57-5171E34E5A45@chrc">
            <a:extLst>
              <a:ext uri="{FF2B5EF4-FFF2-40B4-BE49-F238E27FC236}">
                <a16:creationId xmlns:a16="http://schemas.microsoft.com/office/drawing/2014/main" id="{CD42C42C-0144-41DD-B1B4-3AD8D2DD55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3235" y="140708"/>
            <a:ext cx="1582978" cy="9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A close up of a sign&#10;&#10;Description automatically generated">
            <a:extLst>
              <a:ext uri="{FF2B5EF4-FFF2-40B4-BE49-F238E27FC236}">
                <a16:creationId xmlns:a16="http://schemas.microsoft.com/office/drawing/2014/main" id="{AA45CD58-1E16-4ED0-906E-ABEEC03AF976}"/>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 uri="{28A0092B-C50C-407E-A947-70E740481C1C}">
                <a14:useLocalDpi xmlns:a14="http://schemas.microsoft.com/office/drawing/2010/main" val="0"/>
              </a:ext>
            </a:extLst>
          </a:blip>
          <a:stretch>
            <a:fillRect/>
          </a:stretch>
        </p:blipFill>
        <p:spPr>
          <a:xfrm>
            <a:off x="52179" y="84727"/>
            <a:ext cx="1367490" cy="3079932"/>
          </a:xfrm>
          <a:prstGeom prst="rect">
            <a:avLst/>
          </a:prstGeom>
        </p:spPr>
      </p:pic>
    </p:spTree>
    <p:extLst>
      <p:ext uri="{BB962C8B-B14F-4D97-AF65-F5344CB8AC3E}">
        <p14:creationId xmlns:p14="http://schemas.microsoft.com/office/powerpoint/2010/main" val="413557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3">
                                            <p:txEl>
                                              <p:pRg st="5" end="5"/>
                                            </p:txEl>
                                          </p:spTgt>
                                        </p:tgtEl>
                                        <p:attrNameLst>
                                          <p:attrName>style.color</p:attrName>
                                        </p:attrNameLst>
                                      </p:cBhvr>
                                      <p:to>
                                        <a:srgbClr val="30C1D7"/>
                                      </p:to>
                                    </p:animClr>
                                  </p:childTnLst>
                                </p:cTn>
                              </p:par>
                              <p:par>
                                <p:cTn id="7" presetID="3" presetClass="emph" presetSubtype="2" fill="hold" nodeType="withEffect">
                                  <p:stCondLst>
                                    <p:cond delay="0"/>
                                  </p:stCondLst>
                                  <p:childTnLst>
                                    <p:animClr clrSpc="rgb" dir="cw">
                                      <p:cBhvr override="childStyle">
                                        <p:cTn id="8" dur="500" fill="hold"/>
                                        <p:tgtEl>
                                          <p:spTgt spid="33">
                                            <p:txEl>
                                              <p:pRg st="6" end="6"/>
                                            </p:txEl>
                                          </p:spTgt>
                                        </p:tgtEl>
                                        <p:attrNameLst>
                                          <p:attrName>style.color</p:attrName>
                                        </p:attrNameLst>
                                      </p:cBhvr>
                                      <p:to>
                                        <a:srgbClr val="30C1D7"/>
                                      </p:to>
                                    </p:animClr>
                                  </p:childTnLst>
                                </p:cTn>
                              </p:par>
                              <p:par>
                                <p:cTn id="9" presetID="3" presetClass="emph" presetSubtype="2" fill="hold" nodeType="withEffect">
                                  <p:stCondLst>
                                    <p:cond delay="0"/>
                                  </p:stCondLst>
                                  <p:childTnLst>
                                    <p:animClr clrSpc="rgb" dir="cw">
                                      <p:cBhvr override="childStyle">
                                        <p:cTn id="10" dur="500" fill="hold"/>
                                        <p:tgtEl>
                                          <p:spTgt spid="33">
                                            <p:txEl>
                                              <p:pRg st="7" end="7"/>
                                            </p:txEl>
                                          </p:spTgt>
                                        </p:tgtEl>
                                        <p:attrNameLst>
                                          <p:attrName>style.color</p:attrName>
                                        </p:attrNameLst>
                                      </p:cBhvr>
                                      <p:to>
                                        <a:srgbClr val="30C1D7"/>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33666</TotalTime>
  <Words>7994</Words>
  <Application>Microsoft Office PowerPoint</Application>
  <PresentationFormat>On-screen Show (4:3)</PresentationFormat>
  <Paragraphs>843</Paragraphs>
  <Slides>44</Slides>
  <Notes>44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Agency FB</vt:lpstr>
      <vt:lpstr>Arial</vt:lpstr>
      <vt:lpstr>Arial Narrow</vt:lpstr>
      <vt:lpstr>Calibri</vt:lpstr>
      <vt:lpstr>Candara</vt:lpstr>
      <vt:lpstr>Lato</vt:lpstr>
      <vt:lpstr>Open Sans</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Lianne Goldin</dc:creator>
  <cp:lastModifiedBy>Dija Changkit</cp:lastModifiedBy>
  <cp:revision>479</cp:revision>
  <cp:lastPrinted>2019-03-31T16:46:45Z</cp:lastPrinted>
  <dcterms:created xsi:type="dcterms:W3CDTF">2018-12-21T21:39:30Z</dcterms:created>
  <dcterms:modified xsi:type="dcterms:W3CDTF">2019-11-19T20:56:29Z</dcterms:modified>
</cp:coreProperties>
</file>