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5" r:id="rId4"/>
    <p:sldId id="26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0FE"/>
    <a:srgbClr val="8F09FF"/>
    <a:srgbClr val="67B3FE"/>
    <a:srgbClr val="6E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7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11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64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6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23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4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2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2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3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2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A48909-6CCD-428D-8469-6EA8FECBFBB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Политика информационной безопасности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Интернет-магазин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541D0-33AA-4C77-A4C2-3D4BFDC86E66}"/>
              </a:ext>
            </a:extLst>
          </p:cNvPr>
          <p:cNvSpPr txBox="1"/>
          <p:nvPr/>
        </p:nvSpPr>
        <p:spPr>
          <a:xfrm>
            <a:off x="684212" y="6078073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Слемнёв В</a:t>
            </a:r>
            <a:r>
              <a:rPr lang="en-US" dirty="0"/>
              <a:t>.</a:t>
            </a:r>
            <a:r>
              <a:rPr lang="ru-RU" dirty="0"/>
              <a:t>Н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21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340" y="204142"/>
            <a:ext cx="10515600" cy="197089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непосредственная оценка рисков с использованием ранее созданных шкал для оценки ущерба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7387"/>
              </p:ext>
            </p:extLst>
          </p:nvPr>
        </p:nvGraphicFramePr>
        <p:xfrm>
          <a:off x="1051496" y="2153518"/>
          <a:ext cx="7799832" cy="3501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 атаки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Ущерб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Риск (Ущерб * Вероятность)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Взлом логинов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паролей пользователей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Перехват банковских транзакций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DOS-</a:t>
                      </a:r>
                      <a:r>
                        <a:rPr lang="ru-RU" sz="1400">
                          <a:effectLst/>
                        </a:rPr>
                        <a:t>атака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Внедрение вирусного ПО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SQL-</a:t>
                      </a:r>
                      <a:r>
                        <a:rPr lang="ru-RU" sz="1400" dirty="0">
                          <a:effectLst/>
                        </a:rPr>
                        <a:t>инъекции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Подделка межсайтовых запросов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Несанкционированный доступ к административным ресурсам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…….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3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96777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Выводы после оценки рисков</a:t>
            </a:r>
            <a:br>
              <a:rPr lang="ru-RU" dirty="0">
                <a:latin typeface="Arial Black" panose="020B0A04020102020204" pitchFamily="34" charset="0"/>
              </a:rPr>
            </a:br>
            <a:r>
              <a:rPr lang="ru-RU" dirty="0">
                <a:latin typeface="Arial Black" panose="020B0A04020102020204" pitchFamily="34" charset="0"/>
              </a:rPr>
              <a:t>Уязвимые места: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474843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Личные данные для входа в систему – логины и пароли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Настройки и конфигурации серверов, баз данных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Незащищенность соединения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Различные виды хакерских атак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Внедрение вредоносного ПО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Низкое качество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9691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542" y="556590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Меры защиты: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942" y="2335695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Тестирование ПО до ввода в эксплуатацию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Внедрение антивирусных программ, частое обновление баз данных сигнатур вирусов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Обучение персонала работе с внедренными информационными системами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Высокий уровень подготовки технического отдела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Ограниченный доступ в помещения с аппаратными средствами</a:t>
            </a:r>
          </a:p>
        </p:txBody>
      </p:sp>
    </p:spTree>
    <p:extLst>
      <p:ext uri="{BB962C8B-B14F-4D97-AF65-F5344CB8AC3E}">
        <p14:creationId xmlns:p14="http://schemas.microsoft.com/office/powerpoint/2010/main" val="30890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725" y="720401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725" y="1625598"/>
            <a:ext cx="8534400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  <a:ea typeface="SamsungOne 400" panose="020B0503030303020204" pitchFamily="34" charset="0"/>
              </a:rPr>
              <a:t>Политика информационной безопасности является одним из звеньев в последовательном ряде решений информационной безопасности, указанное обстоятельство гарантирует должностным лицам банка, что система информационной безопасности, построенная в соответствии с концепцией, будет управляемой, экономически обоснованной и соответствующей требованиям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81425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5082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Политика информационной безопасности -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правил, процедур, практических методов, руководящих принципов, документированных управленческих решений, </a:t>
            </a:r>
            <a:r>
              <a:rPr lang="ru-RU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направленных на защиту информации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связанных с ней ресурсов и используемых всеми сотрудниками организации или учреждения в своей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14538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730341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351721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правил, процедур, практических методов, руководящих принципов, документированных управленческих решений, </a:t>
            </a:r>
            <a:r>
              <a:rPr lang="ru-RU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направленных на защиту информации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связанных с ней ресурсов и используемых всеми сотрудниками организации или учреждения в своей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29991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747275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0809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объектов защиты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основных угроз и их источников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угроз, рисков и уязвимостей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мер, методов и средств обеспечения требуемого уровня защищенности информационных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78140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64" y="760159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064" y="1928192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 рациональной эксплуатации информационных систем и ресурсов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Предотвращение утечки конфиденциальной информации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Зашита от несанкционированного доступа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Повышение дисциплинарного уровня сотрудников при работе с внутренними информационными системами и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19830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586" y="1386323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Интернет-магазина</a:t>
            </a:r>
          </a:p>
        </p:txBody>
      </p:sp>
      <p:pic>
        <p:nvPicPr>
          <p:cNvPr id="1026" name="Picture 2" descr="Картинки по запросу &quot;отделы интернет магазина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3610" y="2236305"/>
            <a:ext cx="6313327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3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360" y="735496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Объекты защиты: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786" y="2556933"/>
            <a:ext cx="8534400" cy="36152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Информационные ресурсы, содержащие служебную тайну и конфиденциальную информацию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Клиенты магазина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Информационная инфраструктура и помещения с аппаратурой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Магазин как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web-</a:t>
            </a:r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приложение: сервер, соединение, база данных…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Информационные процессы, связанные с денежными транзакциями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Информационные системы всех рабочих отделов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7840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710462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Цели защиты: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8710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>
                <a:solidFill>
                  <a:schemeClr val="tx1"/>
                </a:solidFill>
                <a:latin typeface="Trebuchet MS" panose="020B0603020202020204" pitchFamily="34" charset="0"/>
              </a:rPr>
              <a:t>выявление, оценка и прогнозирование </a:t>
            </a:r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источников угроз информационной опасности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снижение рисков магазина, связанных с использованием информационных технологий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создание условий для максимальной </a:t>
            </a:r>
            <a:r>
              <a:rPr lang="ru-RU" u="sng" dirty="0">
                <a:solidFill>
                  <a:schemeClr val="tx1"/>
                </a:solidFill>
                <a:latin typeface="Trebuchet MS" panose="020B0603020202020204" pitchFamily="34" charset="0"/>
              </a:rPr>
              <a:t>автоматизации</a:t>
            </a:r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 выполнения различных операций и исключения ручных операций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защита от несанкционированной модификации используемых в системах магазина программных средств, а также защиту систем от внедрения несанкционированных программ, включая </a:t>
            </a:r>
            <a:r>
              <a:rPr lang="ru-RU" u="sng" dirty="0">
                <a:solidFill>
                  <a:schemeClr val="tx1"/>
                </a:solidFill>
                <a:latin typeface="Trebuchet MS" panose="020B0603020202020204" pitchFamily="34" charset="0"/>
              </a:rPr>
              <a:t>компьютерные вирусы</a:t>
            </a:r>
          </a:p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защита информации от </a:t>
            </a:r>
            <a:r>
              <a:rPr lang="ru-RU" u="sng" dirty="0">
                <a:solidFill>
                  <a:schemeClr val="tx1"/>
                </a:solidFill>
                <a:latin typeface="Trebuchet MS" panose="020B0603020202020204" pitchFamily="34" charset="0"/>
              </a:rPr>
              <a:t>утечки</a:t>
            </a:r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 по техническим каналам при ее обработке, хранении и передаче по каналам связи</a:t>
            </a:r>
          </a:p>
        </p:txBody>
      </p:sp>
    </p:spTree>
    <p:extLst>
      <p:ext uri="{BB962C8B-B14F-4D97-AF65-F5344CB8AC3E}">
        <p14:creationId xmlns:p14="http://schemas.microsoft.com/office/powerpoint/2010/main" val="161531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725" y="541497"/>
            <a:ext cx="8534400" cy="150706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Оценка угроз для выбора мер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638" y="1143001"/>
            <a:ext cx="8534400" cy="249214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rebuchet MS" panose="020B0603020202020204" pitchFamily="34" charset="0"/>
              </a:rPr>
              <a:t>Оценка потенциального ущерба: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77541"/>
              </p:ext>
            </p:extLst>
          </p:nvPr>
        </p:nvGraphicFramePr>
        <p:xfrm>
          <a:off x="614638" y="2886724"/>
          <a:ext cx="8403336" cy="2907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Величина ущерба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Последствий 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Незначительные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Минимальные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Допустимые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Значительные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 dirty="0">
                          <a:effectLst/>
                        </a:rPr>
                        <a:t>Высокая степень существенности последствия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65774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434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Bahnschrift SemiBold SemiConden</vt:lpstr>
      <vt:lpstr>Calibri</vt:lpstr>
      <vt:lpstr>Century Gothic</vt:lpstr>
      <vt:lpstr>SamsungOne 400</vt:lpstr>
      <vt:lpstr>Times New Roman</vt:lpstr>
      <vt:lpstr>Trebuchet MS</vt:lpstr>
      <vt:lpstr>Wingdings 3</vt:lpstr>
      <vt:lpstr>Сектор</vt:lpstr>
      <vt:lpstr>Политика информационной безопасности</vt:lpstr>
      <vt:lpstr>Политика информационной безопасности -</vt:lpstr>
      <vt:lpstr>Актуальность</vt:lpstr>
      <vt:lpstr>Задачи</vt:lpstr>
      <vt:lpstr>Цели</vt:lpstr>
      <vt:lpstr>Структура Интернет-магазина</vt:lpstr>
      <vt:lpstr>Объекты защиты:</vt:lpstr>
      <vt:lpstr>Цели защиты:</vt:lpstr>
      <vt:lpstr>Оценка угроз для выбора мер защиты</vt:lpstr>
      <vt:lpstr>Презентация PowerPoint</vt:lpstr>
      <vt:lpstr>Выводы после оценки рисков Уязвимые места:</vt:lpstr>
      <vt:lpstr>Меры защиты: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безопасности</dc:title>
  <dc:creator>ValeriaSmelova</dc:creator>
  <cp:lastModifiedBy>VICTORY !</cp:lastModifiedBy>
  <cp:revision>14</cp:revision>
  <dcterms:created xsi:type="dcterms:W3CDTF">2021-02-16T20:58:29Z</dcterms:created>
  <dcterms:modified xsi:type="dcterms:W3CDTF">2023-02-19T16:29:29Z</dcterms:modified>
</cp:coreProperties>
</file>