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7" r:id="rId2"/>
    <p:sldId id="271" r:id="rId3"/>
    <p:sldId id="276" r:id="rId4"/>
    <p:sldId id="277" r:id="rId5"/>
    <p:sldId id="290" r:id="rId6"/>
    <p:sldId id="278" r:id="rId7"/>
    <p:sldId id="289" r:id="rId8"/>
    <p:sldId id="312" r:id="rId9"/>
    <p:sldId id="292" r:id="rId10"/>
    <p:sldId id="293" r:id="rId11"/>
    <p:sldId id="310" r:id="rId12"/>
    <p:sldId id="301" r:id="rId13"/>
    <p:sldId id="314" r:id="rId14"/>
    <p:sldId id="302" r:id="rId15"/>
    <p:sldId id="304" r:id="rId16"/>
    <p:sldId id="303" r:id="rId17"/>
    <p:sldId id="313" r:id="rId18"/>
    <p:sldId id="311" r:id="rId19"/>
    <p:sldId id="308" r:id="rId20"/>
    <p:sldId id="315" r:id="rId21"/>
    <p:sldId id="309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904ECC-E746-4E05-A889-ABF9F4C28185}">
          <p14:sldIdLst>
            <p14:sldId id="267"/>
            <p14:sldId id="271"/>
            <p14:sldId id="276"/>
            <p14:sldId id="277"/>
            <p14:sldId id="290"/>
            <p14:sldId id="278"/>
            <p14:sldId id="289"/>
            <p14:sldId id="312"/>
            <p14:sldId id="292"/>
            <p14:sldId id="293"/>
            <p14:sldId id="310"/>
            <p14:sldId id="301"/>
            <p14:sldId id="314"/>
            <p14:sldId id="302"/>
            <p14:sldId id="304"/>
            <p14:sldId id="303"/>
            <p14:sldId id="313"/>
            <p14:sldId id="311"/>
            <p14:sldId id="308"/>
            <p14:sldId id="315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7/6/2022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7/5/2022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7/5/2022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7/5/2022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7/5/2022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7/5/2022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7/5/2022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7/5/2022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2" y="3505200"/>
            <a:ext cx="11353799" cy="1908446"/>
          </a:xfrm>
        </p:spPr>
        <p:txBody>
          <a:bodyPr/>
          <a:lstStyle/>
          <a:p>
            <a:pPr algn="r"/>
            <a:r>
              <a:rPr lang="en-US" dirty="0"/>
              <a:t>Music Recommender System</a:t>
            </a:r>
          </a:p>
        </p:txBody>
      </p:sp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562600"/>
            <a:ext cx="11582400" cy="838200"/>
          </a:xfrm>
        </p:spPr>
        <p:txBody>
          <a:bodyPr>
            <a:noAutofit/>
          </a:bodyPr>
          <a:lstStyle/>
          <a:p>
            <a:pPr algn="just"/>
            <a:r>
              <a:rPr lang="ro-RO" dirty="0"/>
              <a:t>Student : </a:t>
            </a:r>
            <a:r>
              <a:rPr lang="en-US" dirty="0"/>
              <a:t>Neremzoiu </a:t>
            </a:r>
            <a:r>
              <a:rPr lang="en-US" dirty="0" err="1"/>
              <a:t>Ionu</a:t>
            </a:r>
            <a:r>
              <a:rPr lang="ro-RO" dirty="0"/>
              <a:t>ț-Dragoș </a:t>
            </a:r>
          </a:p>
          <a:p>
            <a:pPr algn="just"/>
            <a:r>
              <a:rPr lang="ro-RO" dirty="0"/>
              <a:t>Scientific Coordinator : Prof. Univ. Dr. Ing. Costin Bădică</a:t>
            </a:r>
          </a:p>
          <a:p>
            <a:pPr algn="just"/>
            <a:endParaRPr lang="ro-RO" dirty="0"/>
          </a:p>
          <a:p>
            <a:pPr algn="ctr"/>
            <a:r>
              <a:rPr lang="en-US" dirty="0"/>
              <a:t>JULY </a:t>
            </a:r>
            <a:r>
              <a:rPr lang="ro-RO" dirty="0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304800"/>
            <a:ext cx="9144000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Feature 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218DBE-1700-4075-A23F-17D01D959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824" y="2895600"/>
            <a:ext cx="10474891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87BB30-D583-4D60-95C6-D0ED099925D8}"/>
                  </a:ext>
                </a:extLst>
              </p:cNvPr>
              <p:cNvSpPr txBox="1"/>
              <p:nvPr/>
            </p:nvSpPr>
            <p:spPr>
              <a:xfrm>
                <a:off x="760412" y="1828800"/>
                <a:ext cx="11277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Cov(X,Y) &gt; 0</a:t>
                </a:r>
                <a:r>
                  <a:rPr lang="en-US" dirty="0"/>
                  <a:t>, it indicates an increase in X would also correspond to an increase in Y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Cov(X,Y) = 0</a:t>
                </a:r>
                <a:r>
                  <a:rPr lang="en-US" dirty="0"/>
                  <a:t>, there is no correlation between any two selected features X and Y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Cov(X,Y) &lt; 0</a:t>
                </a:r>
                <a:r>
                  <a:rPr lang="en-US" dirty="0"/>
                  <a:t>, it indicates an inverse relationship where an increase in X leads to a decrease in 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87BB30-D583-4D60-95C6-D0ED09992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" y="1828800"/>
                <a:ext cx="11277600" cy="1200329"/>
              </a:xfrm>
              <a:prstGeom prst="rect">
                <a:avLst/>
              </a:prstGeom>
              <a:blipFill>
                <a:blip r:embed="rId3"/>
                <a:stretch>
                  <a:fillRect l="-378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6435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Data Reduction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572F1E-5445-4E8F-A401-0ED1DBDCF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2330436"/>
            <a:ext cx="5724738" cy="3873301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7D471E-D5E6-4D29-8589-490EF4FE6121}"/>
              </a:ext>
            </a:extLst>
          </p:cNvPr>
          <p:cNvSpPr txBox="1"/>
          <p:nvPr/>
        </p:nvSpPr>
        <p:spPr>
          <a:xfrm>
            <a:off x="5578499" y="1919645"/>
            <a:ext cx="663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Total number of principal </a:t>
            </a:r>
            <a:r>
              <a:rPr lang="en-US" sz="1600" b="1" dirty="0"/>
              <a:t>components</a:t>
            </a:r>
            <a:r>
              <a:rPr lang="en-US" sz="1400" b="1" dirty="0"/>
              <a:t> by cumulative explained variance ratio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5997163-902C-4112-8D4B-86B101CC5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" y="2339539"/>
            <a:ext cx="5724738" cy="3864198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6A4F40-78C0-4F59-B365-252AC8463CD4}"/>
              </a:ext>
            </a:extLst>
          </p:cNvPr>
          <p:cNvSpPr txBox="1"/>
          <p:nvPr/>
        </p:nvSpPr>
        <p:spPr>
          <a:xfrm>
            <a:off x="836612" y="1950422"/>
            <a:ext cx="4145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Principal component by explained variance ratio</a:t>
            </a:r>
          </a:p>
        </p:txBody>
      </p:sp>
    </p:spTree>
    <p:extLst>
      <p:ext uri="{BB962C8B-B14F-4D97-AF65-F5344CB8AC3E}">
        <p14:creationId xmlns:p14="http://schemas.microsoft.com/office/powerpoint/2010/main" val="34217519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56" y="12037"/>
            <a:ext cx="11983277" cy="1096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K-Means clustering. </a:t>
            </a:r>
            <a:r>
              <a:rPr lang="ro-RO" dirty="0"/>
              <a:t>Finding optimal K for K-Means clustering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471E-D5E6-4D29-8589-490EF4FE6121}"/>
              </a:ext>
            </a:extLst>
          </p:cNvPr>
          <p:cNvSpPr txBox="1"/>
          <p:nvPr/>
        </p:nvSpPr>
        <p:spPr>
          <a:xfrm>
            <a:off x="0" y="1905000"/>
            <a:ext cx="708978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ro-RO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A621F5-12FD-4797-8E53-D7A5D5C562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9" y="2018298"/>
            <a:ext cx="3809999" cy="3113094"/>
          </a:xfrm>
          <a:noFill/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040AB5A-5AB6-46C8-88DB-4E5E978B6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2008354"/>
            <a:ext cx="3810000" cy="3123037"/>
          </a:xfrm>
          <a:prstGeom prst="rect">
            <a:avLst/>
          </a:prstGeom>
          <a:noFill/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D8407C2B-87A1-432A-9EB4-8A6048EDB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76" y="2018298"/>
            <a:ext cx="3810000" cy="311309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538A8C-01D8-403D-B435-6A09A0AB78A5}"/>
              </a:ext>
            </a:extLst>
          </p:cNvPr>
          <p:cNvSpPr txBox="1"/>
          <p:nvPr/>
        </p:nvSpPr>
        <p:spPr>
          <a:xfrm>
            <a:off x="205548" y="5398813"/>
            <a:ext cx="380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r>
              <a:rPr lang="en-US" dirty="0"/>
              <a:t> principal components =&gt; 93,9%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70DF3-7769-46EA-BB29-FC0EF30FEB17}"/>
              </a:ext>
            </a:extLst>
          </p:cNvPr>
          <p:cNvSpPr txBox="1"/>
          <p:nvPr/>
        </p:nvSpPr>
        <p:spPr>
          <a:xfrm>
            <a:off x="4221095" y="536568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dirty="0"/>
              <a:t> principal components =&gt; 62,9%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1B1FF-A592-434E-BFD5-6974C66FEDDB}"/>
              </a:ext>
            </a:extLst>
          </p:cNvPr>
          <p:cNvSpPr txBox="1"/>
          <p:nvPr/>
        </p:nvSpPr>
        <p:spPr>
          <a:xfrm>
            <a:off x="8236642" y="536251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r>
              <a:rPr lang="en-US" dirty="0"/>
              <a:t> principal components =&gt; 90,5%</a:t>
            </a:r>
          </a:p>
        </p:txBody>
      </p:sp>
    </p:spTree>
    <p:extLst>
      <p:ext uri="{BB962C8B-B14F-4D97-AF65-F5344CB8AC3E}">
        <p14:creationId xmlns:p14="http://schemas.microsoft.com/office/powerpoint/2010/main" val="24622605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56" y="12037"/>
            <a:ext cx="11983277" cy="10969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K-Means clustering. Distribution of songs on 6 clusters.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471E-D5E6-4D29-8589-490EF4FE6121}"/>
              </a:ext>
            </a:extLst>
          </p:cNvPr>
          <p:cNvSpPr txBox="1"/>
          <p:nvPr/>
        </p:nvSpPr>
        <p:spPr>
          <a:xfrm>
            <a:off x="0" y="1905000"/>
            <a:ext cx="708978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ro-RO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E59148F-A1F1-4A7A-A4CA-6D68C58325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1752600"/>
            <a:ext cx="6413864" cy="4572000"/>
          </a:xfrm>
        </p:spPr>
      </p:pic>
    </p:spTree>
    <p:extLst>
      <p:ext uri="{BB962C8B-B14F-4D97-AF65-F5344CB8AC3E}">
        <p14:creationId xmlns:p14="http://schemas.microsoft.com/office/powerpoint/2010/main" val="13757996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Recommendation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471E-D5E6-4D29-8589-490EF4FE6121}"/>
              </a:ext>
            </a:extLst>
          </p:cNvPr>
          <p:cNvSpPr txBox="1"/>
          <p:nvPr/>
        </p:nvSpPr>
        <p:spPr>
          <a:xfrm>
            <a:off x="0" y="1905000"/>
            <a:ext cx="708978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ro-RO" b="1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E6CE73E-58BD-489C-8334-97EB4BACD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2408574"/>
            <a:ext cx="9902338" cy="410521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7A74F8-F2DB-4E48-9BF5-277069687BB8}"/>
              </a:ext>
            </a:extLst>
          </p:cNvPr>
          <p:cNvSpPr txBox="1"/>
          <p:nvPr/>
        </p:nvSpPr>
        <p:spPr>
          <a:xfrm>
            <a:off x="0" y="1905000"/>
            <a:ext cx="4265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</a:t>
            </a:r>
            <a:r>
              <a:rPr lang="en-US" dirty="0"/>
              <a:t>: Song index (</a:t>
            </a:r>
            <a:r>
              <a:rPr lang="en-US" b="1" dirty="0"/>
              <a:t>I</a:t>
            </a:r>
            <a:r>
              <a:rPr lang="en-US" dirty="0"/>
              <a:t>), number of recommendations (</a:t>
            </a:r>
            <a:r>
              <a:rPr lang="en-US" b="1" dirty="0"/>
              <a:t>R</a:t>
            </a:r>
            <a:r>
              <a:rPr lang="en-US" dirty="0"/>
              <a:t>) and number of random song samples (</a:t>
            </a:r>
            <a:r>
              <a:rPr lang="en-US" b="1" dirty="0"/>
              <a:t>S</a:t>
            </a:r>
            <a:r>
              <a:rPr lang="en-US" dirty="0"/>
              <a:t>)</a:t>
            </a:r>
          </a:p>
          <a:p>
            <a:r>
              <a:rPr lang="en-US" b="1" dirty="0"/>
              <a:t>Output</a:t>
            </a:r>
            <a:r>
              <a:rPr lang="en-US" dirty="0"/>
              <a:t>: first </a:t>
            </a:r>
            <a:r>
              <a:rPr lang="en-US" b="1" dirty="0"/>
              <a:t>R</a:t>
            </a:r>
            <a:r>
              <a:rPr lang="en-US" dirty="0"/>
              <a:t> most similar songs</a:t>
            </a:r>
          </a:p>
        </p:txBody>
      </p:sp>
    </p:spTree>
    <p:extLst>
      <p:ext uri="{BB962C8B-B14F-4D97-AF65-F5344CB8AC3E}">
        <p14:creationId xmlns:p14="http://schemas.microsoft.com/office/powerpoint/2010/main" val="2885311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Recommendation algorithm – Formula scalings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471E-D5E6-4D29-8589-490EF4FE6121}"/>
              </a:ext>
            </a:extLst>
          </p:cNvPr>
          <p:cNvSpPr txBox="1"/>
          <p:nvPr/>
        </p:nvSpPr>
        <p:spPr>
          <a:xfrm>
            <a:off x="0" y="1905000"/>
            <a:ext cx="708978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ro-R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9866FE-13F3-4507-8BF6-696CDAF69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76400"/>
                <a:ext cx="12188825" cy="49069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𝑴𝒊𝒏𝑴𝒂𝒙𝑷𝒐𝒑𝒖𝒍𝒂𝒓𝒊𝒕𝒚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𝒎𝒊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𝑴𝒊𝒏𝑴𝒂𝒙𝑬𝒖𝒄𝒍𝒊𝒅𝒆𝒂𝒏𝑫𝒊𝒔𝒕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𝑬𝒖𝒄𝒍𝒊𝒅𝒆𝒂𝒏𝑫𝒊𝒔𝒕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𝒎𝒊𝒏𝑬𝒖𝒄𝒍𝒊𝒅𝒆𝒂𝒏𝑫𝒊𝒔𝒕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𝒎𝒂𝒙𝑬𝒖𝒄𝒍𝒊𝒆𝒂𝒏𝑫𝒊𝒔𝒕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𝒎𝒊𝒏𝑬𝒖𝒄𝒍𝒊𝒅𝒆𝒂𝒏𝑫𝒊𝒔𝒕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𝑪𝒖𝒔𝒕𝒐𝒎𝑫𝒊𝒔𝒕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𝑴𝒊𝒏𝑴𝒂𝒙𝑷𝒐𝒑𝒖𝒍𝒂𝒓𝒊𝒕𝒚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</m:func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𝑴𝒊𝒏𝑴𝒂𝒙𝑬𝒖𝒄𝒍𝒊𝒅𝒆𝒂𝒏𝑫𝒊𝒔𝒕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:r>
                  <a:rPr lang="en-US" b="1" dirty="0"/>
                  <a:t>c/p </a:t>
                </a:r>
                <a:r>
                  <a:rPr lang="en-US" dirty="0"/>
                  <a:t>is either the vectorial representation in </a:t>
                </a:r>
                <a:r>
                  <a:rPr lang="en-US" b="1" dirty="0"/>
                  <a:t>6 principal components</a:t>
                </a:r>
                <a:r>
                  <a:rPr lang="en-US" dirty="0"/>
                  <a:t>, </a:t>
                </a:r>
                <a:r>
                  <a:rPr lang="en-US" b="1" dirty="0"/>
                  <a:t>index </a:t>
                </a:r>
                <a:r>
                  <a:rPr lang="en-US" dirty="0"/>
                  <a:t>or </a:t>
                </a:r>
                <a:r>
                  <a:rPr lang="en-US" b="1" dirty="0"/>
                  <a:t>TF-IDF scores </a:t>
                </a:r>
                <a:r>
                  <a:rPr lang="en-US" dirty="0"/>
                  <a:t>of the current/played song.</a:t>
                </a:r>
                <a:endParaRPr lang="en-US" b="1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9866FE-13F3-4507-8BF6-696CDAF6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76400"/>
                <a:ext cx="12188825" cy="4906962"/>
              </a:xfrm>
              <a:blipFill>
                <a:blip r:embed="rId2"/>
                <a:stretch>
                  <a:fillRect l="-500" r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23345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753598" cy="10969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Example of recommendations for a song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471E-D5E6-4D29-8589-490EF4FE6121}"/>
              </a:ext>
            </a:extLst>
          </p:cNvPr>
          <p:cNvSpPr txBox="1"/>
          <p:nvPr/>
        </p:nvSpPr>
        <p:spPr>
          <a:xfrm>
            <a:off x="0" y="1905000"/>
            <a:ext cx="708978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ro-RO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866FE-13F3-4507-8BF6-696CDAF69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676400"/>
            <a:ext cx="10666411" cy="4906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8DDFD-A354-4540-9589-CE61847B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04" y="1521840"/>
            <a:ext cx="7209217" cy="52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4469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753598" cy="1096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Recommendation algorithm – similarity distances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471E-D5E6-4D29-8589-490EF4FE6121}"/>
              </a:ext>
            </a:extLst>
          </p:cNvPr>
          <p:cNvSpPr txBox="1"/>
          <p:nvPr/>
        </p:nvSpPr>
        <p:spPr>
          <a:xfrm>
            <a:off x="0" y="1905000"/>
            <a:ext cx="708978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ro-RO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866FE-13F3-4507-8BF6-696CDAF69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676400"/>
            <a:ext cx="10666411" cy="49069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Train Test Split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80-20 </a:t>
            </a:r>
            <a:r>
              <a:rPr lang="en-US" dirty="0"/>
              <a:t>ratio =&gt; 144,176 songs for training and 36,044 for testing.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ML model is based on the training set in order to make predictions which can then be used for evaluation purposes, when comparing with actual (test) values.</a:t>
            </a:r>
          </a:p>
          <a:p>
            <a:pPr marL="0" indent="0">
              <a:buNone/>
            </a:pPr>
            <a:r>
              <a:rPr lang="en-US" b="1" dirty="0"/>
              <a:t>k-NN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non-parametric supervised learning method used both for regression and classification.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both cases, the input consists of the </a:t>
            </a:r>
            <a:r>
              <a:rPr lang="en-US" b="1" i="1" dirty="0"/>
              <a:t>k</a:t>
            </a:r>
            <a:r>
              <a:rPr lang="en-US" dirty="0"/>
              <a:t> closest training examples in a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classification, the output is a class membership. An object is classified by plurality vote of its neighbours, with the object being assigned to the class most common among its </a:t>
            </a:r>
            <a:r>
              <a:rPr lang="en-US" i="1" dirty="0"/>
              <a:t>k</a:t>
            </a:r>
            <a:r>
              <a:rPr lang="en-US" dirty="0"/>
              <a:t> nearest neighbours.</a:t>
            </a:r>
          </a:p>
          <a:p>
            <a:pPr marL="0" indent="0">
              <a:buNone/>
            </a:pPr>
            <a:r>
              <a:rPr lang="en-US" b="1" dirty="0"/>
              <a:t>TF-IDF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evaluates how relevant a word is to a song in a collection of songs.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 done by multiplying two metrics : how many times a word appears in a document (</a:t>
            </a:r>
            <a:r>
              <a:rPr lang="en-US" b="1" dirty="0"/>
              <a:t>TF</a:t>
            </a:r>
            <a:r>
              <a:rPr lang="en-US" dirty="0"/>
              <a:t>) and inverse document frequency of the word across the set of documents (</a:t>
            </a:r>
            <a:r>
              <a:rPr lang="en-US" b="1" dirty="0"/>
              <a:t>IDF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630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520" y="183304"/>
            <a:ext cx="6629400" cy="1096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Evaluation of experimental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471E-D5E6-4D29-8589-490EF4FE6121}"/>
              </a:ext>
            </a:extLst>
          </p:cNvPr>
          <p:cNvSpPr txBox="1"/>
          <p:nvPr/>
        </p:nvSpPr>
        <p:spPr>
          <a:xfrm>
            <a:off x="0" y="1905000"/>
            <a:ext cx="708978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ro-RO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A3465F-D68D-40B2-AF13-6D0C4F097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2057506"/>
            <a:ext cx="5710616" cy="4057543"/>
          </a:xfr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443A8349-AAE1-463F-8405-D4CD5AFDD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2057399"/>
            <a:ext cx="5410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710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301142"/>
            <a:ext cx="10515598" cy="10969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Conclusions and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471E-D5E6-4D29-8589-490EF4FE6121}"/>
              </a:ext>
            </a:extLst>
          </p:cNvPr>
          <p:cNvSpPr txBox="1"/>
          <p:nvPr/>
        </p:nvSpPr>
        <p:spPr>
          <a:xfrm>
            <a:off x="0" y="1905000"/>
            <a:ext cx="708978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ro-RO" b="1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74C7A65-3C09-495F-8467-143F4FF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Due to lack of user data, recommendations cannot be personalized and human-based evaluations metrics are not applicable.</a:t>
            </a:r>
          </a:p>
          <a:p>
            <a:r>
              <a:rPr lang="en-US" sz="2800" dirty="0"/>
              <a:t>There are few song lyrics collected.</a:t>
            </a:r>
          </a:p>
          <a:p>
            <a:r>
              <a:rPr lang="en-US" sz="2800" dirty="0"/>
              <a:t>Recommendation algorithm is slow performance-wise due to the fact every time it is run </a:t>
            </a:r>
            <a:r>
              <a:rPr lang="en-US" sz="2800" b="1" dirty="0"/>
              <a:t>TF-IDF </a:t>
            </a:r>
            <a:r>
              <a:rPr lang="en-US" sz="2800" dirty="0"/>
              <a:t>is computed.</a:t>
            </a:r>
          </a:p>
          <a:p>
            <a:r>
              <a:rPr lang="en-US" sz="2800" dirty="0"/>
              <a:t>There is no evaluation made for the quality of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41498639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Why Recommender Systems?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They have increasingly become an essential part of daily online activities (e.g. Netflix, Spotify, Amazon, etc.)</a:t>
            </a:r>
            <a:endParaRPr lang="en-US" dirty="0"/>
          </a:p>
          <a:p>
            <a:endParaRPr lang="en-US" dirty="0"/>
          </a:p>
          <a:p>
            <a:r>
              <a:rPr lang="ro-RO" dirty="0"/>
              <a:t>By having a general or an instinctual idea of how such systems work, one can make use of it, by making it generate recommendations as relevant as possible according to one’s tastes, preferen</a:t>
            </a:r>
            <a:r>
              <a:rPr lang="en-US" dirty="0"/>
              <a:t>ce</a:t>
            </a:r>
            <a:r>
              <a:rPr lang="ro-RO" dirty="0"/>
              <a:t>s, etc.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B55CC-C74A-4891-A6D5-CF83574D7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78" y="2212099"/>
            <a:ext cx="838201" cy="838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B01B3E-D1C9-4894-851E-6F12E726E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975" y="2212100"/>
            <a:ext cx="838200" cy="83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8CA394-69FD-4DAA-95F2-6BE84251A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2198032"/>
            <a:ext cx="83820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361ED0-EB7E-4BDB-86CB-8D6E3B9DF2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6" y="2303539"/>
            <a:ext cx="1143000" cy="1143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F234B47-7EEA-438F-9409-B8D084F6AF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42672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231C-427B-475B-8AF1-108AB595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9F44-7E19-4912-8A3C-4CCDC3A30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Collecting more song lyrics and cleaning them by removing impurities (presence of tags such as </a:t>
            </a:r>
            <a:r>
              <a:rPr lang="en-US" sz="2800" b="1" dirty="0"/>
              <a:t>[VERSE 1]</a:t>
            </a:r>
            <a:r>
              <a:rPr lang="en-US" sz="2800" dirty="0"/>
              <a:t>)</a:t>
            </a:r>
          </a:p>
          <a:p>
            <a:r>
              <a:rPr lang="en-US" sz="2800" dirty="0"/>
              <a:t>Evaluations for quality of recommendations</a:t>
            </a:r>
          </a:p>
          <a:p>
            <a:r>
              <a:rPr lang="en-US" sz="2800" dirty="0"/>
              <a:t>Improving algorithm run-time performance</a:t>
            </a:r>
          </a:p>
          <a:p>
            <a:r>
              <a:rPr lang="en-US" sz="2800" dirty="0"/>
              <a:t>Collecting missing attribute data for certain entries (e.g. </a:t>
            </a:r>
            <a:r>
              <a:rPr lang="en-US" sz="2800" b="1" dirty="0"/>
              <a:t>year</a:t>
            </a:r>
            <a:r>
              <a:rPr lang="en-US" sz="2800" dirty="0"/>
              <a:t>, </a:t>
            </a:r>
            <a:r>
              <a:rPr lang="en-US" sz="2800" b="1" dirty="0"/>
              <a:t>preview</a:t>
            </a:r>
            <a:r>
              <a:rPr lang="en-US" sz="28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32573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137" y="274637"/>
            <a:ext cx="6096000" cy="10969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 for your attention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471E-D5E6-4D29-8589-490EF4FE6121}"/>
              </a:ext>
            </a:extLst>
          </p:cNvPr>
          <p:cNvSpPr txBox="1"/>
          <p:nvPr/>
        </p:nvSpPr>
        <p:spPr>
          <a:xfrm>
            <a:off x="0" y="1905000"/>
            <a:ext cx="708978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ro-RO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4897DC-1050-4258-8791-914007F46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88" y="2252662"/>
            <a:ext cx="6343650" cy="3571875"/>
          </a:xfrm>
        </p:spPr>
      </p:pic>
    </p:spTree>
    <p:extLst>
      <p:ext uri="{BB962C8B-B14F-4D97-AF65-F5344CB8AC3E}">
        <p14:creationId xmlns:p14="http://schemas.microsoft.com/office/powerpoint/2010/main" val="3019161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 anchor="b">
            <a:normAutofit/>
          </a:bodyPr>
          <a:lstStyle/>
          <a:p>
            <a:pPr algn="ctr"/>
            <a:r>
              <a:rPr lang="ro-RO" dirty="0"/>
              <a:t>Classification of Recommender Systems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0813" y="1905000"/>
            <a:ext cx="5791200" cy="4267200"/>
          </a:xfrm>
        </p:spPr>
        <p:txBody>
          <a:bodyPr>
            <a:normAutofit/>
          </a:bodyPr>
          <a:lstStyle/>
          <a:p>
            <a:r>
              <a:rPr lang="ro-RO" b="1" dirty="0"/>
              <a:t>Collaborative filtering </a:t>
            </a:r>
            <a:r>
              <a:rPr lang="ro-RO" dirty="0"/>
              <a:t>: relies on past interactions between users and items (ratings given by users on items, whether a user viewed an item or not, times a user viewed an item during a timespan,etc.) </a:t>
            </a:r>
            <a:r>
              <a:rPr lang="en-US" dirty="0"/>
              <a:t>to </a:t>
            </a:r>
            <a:r>
              <a:rPr lang="ro-RO" dirty="0"/>
              <a:t>recommend</a:t>
            </a:r>
            <a:r>
              <a:rPr lang="en-US" dirty="0"/>
              <a:t> items to </a:t>
            </a:r>
            <a:r>
              <a:rPr lang="ro-RO" dirty="0"/>
              <a:t>a user based on interests of similar user</a:t>
            </a:r>
            <a:r>
              <a:rPr lang="en-US" dirty="0"/>
              <a:t>s</a:t>
            </a:r>
            <a:r>
              <a:rPr lang="ro-RO" dirty="0"/>
              <a:t>.</a:t>
            </a:r>
            <a:endParaRPr lang="en-US" dirty="0"/>
          </a:p>
          <a:p>
            <a:r>
              <a:rPr lang="ro-RO" b="1" dirty="0"/>
              <a:t>Content-based filtering</a:t>
            </a:r>
            <a:r>
              <a:rPr lang="ro-RO" dirty="0"/>
              <a:t>: uses item features to </a:t>
            </a:r>
            <a:r>
              <a:rPr lang="en-US" dirty="0"/>
              <a:t>suggest</a:t>
            </a:r>
            <a:r>
              <a:rPr lang="ro-RO" dirty="0"/>
              <a:t> other items similar to what the user likes/interacts with.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5254D-3A93-433C-882F-DED067916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61" y="1981200"/>
            <a:ext cx="5567297" cy="3409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77246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Datasets used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0" y="1566328"/>
            <a:ext cx="4419599" cy="4377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2 different datasets collected via </a:t>
            </a:r>
            <a:r>
              <a:rPr lang="en-US" b="1" dirty="0"/>
              <a:t>Spotify </a:t>
            </a:r>
            <a:r>
              <a:rPr lang="en-US" b="1"/>
              <a:t>Web API</a:t>
            </a:r>
            <a:endParaRPr lang="en-US" b="1" dirty="0"/>
          </a:p>
          <a:p>
            <a:r>
              <a:rPr lang="en-US" dirty="0"/>
              <a:t>Both have </a:t>
            </a:r>
            <a:r>
              <a:rPr lang="en-US" b="1" dirty="0"/>
              <a:t>shared </a:t>
            </a:r>
            <a:r>
              <a:rPr lang="en-US" dirty="0"/>
              <a:t>and </a:t>
            </a:r>
            <a:r>
              <a:rPr lang="en-US" b="1" dirty="0"/>
              <a:t>unshared </a:t>
            </a:r>
            <a:r>
              <a:rPr lang="en-US" dirty="0"/>
              <a:t>attributes</a:t>
            </a:r>
          </a:p>
          <a:p>
            <a:r>
              <a:rPr lang="en-US" dirty="0"/>
              <a:t>Both can only be used for content-based approaches</a:t>
            </a:r>
          </a:p>
          <a:p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time_signature</a:t>
            </a:r>
            <a:r>
              <a:rPr lang="en-US" dirty="0"/>
              <a:t>, </a:t>
            </a:r>
            <a:r>
              <a:rPr lang="en-US" b="1" dirty="0"/>
              <a:t>preview </a:t>
            </a:r>
            <a:r>
              <a:rPr lang="en-US" dirty="0"/>
              <a:t>and </a:t>
            </a:r>
            <a:r>
              <a:rPr lang="en-US" b="1" dirty="0"/>
              <a:t>label </a:t>
            </a:r>
            <a:r>
              <a:rPr lang="en-US" dirty="0"/>
              <a:t>belong to dataset with </a:t>
            </a:r>
            <a:r>
              <a:rPr lang="en-US" b="1" dirty="0"/>
              <a:t>10449 </a:t>
            </a:r>
            <a:r>
              <a:rPr lang="en-US" dirty="0"/>
              <a:t>entries</a:t>
            </a:r>
          </a:p>
          <a:p>
            <a:r>
              <a:rPr lang="en-US" b="1" dirty="0"/>
              <a:t>release_date </a:t>
            </a:r>
            <a:r>
              <a:rPr lang="en-US" dirty="0"/>
              <a:t>and </a:t>
            </a:r>
            <a:r>
              <a:rPr lang="en-US" b="1" dirty="0"/>
              <a:t>year </a:t>
            </a:r>
            <a:r>
              <a:rPr lang="en-US" dirty="0"/>
              <a:t>belong to dataset with </a:t>
            </a:r>
            <a:r>
              <a:rPr lang="en-US" b="1" dirty="0"/>
              <a:t>174389</a:t>
            </a:r>
            <a:r>
              <a:rPr lang="en-US" dirty="0"/>
              <a:t> entries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29D77-EFDA-432B-94FA-F58472F80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3" y="1808128"/>
            <a:ext cx="3657600" cy="4321744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149B0B-B8E4-446B-9E32-4E20E116A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85" y="1825040"/>
            <a:ext cx="3442956" cy="43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186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74638"/>
            <a:ext cx="11277600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Final dataset info</a:t>
            </a:r>
          </a:p>
        </p:txBody>
      </p:sp>
      <p:pic>
        <p:nvPicPr>
          <p:cNvPr id="1026" name="Picture 2" descr="https://cdn.discordapp.com/attachments/922811213954568242/990612476775256124/unknown.png">
            <a:extLst>
              <a:ext uri="{FF2B5EF4-FFF2-40B4-BE49-F238E27FC236}">
                <a16:creationId xmlns:a16="http://schemas.microsoft.com/office/drawing/2014/main" id="{1612DBC5-B883-4ED1-B88A-88F299BDE5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725434"/>
            <a:ext cx="3976988" cy="482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83F380-E1CB-483B-A751-84908689993F}"/>
              </a:ext>
            </a:extLst>
          </p:cNvPr>
          <p:cNvSpPr txBox="1"/>
          <p:nvPr/>
        </p:nvSpPr>
        <p:spPr>
          <a:xfrm>
            <a:off x="74612" y="1892271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merging both datasets by taking into consideration only </a:t>
            </a:r>
            <a:r>
              <a:rPr lang="en-US" b="1" dirty="0"/>
              <a:t>shared</a:t>
            </a:r>
            <a:r>
              <a:rPr lang="en-US" dirty="0"/>
              <a:t> attributes data of songs and removing </a:t>
            </a:r>
            <a:r>
              <a:rPr lang="en-US" b="1" dirty="0"/>
              <a:t>duplicates =&gt;180220</a:t>
            </a:r>
            <a:r>
              <a:rPr lang="en-US" dirty="0"/>
              <a:t> songs with the same number of </a:t>
            </a:r>
            <a:r>
              <a:rPr lang="en-US" b="1" dirty="0"/>
              <a:t>non-null </a:t>
            </a:r>
            <a:r>
              <a:rPr lang="en-US" dirty="0"/>
              <a:t>values for </a:t>
            </a:r>
            <a:r>
              <a:rPr lang="en-US" b="1" dirty="0"/>
              <a:t>shared </a:t>
            </a:r>
            <a:r>
              <a:rPr lang="en-US" dirty="0"/>
              <a:t>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Lyrics</a:t>
            </a:r>
            <a:r>
              <a:rPr lang="en-US" dirty="0"/>
              <a:t> were collected for </a:t>
            </a:r>
            <a:r>
              <a:rPr lang="en-US" b="1" dirty="0"/>
              <a:t>40132 </a:t>
            </a:r>
            <a:r>
              <a:rPr lang="en-US" dirty="0"/>
              <a:t>via lyrics.ovh API.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47207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Shared 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-1588" y="2438400"/>
            <a:ext cx="6323012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Besides </a:t>
            </a:r>
            <a:r>
              <a:rPr lang="en-US" b="1" dirty="0"/>
              <a:t>name of artist(s),</a:t>
            </a:r>
            <a:r>
              <a:rPr lang="en-US" dirty="0"/>
              <a:t> </a:t>
            </a:r>
            <a:r>
              <a:rPr lang="en-US" b="1" dirty="0"/>
              <a:t>song title</a:t>
            </a:r>
            <a:r>
              <a:rPr lang="en-US" dirty="0"/>
              <a:t>, </a:t>
            </a:r>
            <a:r>
              <a:rPr lang="en-US" b="1" dirty="0"/>
              <a:t>popularity rating </a:t>
            </a:r>
            <a:r>
              <a:rPr lang="en-US" dirty="0"/>
              <a:t>(</a:t>
            </a:r>
            <a:r>
              <a:rPr lang="en-US" b="1" dirty="0"/>
              <a:t>0-100</a:t>
            </a:r>
            <a:r>
              <a:rPr lang="en-US" dirty="0"/>
              <a:t>) and </a:t>
            </a:r>
            <a:r>
              <a:rPr lang="en-US" b="1" dirty="0"/>
              <a:t>lyrics </a:t>
            </a:r>
            <a:r>
              <a:rPr lang="en-US" dirty="0"/>
              <a:t>there are the following features:</a:t>
            </a:r>
          </a:p>
          <a:p>
            <a:r>
              <a:rPr lang="en-US" b="1" dirty="0"/>
              <a:t>Mood </a:t>
            </a:r>
            <a:r>
              <a:rPr lang="en-US" dirty="0"/>
              <a:t>: Danceability, Valence, Energy, Tempo</a:t>
            </a:r>
          </a:p>
          <a:p>
            <a:r>
              <a:rPr lang="en-US" b="1" dirty="0"/>
              <a:t>Properties</a:t>
            </a:r>
            <a:r>
              <a:rPr lang="en-US" dirty="0"/>
              <a:t>: Loudness, Speechiness, Instrumentalness, Duration</a:t>
            </a:r>
          </a:p>
          <a:p>
            <a:r>
              <a:rPr lang="en-US" b="1" dirty="0"/>
              <a:t>Context </a:t>
            </a:r>
            <a:r>
              <a:rPr lang="en-US" dirty="0"/>
              <a:t>: Liveness, Acousticness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29D77-EFDA-432B-94FA-F58472F80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35" y="2286000"/>
            <a:ext cx="6434671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23849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038012" cy="109696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visualization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9C9CD-BBB3-4C1C-B75C-27D2F47C7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821" y="4226448"/>
            <a:ext cx="3796085" cy="2631551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B90FA4FF-4534-447B-BF0B-4BB79D872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59" y="4226448"/>
            <a:ext cx="3882682" cy="2631552"/>
          </a:xfrm>
          <a:prstGeom prst="rect">
            <a:avLst/>
          </a:prstGeom>
          <a:noFill/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7E4C0805-F446-4E46-A053-35361EDE9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490709"/>
            <a:ext cx="3821630" cy="2675648"/>
          </a:xfrm>
          <a:prstGeom prst="rect">
            <a:avLst/>
          </a:prstGeom>
          <a:noFill/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5C84E52C-8642-4804-8423-17B63C8EB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34" y="1490708"/>
            <a:ext cx="3760930" cy="2675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44204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789" y="304800"/>
            <a:ext cx="12266613" cy="109696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AFAB1F-57C7-47C2-947E-3B3C8D142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97" y="1676400"/>
            <a:ext cx="3677553" cy="2461548"/>
          </a:xfrm>
          <a:noFill/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50036547-A233-407C-821D-426221353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1615621"/>
            <a:ext cx="3677554" cy="252232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C7C100-DA04-436F-828D-2396C6A9C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4205370"/>
            <a:ext cx="3675338" cy="2520807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8C9EEDFC-F250-4A38-9996-9649B328A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4215658"/>
            <a:ext cx="3675337" cy="25002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52378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273592"/>
            <a:ext cx="8915400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Feature Selection and Min-Max 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03399-4C1C-4DCB-BB85-4BC2408A0344}"/>
              </a:ext>
            </a:extLst>
          </p:cNvPr>
          <p:cNvSpPr txBox="1"/>
          <p:nvPr/>
        </p:nvSpPr>
        <p:spPr>
          <a:xfrm>
            <a:off x="531811" y="1905000"/>
            <a:ext cx="1157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Firstly, </a:t>
            </a:r>
            <a:r>
              <a:rPr lang="en-US" b="1" dirty="0"/>
              <a:t>only the numerical common features </a:t>
            </a:r>
            <a:r>
              <a:rPr lang="en-US" dirty="0"/>
              <a:t>are extracted in order to be further used in data preprocessing.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8659EE-951E-4BE2-93E2-F8E9C40B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13" y="3343224"/>
            <a:ext cx="4989655" cy="1571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99006-0A70-473A-B78D-4580683BC769}"/>
              </a:ext>
            </a:extLst>
          </p:cNvPr>
          <p:cNvSpPr txBox="1"/>
          <p:nvPr/>
        </p:nvSpPr>
        <p:spPr>
          <a:xfrm>
            <a:off x="989012" y="27941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Features selected before Min-Max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2FF6381-491F-41B7-A28C-07756267A8B3}"/>
              </a:ext>
            </a:extLst>
          </p:cNvPr>
          <p:cNvSpPr/>
          <p:nvPr/>
        </p:nvSpPr>
        <p:spPr>
          <a:xfrm>
            <a:off x="5206864" y="3514775"/>
            <a:ext cx="1756634" cy="1200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Min-Max Scaling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49CFF-D3BB-4003-BFD5-D9CDFE2C619A}"/>
              </a:ext>
            </a:extLst>
          </p:cNvPr>
          <p:cNvSpPr txBox="1"/>
          <p:nvPr/>
        </p:nvSpPr>
        <p:spPr>
          <a:xfrm>
            <a:off x="7542211" y="278850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Features selected after Min-Max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3D68A6-01FD-4B24-9E80-D6AC4A6EAE11}"/>
                  </a:ext>
                </a:extLst>
              </p:cNvPr>
              <p:cNvSpPr txBox="1"/>
              <p:nvPr/>
            </p:nvSpPr>
            <p:spPr>
              <a:xfrm>
                <a:off x="1674812" y="5410200"/>
                <a:ext cx="9350069" cy="81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any value from the selected features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3D68A6-01FD-4B24-9E80-D6AC4A6EA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12" y="5410200"/>
                <a:ext cx="9350069" cy="810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D4EC31F-302A-4F17-89F0-E91E4B826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498" y="3328958"/>
            <a:ext cx="5141705" cy="15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422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al curves presentation (widescreen).potx" id="{68710E6A-EAC6-48C2-B3F1-37ABA3E433C0}" vid="{1E11B4D8-8842-4901-9C7E-68BBF3CF07CC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846</Words>
  <Application>Microsoft Office PowerPoint</Application>
  <PresentationFormat>Custom</PresentationFormat>
  <Paragraphs>88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Euphemia</vt:lpstr>
      <vt:lpstr>Wingdings</vt:lpstr>
      <vt:lpstr>Curves 16x9</vt:lpstr>
      <vt:lpstr>Music Recommender System</vt:lpstr>
      <vt:lpstr>Why Recommender Systems?</vt:lpstr>
      <vt:lpstr>Classification of Recommender Systems</vt:lpstr>
      <vt:lpstr>Datasets used</vt:lpstr>
      <vt:lpstr>Final dataset info</vt:lpstr>
      <vt:lpstr>Shared features</vt:lpstr>
      <vt:lpstr>Data visualization </vt:lpstr>
      <vt:lpstr>Data visualization</vt:lpstr>
      <vt:lpstr>Feature Selection and Min-Max Scaling</vt:lpstr>
      <vt:lpstr>Feature Correlation</vt:lpstr>
      <vt:lpstr>Data Reduction</vt:lpstr>
      <vt:lpstr>K-Means clustering. Finding optimal K for K-Means clustering.</vt:lpstr>
      <vt:lpstr>K-Means clustering. Distribution of songs on 6 clusters.</vt:lpstr>
      <vt:lpstr>Recommendation algorithm</vt:lpstr>
      <vt:lpstr>Recommendation algorithm – Formula scalings</vt:lpstr>
      <vt:lpstr>Example of recommendations for a song</vt:lpstr>
      <vt:lpstr>Recommendation algorithm – similarity distances</vt:lpstr>
      <vt:lpstr>Evaluation of experimental system</vt:lpstr>
      <vt:lpstr>Conclusions and limitations</vt:lpstr>
      <vt:lpstr>Future work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 System</dc:title>
  <dc:creator>Ionut Dragos Neremzoiu</dc:creator>
  <cp:lastModifiedBy>Ionut Dragos Neremzoiu</cp:lastModifiedBy>
  <cp:revision>91</cp:revision>
  <dcterms:created xsi:type="dcterms:W3CDTF">2022-06-30T10:29:15Z</dcterms:created>
  <dcterms:modified xsi:type="dcterms:W3CDTF">2022-07-06T05:07:47Z</dcterms:modified>
</cp:coreProperties>
</file>